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8"/>
  </p:notesMasterIdLst>
  <p:sldIdLst>
    <p:sldId id="256" r:id="rId2"/>
    <p:sldId id="320" r:id="rId3"/>
    <p:sldId id="331" r:id="rId4"/>
    <p:sldId id="332" r:id="rId5"/>
    <p:sldId id="293" r:id="rId6"/>
    <p:sldId id="348" r:id="rId7"/>
    <p:sldId id="286" r:id="rId8"/>
    <p:sldId id="333" r:id="rId9"/>
    <p:sldId id="326" r:id="rId10"/>
    <p:sldId id="327" r:id="rId11"/>
    <p:sldId id="328" r:id="rId12"/>
    <p:sldId id="330" r:id="rId13"/>
    <p:sldId id="359" r:id="rId14"/>
    <p:sldId id="346" r:id="rId15"/>
    <p:sldId id="343" r:id="rId16"/>
    <p:sldId id="358"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3366FF"/>
    <a:srgbClr val="FF33CC"/>
    <a:srgbClr val="00FF00"/>
    <a:srgbClr val="FF9966"/>
    <a:srgbClr val="0000CC"/>
    <a:srgbClr val="CC3300"/>
    <a:srgbClr val="FF0000"/>
    <a:srgbClr val="FF66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99" autoAdjust="0"/>
    <p:restoredTop sz="49920" autoAdjust="0"/>
  </p:normalViewPr>
  <p:slideViewPr>
    <p:cSldViewPr snapToGrid="0">
      <p:cViewPr varScale="1">
        <p:scale>
          <a:sx n="31" d="100"/>
          <a:sy n="31" d="100"/>
        </p:scale>
        <p:origin x="-1661" y="-8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fld id="{871F550C-1830-4521-9C3F-1CCE83D047E0}" type="slidenum">
              <a:rPr lang="en-US"/>
              <a:pPr/>
              <a:t>‹#›</a:t>
            </a:fld>
            <a:endParaRPr lang="en-US"/>
          </a:p>
        </p:txBody>
      </p:sp>
    </p:spTree>
    <p:extLst>
      <p:ext uri="{BB962C8B-B14F-4D97-AF65-F5344CB8AC3E}">
        <p14:creationId xmlns:p14="http://schemas.microsoft.com/office/powerpoint/2010/main" val="23977428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rive.google.com/?usp=chrome_app#folders/0B-5zXOYZ_JMIcDlCMDZPOU5GMz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roups.google.com/forum/?fromgroups#!forum/gtw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resource.geosciml.org/static/vocabulary/cgi/20121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Charge for WG:</a:t>
            </a:r>
          </a:p>
          <a:p>
            <a:r>
              <a:rPr lang="en-US" sz="1200" b="0" i="0" u="none" strike="noStrike" kern="1200" dirty="0" smtClean="0">
                <a:solidFill>
                  <a:schemeClr val="tx1"/>
                </a:solidFill>
                <a:effectLst/>
                <a:latin typeface="Times New Roman" pitchFamily="18" charset="0"/>
                <a:ea typeface="+mn-ea"/>
                <a:cs typeface="+mn-cs"/>
              </a:rPr>
              <a:t>Develop, review, adopt, publish, and steward vocabularies and associated documentation for use in geoscience information systems. Develop liaisons with other semantic interoperability groups to ensure cross-domain interoperability. Special emphasis should made to involve participants and integrate concepts and requirements from regional communities outside North America, Europe and Australia.</a:t>
            </a:r>
            <a:endParaRPr lang="en-US" dirty="0"/>
          </a:p>
        </p:txBody>
      </p:sp>
      <p:sp>
        <p:nvSpPr>
          <p:cNvPr id="4" name="Slide Number Placeholder 3"/>
          <p:cNvSpPr>
            <a:spLocks noGrp="1"/>
          </p:cNvSpPr>
          <p:nvPr>
            <p:ph type="sldNum" sz="quarter" idx="10"/>
          </p:nvPr>
        </p:nvSpPr>
        <p:spPr/>
        <p:txBody>
          <a:bodyPr/>
          <a:lstStyle/>
          <a:p>
            <a:fld id="{871F550C-1830-4521-9C3F-1CCE83D047E0}" type="slidenum">
              <a:rPr lang="en-US" smtClean="0"/>
              <a:pPr/>
              <a:t>2</a:t>
            </a:fld>
            <a:endParaRPr lang="en-US"/>
          </a:p>
        </p:txBody>
      </p:sp>
    </p:spTree>
    <p:extLst>
      <p:ext uri="{BB962C8B-B14F-4D97-AF65-F5344CB8AC3E}">
        <p14:creationId xmlns:p14="http://schemas.microsoft.com/office/powerpoint/2010/main" val="1807958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Functionality</a:t>
            </a:r>
            <a:r>
              <a:rPr lang="en-US" baseline="0" dirty="0" smtClean="0"/>
              <a:t> depends on the availability of web-accessible registries that can provide machine or human-actionable representations for the concepts.  These are the key to semantic interoperability– actual understanding of content in information interchange documents.</a:t>
            </a:r>
          </a:p>
          <a:p>
            <a:endParaRPr lang="en-US" baseline="0" dirty="0" smtClean="0"/>
          </a:p>
          <a:p>
            <a:r>
              <a:rPr lang="en-US" baseline="0" dirty="0" smtClean="0"/>
              <a:t>HTTP URI’s can be dereferenced using existing web technology, to provide various kinds of representations. </a:t>
            </a:r>
          </a:p>
          <a:p>
            <a:endParaRPr lang="en-US" baseline="0" dirty="0" smtClean="0"/>
          </a:p>
          <a:p>
            <a:r>
              <a:rPr lang="en-US" baseline="0" dirty="0" smtClean="0"/>
              <a:t>‘meta-registry’ are necessary to discover the existence of web-published (‘linked data’) vocabularies.</a:t>
            </a:r>
            <a:endParaRPr lang="en-US" dirty="0"/>
          </a:p>
        </p:txBody>
      </p:sp>
      <p:sp>
        <p:nvSpPr>
          <p:cNvPr id="4" name="Slide Number Placeholder 3"/>
          <p:cNvSpPr>
            <a:spLocks noGrp="1"/>
          </p:cNvSpPr>
          <p:nvPr>
            <p:ph type="sldNum" sz="quarter" idx="10"/>
          </p:nvPr>
        </p:nvSpPr>
        <p:spPr/>
        <p:txBody>
          <a:bodyPr/>
          <a:lstStyle/>
          <a:p>
            <a:fld id="{871F550C-1830-4521-9C3F-1CCE83D047E0}" type="slidenum">
              <a:rPr lang="en-US" smtClean="0"/>
              <a:pPr/>
              <a:t>12</a:t>
            </a:fld>
            <a:endParaRPr lang="en-US"/>
          </a:p>
        </p:txBody>
      </p:sp>
    </p:spTree>
    <p:extLst>
      <p:ext uri="{BB962C8B-B14F-4D97-AF65-F5344CB8AC3E}">
        <p14:creationId xmlns:p14="http://schemas.microsoft.com/office/powerpoint/2010/main" val="749749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the identifiers can be used to obtain labels in different languages, which could then</a:t>
            </a:r>
            <a:r>
              <a:rPr lang="en-US" baseline="0" dirty="0" smtClean="0"/>
              <a:t> be used to automate translation of technical documents.</a:t>
            </a:r>
            <a:endParaRPr lang="en-US" dirty="0"/>
          </a:p>
        </p:txBody>
      </p:sp>
      <p:sp>
        <p:nvSpPr>
          <p:cNvPr id="4" name="Slide Number Placeholder 3"/>
          <p:cNvSpPr>
            <a:spLocks noGrp="1"/>
          </p:cNvSpPr>
          <p:nvPr>
            <p:ph type="sldNum" sz="quarter" idx="10"/>
          </p:nvPr>
        </p:nvSpPr>
        <p:spPr/>
        <p:txBody>
          <a:bodyPr/>
          <a:lstStyle/>
          <a:p>
            <a:fld id="{871F550C-1830-4521-9C3F-1CCE83D047E0}" type="slidenum">
              <a:rPr lang="en-US" smtClean="0"/>
              <a:pPr/>
              <a:t>13</a:t>
            </a:fld>
            <a:endParaRPr lang="en-US"/>
          </a:p>
        </p:txBody>
      </p:sp>
    </p:spTree>
    <p:extLst>
      <p:ext uri="{BB962C8B-B14F-4D97-AF65-F5344CB8AC3E}">
        <p14:creationId xmlns:p14="http://schemas.microsoft.com/office/powerpoint/2010/main" val="3100698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Requirement for vocabulary identified</a:t>
            </a:r>
          </a:p>
          <a:p>
            <a:r>
              <a:rPr lang="en-US" dirty="0" smtClean="0"/>
              <a:t>Work team formed</a:t>
            </a:r>
          </a:p>
          <a:p>
            <a:r>
              <a:rPr lang="en-US" dirty="0" smtClean="0"/>
              <a:t>Draft vocabulary</a:t>
            </a:r>
          </a:p>
          <a:p>
            <a:pPr lvl="1"/>
            <a:r>
              <a:rPr lang="en-US" dirty="0" smtClean="0"/>
              <a:t>Definition of scope and concept space</a:t>
            </a:r>
          </a:p>
          <a:p>
            <a:pPr lvl="1"/>
            <a:r>
              <a:rPr lang="en-US" dirty="0" smtClean="0"/>
              <a:t>List of concepts with English-language  label, text definitions, and links to broader term</a:t>
            </a:r>
          </a:p>
          <a:p>
            <a:r>
              <a:rPr lang="en-US" dirty="0" smtClean="0"/>
              <a:t>Review and comment</a:t>
            </a:r>
          </a:p>
          <a:p>
            <a:r>
              <a:rPr lang="en-US" dirty="0" smtClean="0"/>
              <a:t>GTWG vote on adoption</a:t>
            </a:r>
          </a:p>
          <a:p>
            <a:r>
              <a:rPr lang="en-US" dirty="0" smtClean="0"/>
              <a:t>Web publication</a:t>
            </a:r>
          </a:p>
          <a:p>
            <a:endParaRPr lang="en-US" dirty="0" smtClean="0"/>
          </a:p>
          <a:p>
            <a:r>
              <a:rPr lang="en-US" dirty="0" smtClean="0"/>
              <a:t>Work is conducted</a:t>
            </a:r>
            <a:r>
              <a:rPr lang="en-US" baseline="0" dirty="0" smtClean="0"/>
              <a:t> using GTWG google Group and Google Drive. Anyone is welcome (invited, urged!) to participate</a:t>
            </a:r>
            <a:endParaRPr lang="en-US" dirty="0"/>
          </a:p>
        </p:txBody>
      </p:sp>
      <p:sp>
        <p:nvSpPr>
          <p:cNvPr id="4" name="Slide Number Placeholder 3"/>
          <p:cNvSpPr>
            <a:spLocks noGrp="1"/>
          </p:cNvSpPr>
          <p:nvPr>
            <p:ph type="sldNum" sz="quarter" idx="10"/>
          </p:nvPr>
        </p:nvSpPr>
        <p:spPr/>
        <p:txBody>
          <a:bodyPr/>
          <a:lstStyle/>
          <a:p>
            <a:fld id="{871F550C-1830-4521-9C3F-1CCE83D047E0}" type="slidenum">
              <a:rPr lang="en-US" smtClean="0"/>
              <a:pPr/>
              <a:t>14</a:t>
            </a:fld>
            <a:endParaRPr lang="en-US"/>
          </a:p>
        </p:txBody>
      </p:sp>
    </p:spTree>
    <p:extLst>
      <p:ext uri="{BB962C8B-B14F-4D97-AF65-F5344CB8AC3E}">
        <p14:creationId xmlns:p14="http://schemas.microsoft.com/office/powerpoint/2010/main" val="2550656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group met face</a:t>
            </a:r>
            <a:r>
              <a:rPr lang="en-US" baseline="0" dirty="0" smtClean="0"/>
              <a:t> to face for the first time in St. Petersburg, Russia  in June, 2013. A working procedure was established for proposing, developing, reviewing and adopting vocabularies. The group decided to use Google Group and a Google Drive for online collaboration. </a:t>
            </a:r>
          </a:p>
          <a:p>
            <a:endParaRPr lang="en-US" baseline="0" dirty="0" smtClean="0"/>
          </a:p>
          <a:p>
            <a:r>
              <a:rPr lang="en-US" baseline="0" dirty="0" smtClean="0"/>
              <a:t>New vocabularies are currently under discussion. Check out the GTWG google drive at </a:t>
            </a:r>
          </a:p>
          <a:p>
            <a:r>
              <a:rPr lang="en-US" dirty="0" smtClean="0">
                <a:hlinkClick r:id="rId3"/>
              </a:rPr>
              <a:t>https://drive.google.com/?usp=chrome_app#folders/0B-5zXOYZ_JMIcDlCMDZPOU5GMzg</a:t>
            </a:r>
            <a:endParaRPr lang="en-US" dirty="0"/>
          </a:p>
        </p:txBody>
      </p:sp>
      <p:sp>
        <p:nvSpPr>
          <p:cNvPr id="4" name="Slide Number Placeholder 3"/>
          <p:cNvSpPr>
            <a:spLocks noGrp="1"/>
          </p:cNvSpPr>
          <p:nvPr>
            <p:ph type="sldNum" sz="quarter" idx="10"/>
          </p:nvPr>
        </p:nvSpPr>
        <p:spPr/>
        <p:txBody>
          <a:bodyPr/>
          <a:lstStyle/>
          <a:p>
            <a:fld id="{871F550C-1830-4521-9C3F-1CCE83D047E0}" type="slidenum">
              <a:rPr lang="en-US" smtClean="0"/>
              <a:pPr/>
              <a:t>15</a:t>
            </a:fld>
            <a:endParaRPr lang="en-US"/>
          </a:p>
        </p:txBody>
      </p:sp>
    </p:spTree>
    <p:extLst>
      <p:ext uri="{BB962C8B-B14F-4D97-AF65-F5344CB8AC3E}">
        <p14:creationId xmlns:p14="http://schemas.microsoft.com/office/powerpoint/2010/main" val="255403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Random picture. Put in</a:t>
            </a:r>
            <a:r>
              <a:rPr lang="en-US" baseline="0" dirty="0" smtClean="0"/>
              <a:t> one that you like!</a:t>
            </a:r>
            <a:endParaRPr lang="en-US" dirty="0"/>
          </a:p>
        </p:txBody>
      </p:sp>
      <p:sp>
        <p:nvSpPr>
          <p:cNvPr id="4" name="Slide Number Placeholder 3"/>
          <p:cNvSpPr>
            <a:spLocks noGrp="1"/>
          </p:cNvSpPr>
          <p:nvPr>
            <p:ph type="sldNum" sz="quarter" idx="10"/>
          </p:nvPr>
        </p:nvSpPr>
        <p:spPr/>
        <p:txBody>
          <a:bodyPr/>
          <a:lstStyle/>
          <a:p>
            <a:fld id="{A7AFF782-937C-4581-9FA1-41E50C69BB14}" type="slidenum">
              <a:rPr lang="en-US" smtClean="0"/>
              <a:pPr/>
              <a:t>16</a:t>
            </a:fld>
            <a:endParaRPr lang="en-US"/>
          </a:p>
        </p:txBody>
      </p:sp>
    </p:spTree>
    <p:extLst>
      <p:ext uri="{BB962C8B-B14F-4D97-AF65-F5344CB8AC3E}">
        <p14:creationId xmlns:p14="http://schemas.microsoft.com/office/powerpoint/2010/main" val="78734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ICSTI International Council for Scientific and Technical</a:t>
            </a:r>
            <a:r>
              <a:rPr lang="en-US" baseline="0" dirty="0" smtClean="0"/>
              <a:t> </a:t>
            </a:r>
            <a:r>
              <a:rPr lang="en-US" baseline="0" dirty="0" smtClean="0"/>
              <a:t>Information: WG formed 1972, resulted 1988 publication of printed Multilingual Thesaurus of Geosciences. </a:t>
            </a:r>
          </a:p>
          <a:p>
            <a:endParaRPr lang="en-US" baseline="0" dirty="0" smtClean="0"/>
          </a:p>
          <a:p>
            <a:r>
              <a:rPr lang="en-US" baseline="0" dirty="0" smtClean="0"/>
              <a:t>The thesaurus was printed again in 1995. </a:t>
            </a:r>
            <a:r>
              <a:rPr lang="en-US" sz="1200" b="0" i="0" kern="1200" dirty="0" smtClean="0">
                <a:solidFill>
                  <a:schemeClr val="tx1"/>
                </a:solidFill>
                <a:effectLst/>
                <a:latin typeface="Times New Roman" pitchFamily="18" charset="0"/>
                <a:ea typeface="+mn-ea"/>
                <a:cs typeface="+mn-cs"/>
              </a:rPr>
              <a:t>The Multilingual Thesaurus contains 5823 key terms mapped</a:t>
            </a:r>
            <a:r>
              <a:rPr lang="en-US" sz="1200" b="0" i="0" kern="1200" baseline="0" dirty="0" smtClean="0">
                <a:solidFill>
                  <a:schemeClr val="tx1"/>
                </a:solidFill>
                <a:effectLst/>
                <a:latin typeface="Times New Roman" pitchFamily="18" charset="0"/>
                <a:ea typeface="+mn-ea"/>
                <a:cs typeface="+mn-cs"/>
              </a:rPr>
              <a:t> into</a:t>
            </a:r>
            <a:r>
              <a:rPr lang="en-US" sz="1200" b="0" i="0" kern="1200" dirty="0" smtClean="0">
                <a:solidFill>
                  <a:schemeClr val="tx1"/>
                </a:solidFill>
                <a:effectLst/>
                <a:latin typeface="Times New Roman" pitchFamily="18" charset="0"/>
                <a:ea typeface="+mn-ea"/>
                <a:cs typeface="+mn-cs"/>
              </a:rPr>
              <a:t> the languages of the thesaurus.  Publisher is “Information Today”, but the book is</a:t>
            </a:r>
            <a:r>
              <a:rPr lang="en-US" sz="1200" b="0" i="0" kern="1200" baseline="0" dirty="0" smtClean="0">
                <a:solidFill>
                  <a:schemeClr val="tx1"/>
                </a:solidFill>
                <a:effectLst/>
                <a:latin typeface="Times New Roman" pitchFamily="18" charset="0"/>
                <a:ea typeface="+mn-ea"/>
                <a:cs typeface="+mn-cs"/>
              </a:rPr>
              <a:t> not findable on their website (</a:t>
            </a:r>
            <a:r>
              <a:rPr lang="en-US" dirty="0" smtClean="0"/>
              <a:t>http://www.infotoday.com/).</a:t>
            </a:r>
            <a:r>
              <a:rPr lang="en-US" baseline="0" dirty="0" smtClean="0"/>
              <a:t> </a:t>
            </a:r>
            <a:r>
              <a:rPr lang="en-US" baseline="0" dirty="0" err="1" smtClean="0"/>
              <a:t>Copright</a:t>
            </a:r>
            <a:r>
              <a:rPr lang="en-US" baseline="0" dirty="0" smtClean="0"/>
              <a:t> status of the Thesaurus is unclear.</a:t>
            </a:r>
          </a:p>
          <a:p>
            <a:endParaRPr lang="en-US" baseline="0" dirty="0" smtClean="0"/>
          </a:p>
          <a:p>
            <a:r>
              <a:rPr lang="en-US" dirty="0" smtClean="0"/>
              <a:t>Multilingual Thesaurus Working Group was formed</a:t>
            </a:r>
            <a:r>
              <a:rPr lang="en-US" baseline="0" dirty="0" smtClean="0"/>
              <a:t> in 2003 with the goal of developing a </a:t>
            </a:r>
            <a:r>
              <a:rPr lang="en-US" dirty="0" smtClean="0"/>
              <a:t>multilingual core vocabulary to elaborate and expand the Multilingual Thesaurus of Geosciences</a:t>
            </a:r>
          </a:p>
          <a:p>
            <a:endParaRPr lang="en-US" dirty="0"/>
          </a:p>
        </p:txBody>
      </p:sp>
      <p:sp>
        <p:nvSpPr>
          <p:cNvPr id="4" name="Slide Number Placeholder 3"/>
          <p:cNvSpPr>
            <a:spLocks noGrp="1"/>
          </p:cNvSpPr>
          <p:nvPr>
            <p:ph type="sldNum" sz="quarter" idx="10"/>
          </p:nvPr>
        </p:nvSpPr>
        <p:spPr/>
        <p:txBody>
          <a:bodyPr/>
          <a:lstStyle/>
          <a:p>
            <a:fld id="{871F550C-1830-4521-9C3F-1CCE83D047E0}" type="slidenum">
              <a:rPr lang="en-US" smtClean="0"/>
              <a:pPr/>
              <a:t>3</a:t>
            </a:fld>
            <a:endParaRPr lang="en-US"/>
          </a:p>
        </p:txBody>
      </p:sp>
    </p:spTree>
    <p:extLst>
      <p:ext uri="{BB962C8B-B14F-4D97-AF65-F5344CB8AC3E}">
        <p14:creationId xmlns:p14="http://schemas.microsoft.com/office/powerpoint/2010/main" val="1856209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 on GeoSciML, an XML markup language for geoscienc</a:t>
            </a:r>
            <a:r>
              <a:rPr lang="en-US" baseline="0" dirty="0" smtClean="0"/>
              <a:t>e information interchange, started in 2002. In 2007 the need for controlled vocabularies to populate interchange documents led to formation of the </a:t>
            </a:r>
            <a:r>
              <a:rPr lang="en-US" dirty="0" smtClean="0">
                <a:effectLst/>
              </a:rPr>
              <a:t>Concept Definition Task Group.</a:t>
            </a:r>
          </a:p>
          <a:p>
            <a:endParaRPr lang="en-US" dirty="0" smtClean="0">
              <a:effectLst/>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effectLst/>
              </a:rPr>
              <a:t>In</a:t>
            </a:r>
            <a:r>
              <a:rPr lang="en-US" baseline="0" dirty="0" smtClean="0">
                <a:effectLst/>
              </a:rPr>
              <a:t> 2012 the CGI council formally merged activities of the </a:t>
            </a:r>
            <a:r>
              <a:rPr lang="en-US" dirty="0" smtClean="0">
                <a:effectLst/>
              </a:rPr>
              <a:t>Multilingual Thesaurus Working Group and Concept Definition Task Group</a:t>
            </a:r>
            <a:r>
              <a:rPr lang="en-US" baseline="0" dirty="0" smtClean="0">
                <a:effectLst/>
              </a:rPr>
              <a:t> to form the Geoscience Terminology Working Group.</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71F550C-1830-4521-9C3F-1CCE83D047E0}" type="slidenum">
              <a:rPr lang="en-US" smtClean="0"/>
              <a:pPr/>
              <a:t>4</a:t>
            </a:fld>
            <a:endParaRPr lang="en-US"/>
          </a:p>
        </p:txBody>
      </p:sp>
    </p:spTree>
    <p:extLst>
      <p:ext uri="{BB962C8B-B14F-4D97-AF65-F5344CB8AC3E}">
        <p14:creationId xmlns:p14="http://schemas.microsoft.com/office/powerpoint/2010/main" val="1388392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Mission is basically to</a:t>
            </a:r>
          </a:p>
          <a:p>
            <a:pPr marL="228600" indent="-228600">
              <a:buAutoNum type="arabicPeriod"/>
            </a:pPr>
            <a:r>
              <a:rPr lang="en-US" baseline="0" dirty="0" smtClean="0"/>
              <a:t>Continue development of web-accessible vocabularies for geoscience information interchange.</a:t>
            </a:r>
          </a:p>
          <a:p>
            <a:pPr marL="228600" indent="-228600">
              <a:buAutoNum type="arabicPeriod"/>
            </a:pPr>
            <a:r>
              <a:rPr lang="en-US" baseline="0" dirty="0" smtClean="0"/>
              <a:t>Work on multilingual terms for concepts in vocabularies</a:t>
            </a:r>
          </a:p>
          <a:p>
            <a:pPr marL="228600" indent="-228600">
              <a:buAutoNum type="arabicPeriod"/>
            </a:pPr>
            <a:r>
              <a:rPr lang="en-US" baseline="0" dirty="0" smtClean="0"/>
              <a:t>Work to integrate CGI vocabularies with other Linked data </a:t>
            </a:r>
            <a:r>
              <a:rPr lang="en-US" baseline="0" dirty="0" err="1" smtClean="0"/>
              <a:t>communties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71F550C-1830-4521-9C3F-1CCE83D047E0}" type="slidenum">
              <a:rPr lang="en-US" smtClean="0"/>
              <a:pPr/>
              <a:t>5</a:t>
            </a:fld>
            <a:endParaRPr lang="en-US"/>
          </a:p>
        </p:txBody>
      </p:sp>
    </p:spTree>
    <p:extLst>
      <p:ext uri="{BB962C8B-B14F-4D97-AF65-F5344CB8AC3E}">
        <p14:creationId xmlns:p14="http://schemas.microsoft.com/office/powerpoint/2010/main" val="2683453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https://groups.google.com/forum/?fromgroups#!forum/gtwg</a:t>
            </a:r>
            <a:endParaRPr lang="en-US" dirty="0" smtClean="0"/>
          </a:p>
          <a:p>
            <a:endParaRPr lang="en-US" dirty="0" smtClean="0"/>
          </a:p>
          <a:p>
            <a:r>
              <a:rPr lang="en-US" dirty="0" smtClean="0"/>
              <a:t>Membership is open, but participation is expected.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71F550C-1830-4521-9C3F-1CCE83D047E0}" type="slidenum">
              <a:rPr lang="en-US" smtClean="0"/>
              <a:pPr/>
              <a:t>6</a:t>
            </a:fld>
            <a:endParaRPr lang="en-US"/>
          </a:p>
        </p:txBody>
      </p:sp>
    </p:spTree>
    <p:extLst>
      <p:ext uri="{BB962C8B-B14F-4D97-AF65-F5344CB8AC3E}">
        <p14:creationId xmlns:p14="http://schemas.microsoft.com/office/powerpoint/2010/main" val="866695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WG approach is to first scope the</a:t>
            </a:r>
            <a:r>
              <a:rPr lang="en-US" baseline="0" dirty="0" smtClean="0"/>
              <a:t> vocabulary to some particular category or property value that is specified using terminology, for example grain-size, or rock-type. Next the properties that distinguish divisions within the vocabulary must be identified. For example grain-size terms might be based on average or maximum observed grain size; lithology is complex, based on texture/fabric, mineralogy, and typically some genetic interpretation.</a:t>
            </a:r>
          </a:p>
          <a:p>
            <a:endParaRPr lang="en-US" baseline="0" dirty="0" smtClean="0"/>
          </a:p>
          <a:p>
            <a:r>
              <a:rPr lang="en-US" baseline="0" dirty="0" smtClean="0"/>
              <a:t>Finally, the range of possible values within the scope of the vocabulary must be subdivided and terms assigned to each interval. For example fine-grained, medium-grained, coarse-grained.  Sometimes the vocabulary is hierarchical, with broader terms encompassing narrower terms. For example ‘granitic rock’ as a broad concept, with subdivisions like ‘granite’, ‘</a:t>
            </a:r>
            <a:r>
              <a:rPr lang="en-US" baseline="0" dirty="0" err="1" smtClean="0"/>
              <a:t>granodiorite</a:t>
            </a:r>
            <a:r>
              <a:rPr lang="en-US" baseline="0" dirty="0" smtClean="0"/>
              <a:t>’, ‘diorite’.</a:t>
            </a:r>
          </a:p>
          <a:p>
            <a:endParaRPr lang="en-US" baseline="0" dirty="0" smtClean="0"/>
          </a:p>
          <a:p>
            <a:r>
              <a:rPr lang="en-US" baseline="0" dirty="0" smtClean="0"/>
              <a:t>The vocabulary defines concepts—these are currently expressed in English-language text definitions.  </a:t>
            </a:r>
          </a:p>
          <a:p>
            <a:endParaRPr lang="en-US" baseline="0" dirty="0" smtClean="0"/>
          </a:p>
          <a:p>
            <a:r>
              <a:rPr lang="en-US" baseline="0" dirty="0" smtClean="0"/>
              <a:t>Labels for the concept in different languages are then assigned.</a:t>
            </a:r>
          </a:p>
          <a:p>
            <a:endParaRPr lang="en-US" baseline="0" dirty="0" smtClean="0"/>
          </a:p>
          <a:p>
            <a:r>
              <a:rPr lang="en-US" baseline="0" dirty="0" smtClean="0"/>
              <a:t>Vocabularies are published through a vocabulary service hosted by CSIRO using </a:t>
            </a:r>
            <a:r>
              <a:rPr lang="en-US" baseline="0" dirty="0" err="1" smtClean="0"/>
              <a:t>SISSVoc</a:t>
            </a:r>
            <a:r>
              <a:rPr lang="en-US" baseline="0" dirty="0" smtClean="0"/>
              <a:t>, and made available as </a:t>
            </a:r>
          </a:p>
          <a:p>
            <a:r>
              <a:rPr lang="en-US" baseline="0" dirty="0" smtClean="0"/>
              <a:t>SKOS/RDF, HTML and TXT at resource.geosciml.org (</a:t>
            </a:r>
            <a:r>
              <a:rPr lang="en-US" dirty="0" smtClean="0">
                <a:hlinkClick r:id="rId3"/>
              </a:rPr>
              <a:t>http://resource.geosciml.org/static/vocabulary/cgi/201211/</a:t>
            </a:r>
            <a:r>
              <a:rPr lang="en-US" dirty="0" smtClean="0"/>
              <a: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71F550C-1830-4521-9C3F-1CCE83D047E0}" type="slidenum">
              <a:rPr lang="en-US" smtClean="0"/>
              <a:pPr/>
              <a:t>7</a:t>
            </a:fld>
            <a:endParaRPr lang="en-US"/>
          </a:p>
        </p:txBody>
      </p:sp>
    </p:spTree>
    <p:extLst>
      <p:ext uri="{BB962C8B-B14F-4D97-AF65-F5344CB8AC3E}">
        <p14:creationId xmlns:p14="http://schemas.microsoft.com/office/powerpoint/2010/main" val="2114067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Vocabulary is a collection of concepts, defined within a particular concept space. The concepts are currently specified with </a:t>
            </a:r>
            <a:r>
              <a:rPr lang="en-US" dirty="0" err="1" smtClean="0"/>
              <a:t>english</a:t>
            </a:r>
            <a:r>
              <a:rPr lang="en-US" dirty="0" smtClean="0"/>
              <a:t> language definitions.</a:t>
            </a:r>
          </a:p>
          <a:p>
            <a:endParaRPr lang="en-US" dirty="0" smtClean="0"/>
          </a:p>
          <a:p>
            <a:r>
              <a:rPr lang="en-US" dirty="0" smtClean="0"/>
              <a:t>Rules for definitions depend on applications</a:t>
            </a:r>
          </a:p>
          <a:p>
            <a:pPr lvl="1"/>
            <a:r>
              <a:rPr lang="en-US" dirty="0" smtClean="0"/>
              <a:t>For people (glossary, text)</a:t>
            </a:r>
          </a:p>
          <a:p>
            <a:pPr lvl="1"/>
            <a:r>
              <a:rPr lang="en-US" dirty="0" smtClean="0"/>
              <a:t>For machines: formal logic (‘ontology’, OWL)</a:t>
            </a:r>
          </a:p>
          <a:p>
            <a:endParaRPr lang="en-US" dirty="0"/>
          </a:p>
        </p:txBody>
      </p:sp>
      <p:sp>
        <p:nvSpPr>
          <p:cNvPr id="4" name="Slide Number Placeholder 3"/>
          <p:cNvSpPr>
            <a:spLocks noGrp="1"/>
          </p:cNvSpPr>
          <p:nvPr>
            <p:ph type="sldNum" sz="quarter" idx="10"/>
          </p:nvPr>
        </p:nvSpPr>
        <p:spPr/>
        <p:txBody>
          <a:bodyPr/>
          <a:lstStyle/>
          <a:p>
            <a:fld id="{871F550C-1830-4521-9C3F-1CCE83D047E0}" type="slidenum">
              <a:rPr lang="en-US" smtClean="0"/>
              <a:pPr/>
              <a:t>9</a:t>
            </a:fld>
            <a:endParaRPr lang="en-US"/>
          </a:p>
        </p:txBody>
      </p:sp>
    </p:spTree>
    <p:extLst>
      <p:ext uri="{BB962C8B-B14F-4D97-AF65-F5344CB8AC3E}">
        <p14:creationId xmlns:p14="http://schemas.microsoft.com/office/powerpoint/2010/main" val="250716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Concepts are accessed through various ‘interfaces’ (used in a really generic sense)</a:t>
            </a:r>
          </a:p>
          <a:p>
            <a:endParaRPr lang="en-US" dirty="0" smtClean="0"/>
          </a:p>
          <a:p>
            <a:r>
              <a:rPr lang="en-US" dirty="0" smtClean="0"/>
              <a:t>For people,</a:t>
            </a:r>
            <a:r>
              <a:rPr lang="en-US" baseline="0" dirty="0" smtClean="0"/>
              <a:t> the interface is language, and the words in a particular language. Depending on the language and community of users in that language, the word might or might not connote precisely the same concept, but is generally close enough to get the sense across.</a:t>
            </a:r>
          </a:p>
          <a:p>
            <a:endParaRPr lang="en-US" baseline="0" dirty="0" smtClean="0"/>
          </a:p>
          <a:p>
            <a:r>
              <a:rPr lang="en-US" baseline="0" dirty="0" smtClean="0"/>
              <a:t>Machines need formal structures to represent concepts for any kind of computational comparison/utilization of the vocabularies. URI’s identify concepts, and representations like SKOS or more complex OWL schema are used to convey semantic relationships.</a:t>
            </a:r>
            <a:endParaRPr lang="en-US" dirty="0"/>
          </a:p>
        </p:txBody>
      </p:sp>
      <p:sp>
        <p:nvSpPr>
          <p:cNvPr id="4" name="Slide Number Placeholder 3"/>
          <p:cNvSpPr>
            <a:spLocks noGrp="1"/>
          </p:cNvSpPr>
          <p:nvPr>
            <p:ph type="sldNum" sz="quarter" idx="10"/>
          </p:nvPr>
        </p:nvSpPr>
        <p:spPr/>
        <p:txBody>
          <a:bodyPr/>
          <a:lstStyle/>
          <a:p>
            <a:fld id="{871F550C-1830-4521-9C3F-1CCE83D047E0}" type="slidenum">
              <a:rPr lang="en-US" smtClean="0"/>
              <a:pPr/>
              <a:t>10</a:t>
            </a:fld>
            <a:endParaRPr lang="en-US"/>
          </a:p>
        </p:txBody>
      </p:sp>
    </p:spTree>
    <p:extLst>
      <p:ext uri="{BB962C8B-B14F-4D97-AF65-F5344CB8AC3E}">
        <p14:creationId xmlns:p14="http://schemas.microsoft.com/office/powerpoint/2010/main" val="162059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interchange concepts using words, understood</a:t>
            </a:r>
            <a:r>
              <a:rPr lang="en-US" baseline="0" dirty="0" smtClean="0"/>
              <a:t> through definitions; these may be transmitted in text, photographs, examination of the same ‘prototype’…  Understanding is strongly influences by the pragmatics of language, which still eludes computational capabilities in many respects.</a:t>
            </a:r>
          </a:p>
          <a:p>
            <a:endParaRPr lang="en-US" baseline="0" dirty="0" smtClean="0"/>
          </a:p>
          <a:p>
            <a:r>
              <a:rPr lang="en-US" baseline="0" dirty="0" smtClean="0"/>
              <a:t>Machines use URI’s– string tokens – and the technology of the WWW to ‘dereference’ the identifier to some useful </a:t>
            </a:r>
            <a:r>
              <a:rPr lang="en-US" baseline="0" dirty="0" err="1" smtClean="0"/>
              <a:t>represnetation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71F550C-1830-4521-9C3F-1CCE83D047E0}" type="slidenum">
              <a:rPr lang="en-US" smtClean="0"/>
              <a:pPr/>
              <a:t>11</a:t>
            </a:fld>
            <a:endParaRPr lang="en-US"/>
          </a:p>
        </p:txBody>
      </p:sp>
    </p:spTree>
    <p:extLst>
      <p:ext uri="{BB962C8B-B14F-4D97-AF65-F5344CB8AC3E}">
        <p14:creationId xmlns:p14="http://schemas.microsoft.com/office/powerpoint/2010/main" val="2940592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gi-iugs.org/"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8066" name="Group 2"/>
          <p:cNvGrpSpPr>
            <a:grpSpLocks/>
          </p:cNvGrpSpPr>
          <p:nvPr/>
        </p:nvGrpSpPr>
        <p:grpSpPr bwMode="auto">
          <a:xfrm>
            <a:off x="0" y="0"/>
            <a:ext cx="9144000" cy="6856413"/>
            <a:chOff x="0" y="0"/>
            <a:chExt cx="5760" cy="4319"/>
          </a:xfrm>
        </p:grpSpPr>
        <p:sp>
          <p:nvSpPr>
            <p:cNvPr id="88067"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68"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69"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70" name="Freeform 6"/>
            <p:cNvSpPr>
              <a:spLocks/>
            </p:cNvSpPr>
            <p:nvPr/>
          </p:nvSpPr>
          <p:spPr bwMode="hidden">
            <a:xfrm>
              <a:off x="4038" y="3577"/>
              <a:ext cx="1720" cy="65"/>
            </a:xfrm>
            <a:custGeom>
              <a:avLst/>
              <a:gdLst>
                <a:gd name="T0" fmla="*/ 1722 w 1722"/>
                <a:gd name="T1" fmla="*/ 66 h 66"/>
                <a:gd name="T2" fmla="*/ 1722 w 1722"/>
                <a:gd name="T3" fmla="*/ 60 h 66"/>
                <a:gd name="T4" fmla="*/ 0 w 1722"/>
                <a:gd name="T5" fmla="*/ 0 h 66"/>
                <a:gd name="T6" fmla="*/ 0 w 1722"/>
                <a:gd name="T7" fmla="*/ 48 h 66"/>
                <a:gd name="T8" fmla="*/ 1722 w 1722"/>
                <a:gd name="T9" fmla="*/ 66 h 66"/>
                <a:gd name="T10" fmla="*/ 1722 w 1722"/>
                <a:gd name="T11" fmla="*/ 66 h 66"/>
              </a:gdLst>
              <a:ahLst/>
              <a:cxnLst>
                <a:cxn ang="0">
                  <a:pos x="T0" y="T1"/>
                </a:cxn>
                <a:cxn ang="0">
                  <a:pos x="T2" y="T3"/>
                </a:cxn>
                <a:cxn ang="0">
                  <a:pos x="T4" y="T5"/>
                </a:cxn>
                <a:cxn ang="0">
                  <a:pos x="T6" y="T7"/>
                </a:cxn>
                <a:cxn ang="0">
                  <a:pos x="T8" y="T9"/>
                </a:cxn>
                <a:cxn ang="0">
                  <a:pos x="T10" y="T11"/>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71"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8072" name="Freeform 8"/>
            <p:cNvSpPr>
              <a:spLocks/>
            </p:cNvSpPr>
            <p:nvPr/>
          </p:nvSpPr>
          <p:spPr bwMode="hidden">
            <a:xfrm>
              <a:off x="4784" y="3702"/>
              <a:ext cx="974" cy="101"/>
            </a:xfrm>
            <a:custGeom>
              <a:avLst/>
              <a:gdLst>
                <a:gd name="T0" fmla="*/ 975 w 975"/>
                <a:gd name="T1" fmla="*/ 48 h 101"/>
                <a:gd name="T2" fmla="*/ 975 w 975"/>
                <a:gd name="T3" fmla="*/ 0 h 101"/>
                <a:gd name="T4" fmla="*/ 0 w 975"/>
                <a:gd name="T5" fmla="*/ 24 h 101"/>
                <a:gd name="T6" fmla="*/ 0 w 975"/>
                <a:gd name="T7" fmla="*/ 101 h 101"/>
                <a:gd name="T8" fmla="*/ 975 w 975"/>
                <a:gd name="T9" fmla="*/ 48 h 101"/>
                <a:gd name="T10" fmla="*/ 975 w 975"/>
                <a:gd name="T11" fmla="*/ 48 h 101"/>
              </a:gdLst>
              <a:ahLst/>
              <a:cxnLst>
                <a:cxn ang="0">
                  <a:pos x="T0" y="T1"/>
                </a:cxn>
                <a:cxn ang="0">
                  <a:pos x="T2" y="T3"/>
                </a:cxn>
                <a:cxn ang="0">
                  <a:pos x="T4" y="T5"/>
                </a:cxn>
                <a:cxn ang="0">
                  <a:pos x="T6" y="T7"/>
                </a:cxn>
                <a:cxn ang="0">
                  <a:pos x="T8" y="T9"/>
                </a:cxn>
                <a:cxn ang="0">
                  <a:pos x="T10" y="T11"/>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73" name="Freeform 9"/>
            <p:cNvSpPr>
              <a:spLocks/>
            </p:cNvSpPr>
            <p:nvPr/>
          </p:nvSpPr>
          <p:spPr bwMode="hidden">
            <a:xfrm>
              <a:off x="3619" y="3815"/>
              <a:ext cx="2139" cy="198"/>
            </a:xfrm>
            <a:custGeom>
              <a:avLst/>
              <a:gdLst>
                <a:gd name="T0" fmla="*/ 2141 w 2141"/>
                <a:gd name="T1" fmla="*/ 0 h 198"/>
                <a:gd name="T2" fmla="*/ 0 w 2141"/>
                <a:gd name="T3" fmla="*/ 156 h 198"/>
                <a:gd name="T4" fmla="*/ 0 w 2141"/>
                <a:gd name="T5" fmla="*/ 198 h 198"/>
                <a:gd name="T6" fmla="*/ 2141 w 2141"/>
                <a:gd name="T7" fmla="*/ 0 h 198"/>
                <a:gd name="T8" fmla="*/ 2141 w 2141"/>
                <a:gd name="T9" fmla="*/ 0 h 198"/>
              </a:gdLst>
              <a:ahLst/>
              <a:cxnLst>
                <a:cxn ang="0">
                  <a:pos x="T0" y="T1"/>
                </a:cxn>
                <a:cxn ang="0">
                  <a:pos x="T2" y="T3"/>
                </a:cxn>
                <a:cxn ang="0">
                  <a:pos x="T4" y="T5"/>
                </a:cxn>
                <a:cxn ang="0">
                  <a:pos x="T6" y="T7"/>
                </a:cxn>
                <a:cxn ang="0">
                  <a:pos x="T8" y="T9"/>
                </a:cxn>
              </a:cxnLst>
              <a:rect l="0" t="0" r="r" b="b"/>
              <a:pathLst>
                <a:path w="2141" h="198">
                  <a:moveTo>
                    <a:pt x="2141" y="0"/>
                  </a:moveTo>
                  <a:lnTo>
                    <a:pt x="0" y="156"/>
                  </a:lnTo>
                  <a:lnTo>
                    <a:pt x="0" y="198"/>
                  </a:lnTo>
                  <a:lnTo>
                    <a:pt x="2141" y="0"/>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74"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75" name="Freeform 11"/>
            <p:cNvSpPr>
              <a:spLocks/>
            </p:cNvSpPr>
            <p:nvPr/>
          </p:nvSpPr>
          <p:spPr bwMode="hidden">
            <a:xfrm>
              <a:off x="2097" y="4043"/>
              <a:ext cx="2514" cy="276"/>
            </a:xfrm>
            <a:custGeom>
              <a:avLst/>
              <a:gdLst>
                <a:gd name="T0" fmla="*/ 2182 w 2517"/>
                <a:gd name="T1" fmla="*/ 276 h 276"/>
                <a:gd name="T2" fmla="*/ 2517 w 2517"/>
                <a:gd name="T3" fmla="*/ 204 h 276"/>
                <a:gd name="T4" fmla="*/ 2260 w 2517"/>
                <a:gd name="T5" fmla="*/ 0 h 276"/>
                <a:gd name="T6" fmla="*/ 0 w 2517"/>
                <a:gd name="T7" fmla="*/ 276 h 276"/>
                <a:gd name="T8" fmla="*/ 2182 w 2517"/>
                <a:gd name="T9" fmla="*/ 276 h 276"/>
                <a:gd name="T10" fmla="*/ 2182 w 2517"/>
                <a:gd name="T11" fmla="*/ 276 h 276"/>
              </a:gdLst>
              <a:ahLst/>
              <a:cxnLst>
                <a:cxn ang="0">
                  <a:pos x="T0" y="T1"/>
                </a:cxn>
                <a:cxn ang="0">
                  <a:pos x="T2" y="T3"/>
                </a:cxn>
                <a:cxn ang="0">
                  <a:pos x="T4" y="T5"/>
                </a:cxn>
                <a:cxn ang="0">
                  <a:pos x="T6" y="T7"/>
                </a:cxn>
                <a:cxn ang="0">
                  <a:pos x="T8" y="T9"/>
                </a:cxn>
                <a:cxn ang="0">
                  <a:pos x="T10" y="T11"/>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76"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77" name="Freeform 13"/>
            <p:cNvSpPr>
              <a:spLocks/>
            </p:cNvSpPr>
            <p:nvPr/>
          </p:nvSpPr>
          <p:spPr bwMode="hidden">
            <a:xfrm>
              <a:off x="5030" y="3151"/>
              <a:ext cx="728" cy="240"/>
            </a:xfrm>
            <a:custGeom>
              <a:avLst/>
              <a:gdLst>
                <a:gd name="T0" fmla="*/ 729 w 729"/>
                <a:gd name="T1" fmla="*/ 240 h 240"/>
                <a:gd name="T2" fmla="*/ 0 w 729"/>
                <a:gd name="T3" fmla="*/ 0 h 240"/>
                <a:gd name="T4" fmla="*/ 0 w 729"/>
                <a:gd name="T5" fmla="*/ 6 h 240"/>
                <a:gd name="T6" fmla="*/ 729 w 729"/>
                <a:gd name="T7" fmla="*/ 240 h 240"/>
                <a:gd name="T8" fmla="*/ 729 w 729"/>
                <a:gd name="T9" fmla="*/ 240 h 240"/>
              </a:gdLst>
              <a:ahLst/>
              <a:cxnLst>
                <a:cxn ang="0">
                  <a:pos x="T0" y="T1"/>
                </a:cxn>
                <a:cxn ang="0">
                  <a:pos x="T2" y="T3"/>
                </a:cxn>
                <a:cxn ang="0">
                  <a:pos x="T4" y="T5"/>
                </a:cxn>
                <a:cxn ang="0">
                  <a:pos x="T6" y="T7"/>
                </a:cxn>
                <a:cxn ang="0">
                  <a:pos x="T8" y="T9"/>
                </a:cxn>
              </a:cxnLst>
              <a:rect l="0" t="0" r="r" b="b"/>
              <a:pathLst>
                <a:path w="729" h="240">
                  <a:moveTo>
                    <a:pt x="729" y="240"/>
                  </a:moveTo>
                  <a:lnTo>
                    <a:pt x="0" y="0"/>
                  </a:lnTo>
                  <a:lnTo>
                    <a:pt x="0" y="6"/>
                  </a:lnTo>
                  <a:lnTo>
                    <a:pt x="729" y="240"/>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78"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79" name="Freeform 15"/>
            <p:cNvSpPr>
              <a:spLocks/>
            </p:cNvSpPr>
            <p:nvPr/>
          </p:nvSpPr>
          <p:spPr bwMode="hidden">
            <a:xfrm>
              <a:off x="5030" y="3049"/>
              <a:ext cx="728" cy="318"/>
            </a:xfrm>
            <a:custGeom>
              <a:avLst/>
              <a:gdLst>
                <a:gd name="T0" fmla="*/ 729 w 729"/>
                <a:gd name="T1" fmla="*/ 318 h 318"/>
                <a:gd name="T2" fmla="*/ 729 w 729"/>
                <a:gd name="T3" fmla="*/ 312 h 318"/>
                <a:gd name="T4" fmla="*/ 0 w 729"/>
                <a:gd name="T5" fmla="*/ 0 h 318"/>
                <a:gd name="T6" fmla="*/ 0 w 729"/>
                <a:gd name="T7" fmla="*/ 54 h 318"/>
                <a:gd name="T8" fmla="*/ 729 w 729"/>
                <a:gd name="T9" fmla="*/ 318 h 318"/>
                <a:gd name="T10" fmla="*/ 729 w 729"/>
                <a:gd name="T11" fmla="*/ 318 h 318"/>
              </a:gdLst>
              <a:ahLst/>
              <a:cxnLst>
                <a:cxn ang="0">
                  <a:pos x="T0" y="T1"/>
                </a:cxn>
                <a:cxn ang="0">
                  <a:pos x="T2" y="T3"/>
                </a:cxn>
                <a:cxn ang="0">
                  <a:pos x="T4" y="T5"/>
                </a:cxn>
                <a:cxn ang="0">
                  <a:pos x="T6" y="T7"/>
                </a:cxn>
                <a:cxn ang="0">
                  <a:pos x="T8" y="T9"/>
                </a:cxn>
                <a:cxn ang="0">
                  <a:pos x="T10" y="T11"/>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80"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81"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82"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83"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Lst>
              <a:ahLst/>
              <a:cxnLst>
                <a:cxn ang="0">
                  <a:pos x="T0" y="T1"/>
                </a:cxn>
                <a:cxn ang="0">
                  <a:pos x="T2" y="T3"/>
                </a:cxn>
                <a:cxn ang="0">
                  <a:pos x="T4" y="T5"/>
                </a:cxn>
                <a:cxn ang="0">
                  <a:pos x="T6" y="T7"/>
                </a:cxn>
                <a:cxn ang="0">
                  <a:pos x="T8" y="T9"/>
                </a:cxn>
                <a:cxn ang="0">
                  <a:pos x="T10" y="T11"/>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84"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85"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Lst>
              <a:ahLst/>
              <a:cxnLst>
                <a:cxn ang="0">
                  <a:pos x="T0" y="T1"/>
                </a:cxn>
                <a:cxn ang="0">
                  <a:pos x="T2" y="T3"/>
                </a:cxn>
                <a:cxn ang="0">
                  <a:pos x="T4" y="T5"/>
                </a:cxn>
                <a:cxn ang="0">
                  <a:pos x="T6" y="T7"/>
                </a:cxn>
                <a:cxn ang="0">
                  <a:pos x="T8" y="T9"/>
                </a:cxn>
              </a:cxnLst>
              <a:rect l="0" t="0" r="r" b="b"/>
              <a:pathLst>
                <a:path w="132" h="132">
                  <a:moveTo>
                    <a:pt x="132" y="132"/>
                  </a:moveTo>
                  <a:lnTo>
                    <a:pt x="0" y="0"/>
                  </a:lnTo>
                  <a:lnTo>
                    <a:pt x="0" y="0"/>
                  </a:lnTo>
                  <a:lnTo>
                    <a:pt x="132" y="132"/>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86"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87"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8088"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89"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Lst>
              <a:ahLst/>
              <a:cxnLst>
                <a:cxn ang="0">
                  <a:pos x="T0" y="T1"/>
                </a:cxn>
                <a:cxn ang="0">
                  <a:pos x="T2" y="T3"/>
                </a:cxn>
                <a:cxn ang="0">
                  <a:pos x="T4" y="T5"/>
                </a:cxn>
                <a:cxn ang="0">
                  <a:pos x="T6" y="T7"/>
                </a:cxn>
                <a:cxn ang="0">
                  <a:pos x="T8" y="T9"/>
                </a:cxn>
                <a:cxn ang="0">
                  <a:pos x="T10" y="T11"/>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90"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91"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92" name="Freeform 28"/>
            <p:cNvSpPr>
              <a:spLocks/>
            </p:cNvSpPr>
            <p:nvPr/>
          </p:nvSpPr>
          <p:spPr bwMode="hidden">
            <a:xfrm>
              <a:off x="5698" y="653"/>
              <a:ext cx="60" cy="311"/>
            </a:xfrm>
            <a:custGeom>
              <a:avLst/>
              <a:gdLst>
                <a:gd name="T0" fmla="*/ 0 w 60"/>
                <a:gd name="T1" fmla="*/ 144 h 312"/>
                <a:gd name="T2" fmla="*/ 60 w 60"/>
                <a:gd name="T3" fmla="*/ 312 h 312"/>
                <a:gd name="T4" fmla="*/ 60 w 60"/>
                <a:gd name="T5" fmla="*/ 6 h 312"/>
                <a:gd name="T6" fmla="*/ 54 w 60"/>
                <a:gd name="T7" fmla="*/ 0 h 312"/>
                <a:gd name="T8" fmla="*/ 0 w 60"/>
                <a:gd name="T9" fmla="*/ 144 h 312"/>
                <a:gd name="T10" fmla="*/ 0 w 60"/>
                <a:gd name="T11" fmla="*/ 144 h 312"/>
              </a:gdLst>
              <a:ahLst/>
              <a:cxnLst>
                <a:cxn ang="0">
                  <a:pos x="T0" y="T1"/>
                </a:cxn>
                <a:cxn ang="0">
                  <a:pos x="T2" y="T3"/>
                </a:cxn>
                <a:cxn ang="0">
                  <a:pos x="T4" y="T5"/>
                </a:cxn>
                <a:cxn ang="0">
                  <a:pos x="T6" y="T7"/>
                </a:cxn>
                <a:cxn ang="0">
                  <a:pos x="T8" y="T9"/>
                </a:cxn>
                <a:cxn ang="0">
                  <a:pos x="T10" y="T11"/>
                </a:cxn>
              </a:cxnLst>
              <a:rect l="0" t="0" r="r" b="b"/>
              <a:pathLst>
                <a:path w="60" h="312">
                  <a:moveTo>
                    <a:pt x="0" y="144"/>
                  </a:moveTo>
                  <a:lnTo>
                    <a:pt x="60" y="312"/>
                  </a:lnTo>
                  <a:lnTo>
                    <a:pt x="60" y="6"/>
                  </a:lnTo>
                  <a:lnTo>
                    <a:pt x="54" y="0"/>
                  </a:lnTo>
                  <a:lnTo>
                    <a:pt x="0" y="144"/>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93"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94"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0"/>
                  </a:lnTo>
                  <a:lnTo>
                    <a:pt x="0" y="6"/>
                  </a:lnTo>
                  <a:lnTo>
                    <a:pt x="6"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95"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96"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97"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98"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99"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00"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01"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02"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8103" name="Group 39"/>
            <p:cNvGrpSpPr>
              <a:grpSpLocks/>
            </p:cNvGrpSpPr>
            <p:nvPr userDrawn="1"/>
          </p:nvGrpSpPr>
          <p:grpSpPr bwMode="auto">
            <a:xfrm>
              <a:off x="0" y="1632"/>
              <a:ext cx="5758" cy="1858"/>
              <a:chOff x="0" y="1632"/>
              <a:chExt cx="5758" cy="1858"/>
            </a:xfrm>
          </p:grpSpPr>
          <p:sp>
            <p:nvSpPr>
              <p:cNvPr id="88104"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05"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88106" name="Rectangle 42"/>
          <p:cNvSpPr>
            <a:spLocks noGrp="1" noChangeArrowheads="1"/>
          </p:cNvSpPr>
          <p:nvPr>
            <p:ph type="ctrTitle" sz="quarter"/>
          </p:nvPr>
        </p:nvSpPr>
        <p:spPr>
          <a:xfrm>
            <a:off x="457200" y="1600200"/>
            <a:ext cx="8229600" cy="1828800"/>
          </a:xfrm>
        </p:spPr>
        <p:txBody>
          <a:bodyPr/>
          <a:lstStyle>
            <a:lvl1pPr>
              <a:defRPr sz="4800"/>
            </a:lvl1pPr>
          </a:lstStyle>
          <a:p>
            <a:pPr lvl="0"/>
            <a:r>
              <a:rPr lang="en-US" noProof="0" smtClean="0"/>
              <a:t>Click to edit Master title style</a:t>
            </a:r>
          </a:p>
        </p:txBody>
      </p:sp>
      <p:sp>
        <p:nvSpPr>
          <p:cNvPr id="88107"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pPr lvl="0"/>
            <a:r>
              <a:rPr lang="en-US" noProof="0" smtClean="0"/>
              <a:t>Click to edit Master subtitle style</a:t>
            </a:r>
          </a:p>
        </p:txBody>
      </p:sp>
      <p:sp>
        <p:nvSpPr>
          <p:cNvPr id="88108" name="Rectangle 44"/>
          <p:cNvSpPr>
            <a:spLocks noGrp="1" noChangeArrowheads="1"/>
          </p:cNvSpPr>
          <p:nvPr>
            <p:ph type="dt" sz="quarter" idx="2"/>
          </p:nvPr>
        </p:nvSpPr>
        <p:spPr/>
        <p:txBody>
          <a:bodyPr/>
          <a:lstStyle>
            <a:lvl1pPr>
              <a:defRPr/>
            </a:lvl1pPr>
          </a:lstStyle>
          <a:p>
            <a:endParaRPr lang="en-US"/>
          </a:p>
        </p:txBody>
      </p:sp>
      <p:sp>
        <p:nvSpPr>
          <p:cNvPr id="88109" name="Rectangle 45"/>
          <p:cNvSpPr>
            <a:spLocks noGrp="1" noChangeArrowheads="1"/>
          </p:cNvSpPr>
          <p:nvPr>
            <p:ph type="ftr" sz="quarter" idx="3"/>
          </p:nvPr>
        </p:nvSpPr>
        <p:spPr/>
        <p:txBody>
          <a:bodyPr/>
          <a:lstStyle>
            <a:lvl1pPr>
              <a:defRPr/>
            </a:lvl1pPr>
          </a:lstStyle>
          <a:p>
            <a:endParaRPr lang="en-US"/>
          </a:p>
        </p:txBody>
      </p:sp>
      <p:sp>
        <p:nvSpPr>
          <p:cNvPr id="88110" name="Rectangle 46"/>
          <p:cNvSpPr>
            <a:spLocks noGrp="1" noChangeArrowheads="1"/>
          </p:cNvSpPr>
          <p:nvPr>
            <p:ph type="sldNum" sz="quarter" idx="4"/>
          </p:nvPr>
        </p:nvSpPr>
        <p:spPr/>
        <p:txBody>
          <a:bodyPr/>
          <a:lstStyle>
            <a:lvl1pPr>
              <a:defRPr/>
            </a:lvl1pPr>
          </a:lstStyle>
          <a:p>
            <a:fld id="{72F208A9-4501-4BB4-9EAF-984ADEF7B4BD}" type="slidenum">
              <a:rPr lang="en-US"/>
              <a:pPr/>
              <a:t>‹#›</a:t>
            </a:fld>
            <a:endParaRPr lang="en-US"/>
          </a:p>
        </p:txBody>
      </p:sp>
      <p:pic>
        <p:nvPicPr>
          <p:cNvPr id="88111" name="Picture 47" descr="CGI Model home">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550"/>
            <a:ext cx="4752975" cy="679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77EF669-6759-4E7E-AC12-A44E3571C5ED}" type="slidenum">
              <a:rPr lang="en-US"/>
              <a:pPr/>
              <a:t>‹#›</a:t>
            </a:fld>
            <a:endParaRPr lang="en-US"/>
          </a:p>
        </p:txBody>
      </p:sp>
    </p:spTree>
    <p:extLst>
      <p:ext uri="{BB962C8B-B14F-4D97-AF65-F5344CB8AC3E}">
        <p14:creationId xmlns:p14="http://schemas.microsoft.com/office/powerpoint/2010/main" val="3694820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D3B0FAC-C131-4A53-A42C-D3BAF0983FD1}" type="slidenum">
              <a:rPr lang="en-US"/>
              <a:pPr/>
              <a:t>‹#›</a:t>
            </a:fld>
            <a:endParaRPr lang="en-US"/>
          </a:p>
        </p:txBody>
      </p:sp>
    </p:spTree>
    <p:extLst>
      <p:ext uri="{BB962C8B-B14F-4D97-AF65-F5344CB8AC3E}">
        <p14:creationId xmlns:p14="http://schemas.microsoft.com/office/powerpoint/2010/main" val="1608776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3638"/>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11512FC8-C265-44DD-B8EC-5103B9242DF6}" type="slidenum">
              <a:rPr lang="en-US"/>
              <a:pPr/>
              <a:t>‹#›</a:t>
            </a:fld>
            <a:endParaRPr lang="en-US"/>
          </a:p>
        </p:txBody>
      </p:sp>
    </p:spTree>
    <p:extLst>
      <p:ext uri="{BB962C8B-B14F-4D97-AF65-F5344CB8AC3E}">
        <p14:creationId xmlns:p14="http://schemas.microsoft.com/office/powerpoint/2010/main" val="264380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1F2657-F6E8-4FD5-A3E6-73A55BA60467}" type="slidenum">
              <a:rPr lang="en-US"/>
              <a:pPr/>
              <a:t>‹#›</a:t>
            </a:fld>
            <a:endParaRPr lang="en-US"/>
          </a:p>
        </p:txBody>
      </p:sp>
    </p:spTree>
    <p:extLst>
      <p:ext uri="{BB962C8B-B14F-4D97-AF65-F5344CB8AC3E}">
        <p14:creationId xmlns:p14="http://schemas.microsoft.com/office/powerpoint/2010/main" val="3546993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4B64A1-264D-4831-B40E-E9D5243E22FF}" type="slidenum">
              <a:rPr lang="en-US"/>
              <a:pPr/>
              <a:t>‹#›</a:t>
            </a:fld>
            <a:endParaRPr lang="en-US"/>
          </a:p>
        </p:txBody>
      </p:sp>
    </p:spTree>
    <p:extLst>
      <p:ext uri="{BB962C8B-B14F-4D97-AF65-F5344CB8AC3E}">
        <p14:creationId xmlns:p14="http://schemas.microsoft.com/office/powerpoint/2010/main" val="2332129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1F223F1-1856-4F79-8349-0FBC65A1EFAB}" type="slidenum">
              <a:rPr lang="en-US"/>
              <a:pPr/>
              <a:t>‹#›</a:t>
            </a:fld>
            <a:endParaRPr lang="en-US"/>
          </a:p>
        </p:txBody>
      </p:sp>
    </p:spTree>
    <p:extLst>
      <p:ext uri="{BB962C8B-B14F-4D97-AF65-F5344CB8AC3E}">
        <p14:creationId xmlns:p14="http://schemas.microsoft.com/office/powerpoint/2010/main" val="277939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9E093BA-5E64-432E-9EFB-2DB507E7FA10}" type="slidenum">
              <a:rPr lang="en-US"/>
              <a:pPr/>
              <a:t>‹#›</a:t>
            </a:fld>
            <a:endParaRPr lang="en-US"/>
          </a:p>
        </p:txBody>
      </p:sp>
    </p:spTree>
    <p:extLst>
      <p:ext uri="{BB962C8B-B14F-4D97-AF65-F5344CB8AC3E}">
        <p14:creationId xmlns:p14="http://schemas.microsoft.com/office/powerpoint/2010/main" val="99646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2779D03-78BE-4891-9C64-8A0AAE8BB1CE}" type="slidenum">
              <a:rPr lang="en-US"/>
              <a:pPr/>
              <a:t>‹#›</a:t>
            </a:fld>
            <a:endParaRPr lang="en-US"/>
          </a:p>
        </p:txBody>
      </p:sp>
    </p:spTree>
    <p:extLst>
      <p:ext uri="{BB962C8B-B14F-4D97-AF65-F5344CB8AC3E}">
        <p14:creationId xmlns:p14="http://schemas.microsoft.com/office/powerpoint/2010/main" val="220772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73F15F7-0127-4E21-A870-7155895C95E7}" type="slidenum">
              <a:rPr lang="en-US"/>
              <a:pPr/>
              <a:t>‹#›</a:t>
            </a:fld>
            <a:endParaRPr lang="en-US"/>
          </a:p>
        </p:txBody>
      </p:sp>
    </p:spTree>
    <p:extLst>
      <p:ext uri="{BB962C8B-B14F-4D97-AF65-F5344CB8AC3E}">
        <p14:creationId xmlns:p14="http://schemas.microsoft.com/office/powerpoint/2010/main" val="351254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2AE6675-3C92-44F8-8B1E-2C97CE263C18}" type="slidenum">
              <a:rPr lang="en-US"/>
              <a:pPr/>
              <a:t>‹#›</a:t>
            </a:fld>
            <a:endParaRPr lang="en-US"/>
          </a:p>
        </p:txBody>
      </p:sp>
    </p:spTree>
    <p:extLst>
      <p:ext uri="{BB962C8B-B14F-4D97-AF65-F5344CB8AC3E}">
        <p14:creationId xmlns:p14="http://schemas.microsoft.com/office/powerpoint/2010/main" val="309480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E82EECA-3F6B-458D-A489-DBFDCE3CE208}" type="slidenum">
              <a:rPr lang="en-US"/>
              <a:pPr/>
              <a:t>‹#›</a:t>
            </a:fld>
            <a:endParaRPr lang="en-US"/>
          </a:p>
        </p:txBody>
      </p:sp>
    </p:spTree>
    <p:extLst>
      <p:ext uri="{BB962C8B-B14F-4D97-AF65-F5344CB8AC3E}">
        <p14:creationId xmlns:p14="http://schemas.microsoft.com/office/powerpoint/2010/main" val="896627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cgi-iugs.or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87042" name="Group 2"/>
          <p:cNvGrpSpPr>
            <a:grpSpLocks/>
          </p:cNvGrpSpPr>
          <p:nvPr/>
        </p:nvGrpSpPr>
        <p:grpSpPr bwMode="auto">
          <a:xfrm>
            <a:off x="0" y="0"/>
            <a:ext cx="9144000" cy="6856413"/>
            <a:chOff x="0" y="0"/>
            <a:chExt cx="5760" cy="4319"/>
          </a:xfrm>
        </p:grpSpPr>
        <p:sp>
          <p:nvSpPr>
            <p:cNvPr id="87043"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44"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45"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46" name="Freeform 6"/>
            <p:cNvSpPr>
              <a:spLocks/>
            </p:cNvSpPr>
            <p:nvPr/>
          </p:nvSpPr>
          <p:spPr bwMode="hidden">
            <a:xfrm>
              <a:off x="4038" y="3577"/>
              <a:ext cx="1720" cy="65"/>
            </a:xfrm>
            <a:custGeom>
              <a:avLst/>
              <a:gdLst>
                <a:gd name="T0" fmla="*/ 1722 w 1722"/>
                <a:gd name="T1" fmla="*/ 66 h 66"/>
                <a:gd name="T2" fmla="*/ 1722 w 1722"/>
                <a:gd name="T3" fmla="*/ 60 h 66"/>
                <a:gd name="T4" fmla="*/ 0 w 1722"/>
                <a:gd name="T5" fmla="*/ 0 h 66"/>
                <a:gd name="T6" fmla="*/ 0 w 1722"/>
                <a:gd name="T7" fmla="*/ 48 h 66"/>
                <a:gd name="T8" fmla="*/ 1722 w 1722"/>
                <a:gd name="T9" fmla="*/ 66 h 66"/>
                <a:gd name="T10" fmla="*/ 1722 w 1722"/>
                <a:gd name="T11" fmla="*/ 66 h 66"/>
              </a:gdLst>
              <a:ahLst/>
              <a:cxnLst>
                <a:cxn ang="0">
                  <a:pos x="T0" y="T1"/>
                </a:cxn>
                <a:cxn ang="0">
                  <a:pos x="T2" y="T3"/>
                </a:cxn>
                <a:cxn ang="0">
                  <a:pos x="T4" y="T5"/>
                </a:cxn>
                <a:cxn ang="0">
                  <a:pos x="T6" y="T7"/>
                </a:cxn>
                <a:cxn ang="0">
                  <a:pos x="T8" y="T9"/>
                </a:cxn>
                <a:cxn ang="0">
                  <a:pos x="T10" y="T11"/>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47"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048" name="Freeform 8"/>
            <p:cNvSpPr>
              <a:spLocks/>
            </p:cNvSpPr>
            <p:nvPr/>
          </p:nvSpPr>
          <p:spPr bwMode="hidden">
            <a:xfrm>
              <a:off x="4784" y="3702"/>
              <a:ext cx="974" cy="101"/>
            </a:xfrm>
            <a:custGeom>
              <a:avLst/>
              <a:gdLst>
                <a:gd name="T0" fmla="*/ 975 w 975"/>
                <a:gd name="T1" fmla="*/ 48 h 101"/>
                <a:gd name="T2" fmla="*/ 975 w 975"/>
                <a:gd name="T3" fmla="*/ 0 h 101"/>
                <a:gd name="T4" fmla="*/ 0 w 975"/>
                <a:gd name="T5" fmla="*/ 24 h 101"/>
                <a:gd name="T6" fmla="*/ 0 w 975"/>
                <a:gd name="T7" fmla="*/ 101 h 101"/>
                <a:gd name="T8" fmla="*/ 975 w 975"/>
                <a:gd name="T9" fmla="*/ 48 h 101"/>
                <a:gd name="T10" fmla="*/ 975 w 975"/>
                <a:gd name="T11" fmla="*/ 48 h 101"/>
              </a:gdLst>
              <a:ahLst/>
              <a:cxnLst>
                <a:cxn ang="0">
                  <a:pos x="T0" y="T1"/>
                </a:cxn>
                <a:cxn ang="0">
                  <a:pos x="T2" y="T3"/>
                </a:cxn>
                <a:cxn ang="0">
                  <a:pos x="T4" y="T5"/>
                </a:cxn>
                <a:cxn ang="0">
                  <a:pos x="T6" y="T7"/>
                </a:cxn>
                <a:cxn ang="0">
                  <a:pos x="T8" y="T9"/>
                </a:cxn>
                <a:cxn ang="0">
                  <a:pos x="T10" y="T11"/>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49" name="Freeform 9"/>
            <p:cNvSpPr>
              <a:spLocks/>
            </p:cNvSpPr>
            <p:nvPr/>
          </p:nvSpPr>
          <p:spPr bwMode="hidden">
            <a:xfrm>
              <a:off x="3619" y="3815"/>
              <a:ext cx="2139" cy="198"/>
            </a:xfrm>
            <a:custGeom>
              <a:avLst/>
              <a:gdLst>
                <a:gd name="T0" fmla="*/ 2141 w 2141"/>
                <a:gd name="T1" fmla="*/ 0 h 198"/>
                <a:gd name="T2" fmla="*/ 0 w 2141"/>
                <a:gd name="T3" fmla="*/ 156 h 198"/>
                <a:gd name="T4" fmla="*/ 0 w 2141"/>
                <a:gd name="T5" fmla="*/ 198 h 198"/>
                <a:gd name="T6" fmla="*/ 2141 w 2141"/>
                <a:gd name="T7" fmla="*/ 0 h 198"/>
                <a:gd name="T8" fmla="*/ 2141 w 2141"/>
                <a:gd name="T9" fmla="*/ 0 h 198"/>
              </a:gdLst>
              <a:ahLst/>
              <a:cxnLst>
                <a:cxn ang="0">
                  <a:pos x="T0" y="T1"/>
                </a:cxn>
                <a:cxn ang="0">
                  <a:pos x="T2" y="T3"/>
                </a:cxn>
                <a:cxn ang="0">
                  <a:pos x="T4" y="T5"/>
                </a:cxn>
                <a:cxn ang="0">
                  <a:pos x="T6" y="T7"/>
                </a:cxn>
                <a:cxn ang="0">
                  <a:pos x="T8" y="T9"/>
                </a:cxn>
              </a:cxnLst>
              <a:rect l="0" t="0" r="r" b="b"/>
              <a:pathLst>
                <a:path w="2141" h="198">
                  <a:moveTo>
                    <a:pt x="2141" y="0"/>
                  </a:moveTo>
                  <a:lnTo>
                    <a:pt x="0" y="156"/>
                  </a:lnTo>
                  <a:lnTo>
                    <a:pt x="0" y="198"/>
                  </a:lnTo>
                  <a:lnTo>
                    <a:pt x="2141" y="0"/>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50"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51" name="Freeform 11"/>
            <p:cNvSpPr>
              <a:spLocks/>
            </p:cNvSpPr>
            <p:nvPr/>
          </p:nvSpPr>
          <p:spPr bwMode="hidden">
            <a:xfrm>
              <a:off x="2097" y="4043"/>
              <a:ext cx="2514" cy="276"/>
            </a:xfrm>
            <a:custGeom>
              <a:avLst/>
              <a:gdLst>
                <a:gd name="T0" fmla="*/ 2182 w 2517"/>
                <a:gd name="T1" fmla="*/ 276 h 276"/>
                <a:gd name="T2" fmla="*/ 2517 w 2517"/>
                <a:gd name="T3" fmla="*/ 204 h 276"/>
                <a:gd name="T4" fmla="*/ 2260 w 2517"/>
                <a:gd name="T5" fmla="*/ 0 h 276"/>
                <a:gd name="T6" fmla="*/ 0 w 2517"/>
                <a:gd name="T7" fmla="*/ 276 h 276"/>
                <a:gd name="T8" fmla="*/ 2182 w 2517"/>
                <a:gd name="T9" fmla="*/ 276 h 276"/>
                <a:gd name="T10" fmla="*/ 2182 w 2517"/>
                <a:gd name="T11" fmla="*/ 276 h 276"/>
              </a:gdLst>
              <a:ahLst/>
              <a:cxnLst>
                <a:cxn ang="0">
                  <a:pos x="T0" y="T1"/>
                </a:cxn>
                <a:cxn ang="0">
                  <a:pos x="T2" y="T3"/>
                </a:cxn>
                <a:cxn ang="0">
                  <a:pos x="T4" y="T5"/>
                </a:cxn>
                <a:cxn ang="0">
                  <a:pos x="T6" y="T7"/>
                </a:cxn>
                <a:cxn ang="0">
                  <a:pos x="T8" y="T9"/>
                </a:cxn>
                <a:cxn ang="0">
                  <a:pos x="T10" y="T11"/>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52"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53" name="Freeform 13"/>
            <p:cNvSpPr>
              <a:spLocks/>
            </p:cNvSpPr>
            <p:nvPr/>
          </p:nvSpPr>
          <p:spPr bwMode="hidden">
            <a:xfrm>
              <a:off x="5030" y="3151"/>
              <a:ext cx="728" cy="240"/>
            </a:xfrm>
            <a:custGeom>
              <a:avLst/>
              <a:gdLst>
                <a:gd name="T0" fmla="*/ 729 w 729"/>
                <a:gd name="T1" fmla="*/ 240 h 240"/>
                <a:gd name="T2" fmla="*/ 0 w 729"/>
                <a:gd name="T3" fmla="*/ 0 h 240"/>
                <a:gd name="T4" fmla="*/ 0 w 729"/>
                <a:gd name="T5" fmla="*/ 6 h 240"/>
                <a:gd name="T6" fmla="*/ 729 w 729"/>
                <a:gd name="T7" fmla="*/ 240 h 240"/>
                <a:gd name="T8" fmla="*/ 729 w 729"/>
                <a:gd name="T9" fmla="*/ 240 h 240"/>
              </a:gdLst>
              <a:ahLst/>
              <a:cxnLst>
                <a:cxn ang="0">
                  <a:pos x="T0" y="T1"/>
                </a:cxn>
                <a:cxn ang="0">
                  <a:pos x="T2" y="T3"/>
                </a:cxn>
                <a:cxn ang="0">
                  <a:pos x="T4" y="T5"/>
                </a:cxn>
                <a:cxn ang="0">
                  <a:pos x="T6" y="T7"/>
                </a:cxn>
                <a:cxn ang="0">
                  <a:pos x="T8" y="T9"/>
                </a:cxn>
              </a:cxnLst>
              <a:rect l="0" t="0" r="r" b="b"/>
              <a:pathLst>
                <a:path w="729" h="240">
                  <a:moveTo>
                    <a:pt x="729" y="240"/>
                  </a:moveTo>
                  <a:lnTo>
                    <a:pt x="0" y="0"/>
                  </a:lnTo>
                  <a:lnTo>
                    <a:pt x="0" y="6"/>
                  </a:lnTo>
                  <a:lnTo>
                    <a:pt x="729" y="240"/>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54"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55" name="Freeform 15"/>
            <p:cNvSpPr>
              <a:spLocks/>
            </p:cNvSpPr>
            <p:nvPr/>
          </p:nvSpPr>
          <p:spPr bwMode="hidden">
            <a:xfrm>
              <a:off x="5030" y="3049"/>
              <a:ext cx="728" cy="318"/>
            </a:xfrm>
            <a:custGeom>
              <a:avLst/>
              <a:gdLst>
                <a:gd name="T0" fmla="*/ 729 w 729"/>
                <a:gd name="T1" fmla="*/ 318 h 318"/>
                <a:gd name="T2" fmla="*/ 729 w 729"/>
                <a:gd name="T3" fmla="*/ 312 h 318"/>
                <a:gd name="T4" fmla="*/ 0 w 729"/>
                <a:gd name="T5" fmla="*/ 0 h 318"/>
                <a:gd name="T6" fmla="*/ 0 w 729"/>
                <a:gd name="T7" fmla="*/ 54 h 318"/>
                <a:gd name="T8" fmla="*/ 729 w 729"/>
                <a:gd name="T9" fmla="*/ 318 h 318"/>
                <a:gd name="T10" fmla="*/ 729 w 729"/>
                <a:gd name="T11" fmla="*/ 318 h 318"/>
              </a:gdLst>
              <a:ahLst/>
              <a:cxnLst>
                <a:cxn ang="0">
                  <a:pos x="T0" y="T1"/>
                </a:cxn>
                <a:cxn ang="0">
                  <a:pos x="T2" y="T3"/>
                </a:cxn>
                <a:cxn ang="0">
                  <a:pos x="T4" y="T5"/>
                </a:cxn>
                <a:cxn ang="0">
                  <a:pos x="T6" y="T7"/>
                </a:cxn>
                <a:cxn ang="0">
                  <a:pos x="T8" y="T9"/>
                </a:cxn>
                <a:cxn ang="0">
                  <a:pos x="T10" y="T11"/>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56"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57"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58"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59"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Lst>
              <a:ahLst/>
              <a:cxnLst>
                <a:cxn ang="0">
                  <a:pos x="T0" y="T1"/>
                </a:cxn>
                <a:cxn ang="0">
                  <a:pos x="T2" y="T3"/>
                </a:cxn>
                <a:cxn ang="0">
                  <a:pos x="T4" y="T5"/>
                </a:cxn>
                <a:cxn ang="0">
                  <a:pos x="T6" y="T7"/>
                </a:cxn>
                <a:cxn ang="0">
                  <a:pos x="T8" y="T9"/>
                </a:cxn>
                <a:cxn ang="0">
                  <a:pos x="T10" y="T11"/>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0"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1"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Lst>
              <a:ahLst/>
              <a:cxnLst>
                <a:cxn ang="0">
                  <a:pos x="T0" y="T1"/>
                </a:cxn>
                <a:cxn ang="0">
                  <a:pos x="T2" y="T3"/>
                </a:cxn>
                <a:cxn ang="0">
                  <a:pos x="T4" y="T5"/>
                </a:cxn>
                <a:cxn ang="0">
                  <a:pos x="T6" y="T7"/>
                </a:cxn>
                <a:cxn ang="0">
                  <a:pos x="T8" y="T9"/>
                </a:cxn>
              </a:cxnLst>
              <a:rect l="0" t="0" r="r" b="b"/>
              <a:pathLst>
                <a:path w="132" h="132">
                  <a:moveTo>
                    <a:pt x="132" y="132"/>
                  </a:moveTo>
                  <a:lnTo>
                    <a:pt x="0" y="0"/>
                  </a:lnTo>
                  <a:lnTo>
                    <a:pt x="0" y="0"/>
                  </a:lnTo>
                  <a:lnTo>
                    <a:pt x="132" y="132"/>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2"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3"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064"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5"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Lst>
              <a:ahLst/>
              <a:cxnLst>
                <a:cxn ang="0">
                  <a:pos x="T0" y="T1"/>
                </a:cxn>
                <a:cxn ang="0">
                  <a:pos x="T2" y="T3"/>
                </a:cxn>
                <a:cxn ang="0">
                  <a:pos x="T4" y="T5"/>
                </a:cxn>
                <a:cxn ang="0">
                  <a:pos x="T6" y="T7"/>
                </a:cxn>
                <a:cxn ang="0">
                  <a:pos x="T8" y="T9"/>
                </a:cxn>
                <a:cxn ang="0">
                  <a:pos x="T10" y="T11"/>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6"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7"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8" name="Freeform 28"/>
            <p:cNvSpPr>
              <a:spLocks/>
            </p:cNvSpPr>
            <p:nvPr/>
          </p:nvSpPr>
          <p:spPr bwMode="hidden">
            <a:xfrm>
              <a:off x="5698" y="653"/>
              <a:ext cx="60" cy="311"/>
            </a:xfrm>
            <a:custGeom>
              <a:avLst/>
              <a:gdLst>
                <a:gd name="T0" fmla="*/ 0 w 60"/>
                <a:gd name="T1" fmla="*/ 144 h 312"/>
                <a:gd name="T2" fmla="*/ 60 w 60"/>
                <a:gd name="T3" fmla="*/ 312 h 312"/>
                <a:gd name="T4" fmla="*/ 60 w 60"/>
                <a:gd name="T5" fmla="*/ 6 h 312"/>
                <a:gd name="T6" fmla="*/ 54 w 60"/>
                <a:gd name="T7" fmla="*/ 0 h 312"/>
                <a:gd name="T8" fmla="*/ 0 w 60"/>
                <a:gd name="T9" fmla="*/ 144 h 312"/>
                <a:gd name="T10" fmla="*/ 0 w 60"/>
                <a:gd name="T11" fmla="*/ 144 h 312"/>
              </a:gdLst>
              <a:ahLst/>
              <a:cxnLst>
                <a:cxn ang="0">
                  <a:pos x="T0" y="T1"/>
                </a:cxn>
                <a:cxn ang="0">
                  <a:pos x="T2" y="T3"/>
                </a:cxn>
                <a:cxn ang="0">
                  <a:pos x="T4" y="T5"/>
                </a:cxn>
                <a:cxn ang="0">
                  <a:pos x="T6" y="T7"/>
                </a:cxn>
                <a:cxn ang="0">
                  <a:pos x="T8" y="T9"/>
                </a:cxn>
                <a:cxn ang="0">
                  <a:pos x="T10" y="T11"/>
                </a:cxn>
              </a:cxnLst>
              <a:rect l="0" t="0" r="r" b="b"/>
              <a:pathLst>
                <a:path w="60" h="312">
                  <a:moveTo>
                    <a:pt x="0" y="144"/>
                  </a:moveTo>
                  <a:lnTo>
                    <a:pt x="60" y="312"/>
                  </a:lnTo>
                  <a:lnTo>
                    <a:pt x="60" y="6"/>
                  </a:lnTo>
                  <a:lnTo>
                    <a:pt x="54" y="0"/>
                  </a:lnTo>
                  <a:lnTo>
                    <a:pt x="0" y="144"/>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9"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70"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0"/>
                  </a:lnTo>
                  <a:lnTo>
                    <a:pt x="0" y="6"/>
                  </a:lnTo>
                  <a:lnTo>
                    <a:pt x="6"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71"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72"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73"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74"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75"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76"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77"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78"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7079" name="Group 39"/>
            <p:cNvGrpSpPr>
              <a:grpSpLocks/>
            </p:cNvGrpSpPr>
            <p:nvPr userDrawn="1"/>
          </p:nvGrpSpPr>
          <p:grpSpPr bwMode="auto">
            <a:xfrm>
              <a:off x="0" y="1632"/>
              <a:ext cx="5758" cy="1858"/>
              <a:chOff x="0" y="1632"/>
              <a:chExt cx="5758" cy="1858"/>
            </a:xfrm>
          </p:grpSpPr>
          <p:sp>
            <p:nvSpPr>
              <p:cNvPr id="87080"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81"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87082" name="Rectangle 42"/>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7083"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084" name="Rectangle 4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87085" name="Rectangle 4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
        <p:nvSpPr>
          <p:cNvPr id="87086" name="Rectangle 4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5C37E31D-7F54-4912-8F7D-76EAFDE381EF}" type="slidenum">
              <a:rPr lang="en-US"/>
              <a:pPr/>
              <a:t>‹#›</a:t>
            </a:fld>
            <a:endParaRPr lang="en-US"/>
          </a:p>
        </p:txBody>
      </p:sp>
      <p:pic>
        <p:nvPicPr>
          <p:cNvPr id="87087" name="Picture 47" descr="CGI Model home">
            <a:hlinkClick r:id="rId14"/>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178550"/>
            <a:ext cx="4752975" cy="679450"/>
          </a:xfrm>
          <a:prstGeom prst="rect">
            <a:avLst/>
          </a:prstGeom>
          <a:noFill/>
          <a:extLst>
            <a:ext uri="{909E8E84-426E-40DD-AFC4-6F175D3DCCD1}">
              <a14:hiddenFill xmlns:a14="http://schemas.microsoft.com/office/drawing/2010/main">
                <a:solidFill>
                  <a:srgbClr val="FFFFFF"/>
                </a:solidFill>
              </a14:hiddenFill>
            </a:ext>
          </a:extLst>
        </p:spPr>
      </p:pic>
    </p:spTree>
  </p:cSld>
  <p:clrMap bg1="dk2" tx1="lt1" bg2="dk1"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p:titleStyle>
    <p:bodyStyle>
      <a:lvl1pPr marL="342900" indent="-342900" algn="l" rtl="0" fontAlgn="base">
        <a:spcBef>
          <a:spcPct val="20000"/>
        </a:spcBef>
        <a:spcAft>
          <a:spcPct val="0"/>
        </a:spcAft>
        <a:buClr>
          <a:schemeClr val="hlink"/>
        </a:buClr>
        <a:buSzPct val="90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pitchFamily="2" charset="2"/>
        <a:buBlip>
          <a:blip r:embed="rId17"/>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pitchFamily="2" charset="2"/>
        <a:buBlip>
          <a:blip r:embed="rId18"/>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18"/>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18"/>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18"/>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18"/>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resource.geosciml.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67544" y="404664"/>
            <a:ext cx="8229600" cy="3311525"/>
          </a:xfrm>
        </p:spPr>
        <p:txBody>
          <a:bodyPr/>
          <a:lstStyle/>
          <a:p>
            <a:r>
              <a:rPr lang="en-US" sz="4000" dirty="0">
                <a:effectLst/>
              </a:rPr>
              <a:t>Terminology development to support geoscience information </a:t>
            </a:r>
            <a:r>
              <a:rPr lang="en-US" sz="4000" dirty="0" smtClean="0">
                <a:effectLst/>
              </a:rPr>
              <a:t>interoperability</a:t>
            </a:r>
            <a:br>
              <a:rPr lang="en-US" sz="4000" dirty="0" smtClean="0">
                <a:effectLst/>
              </a:rPr>
            </a:br>
            <a:r>
              <a:rPr lang="en-US" sz="2800" dirty="0" smtClean="0">
                <a:effectLst/>
              </a:rPr>
              <a:t>CGI </a:t>
            </a:r>
            <a:r>
              <a:rPr lang="en-US" sz="2800" dirty="0">
                <a:effectLst/>
              </a:rPr>
              <a:t>Geoscience Terminology Working Group</a:t>
            </a:r>
            <a:endParaRPr lang="en-US" sz="2800" dirty="0">
              <a:solidFill>
                <a:schemeClr val="tx1"/>
              </a:solidFill>
            </a:endParaRPr>
          </a:p>
        </p:txBody>
      </p:sp>
      <p:sp>
        <p:nvSpPr>
          <p:cNvPr id="2051" name="Rectangle 3"/>
          <p:cNvSpPr>
            <a:spLocks noGrp="1" noChangeArrowheads="1"/>
          </p:cNvSpPr>
          <p:nvPr>
            <p:ph type="subTitle" idx="1"/>
          </p:nvPr>
        </p:nvSpPr>
        <p:spPr>
          <a:xfrm>
            <a:off x="755650" y="3681413"/>
            <a:ext cx="7956550" cy="2232025"/>
          </a:xfrm>
        </p:spPr>
        <p:txBody>
          <a:bodyPr/>
          <a:lstStyle/>
          <a:p>
            <a:r>
              <a:rPr lang="en-US" sz="1600" dirty="0" smtClean="0">
                <a:solidFill>
                  <a:srgbClr val="FF6699"/>
                </a:solidFill>
              </a:rPr>
              <a:t>Regrets from Steve Richard</a:t>
            </a:r>
            <a:endParaRPr lang="en-US" sz="1600" dirty="0">
              <a:solidFill>
                <a:srgbClr val="FF669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to concepts</a:t>
            </a:r>
            <a:endParaRPr lang="en-US" dirty="0"/>
          </a:p>
        </p:txBody>
      </p:sp>
      <p:sp>
        <p:nvSpPr>
          <p:cNvPr id="3" name="Content Placeholder 2"/>
          <p:cNvSpPr>
            <a:spLocks noGrp="1"/>
          </p:cNvSpPr>
          <p:nvPr>
            <p:ph idx="1"/>
          </p:nvPr>
        </p:nvSpPr>
        <p:spPr>
          <a:xfrm>
            <a:off x="457200" y="1600200"/>
            <a:ext cx="8579296" cy="4530725"/>
          </a:xfrm>
        </p:spPr>
        <p:txBody>
          <a:bodyPr/>
          <a:lstStyle/>
          <a:p>
            <a:r>
              <a:rPr lang="en-US" dirty="0" smtClean="0"/>
              <a:t>Meaning is ultimately represented by some kind of token (symbol)</a:t>
            </a:r>
          </a:p>
          <a:p>
            <a:r>
              <a:rPr lang="en-US" dirty="0" smtClean="0"/>
              <a:t>People use words (sand, arena, </a:t>
            </a:r>
            <a:r>
              <a:rPr lang="az-Cyrl-AZ" dirty="0" smtClean="0">
                <a:effectLst/>
              </a:rPr>
              <a:t>песок</a:t>
            </a:r>
            <a:r>
              <a:rPr lang="en-US" dirty="0" smtClean="0">
                <a:effectLst/>
              </a:rPr>
              <a:t>, </a:t>
            </a:r>
            <a:r>
              <a:rPr lang="ar-AE" dirty="0">
                <a:effectLst/>
              </a:rPr>
              <a:t>رمل</a:t>
            </a:r>
            <a:r>
              <a:rPr lang="en-US" dirty="0" smtClean="0">
                <a:effectLst/>
              </a:rPr>
              <a:t>)</a:t>
            </a:r>
            <a:endParaRPr lang="en-US" dirty="0" smtClean="0"/>
          </a:p>
          <a:p>
            <a:r>
              <a:rPr lang="en-US" dirty="0" smtClean="0"/>
              <a:t>Machines need formal structures:</a:t>
            </a:r>
          </a:p>
          <a:p>
            <a:pPr lvl="1"/>
            <a:r>
              <a:rPr lang="en-US" dirty="0" smtClean="0"/>
              <a:t>URI to identify</a:t>
            </a:r>
          </a:p>
          <a:p>
            <a:pPr lvl="1"/>
            <a:r>
              <a:rPr lang="en-US" dirty="0" smtClean="0"/>
              <a:t>Computable representations like OWL</a:t>
            </a:r>
          </a:p>
        </p:txBody>
      </p:sp>
    </p:spTree>
    <p:extLst>
      <p:ext uri="{BB962C8B-B14F-4D97-AF65-F5344CB8AC3E}">
        <p14:creationId xmlns:p14="http://schemas.microsoft.com/office/powerpoint/2010/main" val="3993935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9023" y="440668"/>
            <a:ext cx="3165145" cy="846931"/>
          </a:xfrm>
        </p:spPr>
        <p:txBody>
          <a:bodyPr/>
          <a:lstStyle/>
          <a:p>
            <a:r>
              <a:rPr lang="en-US" sz="5400" b="1" dirty="0" smtClean="0"/>
              <a:t>Concept</a:t>
            </a:r>
            <a:endParaRPr lang="en-US" sz="5400" b="1" dirty="0"/>
          </a:p>
        </p:txBody>
      </p:sp>
      <p:sp>
        <p:nvSpPr>
          <p:cNvPr id="4" name="TextBox 3"/>
          <p:cNvSpPr txBox="1"/>
          <p:nvPr/>
        </p:nvSpPr>
        <p:spPr>
          <a:xfrm>
            <a:off x="7380312" y="1102933"/>
            <a:ext cx="1323827" cy="369332"/>
          </a:xfrm>
          <a:prstGeom prst="rect">
            <a:avLst/>
          </a:prstGeom>
          <a:noFill/>
        </p:spPr>
        <p:txBody>
          <a:bodyPr wrap="square" rtlCol="0">
            <a:spAutoFit/>
          </a:bodyPr>
          <a:lstStyle/>
          <a:p>
            <a:r>
              <a:rPr lang="en-US" dirty="0" smtClean="0"/>
              <a:t>Machines</a:t>
            </a:r>
            <a:endParaRPr lang="en-US" dirty="0"/>
          </a:p>
        </p:txBody>
      </p:sp>
      <p:sp>
        <p:nvSpPr>
          <p:cNvPr id="5" name="TextBox 4"/>
          <p:cNvSpPr txBox="1"/>
          <p:nvPr/>
        </p:nvSpPr>
        <p:spPr>
          <a:xfrm>
            <a:off x="467544" y="1102933"/>
            <a:ext cx="895242" cy="369332"/>
          </a:xfrm>
          <a:prstGeom prst="rect">
            <a:avLst/>
          </a:prstGeom>
          <a:noFill/>
        </p:spPr>
        <p:txBody>
          <a:bodyPr wrap="square" rtlCol="0">
            <a:spAutoFit/>
          </a:bodyPr>
          <a:lstStyle/>
          <a:p>
            <a:r>
              <a:rPr lang="en-US" dirty="0" smtClean="0"/>
              <a:t>People</a:t>
            </a:r>
            <a:endParaRPr lang="en-US" dirty="0"/>
          </a:p>
        </p:txBody>
      </p:sp>
      <p:sp>
        <p:nvSpPr>
          <p:cNvPr id="6" name="TextBox 5"/>
          <p:cNvSpPr txBox="1"/>
          <p:nvPr/>
        </p:nvSpPr>
        <p:spPr>
          <a:xfrm>
            <a:off x="1619673" y="1665490"/>
            <a:ext cx="1152128" cy="584775"/>
          </a:xfrm>
          <a:prstGeom prst="rect">
            <a:avLst/>
          </a:prstGeom>
          <a:noFill/>
        </p:spPr>
        <p:txBody>
          <a:bodyPr wrap="square" rtlCol="0">
            <a:spAutoFit/>
          </a:bodyPr>
          <a:lstStyle/>
          <a:p>
            <a:r>
              <a:rPr lang="en-US" sz="3200" dirty="0" smtClean="0">
                <a:solidFill>
                  <a:srgbClr val="FFC000"/>
                </a:solidFill>
              </a:rPr>
              <a:t>Term</a:t>
            </a:r>
            <a:endParaRPr lang="en-US" sz="3200" dirty="0">
              <a:solidFill>
                <a:srgbClr val="FFC000"/>
              </a:solidFill>
            </a:endParaRPr>
          </a:p>
        </p:txBody>
      </p:sp>
      <p:sp>
        <p:nvSpPr>
          <p:cNvPr id="7" name="TextBox 6"/>
          <p:cNvSpPr txBox="1"/>
          <p:nvPr/>
        </p:nvSpPr>
        <p:spPr>
          <a:xfrm>
            <a:off x="6480213" y="1684083"/>
            <a:ext cx="972108" cy="584775"/>
          </a:xfrm>
          <a:prstGeom prst="rect">
            <a:avLst/>
          </a:prstGeom>
          <a:noFill/>
        </p:spPr>
        <p:txBody>
          <a:bodyPr wrap="square" rtlCol="0">
            <a:spAutoFit/>
          </a:bodyPr>
          <a:lstStyle/>
          <a:p>
            <a:r>
              <a:rPr lang="en-US" sz="3200" dirty="0" smtClean="0">
                <a:solidFill>
                  <a:srgbClr val="FFC000"/>
                </a:solidFill>
              </a:rPr>
              <a:t>URI</a:t>
            </a:r>
            <a:endParaRPr lang="en-US" sz="3200" dirty="0">
              <a:solidFill>
                <a:srgbClr val="FFC000"/>
              </a:solidFill>
            </a:endParaRPr>
          </a:p>
        </p:txBody>
      </p:sp>
      <p:sp>
        <p:nvSpPr>
          <p:cNvPr id="8" name="TextBox 7"/>
          <p:cNvSpPr txBox="1"/>
          <p:nvPr/>
        </p:nvSpPr>
        <p:spPr>
          <a:xfrm>
            <a:off x="1132817" y="2564904"/>
            <a:ext cx="2849174" cy="830997"/>
          </a:xfrm>
          <a:prstGeom prst="rect">
            <a:avLst/>
          </a:prstGeom>
          <a:noFill/>
        </p:spPr>
        <p:txBody>
          <a:bodyPr wrap="square" rtlCol="0">
            <a:spAutoFit/>
          </a:bodyPr>
          <a:lstStyle/>
          <a:p>
            <a:pPr marL="342900" indent="-342900">
              <a:buFont typeface="Arial" pitchFamily="34" charset="0"/>
              <a:buChar char="•"/>
            </a:pPr>
            <a:r>
              <a:rPr lang="en-US" sz="2400" dirty="0" smtClean="0"/>
              <a:t>Labels, Languages</a:t>
            </a:r>
            <a:endParaRPr lang="en-US" sz="2400" dirty="0"/>
          </a:p>
        </p:txBody>
      </p:sp>
      <p:sp>
        <p:nvSpPr>
          <p:cNvPr id="10" name="TextBox 9"/>
          <p:cNvSpPr txBox="1"/>
          <p:nvPr/>
        </p:nvSpPr>
        <p:spPr>
          <a:xfrm>
            <a:off x="1133553" y="3429000"/>
            <a:ext cx="2849174" cy="461665"/>
          </a:xfrm>
          <a:prstGeom prst="rect">
            <a:avLst/>
          </a:prstGeom>
          <a:noFill/>
        </p:spPr>
        <p:txBody>
          <a:bodyPr wrap="square" rtlCol="0">
            <a:spAutoFit/>
          </a:bodyPr>
          <a:lstStyle/>
          <a:p>
            <a:pPr marL="342900" indent="-342900">
              <a:buFont typeface="Arial" pitchFamily="34" charset="0"/>
              <a:buChar char="•"/>
            </a:pPr>
            <a:r>
              <a:rPr lang="en-US" sz="2400" dirty="0" smtClean="0"/>
              <a:t>Definition text</a:t>
            </a:r>
            <a:endParaRPr lang="en-US" sz="2400" dirty="0"/>
          </a:p>
        </p:txBody>
      </p:sp>
      <p:sp>
        <p:nvSpPr>
          <p:cNvPr id="12" name="TextBox 11"/>
          <p:cNvSpPr txBox="1"/>
          <p:nvPr/>
        </p:nvSpPr>
        <p:spPr>
          <a:xfrm>
            <a:off x="1146762" y="3933056"/>
            <a:ext cx="2849174" cy="1200329"/>
          </a:xfrm>
          <a:prstGeom prst="rect">
            <a:avLst/>
          </a:prstGeom>
          <a:noFill/>
        </p:spPr>
        <p:txBody>
          <a:bodyPr wrap="square" rtlCol="0">
            <a:spAutoFit/>
          </a:bodyPr>
          <a:lstStyle/>
          <a:p>
            <a:pPr marL="342900" indent="-342900">
              <a:buFont typeface="Arial" pitchFamily="34" charset="0"/>
              <a:buChar char="•"/>
            </a:pPr>
            <a:r>
              <a:rPr lang="en-US" sz="2400" dirty="0" smtClean="0"/>
              <a:t>Pragmatics– context, connotation</a:t>
            </a:r>
            <a:endParaRPr lang="en-US" sz="2400" dirty="0"/>
          </a:p>
        </p:txBody>
      </p:sp>
      <p:sp>
        <p:nvSpPr>
          <p:cNvPr id="14" name="TextBox 13"/>
          <p:cNvSpPr txBox="1"/>
          <p:nvPr/>
        </p:nvSpPr>
        <p:spPr>
          <a:xfrm>
            <a:off x="5754194" y="3517557"/>
            <a:ext cx="2778246" cy="830997"/>
          </a:xfrm>
          <a:prstGeom prst="rect">
            <a:avLst/>
          </a:prstGeom>
          <a:noFill/>
        </p:spPr>
        <p:txBody>
          <a:bodyPr wrap="square" rtlCol="0">
            <a:spAutoFit/>
          </a:bodyPr>
          <a:lstStyle/>
          <a:p>
            <a:pPr marL="342900" indent="-342900">
              <a:buFont typeface="Arial" pitchFamily="34" charset="0"/>
              <a:buChar char="•"/>
            </a:pPr>
            <a:r>
              <a:rPr lang="en-US" sz="2400" dirty="0" smtClean="0"/>
              <a:t>Rules, axioms, assertions</a:t>
            </a:r>
            <a:endParaRPr lang="en-US" sz="2400" dirty="0"/>
          </a:p>
        </p:txBody>
      </p:sp>
      <p:sp>
        <p:nvSpPr>
          <p:cNvPr id="15" name="TextBox 14"/>
          <p:cNvSpPr txBox="1"/>
          <p:nvPr/>
        </p:nvSpPr>
        <p:spPr>
          <a:xfrm>
            <a:off x="5754194" y="4470828"/>
            <a:ext cx="1626118" cy="461665"/>
          </a:xfrm>
          <a:prstGeom prst="rect">
            <a:avLst/>
          </a:prstGeom>
          <a:noFill/>
        </p:spPr>
        <p:txBody>
          <a:bodyPr wrap="square" rtlCol="0">
            <a:spAutoFit/>
          </a:bodyPr>
          <a:lstStyle/>
          <a:p>
            <a:pPr marL="342900" indent="-342900">
              <a:buFont typeface="Arial" pitchFamily="34" charset="0"/>
              <a:buChar char="•"/>
            </a:pPr>
            <a:r>
              <a:rPr lang="en-US" sz="2400" dirty="0" smtClean="0"/>
              <a:t>Links</a:t>
            </a:r>
            <a:endParaRPr lang="en-US" sz="2400" dirty="0"/>
          </a:p>
        </p:txBody>
      </p:sp>
      <p:sp>
        <p:nvSpPr>
          <p:cNvPr id="16" name="TextBox 15"/>
          <p:cNvSpPr txBox="1"/>
          <p:nvPr/>
        </p:nvSpPr>
        <p:spPr>
          <a:xfrm>
            <a:off x="5754194" y="2564903"/>
            <a:ext cx="2660027" cy="830997"/>
          </a:xfrm>
          <a:prstGeom prst="rect">
            <a:avLst/>
          </a:prstGeom>
          <a:noFill/>
        </p:spPr>
        <p:txBody>
          <a:bodyPr wrap="square" rtlCol="0">
            <a:spAutoFit/>
          </a:bodyPr>
          <a:lstStyle/>
          <a:p>
            <a:pPr marL="342900" indent="-342900">
              <a:buFont typeface="Arial" pitchFamily="34" charset="0"/>
              <a:buChar char="•"/>
            </a:pPr>
            <a:r>
              <a:rPr lang="en-US" sz="2400" dirty="0" smtClean="0"/>
              <a:t>Encoding, Dereferencing</a:t>
            </a:r>
            <a:endParaRPr lang="en-US" sz="2400" dirty="0"/>
          </a:p>
        </p:txBody>
      </p:sp>
      <p:cxnSp>
        <p:nvCxnSpPr>
          <p:cNvPr id="9" name="Straight Arrow Connector 8"/>
          <p:cNvCxnSpPr>
            <a:stCxn id="2" idx="2"/>
            <a:endCxn id="6" idx="3"/>
          </p:cNvCxnSpPr>
          <p:nvPr/>
        </p:nvCxnSpPr>
        <p:spPr bwMode="auto">
          <a:xfrm flipH="1">
            <a:off x="2771801" y="1287599"/>
            <a:ext cx="1729795" cy="670279"/>
          </a:xfrm>
          <a:prstGeom prst="straightConnector1">
            <a:avLst/>
          </a:prstGeom>
          <a:solidFill>
            <a:schemeClr val="accent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a:stCxn id="2" idx="2"/>
            <a:endCxn id="7" idx="1"/>
          </p:cNvCxnSpPr>
          <p:nvPr/>
        </p:nvCxnSpPr>
        <p:spPr bwMode="auto">
          <a:xfrm>
            <a:off x="4501596" y="1287599"/>
            <a:ext cx="1978617" cy="688872"/>
          </a:xfrm>
          <a:prstGeom prst="straightConnector1">
            <a:avLst/>
          </a:prstGeom>
          <a:solidFill>
            <a:schemeClr val="accent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8327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0" grpId="0"/>
      <p:bldP spid="12"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Registries</a:t>
            </a:r>
            <a:endParaRPr lang="en-US" dirty="0"/>
          </a:p>
        </p:txBody>
      </p:sp>
      <p:sp>
        <p:nvSpPr>
          <p:cNvPr id="3" name="Content Placeholder 2"/>
          <p:cNvSpPr>
            <a:spLocks noGrp="1"/>
          </p:cNvSpPr>
          <p:nvPr>
            <p:ph idx="1"/>
          </p:nvPr>
        </p:nvSpPr>
        <p:spPr>
          <a:xfrm>
            <a:off x="457200" y="1340768"/>
            <a:ext cx="8229600" cy="4530725"/>
          </a:xfrm>
        </p:spPr>
        <p:txBody>
          <a:bodyPr/>
          <a:lstStyle/>
          <a:p>
            <a:r>
              <a:rPr lang="en-US" dirty="0"/>
              <a:t>A</a:t>
            </a:r>
            <a:r>
              <a:rPr lang="en-US" dirty="0" smtClean="0"/>
              <a:t>ssociate URI and concept representation</a:t>
            </a:r>
          </a:p>
          <a:p>
            <a:r>
              <a:rPr lang="en-US" dirty="0" smtClean="0"/>
              <a:t>Dereference URI to useful representation</a:t>
            </a:r>
          </a:p>
          <a:p>
            <a:pPr lvl="1"/>
            <a:r>
              <a:rPr lang="en-US" sz="2400" dirty="0" smtClean="0"/>
              <a:t>Views constructed from content in a data store</a:t>
            </a:r>
          </a:p>
          <a:p>
            <a:pPr lvl="1"/>
            <a:r>
              <a:rPr lang="en-US" sz="2400" dirty="0" smtClean="0"/>
              <a:t>Representations useful in different contexts:</a:t>
            </a:r>
          </a:p>
          <a:p>
            <a:pPr lvl="2"/>
            <a:r>
              <a:rPr lang="en-US" sz="2000" dirty="0" err="1" smtClean="0"/>
              <a:t>skos</a:t>
            </a:r>
            <a:r>
              <a:rPr lang="en-US" sz="2000" dirty="0" smtClean="0"/>
              <a:t>/</a:t>
            </a:r>
            <a:r>
              <a:rPr lang="en-US" sz="2000" dirty="0" err="1" smtClean="0"/>
              <a:t>rdf</a:t>
            </a:r>
            <a:r>
              <a:rPr lang="en-US" sz="2000" dirty="0" smtClean="0"/>
              <a:t>/owl – good for computers</a:t>
            </a:r>
          </a:p>
          <a:p>
            <a:pPr lvl="2"/>
            <a:r>
              <a:rPr lang="en-US" sz="2000" dirty="0" smtClean="0"/>
              <a:t>html – good for people</a:t>
            </a:r>
          </a:p>
          <a:p>
            <a:pPr lvl="2"/>
            <a:r>
              <a:rPr lang="en-US" sz="2000" dirty="0" smtClean="0"/>
              <a:t>Pictures, other information encoding schemes…</a:t>
            </a:r>
          </a:p>
          <a:p>
            <a:r>
              <a:rPr lang="en-US" dirty="0" smtClean="0"/>
              <a:t>Vocabulary metadata for discovery</a:t>
            </a:r>
          </a:p>
          <a:p>
            <a:endParaRPr lang="en-US" dirty="0" smtClean="0"/>
          </a:p>
          <a:p>
            <a:endParaRPr lang="en-US" dirty="0"/>
          </a:p>
        </p:txBody>
      </p:sp>
    </p:spTree>
    <p:extLst>
      <p:ext uri="{BB962C8B-B14F-4D97-AF65-F5344CB8AC3E}">
        <p14:creationId xmlns:p14="http://schemas.microsoft.com/office/powerpoint/2010/main" val="2489072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028"/>
            <a:ext cx="8229600" cy="811847"/>
          </a:xfrm>
        </p:spPr>
        <p:txBody>
          <a:bodyPr/>
          <a:lstStyle/>
          <a:p>
            <a:r>
              <a:rPr lang="en-US" dirty="0" smtClean="0"/>
              <a:t>Languages</a:t>
            </a:r>
            <a:endParaRPr lang="en-US" dirty="0"/>
          </a:p>
        </p:txBody>
      </p:sp>
      <p:grpSp>
        <p:nvGrpSpPr>
          <p:cNvPr id="4" name="Group 3"/>
          <p:cNvGrpSpPr/>
          <p:nvPr/>
        </p:nvGrpSpPr>
        <p:grpSpPr>
          <a:xfrm>
            <a:off x="3540546" y="1146912"/>
            <a:ext cx="5133975" cy="5365974"/>
            <a:chOff x="2675573" y="1196340"/>
            <a:chExt cx="5133975" cy="5365974"/>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5573" y="1196340"/>
              <a:ext cx="5133975"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7434" y="5562189"/>
              <a:ext cx="152400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 name="Content Placeholder 2"/>
          <p:cNvSpPr txBox="1">
            <a:spLocks/>
          </p:cNvSpPr>
          <p:nvPr/>
        </p:nvSpPr>
        <p:spPr>
          <a:xfrm>
            <a:off x="467544" y="1376772"/>
            <a:ext cx="2955278" cy="4530725"/>
          </a:xfrm>
          <a:prstGeom prst="rect">
            <a:avLst/>
          </a:prstGeom>
        </p:spPr>
        <p:txBody>
          <a:bodyPr/>
          <a:lstStyle>
            <a:lvl1pPr marL="342900" indent="-342900" algn="l" rtl="0" fontAlgn="base">
              <a:spcBef>
                <a:spcPct val="20000"/>
              </a:spcBef>
              <a:spcAft>
                <a:spcPct val="0"/>
              </a:spcAft>
              <a:buClr>
                <a:schemeClr val="hlink"/>
              </a:buClr>
              <a:buSzPct val="90000"/>
              <a:buFont typeface="Wingdings" pitchFamily="2" charset="2"/>
              <a:buBlip>
                <a:blip r:embed="rId5"/>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pitchFamily="2" charset="2"/>
              <a:buBlip>
                <a:blip r:embed="rId6"/>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pitchFamily="2" charset="2"/>
              <a:buBlip>
                <a:blip r:embed="rId7"/>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7"/>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7"/>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7"/>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7"/>
              </a:buBlip>
              <a:defRPr sz="2000">
                <a:solidFill>
                  <a:schemeClr val="tx1"/>
                </a:solidFill>
                <a:effectLst>
                  <a:outerShdw blurRad="38100" dist="38100" dir="2700000" algn="tl">
                    <a:srgbClr val="000000"/>
                  </a:outerShdw>
                </a:effectLst>
                <a:latin typeface="+mn-lt"/>
              </a:defRPr>
            </a:lvl9pPr>
          </a:lstStyle>
          <a:p>
            <a:pPr eaLnBrk="1" hangingPunct="1"/>
            <a:r>
              <a:rPr lang="en-US" sz="2400" kern="0" dirty="0" smtClean="0"/>
              <a:t>Time scale has most languages</a:t>
            </a:r>
          </a:p>
          <a:p>
            <a:pPr eaLnBrk="1" hangingPunct="1"/>
            <a:r>
              <a:rPr lang="en-US" sz="2400" kern="0" dirty="0" smtClean="0"/>
              <a:t>Other vocabularies only have English</a:t>
            </a:r>
            <a:endParaRPr lang="en-US" sz="2400" kern="0" dirty="0"/>
          </a:p>
        </p:txBody>
      </p:sp>
    </p:spTree>
    <p:extLst>
      <p:ext uri="{BB962C8B-B14F-4D97-AF65-F5344CB8AC3E}">
        <p14:creationId xmlns:p14="http://schemas.microsoft.com/office/powerpoint/2010/main" val="126591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GTWG Process</a:t>
            </a:r>
            <a:endParaRPr lang="en-US" dirty="0"/>
          </a:p>
        </p:txBody>
      </p:sp>
      <p:sp>
        <p:nvSpPr>
          <p:cNvPr id="3" name="Content Placeholder 2"/>
          <p:cNvSpPr>
            <a:spLocks noGrp="1"/>
          </p:cNvSpPr>
          <p:nvPr>
            <p:ph idx="1"/>
          </p:nvPr>
        </p:nvSpPr>
        <p:spPr>
          <a:xfrm>
            <a:off x="455188" y="1018426"/>
            <a:ext cx="8229600" cy="5073455"/>
          </a:xfrm>
        </p:spPr>
        <p:txBody>
          <a:bodyPr/>
          <a:lstStyle/>
          <a:p>
            <a:r>
              <a:rPr lang="en-US" dirty="0" smtClean="0"/>
              <a:t>Requirement for vocabulary identified</a:t>
            </a:r>
          </a:p>
          <a:p>
            <a:r>
              <a:rPr lang="en-US" dirty="0" smtClean="0"/>
              <a:t>Work team formed</a:t>
            </a:r>
          </a:p>
          <a:p>
            <a:r>
              <a:rPr lang="en-US" dirty="0" smtClean="0"/>
              <a:t>Draft vocabulary</a:t>
            </a:r>
          </a:p>
          <a:p>
            <a:pPr lvl="1"/>
            <a:r>
              <a:rPr lang="en-US" dirty="0" smtClean="0"/>
              <a:t>Definition of scope and concept space</a:t>
            </a:r>
          </a:p>
          <a:p>
            <a:pPr lvl="1"/>
            <a:r>
              <a:rPr lang="en-US" dirty="0" smtClean="0"/>
              <a:t>List of concepts with English-language  label, text definitions, and links to broader term</a:t>
            </a:r>
          </a:p>
          <a:p>
            <a:r>
              <a:rPr lang="en-US" dirty="0" smtClean="0"/>
              <a:t>Review and comment</a:t>
            </a:r>
          </a:p>
          <a:p>
            <a:r>
              <a:rPr lang="en-US" dirty="0" smtClean="0"/>
              <a:t>GTWG vote on adoption</a:t>
            </a:r>
          </a:p>
          <a:p>
            <a:r>
              <a:rPr lang="en-US" dirty="0" smtClean="0"/>
              <a:t>Web publication</a:t>
            </a:r>
            <a:endParaRPr lang="en-US" dirty="0"/>
          </a:p>
        </p:txBody>
      </p:sp>
    </p:spTree>
    <p:extLst>
      <p:ext uri="{BB962C8B-B14F-4D97-AF65-F5344CB8AC3E}">
        <p14:creationId xmlns:p14="http://schemas.microsoft.com/office/powerpoint/2010/main" val="656368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a:t>
            </a:r>
            <a:endParaRPr lang="en-US" dirty="0"/>
          </a:p>
        </p:txBody>
      </p:sp>
      <p:sp>
        <p:nvSpPr>
          <p:cNvPr id="3" name="Content Placeholder 2"/>
          <p:cNvSpPr>
            <a:spLocks noGrp="1"/>
          </p:cNvSpPr>
          <p:nvPr>
            <p:ph idx="1"/>
          </p:nvPr>
        </p:nvSpPr>
        <p:spPr>
          <a:xfrm>
            <a:off x="304800" y="1315994"/>
            <a:ext cx="8382000" cy="4876800"/>
          </a:xfrm>
        </p:spPr>
        <p:txBody>
          <a:bodyPr>
            <a:noAutofit/>
          </a:bodyPr>
          <a:lstStyle/>
          <a:p>
            <a:r>
              <a:rPr lang="en-US" sz="2400" dirty="0" smtClean="0"/>
              <a:t>30 vocabularies accessible through </a:t>
            </a:r>
            <a:r>
              <a:rPr lang="en-US" sz="2400" dirty="0" smtClean="0">
                <a:hlinkClick r:id="rId3"/>
              </a:rPr>
              <a:t>http://resource.geosciml.org</a:t>
            </a:r>
            <a:endParaRPr lang="en-US" sz="2400" dirty="0" smtClean="0"/>
          </a:p>
          <a:p>
            <a:r>
              <a:rPr lang="en-US" sz="2400" dirty="0" smtClean="0"/>
              <a:t>11  </a:t>
            </a:r>
            <a:r>
              <a:rPr lang="en-US" sz="2400" dirty="0" smtClean="0"/>
              <a:t>vocabularies approved, mostly for Earth Resources, in preparation for web release</a:t>
            </a:r>
          </a:p>
          <a:p>
            <a:r>
              <a:rPr lang="en-US" sz="2400" dirty="0" smtClean="0"/>
              <a:t>30 other vocabularies are used by GeoSciML v3</a:t>
            </a:r>
          </a:p>
          <a:p>
            <a:pPr lvl="1"/>
            <a:r>
              <a:rPr lang="en-US" sz="2000" dirty="0" smtClean="0"/>
              <a:t>Alteration and bedding description, borehole related categories, other categories related to Earth resources</a:t>
            </a:r>
          </a:p>
          <a:p>
            <a:pPr lvl="1"/>
            <a:r>
              <a:rPr lang="en-US" sz="2000" dirty="0" smtClean="0"/>
              <a:t>These are in various stages of development. Your help is needed!</a:t>
            </a:r>
          </a:p>
          <a:p>
            <a:r>
              <a:rPr lang="en-US" sz="2400" dirty="0" smtClean="0"/>
              <a:t>Language localization needed for vocabularies</a:t>
            </a:r>
          </a:p>
          <a:p>
            <a:r>
              <a:rPr lang="en-US" sz="2400" dirty="0" smtClean="0"/>
              <a:t>URI syntax uses English-language terms for greater transparency</a:t>
            </a:r>
          </a:p>
          <a:p>
            <a:pPr marL="274320" lvl="1" indent="0">
              <a:buNone/>
            </a:pPr>
            <a:r>
              <a:rPr lang="en-US" sz="2000" dirty="0"/>
              <a:t>http://</a:t>
            </a:r>
            <a:r>
              <a:rPr lang="en-US" sz="2000" dirty="0" smtClean="0"/>
              <a:t>resource.geosciml.org/classifier/cgi/lithology/basic_igneous_rock</a:t>
            </a:r>
            <a:endParaRPr lang="en-US" sz="2000" dirty="0"/>
          </a:p>
          <a:p>
            <a:pPr lvl="1"/>
            <a:endParaRPr lang="en-US" sz="2000" dirty="0" smtClean="0"/>
          </a:p>
        </p:txBody>
      </p:sp>
    </p:spTree>
    <p:extLst>
      <p:ext uri="{BB962C8B-B14F-4D97-AF65-F5344CB8AC3E}">
        <p14:creationId xmlns:p14="http://schemas.microsoft.com/office/powerpoint/2010/main" val="2624772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378450" y="277812"/>
            <a:ext cx="3308350" cy="2863155"/>
          </a:xfrm>
        </p:spPr>
        <p:txBody>
          <a:bodyPr/>
          <a:lstStyle/>
          <a:p>
            <a:r>
              <a:rPr lang="en-US" dirty="0"/>
              <a:t>The </a:t>
            </a:r>
            <a:r>
              <a:rPr lang="en-US" dirty="0" smtClean="0"/>
              <a:t>End</a:t>
            </a:r>
            <a:endParaRPr lang="en-US" sz="2800" dirty="0"/>
          </a:p>
        </p:txBody>
      </p:sp>
      <p:pic>
        <p:nvPicPr>
          <p:cNvPr id="36868" name="Picture 4" descr="020507 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5143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017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277813"/>
            <a:ext cx="8229600" cy="847725"/>
          </a:xfrm>
        </p:spPr>
        <p:txBody>
          <a:bodyPr/>
          <a:lstStyle/>
          <a:p>
            <a:r>
              <a:rPr lang="en-US" dirty="0"/>
              <a:t>Outline</a:t>
            </a:r>
          </a:p>
        </p:txBody>
      </p:sp>
      <p:sp>
        <p:nvSpPr>
          <p:cNvPr id="97283" name="Rectangle 3"/>
          <p:cNvSpPr>
            <a:spLocks noGrp="1" noChangeArrowheads="1"/>
          </p:cNvSpPr>
          <p:nvPr>
            <p:ph type="body" idx="1"/>
          </p:nvPr>
        </p:nvSpPr>
        <p:spPr>
          <a:xfrm>
            <a:off x="539552" y="1304764"/>
            <a:ext cx="8229600" cy="4530725"/>
          </a:xfrm>
        </p:spPr>
        <p:txBody>
          <a:bodyPr/>
          <a:lstStyle/>
          <a:p>
            <a:r>
              <a:rPr lang="en-US" dirty="0"/>
              <a:t>CGI </a:t>
            </a:r>
            <a:r>
              <a:rPr lang="en-US" dirty="0" smtClean="0"/>
              <a:t>Geoscience Terminology Work Group</a:t>
            </a:r>
            <a:endParaRPr lang="en-US" dirty="0"/>
          </a:p>
          <a:p>
            <a:pPr lvl="1"/>
            <a:r>
              <a:rPr lang="en-US" dirty="0"/>
              <a:t>Objectives</a:t>
            </a:r>
          </a:p>
          <a:p>
            <a:pPr lvl="1"/>
            <a:r>
              <a:rPr lang="en-US" dirty="0" smtClean="0"/>
              <a:t>History</a:t>
            </a:r>
            <a:endParaRPr lang="en-US" dirty="0"/>
          </a:p>
          <a:p>
            <a:r>
              <a:rPr lang="en-US" dirty="0" smtClean="0"/>
              <a:t>Approach to vocabularies</a:t>
            </a:r>
          </a:p>
          <a:p>
            <a:r>
              <a:rPr lang="en-US" dirty="0" smtClean="0"/>
              <a:t>Implementation of vocabularies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431540" y="1484784"/>
            <a:ext cx="8229600" cy="4530725"/>
          </a:xfrm>
        </p:spPr>
        <p:txBody>
          <a:bodyPr/>
          <a:lstStyle/>
          <a:p>
            <a:r>
              <a:rPr lang="nl-NL" dirty="0"/>
              <a:t>1972 IUGS/ICSTI Working </a:t>
            </a:r>
            <a:r>
              <a:rPr lang="nl-NL" dirty="0" smtClean="0"/>
              <a:t>group</a:t>
            </a:r>
            <a:endParaRPr lang="nl-NL" dirty="0"/>
          </a:p>
          <a:p>
            <a:r>
              <a:rPr lang="nl-NL" dirty="0"/>
              <a:t>1988 </a:t>
            </a:r>
            <a:r>
              <a:rPr lang="de-DE" dirty="0"/>
              <a:t>Multilingual Thesaurus of Geosciences </a:t>
            </a:r>
            <a:r>
              <a:rPr lang="nl-NL" dirty="0" smtClean="0"/>
              <a:t>first </a:t>
            </a:r>
            <a:r>
              <a:rPr lang="nl-NL" dirty="0"/>
              <a:t>printed edition </a:t>
            </a:r>
          </a:p>
          <a:p>
            <a:r>
              <a:rPr lang="nl-NL" dirty="0"/>
              <a:t>1995 second printed edition paperback</a:t>
            </a:r>
          </a:p>
          <a:p>
            <a:r>
              <a:rPr lang="en-US" dirty="0" smtClean="0">
                <a:effectLst/>
              </a:rPr>
              <a:t>2003 Multilingual Thesaurus </a:t>
            </a:r>
            <a:r>
              <a:rPr lang="en-US" dirty="0">
                <a:effectLst/>
              </a:rPr>
              <a:t>Working </a:t>
            </a:r>
            <a:r>
              <a:rPr lang="en-US" dirty="0" smtClean="0">
                <a:effectLst/>
              </a:rPr>
              <a:t>Group</a:t>
            </a:r>
          </a:p>
          <a:p>
            <a:pPr lvl="1"/>
            <a:r>
              <a:rPr lang="en-GB" dirty="0" smtClean="0"/>
              <a:t>multilingual </a:t>
            </a:r>
            <a:r>
              <a:rPr lang="en-GB" dirty="0"/>
              <a:t>core vocabulary </a:t>
            </a:r>
            <a:r>
              <a:rPr lang="en-GB" dirty="0" smtClean="0"/>
              <a:t>developing </a:t>
            </a:r>
            <a:r>
              <a:rPr lang="en-GB" dirty="0"/>
              <a:t>and expanding the Multilingual Thesaurus of  Geosciences</a:t>
            </a:r>
            <a:endParaRPr lang="en-GB" b="1" u="sng" dirty="0"/>
          </a:p>
          <a:p>
            <a:pPr lvl="1"/>
            <a:endParaRPr lang="en-US" dirty="0" smtClean="0">
              <a:effectLst/>
            </a:endParaRPr>
          </a:p>
        </p:txBody>
      </p:sp>
    </p:spTree>
    <p:extLst>
      <p:ext uri="{BB962C8B-B14F-4D97-AF65-F5344CB8AC3E}">
        <p14:creationId xmlns:p14="http://schemas.microsoft.com/office/powerpoint/2010/main" val="3636592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effectLst/>
              </a:rPr>
              <a:t>2007 Concept </a:t>
            </a:r>
            <a:r>
              <a:rPr lang="en-US" dirty="0">
                <a:effectLst/>
              </a:rPr>
              <a:t>Definition Task </a:t>
            </a:r>
            <a:r>
              <a:rPr lang="en-US" dirty="0" smtClean="0">
                <a:effectLst/>
              </a:rPr>
              <a:t>Group, CGI </a:t>
            </a:r>
            <a:r>
              <a:rPr lang="en-US" dirty="0">
                <a:effectLst/>
              </a:rPr>
              <a:t>Interoperability Working </a:t>
            </a:r>
            <a:r>
              <a:rPr lang="en-US" dirty="0" smtClean="0">
                <a:effectLst/>
              </a:rPr>
              <a:t>Group</a:t>
            </a:r>
          </a:p>
          <a:p>
            <a:pPr lvl="1"/>
            <a:r>
              <a:rPr lang="en-US" dirty="0">
                <a:effectLst/>
              </a:rPr>
              <a:t>develop concept vocabularies for populating GeoSciML interchange </a:t>
            </a:r>
            <a:r>
              <a:rPr lang="en-US" dirty="0" smtClean="0">
                <a:effectLst/>
              </a:rPr>
              <a:t>documents</a:t>
            </a:r>
          </a:p>
          <a:p>
            <a:r>
              <a:rPr lang="en-US" dirty="0" smtClean="0">
                <a:effectLst/>
              </a:rPr>
              <a:t>2012 Geoscience Terminology Work Group</a:t>
            </a:r>
            <a:endParaRPr lang="en-US" dirty="0"/>
          </a:p>
        </p:txBody>
      </p:sp>
    </p:spTree>
    <p:extLst>
      <p:ext uri="{BB962C8B-B14F-4D97-AF65-F5344CB8AC3E}">
        <p14:creationId xmlns:p14="http://schemas.microsoft.com/office/powerpoint/2010/main" val="3180049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4213" y="441325"/>
            <a:ext cx="7772400" cy="914400"/>
          </a:xfrm>
        </p:spPr>
        <p:txBody>
          <a:bodyPr/>
          <a:lstStyle/>
          <a:p>
            <a:r>
              <a:rPr lang="en-US" sz="6000" dirty="0" smtClean="0"/>
              <a:t>Workgroup </a:t>
            </a:r>
            <a:r>
              <a:rPr lang="en-US" sz="6000" dirty="0"/>
              <a:t>mission</a:t>
            </a:r>
          </a:p>
        </p:txBody>
      </p:sp>
      <p:sp>
        <p:nvSpPr>
          <p:cNvPr id="49155" name="Rectangle 3"/>
          <p:cNvSpPr>
            <a:spLocks noGrp="1" noChangeArrowheads="1"/>
          </p:cNvSpPr>
          <p:nvPr>
            <p:ph type="body" idx="1"/>
          </p:nvPr>
        </p:nvSpPr>
        <p:spPr>
          <a:xfrm>
            <a:off x="647564" y="1628775"/>
            <a:ext cx="8002724" cy="3889375"/>
          </a:xfrm>
        </p:spPr>
        <p:txBody>
          <a:bodyPr/>
          <a:lstStyle/>
          <a:p>
            <a:r>
              <a:rPr lang="en-US" dirty="0"/>
              <a:t>Unite CDTG and MLT work </a:t>
            </a:r>
            <a:endParaRPr lang="en-US" dirty="0" smtClean="0"/>
          </a:p>
          <a:p>
            <a:r>
              <a:rPr lang="en-US" dirty="0" smtClean="0">
                <a:effectLst/>
              </a:rPr>
              <a:t>Develop and steward vocabularies for </a:t>
            </a:r>
            <a:r>
              <a:rPr lang="en-US" dirty="0">
                <a:effectLst/>
              </a:rPr>
              <a:t>use in geoscience information </a:t>
            </a:r>
            <a:r>
              <a:rPr lang="en-US" dirty="0" smtClean="0">
                <a:effectLst/>
              </a:rPr>
              <a:t>systems</a:t>
            </a:r>
          </a:p>
          <a:p>
            <a:r>
              <a:rPr lang="en-US" dirty="0">
                <a:effectLst/>
              </a:rPr>
              <a:t>L</a:t>
            </a:r>
            <a:r>
              <a:rPr lang="en-US" dirty="0" smtClean="0">
                <a:effectLst/>
              </a:rPr>
              <a:t>iaison </a:t>
            </a:r>
            <a:r>
              <a:rPr lang="en-US" dirty="0">
                <a:effectLst/>
              </a:rPr>
              <a:t>with </a:t>
            </a:r>
            <a:r>
              <a:rPr lang="en-US" dirty="0" smtClean="0">
                <a:effectLst/>
              </a:rPr>
              <a:t>semantic interoperability groups in related communities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03262"/>
          </a:xfrm>
        </p:spPr>
        <p:txBody>
          <a:bodyPr/>
          <a:lstStyle/>
          <a:p>
            <a:pPr>
              <a:defRPr/>
            </a:pPr>
            <a:r>
              <a:rPr lang="en-US" dirty="0" smtClean="0"/>
              <a:t>Work group members 2013</a:t>
            </a:r>
            <a:endParaRPr lang="en-US" dirty="0"/>
          </a:p>
        </p:txBody>
      </p:sp>
      <p:sp>
        <p:nvSpPr>
          <p:cNvPr id="3" name="Content Placeholder 2"/>
          <p:cNvSpPr>
            <a:spLocks noGrp="1"/>
          </p:cNvSpPr>
          <p:nvPr>
            <p:ph idx="1"/>
          </p:nvPr>
        </p:nvSpPr>
        <p:spPr>
          <a:xfrm>
            <a:off x="431540" y="1124744"/>
            <a:ext cx="8229600" cy="4680520"/>
          </a:xfrm>
        </p:spPr>
        <p:txBody>
          <a:bodyPr numCol="2"/>
          <a:lstStyle/>
          <a:p>
            <a:pPr>
              <a:defRPr/>
            </a:pPr>
            <a:r>
              <a:rPr lang="en-US" sz="2000" dirty="0" smtClean="0"/>
              <a:t>Kristine Asch (BGR)</a:t>
            </a:r>
          </a:p>
          <a:p>
            <a:pPr>
              <a:defRPr/>
            </a:pPr>
            <a:r>
              <a:rPr lang="en-US" sz="2000" dirty="0" smtClean="0"/>
              <a:t>Stefan Bergman (SGU)</a:t>
            </a:r>
          </a:p>
          <a:p>
            <a:pPr>
              <a:defRPr/>
            </a:pPr>
            <a:r>
              <a:rPr lang="en-US" sz="2000" dirty="0" smtClean="0"/>
              <a:t>Florence Cagnard ( BRGM)</a:t>
            </a:r>
          </a:p>
          <a:p>
            <a:pPr>
              <a:defRPr/>
            </a:pPr>
            <a:r>
              <a:rPr lang="en-US" sz="2000" dirty="0" smtClean="0"/>
              <a:t>Daniel Cassard (BRGM)</a:t>
            </a:r>
          </a:p>
          <a:p>
            <a:pPr>
              <a:defRPr/>
            </a:pPr>
            <a:r>
              <a:rPr lang="en-US" sz="2000" dirty="0" smtClean="0"/>
              <a:t>Carlo Cipolloni (ISPRA) </a:t>
            </a:r>
          </a:p>
          <a:p>
            <a:pPr>
              <a:defRPr/>
            </a:pPr>
            <a:r>
              <a:rPr lang="en-US" sz="2000" dirty="0" smtClean="0"/>
              <a:t>Simon Cox (CSIRO) </a:t>
            </a:r>
          </a:p>
          <a:p>
            <a:pPr>
              <a:defRPr/>
            </a:pPr>
            <a:r>
              <a:rPr lang="en-US" sz="2000" dirty="0" smtClean="0"/>
              <a:t>Mike Craig (GA) </a:t>
            </a:r>
          </a:p>
          <a:p>
            <a:pPr>
              <a:defRPr/>
            </a:pPr>
            <a:r>
              <a:rPr lang="en-US" sz="2000" dirty="0" smtClean="0"/>
              <a:t>Rachel E Heaven (BGS) </a:t>
            </a:r>
          </a:p>
          <a:p>
            <a:pPr>
              <a:defRPr/>
            </a:pPr>
            <a:r>
              <a:rPr lang="en-US" sz="2000" dirty="0" smtClean="0"/>
              <a:t>Chris Jenkins (</a:t>
            </a:r>
            <a:r>
              <a:rPr lang="en-US" sz="2000" dirty="0" err="1" smtClean="0"/>
              <a:t>U.Colo</a:t>
            </a:r>
            <a:r>
              <a:rPr lang="en-US" sz="2000" dirty="0" smtClean="0"/>
              <a:t>.)</a:t>
            </a:r>
          </a:p>
          <a:p>
            <a:pPr>
              <a:defRPr/>
            </a:pPr>
            <a:r>
              <a:rPr lang="en-US" sz="2000" dirty="0" smtClean="0"/>
              <a:t>John Laxton (BGS)</a:t>
            </a:r>
          </a:p>
          <a:p>
            <a:pPr>
              <a:defRPr/>
            </a:pPr>
            <a:r>
              <a:rPr lang="en-US" sz="2000" dirty="0" smtClean="0"/>
              <a:t>Marshall X Ma (RPI) </a:t>
            </a:r>
          </a:p>
          <a:p>
            <a:pPr>
              <a:defRPr/>
            </a:pPr>
            <a:r>
              <a:rPr lang="en-US" sz="2000" dirty="0" smtClean="0"/>
              <a:t>Timothy McCormick (BGS) </a:t>
            </a:r>
          </a:p>
          <a:p>
            <a:pPr>
              <a:defRPr/>
            </a:pPr>
            <a:r>
              <a:rPr lang="en-US" sz="2000" dirty="0" err="1" smtClean="0"/>
              <a:t>Matevž</a:t>
            </a:r>
            <a:r>
              <a:rPr lang="en-US" sz="2000" dirty="0" smtClean="0"/>
              <a:t> Novak (geo-</a:t>
            </a:r>
            <a:r>
              <a:rPr lang="en-US" sz="2000" dirty="0" err="1" smtClean="0"/>
              <a:t>zs</a:t>
            </a:r>
            <a:r>
              <a:rPr lang="en-US" sz="2000" dirty="0" smtClean="0"/>
              <a:t>)</a:t>
            </a:r>
          </a:p>
          <a:p>
            <a:pPr>
              <a:defRPr/>
            </a:pPr>
            <a:r>
              <a:rPr lang="en-US" sz="2000" dirty="0" err="1" smtClean="0">
                <a:effectLst/>
              </a:rPr>
              <a:t>Zié</a:t>
            </a:r>
            <a:r>
              <a:rPr lang="en-US" sz="2000" dirty="0" smtClean="0">
                <a:effectLst/>
              </a:rPr>
              <a:t> </a:t>
            </a:r>
            <a:r>
              <a:rPr lang="en-US" sz="2000" dirty="0" err="1" smtClean="0">
                <a:effectLst/>
              </a:rPr>
              <a:t>Ouattara</a:t>
            </a:r>
            <a:r>
              <a:rPr lang="en-US" sz="2000" dirty="0" smtClean="0">
                <a:effectLst/>
              </a:rPr>
              <a:t> (GIRAF)</a:t>
            </a:r>
            <a:endParaRPr lang="en-US" sz="2000" dirty="0" smtClean="0"/>
          </a:p>
          <a:p>
            <a:pPr>
              <a:defRPr/>
            </a:pPr>
            <a:r>
              <a:rPr lang="en-US" sz="2000" dirty="0" smtClean="0"/>
              <a:t>Mark Rattenbury (GNS)</a:t>
            </a:r>
          </a:p>
          <a:p>
            <a:pPr>
              <a:defRPr/>
            </a:pPr>
            <a:r>
              <a:rPr lang="en-US" sz="2000" dirty="0" smtClean="0"/>
              <a:t>Oliver Raymond (GA) </a:t>
            </a:r>
          </a:p>
          <a:p>
            <a:pPr>
              <a:defRPr/>
            </a:pPr>
            <a:r>
              <a:rPr lang="en-US" sz="2000" dirty="0" smtClean="0"/>
              <a:t>Stephen Richard (</a:t>
            </a:r>
            <a:r>
              <a:rPr lang="en-US" sz="2000" dirty="0" err="1" smtClean="0"/>
              <a:t>AzGS</a:t>
            </a:r>
            <a:r>
              <a:rPr lang="en-US" sz="2000" dirty="0" smtClean="0"/>
              <a:t>)</a:t>
            </a:r>
          </a:p>
          <a:p>
            <a:pPr>
              <a:defRPr/>
            </a:pPr>
            <a:r>
              <a:rPr lang="en-US" sz="2000" dirty="0" err="1" smtClean="0"/>
              <a:t>Frands</a:t>
            </a:r>
            <a:r>
              <a:rPr lang="en-US" sz="2000" dirty="0" smtClean="0"/>
              <a:t> </a:t>
            </a:r>
            <a:r>
              <a:rPr lang="en-US" sz="2000" dirty="0" err="1" smtClean="0"/>
              <a:t>Schjøth</a:t>
            </a:r>
            <a:r>
              <a:rPr lang="en-US" sz="2000" dirty="0" smtClean="0"/>
              <a:t> (GEUS)</a:t>
            </a:r>
          </a:p>
          <a:p>
            <a:pPr>
              <a:defRPr/>
            </a:pPr>
            <a:r>
              <a:rPr lang="en-US" sz="2000" dirty="0" smtClean="0"/>
              <a:t>Shaozhong </a:t>
            </a:r>
            <a:r>
              <a:rPr lang="en-US" sz="2000" dirty="0" smtClean="0"/>
              <a:t>Shi (NUIM)</a:t>
            </a:r>
          </a:p>
          <a:p>
            <a:pPr>
              <a:defRPr/>
            </a:pPr>
            <a:r>
              <a:rPr lang="en-US" sz="2000" dirty="0" smtClean="0"/>
              <a:t>Clinton Smyth (</a:t>
            </a:r>
            <a:r>
              <a:rPr lang="en-US" sz="2000" dirty="0" err="1" smtClean="0"/>
              <a:t>Georef</a:t>
            </a:r>
            <a:r>
              <a:rPr lang="en-US" sz="2000" dirty="0" smtClean="0"/>
              <a:t>. Online)</a:t>
            </a:r>
          </a:p>
          <a:p>
            <a:pPr>
              <a:defRPr/>
            </a:pPr>
            <a:r>
              <a:rPr lang="en-US" sz="2000" dirty="0" smtClean="0"/>
              <a:t>Viktor </a:t>
            </a:r>
            <a:r>
              <a:rPr lang="en-US" sz="2000" dirty="0" err="1" smtClean="0"/>
              <a:t>Snezhko</a:t>
            </a:r>
            <a:r>
              <a:rPr lang="en-US" sz="2000" dirty="0" smtClean="0"/>
              <a:t> (VSEGEI) </a:t>
            </a:r>
          </a:p>
          <a:p>
            <a:pPr>
              <a:defRPr/>
            </a:pPr>
            <a:r>
              <a:rPr lang="en-US" sz="2000" dirty="0" smtClean="0"/>
              <a:t>Sieng Sotham (Cambodia)</a:t>
            </a:r>
          </a:p>
          <a:p>
            <a:pPr>
              <a:defRPr/>
            </a:pPr>
            <a:r>
              <a:rPr lang="en-US" sz="2000" dirty="0" smtClean="0"/>
              <a:t>Francis </a:t>
            </a:r>
            <a:r>
              <a:rPr lang="en-US" sz="2000" dirty="0" err="1" smtClean="0"/>
              <a:t>Talla</a:t>
            </a:r>
            <a:r>
              <a:rPr lang="en-US" sz="2000" dirty="0" smtClean="0"/>
              <a:t> </a:t>
            </a:r>
            <a:r>
              <a:rPr lang="en-US" sz="2000" dirty="0" err="1" smtClean="0"/>
              <a:t>Takam</a:t>
            </a:r>
            <a:r>
              <a:rPr lang="en-US" sz="2000" dirty="0" smtClean="0"/>
              <a:t> (GSC) </a:t>
            </a:r>
          </a:p>
          <a:p>
            <a:pPr>
              <a:defRPr/>
            </a:pPr>
            <a:r>
              <a:rPr lang="en-US" sz="2000" dirty="0" smtClean="0"/>
              <a:t>Harvey Thorleifson (</a:t>
            </a:r>
            <a:r>
              <a:rPr lang="en-US" sz="2000" dirty="0" err="1" smtClean="0"/>
              <a:t>MnGS</a:t>
            </a:r>
            <a:r>
              <a:rPr lang="en-US" sz="2000" dirty="0" smtClean="0"/>
              <a:t>)</a:t>
            </a:r>
          </a:p>
          <a:p>
            <a:pPr>
              <a:defRPr/>
            </a:pPr>
            <a:r>
              <a:rPr lang="en-US" sz="2000" dirty="0" smtClean="0"/>
              <a:t>Jouni Vuollo (GTK)</a:t>
            </a:r>
          </a:p>
          <a:p>
            <a:pPr>
              <a:defRPr/>
            </a:pPr>
            <a:r>
              <a:rPr lang="en-US" sz="2000" dirty="0" smtClean="0"/>
              <a:t>Brandon Whitehead </a:t>
            </a:r>
            <a:r>
              <a:rPr lang="en-US" sz="1800" dirty="0" smtClean="0"/>
              <a:t>(U. Auk, NZ)</a:t>
            </a:r>
            <a:endParaRPr lang="en-US" sz="1800" dirty="0" smtClean="0"/>
          </a:p>
        </p:txBody>
      </p:sp>
    </p:spTree>
    <p:extLst>
      <p:ext uri="{BB962C8B-B14F-4D97-AF65-F5344CB8AC3E}">
        <p14:creationId xmlns:p14="http://schemas.microsoft.com/office/powerpoint/2010/main" val="4058778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4213" y="293688"/>
            <a:ext cx="7772400" cy="1066800"/>
          </a:xfrm>
        </p:spPr>
        <p:txBody>
          <a:bodyPr/>
          <a:lstStyle/>
          <a:p>
            <a:r>
              <a:rPr lang="en-US" sz="5400">
                <a:solidFill>
                  <a:schemeClr val="tx1"/>
                </a:solidFill>
              </a:rPr>
              <a:t>Approach</a:t>
            </a:r>
          </a:p>
        </p:txBody>
      </p:sp>
      <p:sp>
        <p:nvSpPr>
          <p:cNvPr id="35843" name="Rectangle 3"/>
          <p:cNvSpPr>
            <a:spLocks noGrp="1" noChangeArrowheads="1"/>
          </p:cNvSpPr>
          <p:nvPr>
            <p:ph type="body" idx="1"/>
          </p:nvPr>
        </p:nvSpPr>
        <p:spPr>
          <a:xfrm>
            <a:off x="539552" y="1448780"/>
            <a:ext cx="8028508" cy="4355876"/>
          </a:xfrm>
        </p:spPr>
        <p:txBody>
          <a:bodyPr/>
          <a:lstStyle/>
          <a:p>
            <a:r>
              <a:rPr lang="en-US" dirty="0" smtClean="0"/>
              <a:t>Develop vocabularies </a:t>
            </a:r>
            <a:r>
              <a:rPr lang="en-US" dirty="0"/>
              <a:t>for </a:t>
            </a:r>
            <a:r>
              <a:rPr lang="en-US" dirty="0" smtClean="0"/>
              <a:t>geoscience concepts </a:t>
            </a:r>
            <a:r>
              <a:rPr lang="en-US" dirty="0"/>
              <a:t>and property </a:t>
            </a:r>
            <a:r>
              <a:rPr lang="en-US" dirty="0" smtClean="0"/>
              <a:t>values</a:t>
            </a:r>
            <a:endParaRPr lang="en-US" dirty="0"/>
          </a:p>
          <a:p>
            <a:r>
              <a:rPr lang="en-US" dirty="0"/>
              <a:t>Provide </a:t>
            </a:r>
            <a:r>
              <a:rPr lang="en-US" dirty="0" smtClean="0"/>
              <a:t>concept </a:t>
            </a:r>
            <a:r>
              <a:rPr lang="en-US" dirty="0"/>
              <a:t>labels for </a:t>
            </a:r>
            <a:r>
              <a:rPr lang="en-US" dirty="0" smtClean="0"/>
              <a:t>different language communities</a:t>
            </a:r>
          </a:p>
          <a:p>
            <a:r>
              <a:rPr lang="en-US" dirty="0" smtClean="0"/>
              <a:t>Make vocabularies accessible using web technology for use in information applications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Vocabularies</a:t>
            </a:r>
            <a:endParaRPr lang="en-US" dirty="0"/>
          </a:p>
        </p:txBody>
      </p:sp>
      <p:sp>
        <p:nvSpPr>
          <p:cNvPr id="3" name="Content Placeholder 2"/>
          <p:cNvSpPr>
            <a:spLocks noGrp="1"/>
          </p:cNvSpPr>
          <p:nvPr>
            <p:ph idx="1"/>
          </p:nvPr>
        </p:nvSpPr>
        <p:spPr/>
        <p:txBody>
          <a:bodyPr/>
          <a:lstStyle/>
          <a:p>
            <a:r>
              <a:rPr lang="en-US" dirty="0" smtClean="0"/>
              <a:t>Communicate information to user</a:t>
            </a:r>
          </a:p>
          <a:p>
            <a:r>
              <a:rPr lang="en-US" dirty="0" smtClean="0"/>
              <a:t>Interoperability: </a:t>
            </a:r>
          </a:p>
          <a:p>
            <a:pPr lvl="1"/>
            <a:r>
              <a:rPr lang="en-US" dirty="0" smtClean="0"/>
              <a:t>Users don’t have to spend a lot of effort figuring out data schema and vocabulary</a:t>
            </a:r>
          </a:p>
          <a:p>
            <a:pPr lvl="1"/>
            <a:r>
              <a:rPr lang="en-US" dirty="0" smtClean="0"/>
              <a:t>Enable software interactions based on registered resources and reusable patterns</a:t>
            </a:r>
            <a:endParaRPr lang="en-US" dirty="0"/>
          </a:p>
        </p:txBody>
      </p:sp>
    </p:spTree>
    <p:extLst>
      <p:ext uri="{BB962C8B-B14F-4D97-AF65-F5344CB8AC3E}">
        <p14:creationId xmlns:p14="http://schemas.microsoft.com/office/powerpoint/2010/main" val="3773140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schemes: the foundation</a:t>
            </a:r>
            <a:endParaRPr lang="en-US" dirty="0"/>
          </a:p>
        </p:txBody>
      </p:sp>
      <p:sp>
        <p:nvSpPr>
          <p:cNvPr id="3" name="Content Placeholder 2"/>
          <p:cNvSpPr>
            <a:spLocks noGrp="1"/>
          </p:cNvSpPr>
          <p:nvPr>
            <p:ph idx="1"/>
          </p:nvPr>
        </p:nvSpPr>
        <p:spPr/>
        <p:txBody>
          <a:bodyPr/>
          <a:lstStyle/>
          <a:p>
            <a:r>
              <a:rPr lang="en-US" dirty="0" smtClean="0"/>
              <a:t>Collection of concepts with definitions</a:t>
            </a:r>
          </a:p>
          <a:p>
            <a:r>
              <a:rPr lang="en-US" dirty="0" smtClean="0"/>
              <a:t>Rules for definitions depend on applications</a:t>
            </a:r>
          </a:p>
          <a:p>
            <a:pPr lvl="1"/>
            <a:r>
              <a:rPr lang="en-US" dirty="0" smtClean="0"/>
              <a:t>For people (glossary, text)</a:t>
            </a:r>
          </a:p>
          <a:p>
            <a:pPr lvl="1"/>
            <a:r>
              <a:rPr lang="en-US" dirty="0" smtClean="0"/>
              <a:t>For machines: formal </a:t>
            </a:r>
            <a:r>
              <a:rPr lang="en-US" dirty="0"/>
              <a:t>logic </a:t>
            </a:r>
            <a:r>
              <a:rPr lang="en-US" dirty="0" smtClean="0"/>
              <a:t>(‘ontology’, OWL</a:t>
            </a:r>
            <a:r>
              <a:rPr lang="en-US" dirty="0"/>
              <a:t>)</a:t>
            </a:r>
          </a:p>
          <a:p>
            <a:pPr lvl="1"/>
            <a:endParaRPr lang="en-US" dirty="0"/>
          </a:p>
        </p:txBody>
      </p:sp>
    </p:spTree>
    <p:extLst>
      <p:ext uri="{BB962C8B-B14F-4D97-AF65-F5344CB8AC3E}">
        <p14:creationId xmlns:p14="http://schemas.microsoft.com/office/powerpoint/2010/main" val="3026985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Template>
  <TotalTime>7052</TotalTime>
  <Words>1466</Words>
  <Application>Microsoft Office PowerPoint</Application>
  <PresentationFormat>On-screen Show (4:3)</PresentationFormat>
  <Paragraphs>186</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Beam</vt:lpstr>
      <vt:lpstr>Terminology development to support geoscience information interoperability CGI Geoscience Terminology Working Group</vt:lpstr>
      <vt:lpstr>Outline</vt:lpstr>
      <vt:lpstr>Background</vt:lpstr>
      <vt:lpstr>Background</vt:lpstr>
      <vt:lpstr>Workgroup mission</vt:lpstr>
      <vt:lpstr>Work group members 2013</vt:lpstr>
      <vt:lpstr>Approach</vt:lpstr>
      <vt:lpstr>Purpose of Vocabularies</vt:lpstr>
      <vt:lpstr>Concept schemes: the foundation</vt:lpstr>
      <vt:lpstr>Interfaces to concepts</vt:lpstr>
      <vt:lpstr>Concept</vt:lpstr>
      <vt:lpstr>Application: Registries</vt:lpstr>
      <vt:lpstr>Languages</vt:lpstr>
      <vt:lpstr>GTWG Process</vt:lpstr>
      <vt:lpstr>Current Status</vt:lpstr>
      <vt:lpstr>The End</vt:lpstr>
    </vt:vector>
  </TitlesOfParts>
  <Company>Arizona Geological Survey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CGI GTWG and interoperability</dc:title>
  <dc:creator>srichard</dc:creator>
  <cp:keywords>semantics, concepts, vocabulary</cp:keywords>
  <cp:lastModifiedBy>Stephen Richard</cp:lastModifiedBy>
  <cp:revision>106</cp:revision>
  <dcterms:created xsi:type="dcterms:W3CDTF">2003-05-06T15:58:55Z</dcterms:created>
  <dcterms:modified xsi:type="dcterms:W3CDTF">2013-12-13T15:14:03Z</dcterms:modified>
</cp:coreProperties>
</file>