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3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gin/Workshops/archive/master.zi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haroldwong/archive/2012/09/05/it-camps-on-demand-windows-server-2012-demo-hyper-v-replica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Setting up Hyper-V 2012 Replication on Workgroup Servers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839200" cy="2819400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Documentation:</a:t>
            </a:r>
          </a:p>
          <a:p>
            <a:pPr algn="l"/>
            <a:r>
              <a:rPr lang="en-US" sz="3000" smtClean="0">
                <a:solidFill>
                  <a:schemeClr val="accent6"/>
                </a:solidFill>
              </a:rPr>
              <a:t>Hyper-V 2012 Replication on Workgroup Servers.docx</a:t>
            </a:r>
          </a:p>
          <a:p>
            <a:pPr algn="l"/>
            <a:r>
              <a:rPr lang="en-US" smtClean="0">
                <a:solidFill>
                  <a:schemeClr val="tx1"/>
                </a:solidFill>
              </a:rPr>
              <a:t>Available at:</a:t>
            </a:r>
          </a:p>
          <a:p>
            <a:pPr algn="l"/>
            <a:r>
              <a:rPr lang="en-US" sz="2950" smtClean="0">
                <a:hlinkClick r:id="rId2"/>
              </a:rPr>
              <a:t>https://github.com/usgin/Workshops/archive/master.zip</a:t>
            </a:r>
            <a:endParaRPr lang="en-US" sz="2950" smtClean="0"/>
          </a:p>
          <a:p>
            <a:pPr algn="l"/>
            <a:r>
              <a:rPr lang="en-US" sz="2950" i="1" smtClean="0">
                <a:solidFill>
                  <a:schemeClr val="tx1"/>
                </a:solidFill>
              </a:rPr>
              <a:t>Eastern Regional Workshop</a:t>
            </a:r>
            <a:endParaRPr lang="en-US" sz="295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9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Hyper-V is a </a:t>
            </a:r>
            <a:r>
              <a:rPr lang="en-US" i="1"/>
              <a:t>Windows Server Role </a:t>
            </a:r>
            <a:r>
              <a:rPr lang="en-US"/>
              <a:t>that can be installed on Windows Server 2012 </a:t>
            </a:r>
            <a:r>
              <a:rPr lang="en-US" smtClean="0"/>
              <a:t>platforms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smtClean="0"/>
              <a:t>Purpose: </a:t>
            </a:r>
            <a:r>
              <a:rPr lang="en-US" smtClean="0"/>
              <a:t>allow any hub or node in NGDS to have complete and immediate server replication (acting as a back-up in emergency) at a partner hub or node </a:t>
            </a:r>
            <a:endParaRPr lang="en-US"/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r>
              <a:rPr lang="en-US" b="1" smtClean="0"/>
              <a:t>Prerequisites:</a:t>
            </a:r>
            <a:endParaRPr lang="en-US" b="1"/>
          </a:p>
          <a:p>
            <a:pPr marL="0" lvl="0" indent="0">
              <a:buNone/>
            </a:pPr>
            <a:r>
              <a:rPr lang="en-US"/>
              <a:t>A minimum of two </a:t>
            </a:r>
            <a:r>
              <a:rPr lang="en-US" b="1"/>
              <a:t>Windows Server 2012</a:t>
            </a:r>
            <a:r>
              <a:rPr lang="en-US"/>
              <a:t> Hyper-V host servers</a:t>
            </a:r>
          </a:p>
          <a:p>
            <a:pPr lvl="1"/>
            <a:r>
              <a:rPr lang="en-US"/>
              <a:t>One host server will act as the </a:t>
            </a:r>
            <a:r>
              <a:rPr lang="en-US" i="1"/>
              <a:t>primary </a:t>
            </a:r>
            <a:r>
              <a:rPr lang="en-US"/>
              <a:t>server, of which copies will be made</a:t>
            </a:r>
          </a:p>
          <a:p>
            <a:pPr lvl="1"/>
            <a:r>
              <a:rPr lang="en-US"/>
              <a:t>Another host server will act as a </a:t>
            </a:r>
            <a:r>
              <a:rPr lang="en-US" i="1"/>
              <a:t>replica</a:t>
            </a:r>
            <a:r>
              <a:rPr lang="en-US"/>
              <a:t> server used to receive replica copies of virtual machines from the primary host server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49362"/>
          </a:xfrm>
        </p:spPr>
        <p:txBody>
          <a:bodyPr>
            <a:normAutofit/>
          </a:bodyPr>
          <a:lstStyle/>
          <a:p>
            <a:pPr algn="l"/>
            <a:r>
              <a:rPr lang="en-US" i="1" smtClean="0"/>
              <a:t>Install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To install the </a:t>
            </a:r>
            <a:r>
              <a:rPr lang="en-US" b="1" smtClean="0"/>
              <a:t>Windows 2012 Hyper-V role</a:t>
            </a:r>
            <a:r>
              <a:rPr lang="en-US" smtClean="0"/>
              <a:t>, open the </a:t>
            </a:r>
            <a:r>
              <a:rPr lang="en-US" b="1" smtClean="0"/>
              <a:t>Windows Server 2012 Server Manager</a:t>
            </a:r>
          </a:p>
          <a:p>
            <a:pPr lvl="1"/>
            <a:r>
              <a:rPr lang="en-US" b="1" smtClean="0"/>
              <a:t>Add Roles and Features </a:t>
            </a:r>
            <a:r>
              <a:rPr lang="en-US" smtClean="0"/>
              <a:t>to a </a:t>
            </a:r>
            <a:r>
              <a:rPr lang="en-US" b="1" smtClean="0"/>
              <a:t>Local Server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71210" y="2590800"/>
            <a:ext cx="7418705" cy="4316095"/>
            <a:chOff x="0" y="154301"/>
            <a:chExt cx="7418705" cy="4317673"/>
          </a:xfrm>
        </p:grpSpPr>
        <p:pic>
          <p:nvPicPr>
            <p:cNvPr id="5" name="Picture 4" descr="C:\Users\rpalmer\Pictures\Hyper-V Replication Screenshots\Server Manag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54301"/>
              <a:ext cx="6904356" cy="4142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47"/>
            <p:cNvSpPr txBox="1"/>
            <p:nvPr/>
          </p:nvSpPr>
          <p:spPr>
            <a:xfrm>
              <a:off x="0" y="4333952"/>
              <a:ext cx="7418705" cy="13802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endParaRPr lang="en-US" sz="900" b="1">
                <a:solidFill>
                  <a:srgbClr val="4F81B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29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400" i="1" smtClean="0"/>
              <a:t>Continue the </a:t>
            </a:r>
            <a:r>
              <a:rPr lang="en-US" sz="3400" b="1" smtClean="0"/>
              <a:t>Add Roles and Features </a:t>
            </a:r>
            <a:r>
              <a:rPr lang="en-US" sz="3400" i="1" smtClean="0"/>
              <a:t>Wizard</a:t>
            </a:r>
            <a:endParaRPr lang="en-US" sz="34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The last step in the Wizard is the Confirmation page; click </a:t>
            </a:r>
            <a:r>
              <a:rPr lang="en-US" sz="2800" b="1" smtClean="0"/>
              <a:t>Install</a:t>
            </a:r>
            <a:r>
              <a:rPr lang="en-US" sz="2800" smtClean="0"/>
              <a:t> to begin installation process</a:t>
            </a:r>
            <a:endParaRPr lang="en-US" sz="2800"/>
          </a:p>
        </p:txBody>
      </p:sp>
      <p:grpSp>
        <p:nvGrpSpPr>
          <p:cNvPr id="4" name="Group 3"/>
          <p:cNvGrpSpPr/>
          <p:nvPr/>
        </p:nvGrpSpPr>
        <p:grpSpPr>
          <a:xfrm>
            <a:off x="1064260" y="2181225"/>
            <a:ext cx="6736715" cy="4800600"/>
            <a:chOff x="0" y="0"/>
            <a:chExt cx="6736715" cy="4800600"/>
          </a:xfrm>
        </p:grpSpPr>
        <p:pic>
          <p:nvPicPr>
            <p:cNvPr id="5" name="Picture 4" descr="C:\Users\rpalmer\Pictures\Hyper-V Replication Screenshots\Install Hyper-V 1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34175" cy="461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65"/>
            <p:cNvSpPr txBox="1"/>
            <p:nvPr/>
          </p:nvSpPr>
          <p:spPr>
            <a:xfrm>
              <a:off x="0" y="4638675"/>
              <a:ext cx="6736715" cy="16192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endParaRPr lang="en-US" sz="900" b="1">
                <a:solidFill>
                  <a:srgbClr val="4F81B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97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i="1" smtClean="0"/>
              <a:t>Enable Replication</a:t>
            </a:r>
            <a:endParaRPr lang="en-US" sz="34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In </a:t>
            </a:r>
            <a:r>
              <a:rPr lang="en-US" sz="2800" b="1"/>
              <a:t>Hyper-V Manager</a:t>
            </a:r>
            <a:r>
              <a:rPr lang="en-US" sz="2800"/>
              <a:t>, right-click the virtual machine that you wish to </a:t>
            </a:r>
            <a:r>
              <a:rPr lang="en-US" sz="2800" smtClean="0"/>
              <a:t>replicate; click </a:t>
            </a:r>
            <a:r>
              <a:rPr lang="en-US" sz="2800" b="1"/>
              <a:t>Enable </a:t>
            </a:r>
            <a:r>
              <a:rPr lang="en-US" sz="2800" b="1" smtClean="0"/>
              <a:t>Replication </a:t>
            </a:r>
            <a:r>
              <a:rPr lang="en-US" sz="2800" smtClean="0"/>
              <a:t> to start the </a:t>
            </a:r>
            <a:r>
              <a:rPr lang="en-US" sz="2800" b="1"/>
              <a:t>Enable Replication </a:t>
            </a:r>
            <a:r>
              <a:rPr lang="en-US" sz="2800"/>
              <a:t>Wizard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2514600"/>
            <a:ext cx="6823075" cy="4448175"/>
            <a:chOff x="0" y="0"/>
            <a:chExt cx="6823075" cy="4448175"/>
          </a:xfrm>
        </p:grpSpPr>
        <p:pic>
          <p:nvPicPr>
            <p:cNvPr id="5" name="Picture 4" descr="C:\Users\rpalmer\Pictures\Hyper-V Replication Screenshots\Enable Replication VM 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19900" cy="428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82"/>
            <p:cNvSpPr txBox="1"/>
            <p:nvPr/>
          </p:nvSpPr>
          <p:spPr>
            <a:xfrm>
              <a:off x="0" y="4295775"/>
              <a:ext cx="6823075" cy="1524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b="1">
                  <a:solidFill>
                    <a:srgbClr val="4F81BD"/>
                  </a:solidFill>
                  <a:effectLst/>
                  <a:latin typeface="Calibri"/>
                  <a:ea typeface="Calibri"/>
                  <a:cs typeface="Times New Roman"/>
                </a:rPr>
                <a:t>Figure 18: Before You Begin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8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i="1" smtClean="0"/>
              <a:t>Enter host name and connection parameters of server to replicate</a:t>
            </a:r>
            <a:endParaRPr lang="en-US" sz="3400" i="1"/>
          </a:p>
        </p:txBody>
      </p:sp>
      <p:grpSp>
        <p:nvGrpSpPr>
          <p:cNvPr id="4" name="Group 3"/>
          <p:cNvGrpSpPr/>
          <p:nvPr/>
        </p:nvGrpSpPr>
        <p:grpSpPr>
          <a:xfrm>
            <a:off x="1191221" y="1535022"/>
            <a:ext cx="6772275" cy="5305425"/>
            <a:chOff x="0" y="0"/>
            <a:chExt cx="6772275" cy="5305425"/>
          </a:xfrm>
        </p:grpSpPr>
        <p:pic>
          <p:nvPicPr>
            <p:cNvPr id="5" name="Picture 4" descr="C:\Users\rpalmer\Pictures\Hyper-V Replication Screenshots\Enable Replication VM 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72275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83"/>
            <p:cNvSpPr txBox="1"/>
            <p:nvPr/>
          </p:nvSpPr>
          <p:spPr>
            <a:xfrm>
              <a:off x="0" y="5143500"/>
              <a:ext cx="6771640" cy="16192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b="1">
                  <a:solidFill>
                    <a:srgbClr val="4F81BD"/>
                  </a:solidFill>
                  <a:effectLst/>
                  <a:latin typeface="Calibri"/>
                  <a:ea typeface="Calibri"/>
                  <a:cs typeface="Times New Roman"/>
                </a:rPr>
                <a:t>Figure 19: Specify Replica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36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i="1" smtClean="0"/>
              <a:t>Continue the wizard, following the documentation for guidance. </a:t>
            </a:r>
          </a:p>
          <a:p>
            <a:pPr marL="0" indent="0">
              <a:buNone/>
            </a:pPr>
            <a:endParaRPr lang="en-US" sz="4000" i="1"/>
          </a:p>
          <a:p>
            <a:pPr marL="0" indent="0">
              <a:buNone/>
            </a:pPr>
            <a:r>
              <a:rPr lang="en-US" sz="4000" i="1" smtClean="0"/>
              <a:t>You are now ready to replicate a server for any hub or node in NDGS and prevent catastrophe</a:t>
            </a:r>
            <a:r>
              <a:rPr lang="en-US" sz="4000" i="1" smtClean="0"/>
              <a:t>!</a:t>
            </a:r>
          </a:p>
          <a:p>
            <a:pPr marL="0" indent="0">
              <a:buNone/>
            </a:pPr>
            <a:endParaRPr lang="en-US" sz="4000" i="1"/>
          </a:p>
          <a:p>
            <a:pPr marL="0" indent="0">
              <a:buNone/>
            </a:pPr>
            <a:r>
              <a:rPr lang="en-US" sz="4000" i="1" smtClean="0"/>
              <a:t>For Hyper-V demo video, visit </a:t>
            </a:r>
            <a:r>
              <a:rPr lang="en-US" sz="3000" u="sng">
                <a:hlinkClick r:id="rId2"/>
              </a:rPr>
              <a:t>http://blogs.technet.com/b/haroldwong/archive/2012/09/05/it-camps-on-demand-windows-server-2012-demo-hyper-v-replica.aspx</a:t>
            </a:r>
            <a:endParaRPr lang="en-US" sz="3000" i="1"/>
          </a:p>
        </p:txBody>
      </p:sp>
    </p:spTree>
    <p:extLst>
      <p:ext uri="{BB962C8B-B14F-4D97-AF65-F5344CB8AC3E}">
        <p14:creationId xmlns:p14="http://schemas.microsoft.com/office/powerpoint/2010/main" val="273423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253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Setting up Hyper-V 2012 Replication on Workgroup Servers</vt:lpstr>
      <vt:lpstr>PowerPoint Presentation</vt:lpstr>
      <vt:lpstr>Install</vt:lpstr>
      <vt:lpstr>Continue the Add Roles and Features Wizard</vt:lpstr>
      <vt:lpstr>Enable Replication</vt:lpstr>
      <vt:lpstr>Enter host name and connection parameters of server to replicate</vt:lpstr>
      <vt:lpstr>PowerPoint Presentation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Hyper-V 2012 Replication on Workgroup Servers</dc:title>
  <dc:creator>Christy Caudill</dc:creator>
  <cp:lastModifiedBy>Christy Caudill</cp:lastModifiedBy>
  <cp:revision>14</cp:revision>
  <dcterms:created xsi:type="dcterms:W3CDTF">2013-07-23T14:16:48Z</dcterms:created>
  <dcterms:modified xsi:type="dcterms:W3CDTF">2013-07-23T16:02:25Z</dcterms:modified>
</cp:coreProperties>
</file>