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57" r:id="rId3"/>
    <p:sldId id="272" r:id="rId4"/>
    <p:sldId id="263" r:id="rId5"/>
    <p:sldId id="264" r:id="rId6"/>
    <p:sldId id="266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1466-6C0E-46F7-A1FD-F468262409E9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8801-0A0E-4C5B-BF94-D8F7CC6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ISO 19115  The base ISO metadata international standard for the description of geographic information and services;</a:t>
            </a:r>
            <a:r>
              <a:rPr lang="en-US" baseline="0" smtClean="0"/>
              <a:t> ISO 19139 is XML implementation of that.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 was reading about a company who provides </a:t>
            </a:r>
            <a:r>
              <a:rPr lang="en-US" b="1" smtClean="0"/>
              <a:t>Guidance for Unique Object Identifiers (OIDs) </a:t>
            </a:r>
            <a:r>
              <a:rPr lang="en-US" smtClean="0"/>
              <a:t>for health care systems, where each document associated with a patient has this identifier and can be found</a:t>
            </a:r>
            <a:r>
              <a:rPr lang="en-US" baseline="0" smtClean="0"/>
              <a:t> by the system with no other information (such as name or SSN).</a:t>
            </a:r>
            <a:endParaRPr lang="en-US" b="1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AA7C-C323-4C34-B01D-CD5C60BF60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AA7C-C323-4C34-B01D-CD5C60BF60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Once you’ve deployed the</a:t>
            </a:r>
            <a:r>
              <a:rPr lang="en-US" baseline="0" smtClean="0"/>
              <a:t> service, this will end up on the service rest page (if deploying with ArcServer).  Go to AZ’s AKActiveFaults rest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AA7C-C323-4C34-B01D-CD5C60BF60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use Jessica’s tool  </a:t>
            </a:r>
            <a:r>
              <a:rPr lang="en-US" baseline="0" smtClean="0"/>
              <a:t>********Have everyone navigate to a home page and validate for themselves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AA7C-C323-4C34-B01D-CD5C60BF60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2000">
              <a:schemeClr val="bg1">
                <a:lumMod val="0"/>
                <a:lumOff val="10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y.stategeothermaldata.org/repository/resource/98ddf901b9782a25982e01af3b068fd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y.stategeothermaldata.org/resources/documents/App-Schema-Mapping-Files/datastore.xml" TargetMode="External"/><Relationship Id="rId2" Type="http://schemas.openxmlformats.org/officeDocument/2006/relationships/hyperlink" Target="http://repository.stategeothermaldata.org/resources/documents/App-Schema-Mapping-Files/HeatFlow.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validate/wf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hemas.usgin.org/mode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b.usgin.org/groups/arcgis-server-and-ogc-services/sde-trickery-and-awesomeness-data-transformations-behind-sce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usgin.org/uri-gin/isgs/well/API:12001000520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ources.usgin.org/uri-gin/isgs/welllog_tif/120010010800_i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tool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NGDS Web Services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Transform your data into the most readily and widely accessible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>
                <a:solidFill>
                  <a:schemeClr val="tx2"/>
                </a:solidFill>
              </a:rPr>
              <a:t>What will the tool </a:t>
            </a:r>
            <a:r>
              <a:rPr lang="en-US" sz="4800" i="1" smtClean="0">
                <a:solidFill>
                  <a:schemeClr val="tx2"/>
                </a:solidFill>
              </a:rPr>
              <a:t>do?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Validates Excel file against chosen schema (XSD)</a:t>
            </a:r>
          </a:p>
          <a:p>
            <a:pPr lvl="1"/>
            <a:r>
              <a:rPr lang="en-US" sz="2400" smtClean="0"/>
              <a:t>Checks required fields </a:t>
            </a:r>
            <a:r>
              <a:rPr lang="en-US" sz="2400"/>
              <a:t>for d</a:t>
            </a:r>
            <a:r>
              <a:rPr lang="en-US" sz="2400" smtClean="0"/>
              <a:t>ata</a:t>
            </a:r>
            <a:endParaRPr lang="en-US" sz="2400"/>
          </a:p>
          <a:p>
            <a:pPr lvl="1"/>
            <a:r>
              <a:rPr lang="en-US" sz="2400" smtClean="0"/>
              <a:t>Calculates values </a:t>
            </a:r>
            <a:r>
              <a:rPr lang="en-US" sz="2400"/>
              <a:t>for </a:t>
            </a:r>
            <a:r>
              <a:rPr lang="en-US" sz="2400" smtClean="0"/>
              <a:t>missing data in required fields </a:t>
            </a:r>
            <a:endParaRPr lang="en-US" sz="2400"/>
          </a:p>
          <a:p>
            <a:pPr lvl="1" fontAlgn="base"/>
            <a:r>
              <a:rPr lang="en-US" sz="2400" smtClean="0"/>
              <a:t>Corrects </a:t>
            </a:r>
            <a:r>
              <a:rPr lang="en-US" sz="2400"/>
              <a:t>data types, as </a:t>
            </a:r>
            <a:r>
              <a:rPr lang="en-US" sz="2400" smtClean="0"/>
              <a:t>necessary</a:t>
            </a:r>
          </a:p>
          <a:p>
            <a:pPr fontAlgn="base"/>
            <a:r>
              <a:rPr lang="en-US" smtClean="0"/>
              <a:t>Ensures SRS is EPSG:4326, or will reproject</a:t>
            </a:r>
          </a:p>
          <a:p>
            <a:r>
              <a:rPr lang="en-US" smtClean="0"/>
              <a:t>Ensures </a:t>
            </a:r>
            <a:r>
              <a:rPr lang="en-US"/>
              <a:t>URIs are unique and </a:t>
            </a:r>
            <a:r>
              <a:rPr lang="en-US" smtClean="0"/>
              <a:t>in correct format</a:t>
            </a:r>
          </a:p>
          <a:p>
            <a:r>
              <a:rPr lang="en-US" smtClean="0"/>
              <a:t>Creates georeferenced Feature Class in Personal Geodatabase</a:t>
            </a:r>
          </a:p>
          <a:p>
            <a:pPr marL="0" indent="0">
              <a:buNone/>
            </a:pPr>
            <a:r>
              <a:rPr lang="en-US" i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500" i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35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</a:t>
            </a:r>
            <a:r>
              <a:rPr lang="en-US" sz="3500" i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ready </a:t>
            </a:r>
            <a:r>
              <a:rPr lang="en-US" sz="35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PostGIS database</a:t>
            </a:r>
          </a:p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33400" y="5562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Open </a:t>
            </a:r>
            <a:r>
              <a:rPr lang="en-US" err="1" smtClean="0"/>
              <a:t>ArcMap</a:t>
            </a:r>
            <a:endParaRPr lang="en-US" smtClean="0"/>
          </a:p>
          <a:p>
            <a:r>
              <a:rPr lang="en-US" smtClean="0"/>
              <a:t>Add Feature Class </a:t>
            </a:r>
          </a:p>
          <a:p>
            <a:r>
              <a:rPr lang="en-US" smtClean="0"/>
              <a:t>Right-click layer, choose Properties</a:t>
            </a:r>
          </a:p>
          <a:p>
            <a:pPr lvl="1"/>
            <a:r>
              <a:rPr lang="en-US" err="1" smtClean="0"/>
              <a:t>Symbology</a:t>
            </a:r>
            <a:r>
              <a:rPr lang="en-US" smtClean="0"/>
              <a:t>, choose Import (</a:t>
            </a:r>
            <a:r>
              <a:rPr lang="en-US" u="sng" smtClean="0">
                <a:hlinkClick r:id="rId3"/>
              </a:rPr>
              <a:t>http</a:t>
            </a:r>
            <a:r>
              <a:rPr lang="en-US" u="sng">
                <a:hlinkClick r:id="rId3"/>
              </a:rPr>
              <a:t>://repository.stategeothermaldata.org/repository/resource/98ddf901b9782a25982e01af3b068fdc</a:t>
            </a:r>
            <a:r>
              <a:rPr lang="en-US" u="sng" smtClean="0">
                <a:hlinkClick r:id="rId3"/>
              </a:rPr>
              <a:t>/</a:t>
            </a:r>
            <a:r>
              <a:rPr lang="en-US" u="sng" smtClean="0"/>
              <a:t>)</a:t>
            </a:r>
          </a:p>
          <a:p>
            <a:pPr lvl="1"/>
            <a:r>
              <a:rPr lang="en-US" smtClean="0"/>
              <a:t>General: fill in metadata</a:t>
            </a:r>
          </a:p>
          <a:p>
            <a:r>
              <a:rPr lang="en-US" smtClean="0"/>
              <a:t>Fill in metadata for Data Frame, Map Document</a:t>
            </a:r>
          </a:p>
          <a:p>
            <a:r>
              <a:rPr lang="en-US" smtClean="0"/>
              <a:t>Connect to data table in PostGIS database</a:t>
            </a:r>
          </a:p>
          <a:p>
            <a:pPr marL="0" indent="0">
              <a:buNone/>
            </a:pPr>
            <a:endParaRPr lang="en-US" smtClean="0"/>
          </a:p>
          <a:p>
            <a:pPr lvl="1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>
                <a:solidFill>
                  <a:schemeClr val="tx2"/>
                </a:solidFill>
              </a:rPr>
              <a:t>If using ArcMap Server, create MXD</a:t>
            </a:r>
          </a:p>
        </p:txBody>
      </p:sp>
    </p:spTree>
    <p:extLst>
      <p:ext uri="{BB962C8B-B14F-4D97-AF65-F5344CB8AC3E}">
        <p14:creationId xmlns:p14="http://schemas.microsoft.com/office/powerpoint/2010/main" val="41258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>
                <a:solidFill>
                  <a:schemeClr val="tx2"/>
                </a:solidFill>
              </a:rPr>
              <a:t>Load Data and Publish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smtClean="0"/>
              <a:t>Load Feature Class/data table into </a:t>
            </a:r>
          </a:p>
          <a:p>
            <a:pPr marL="0" indent="0">
              <a:buNone/>
            </a:pPr>
            <a:r>
              <a:rPr lang="en-US" sz="3800" smtClean="0"/>
              <a:t>PostGIS database</a:t>
            </a:r>
          </a:p>
          <a:p>
            <a:pPr marL="0" indent="0">
              <a:buNone/>
            </a:pPr>
            <a:endParaRPr lang="en-US" sz="1050" smtClean="0"/>
          </a:p>
          <a:p>
            <a:r>
              <a:rPr lang="en-US" sz="3600" i="1" smtClean="0"/>
              <a:t>ArcMap Server</a:t>
            </a:r>
            <a:r>
              <a:rPr lang="en-US" sz="3600" smtClean="0"/>
              <a:t> – publish a new service</a:t>
            </a:r>
          </a:p>
          <a:p>
            <a:r>
              <a:rPr lang="en-US" sz="3600" i="1" smtClean="0"/>
              <a:t>GeoServer</a:t>
            </a:r>
            <a:r>
              <a:rPr lang="en-US" sz="3600" smtClean="0"/>
              <a:t> – create new workspace, data store (connecting to PostGIS data table), and new layer</a:t>
            </a:r>
          </a:p>
          <a:p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6683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1">
                <a:solidFill>
                  <a:schemeClr val="tx2"/>
                </a:solidFill>
              </a:rPr>
              <a:t>If using </a:t>
            </a:r>
            <a:r>
              <a:rPr lang="en-US" sz="4000" i="1" smtClean="0">
                <a:solidFill>
                  <a:schemeClr val="tx2"/>
                </a:solidFill>
              </a:rPr>
              <a:t>GeoServer,</a:t>
            </a:r>
            <a:r>
              <a:rPr lang="en-US" sz="4000" i="1">
                <a:solidFill>
                  <a:schemeClr val="tx2"/>
                </a:solidFill>
              </a:rPr>
              <a:t> </a:t>
            </a:r>
            <a:r>
              <a:rPr lang="en-US" sz="4000" i="1" smtClean="0">
                <a:solidFill>
                  <a:schemeClr val="tx2"/>
                </a:solidFill>
              </a:rPr>
              <a:t>create </a:t>
            </a:r>
            <a:r>
              <a:rPr lang="en-US" sz="4000" i="1">
                <a:solidFill>
                  <a:schemeClr val="tx2"/>
                </a:solidFill>
              </a:rPr>
              <a:t>app-schema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Download </a:t>
            </a:r>
            <a:r>
              <a:rPr lang="en-US" sz="2800"/>
              <a:t>the app-schema </a:t>
            </a:r>
            <a:r>
              <a:rPr lang="en-US" sz="2800" smtClean="0"/>
              <a:t>extension and place </a:t>
            </a:r>
            <a:r>
              <a:rPr lang="en-US" sz="2800"/>
              <a:t>the jar files in the WEB-INF/lib </a:t>
            </a:r>
            <a:r>
              <a:rPr lang="en-US" sz="2800" smtClean="0"/>
              <a:t>directory</a:t>
            </a:r>
          </a:p>
          <a:p>
            <a:endParaRPr lang="en-US" sz="1900" smtClean="0"/>
          </a:p>
          <a:p>
            <a:r>
              <a:rPr lang="en-US" sz="2800"/>
              <a:t>Create a </a:t>
            </a:r>
            <a:r>
              <a:rPr lang="en-US" sz="2800" smtClean="0"/>
              <a:t>“mapping file” and place in </a:t>
            </a:r>
            <a:r>
              <a:rPr lang="en-US" sz="2800" err="1" smtClean="0"/>
              <a:t>GeoServer</a:t>
            </a:r>
            <a:r>
              <a:rPr lang="en-US" sz="2800" smtClean="0"/>
              <a:t> workspaces/[layer]/[store] directory, example: </a:t>
            </a:r>
            <a:r>
              <a:rPr lang="en-US" sz="2800" u="sng">
                <a:hlinkClick r:id="rId2"/>
              </a:rPr>
              <a:t>http://</a:t>
            </a:r>
            <a:r>
              <a:rPr lang="en-US" sz="2800" u="sng" smtClean="0">
                <a:hlinkClick r:id="rId2"/>
              </a:rPr>
              <a:t>repository.stategeothermaldata.org/resources/documents/App-Schema-Mapping-Files/HeatFlow.xml</a:t>
            </a:r>
            <a:endParaRPr lang="en-US" sz="2800" u="sng" smtClean="0"/>
          </a:p>
          <a:p>
            <a:endParaRPr lang="en-US" sz="1900" u="sng" smtClean="0"/>
          </a:p>
          <a:p>
            <a:r>
              <a:rPr lang="en-US" sz="2800" smtClean="0"/>
              <a:t>Edit datastore.xml file, example: </a:t>
            </a:r>
            <a:r>
              <a:rPr lang="en-US" sz="2800" u="sng">
                <a:hlinkClick r:id="rId3"/>
              </a:rPr>
              <a:t>http://repository.stategeothermaldata.org/resources/documents/App-Schema-Mapping-Files/datastore.xml</a:t>
            </a:r>
            <a:r>
              <a:rPr lang="en-US" sz="2800"/>
              <a:t> 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1180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>
                <a:solidFill>
                  <a:schemeClr val="tx2"/>
                </a:solidFill>
              </a:rPr>
              <a:t>Validating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/>
              <a:t>Schema Validation using WFS </a:t>
            </a:r>
            <a:r>
              <a:rPr lang="en-US" sz="3000" i="1" smtClean="0"/>
              <a:t>GetCapabilities </a:t>
            </a:r>
            <a:endParaRPr lang="en-US" sz="3000" i="1"/>
          </a:p>
          <a:p>
            <a:r>
              <a:rPr lang="en-US" sz="3000" smtClean="0"/>
              <a:t>Copy the WFS GetCapability link</a:t>
            </a:r>
          </a:p>
          <a:p>
            <a:r>
              <a:rPr lang="en-US" sz="3000"/>
              <a:t>Paste into validation tool </a:t>
            </a:r>
            <a:r>
              <a:rPr lang="en-US" sz="3000">
                <a:hlinkClick r:id="rId3"/>
              </a:rPr>
              <a:t>http://</a:t>
            </a:r>
            <a:r>
              <a:rPr lang="en-US" sz="3000" smtClean="0">
                <a:hlinkClick r:id="rId3"/>
              </a:rPr>
              <a:t>schemas.usgin.org/validate/wfs</a:t>
            </a:r>
            <a:r>
              <a:rPr lang="en-US" sz="3000" smtClean="0"/>
              <a:t> </a:t>
            </a:r>
          </a:p>
          <a:p>
            <a:r>
              <a:rPr lang="en-US" sz="3000" smtClean="0"/>
              <a:t>Choose appropriate schema and version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70083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>
                <a:solidFill>
                  <a:schemeClr val="tx2"/>
                </a:solidFill>
              </a:rPr>
              <a:t>You now </a:t>
            </a:r>
            <a:r>
              <a:rPr lang="en-US" sz="4800" i="1">
                <a:solidFill>
                  <a:schemeClr val="tx2"/>
                </a:solidFill>
              </a:rPr>
              <a:t>have </a:t>
            </a:r>
            <a:r>
              <a:rPr lang="en-US" sz="4800" i="1" smtClean="0">
                <a:solidFill>
                  <a:schemeClr val="tx2"/>
                </a:solidFill>
              </a:rPr>
              <a:t>a Tier </a:t>
            </a:r>
            <a:r>
              <a:rPr lang="en-US" sz="4800" i="1">
                <a:solidFill>
                  <a:schemeClr val="tx2"/>
                </a:solidFill>
              </a:rPr>
              <a:t>3 data service!</a:t>
            </a:r>
            <a:endParaRPr lang="en-US" sz="4800" i="1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Please see the NDGSRepsitory presentation for registering your service with NGDS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of NDGS data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C:\Users\ccaudill\Documents\RenoHubMeeting\T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" y="1524000"/>
            <a:ext cx="8229600" cy="2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2900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Mapping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Digital Maps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4548" y="3929009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Maps with Structured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Samples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Publications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(WMS/WFS)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48" y="3895618"/>
            <a:ext cx="236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Web Services in interchange format (WMS/WFS)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Databases in ‘Metadata’ information exchange format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7400" y="4414872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USGIN Metadata Standards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 numCol="2" spcCol="914400"/>
          <a:lstStyle/>
          <a:p>
            <a:pPr marL="0" indent="0">
              <a:buNone/>
            </a:pPr>
            <a:r>
              <a:rPr lang="en-US" sz="2800" smtClean="0"/>
              <a:t>ISO19139            Metadata standards   (and ISO19115 / ISO19119 standards      for data web services) 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/>
              <a:t>Allows </a:t>
            </a:r>
            <a:r>
              <a:rPr lang="en-US" sz="2800"/>
              <a:t>formal, structured data with controlled vocabularies for effective searcing of catalog </a:t>
            </a:r>
          </a:p>
          <a:p>
            <a:pPr marL="0" indent="0">
              <a:buNone/>
            </a:pPr>
            <a:r>
              <a:rPr lang="en-US" sz="2800"/>
              <a:t>(all documents and data services)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Right Arrow 3"/>
          <p:cNvSpPr/>
          <p:nvPr/>
        </p:nvSpPr>
        <p:spPr>
          <a:xfrm>
            <a:off x="3566160" y="2438400"/>
            <a:ext cx="12192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800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/>
          </a:p>
        </p:txBody>
      </p:sp>
      <p:sp>
        <p:nvSpPr>
          <p:cNvPr id="6" name="TextBox 5"/>
          <p:cNvSpPr txBox="1"/>
          <p:nvPr/>
        </p:nvSpPr>
        <p:spPr>
          <a:xfrm>
            <a:off x="228600" y="4549676"/>
            <a:ext cx="85242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i="1" smtClean="0"/>
              <a:t>Meeting minimum standards, made easy:</a:t>
            </a:r>
          </a:p>
          <a:p>
            <a:pPr lvl="1"/>
            <a:r>
              <a:rPr lang="en-US" sz="2800" i="1" smtClean="0"/>
              <a:t>Information Exchange Formats</a:t>
            </a:r>
          </a:p>
          <a:p>
            <a:pPr lvl="2"/>
            <a:r>
              <a:rPr lang="en-US" sz="3200" b="1" i="1" smtClean="0"/>
              <a:t>Web Services Content Models (30+)</a:t>
            </a:r>
          </a:p>
        </p:txBody>
      </p:sp>
    </p:spTree>
    <p:extLst>
      <p:ext uri="{BB962C8B-B14F-4D97-AF65-F5344CB8AC3E}">
        <p14:creationId xmlns:p14="http://schemas.microsoft.com/office/powerpoint/2010/main" val="175575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 smtClean="0"/>
              <a:t>Information exchange format – </a:t>
            </a:r>
            <a:r>
              <a:rPr lang="en-US" sz="2500" dirty="0" smtClean="0"/>
              <a:t>includes a content 	model (Excel workbook) which provides a “template” to 	make it easier for researchers to submit their data with 	structure (allowing for interoperability as specified by a 	schema)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250" i="1" u="sng" dirty="0" smtClean="0"/>
              <a:t>Content Models (Excel workbooks) contain tabs:</a:t>
            </a:r>
          </a:p>
          <a:p>
            <a:r>
              <a:rPr lang="en-US" sz="2500" dirty="0" smtClean="0"/>
              <a:t>to map the existing database into template</a:t>
            </a:r>
          </a:p>
          <a:p>
            <a:r>
              <a:rPr lang="en-US" sz="2500" dirty="0" smtClean="0"/>
              <a:t>to assist mapping with field definitions, terms, instructions</a:t>
            </a:r>
          </a:p>
          <a:p>
            <a:r>
              <a:rPr lang="en-US" sz="2500" dirty="0" smtClean="0"/>
              <a:t>about the content model itself, data type that is appropriate </a:t>
            </a:r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4690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62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500" dirty="0"/>
              <a:t>Access content models at: </a:t>
            </a:r>
            <a:r>
              <a:rPr lang="en-US" sz="3500" dirty="0">
                <a:hlinkClick r:id="rId2"/>
              </a:rPr>
              <a:t>http://schemas.usgin.org/models</a:t>
            </a:r>
            <a:r>
              <a:rPr lang="en-US" sz="3500" dirty="0" smtClean="0">
                <a:hlinkClick r:id="rId2"/>
              </a:rPr>
              <a:t>/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pic>
        <p:nvPicPr>
          <p:cNvPr id="1026" name="Picture 2" descr="C:\Users\ccaudill\Documents\RenoHubMeeting\schemas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323"/>
            <a:ext cx="7010400" cy="54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7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Entering Data into Content </a:t>
            </a:r>
            <a:r>
              <a:rPr lang="en-US" dirty="0" smtClean="0">
                <a:latin typeface="+mn-lt"/>
              </a:rPr>
              <a:t>Models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Excel workbook ‘Template’ tab. </a:t>
            </a:r>
            <a:r>
              <a:rPr lang="en-US" sz="2400" b="1" dirty="0" smtClean="0"/>
              <a:t>Copy and paste </a:t>
            </a:r>
            <a:r>
              <a:rPr lang="en-US" sz="2400" dirty="0"/>
              <a:t>your records into the spreadsheet, field by </a:t>
            </a:r>
            <a:r>
              <a:rPr lang="en-US" sz="2400" dirty="0" smtClean="0"/>
              <a:t>field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or </a:t>
            </a:r>
            <a:r>
              <a:rPr lang="en-US" sz="2400" dirty="0" err="1" smtClean="0"/>
              <a:t>geodatabase</a:t>
            </a:r>
            <a:r>
              <a:rPr lang="en-US" sz="2400" dirty="0" smtClean="0"/>
              <a:t>, </a:t>
            </a:r>
            <a:r>
              <a:rPr lang="en-US" sz="2400" b="1" dirty="0" smtClean="0"/>
              <a:t>Join</a:t>
            </a:r>
            <a:r>
              <a:rPr lang="en-US" sz="2400" dirty="0" smtClean="0"/>
              <a:t> with Excel ‘Template’ tab in ArcMap</a:t>
            </a:r>
          </a:p>
          <a:p>
            <a:r>
              <a:rPr lang="en-US" sz="2400" dirty="0" smtClean="0"/>
              <a:t>Microsoft Access can be useful to </a:t>
            </a:r>
            <a:r>
              <a:rPr lang="en-US" sz="2400" b="1" dirty="0" smtClean="0"/>
              <a:t>Map Fields </a:t>
            </a:r>
            <a:r>
              <a:rPr lang="en-US" sz="2400" dirty="0" smtClean="0"/>
              <a:t>of </a:t>
            </a:r>
            <a:r>
              <a:rPr lang="en-US" sz="2400" smtClean="0"/>
              <a:t>personal geodatabase </a:t>
            </a:r>
            <a:r>
              <a:rPr lang="en-US" sz="2400" dirty="0" smtClean="0"/>
              <a:t>to Excel ‘Template’ tab, concatenate data in fields, consolidate more easily</a:t>
            </a:r>
          </a:p>
          <a:p>
            <a:r>
              <a:rPr lang="en-US" sz="2400" dirty="0" err="1" smtClean="0"/>
              <a:t>ArcSDE</a:t>
            </a:r>
            <a:r>
              <a:rPr lang="en-US" sz="2400" dirty="0" smtClean="0"/>
              <a:t> database to Feature Class, using SQL views that match </a:t>
            </a:r>
            <a:r>
              <a:rPr lang="en-US" sz="2400" dirty="0"/>
              <a:t>the interchange format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lab.usgin.org/groups/arcgis-server-and-ogc-services/sde-trickery-and-awesomeness-data-transformations-behind-scene</a:t>
            </a:r>
            <a:r>
              <a:rPr lang="en-US" sz="1400" dirty="0" smtClean="0"/>
              <a:t>    </a:t>
            </a:r>
            <a:endParaRPr lang="en-US" sz="1400" i="1" u="sng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Note:  Your </a:t>
            </a:r>
            <a:r>
              <a:rPr lang="en-US" sz="2400" dirty="0"/>
              <a:t>data may not correspond with the fields in a given content model on a one-for-one basis; if not, then a degree of ‘schema mapping’ is required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3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tx2"/>
                </a:solidFill>
              </a:rPr>
              <a:t>Overview of </a:t>
            </a:r>
            <a:r>
              <a:rPr lang="en-US" i="1" smtClean="0">
                <a:solidFill>
                  <a:schemeClr val="tx2"/>
                </a:solidFill>
              </a:rPr>
              <a:t>Data Processing – </a:t>
            </a:r>
            <a:br>
              <a:rPr lang="en-US" i="1" smtClean="0">
                <a:solidFill>
                  <a:schemeClr val="tx2"/>
                </a:solidFill>
              </a:rPr>
            </a:br>
            <a:r>
              <a:rPr lang="en-US" i="1" smtClean="0">
                <a:solidFill>
                  <a:schemeClr val="tx2"/>
                </a:solidFill>
              </a:rPr>
              <a:t>ArcMap Server or GeoServer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Database to Excel </a:t>
            </a:r>
          </a:p>
          <a:p>
            <a:pPr lvl="1"/>
            <a:r>
              <a:rPr lang="en-US" sz="3200" i="1" dirty="0" smtClean="0"/>
              <a:t>	Get into Information Exchange Format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Excel </a:t>
            </a:r>
            <a:r>
              <a:rPr lang="en-US" sz="3200" smtClean="0"/>
              <a:t>to PostGIS 	</a:t>
            </a:r>
          </a:p>
          <a:p>
            <a:pPr lvl="1"/>
            <a:r>
              <a:rPr lang="en-US" sz="3200" i="1"/>
              <a:t>	</a:t>
            </a:r>
            <a:r>
              <a:rPr lang="en-US" sz="3200" i="1" smtClean="0"/>
              <a:t>Get into Feature Class </a:t>
            </a:r>
            <a:r>
              <a:rPr lang="en-US" sz="3200" i="1"/>
              <a:t>data </a:t>
            </a:r>
            <a:r>
              <a:rPr lang="en-US" sz="3200" i="1" smtClean="0"/>
              <a:t>table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ArcMap or </a:t>
            </a:r>
            <a:r>
              <a:rPr lang="en-US" sz="3200" dirty="0" err="1" smtClean="0"/>
              <a:t>GeoServer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3200" dirty="0" smtClean="0"/>
              <a:t>	</a:t>
            </a:r>
            <a:r>
              <a:rPr lang="en-US" sz="3200" i="1" dirty="0" smtClean="0"/>
              <a:t>Publish as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Let’s Talk URIs</a:t>
            </a:r>
            <a:r>
              <a:rPr lang="en-US" sz="4800" b="1" u="sng" smtClean="0"/>
              <a:t> 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URIs – a core part of a USGIN-styled system</a:t>
            </a:r>
          </a:p>
          <a:p>
            <a:r>
              <a:rPr lang="en-US" sz="2400"/>
              <a:t>Each record in a dataset </a:t>
            </a:r>
            <a:r>
              <a:rPr lang="en-US" sz="2400" smtClean="0"/>
              <a:t>has </a:t>
            </a:r>
            <a:r>
              <a:rPr lang="en-US" sz="2400"/>
              <a:t>a globally unique </a:t>
            </a:r>
            <a:r>
              <a:rPr lang="en-US" sz="2400" smtClean="0"/>
              <a:t>identifier;</a:t>
            </a:r>
            <a:r>
              <a:rPr lang="en-US" sz="2400"/>
              <a:t> </a:t>
            </a:r>
            <a:r>
              <a:rPr lang="en-US" sz="2400" smtClean="0"/>
              <a:t>hence each record can </a:t>
            </a:r>
            <a:r>
              <a:rPr lang="en-US" sz="2400"/>
              <a:t>be </a:t>
            </a:r>
            <a:r>
              <a:rPr lang="en-US" sz="2400" smtClean="0"/>
              <a:t>seen </a:t>
            </a:r>
            <a:r>
              <a:rPr lang="en-US" sz="2400"/>
              <a:t>as a unique </a:t>
            </a:r>
            <a:r>
              <a:rPr lang="en-US" sz="2400" smtClean="0"/>
              <a:t>object</a:t>
            </a:r>
          </a:p>
          <a:p>
            <a:r>
              <a:rPr lang="en-US" sz="2400" smtClean="0"/>
              <a:t>Important to reduce dupilication and determine associations between resources</a:t>
            </a:r>
            <a:endParaRPr lang="en-US" sz="2400"/>
          </a:p>
          <a:p>
            <a:r>
              <a:rPr lang="en-US" sz="2400"/>
              <a:t>An extra layer is added onto this </a:t>
            </a:r>
            <a:r>
              <a:rPr lang="en-US" sz="2400" smtClean="0"/>
              <a:t>idea in NGDS, </a:t>
            </a:r>
            <a:r>
              <a:rPr lang="en-US" sz="2400"/>
              <a:t>where the URIs actually redirect to something in a </a:t>
            </a:r>
            <a:r>
              <a:rPr lang="en-US" sz="2400" smtClean="0"/>
              <a:t>browser</a:t>
            </a:r>
          </a:p>
          <a:p>
            <a:r>
              <a:rPr lang="en-US" sz="2400" smtClean="0"/>
              <a:t>An implemented rewrite rule enables URIs to dereference an </a:t>
            </a:r>
            <a:r>
              <a:rPr lang="en-US" sz="2400" b="1" i="1" smtClean="0"/>
              <a:t>online resource </a:t>
            </a:r>
            <a:r>
              <a:rPr lang="en-US" sz="2400" smtClean="0"/>
              <a:t>or </a:t>
            </a:r>
            <a:r>
              <a:rPr lang="en-US" sz="2400" b="1" i="1" smtClean="0"/>
              <a:t>representation</a:t>
            </a:r>
            <a:r>
              <a:rPr lang="en-US" sz="2400" smtClean="0"/>
              <a:t> of each individual record of the data service. Examples:</a:t>
            </a:r>
          </a:p>
          <a:p>
            <a:pPr marL="457200" lvl="1" indent="0">
              <a:buNone/>
            </a:pPr>
            <a:r>
              <a:rPr lang="en-US" sz="2000" smtClean="0">
                <a:hlinkClick r:id="rId3"/>
              </a:rPr>
              <a:t>http://resources.usgin.org/uri-gin/isgs/well/API:120010005200/</a:t>
            </a:r>
            <a:endParaRPr lang="en-US" sz="2000" smtClean="0">
              <a:hlinkClick r:id="rId4"/>
            </a:endParaRPr>
          </a:p>
          <a:p>
            <a:pPr marL="457200" lvl="1" indent="0">
              <a:buNone/>
            </a:pPr>
            <a:endParaRPr lang="en-US" sz="2000" smtClean="0">
              <a:hlinkClick r:id="rId4"/>
            </a:endParaRPr>
          </a:p>
          <a:p>
            <a:pPr marL="457200" lvl="1" indent="0">
              <a:buNone/>
            </a:pPr>
            <a:r>
              <a:rPr lang="en-US" sz="2000" smtClean="0">
                <a:hlinkClick r:id="rId4"/>
              </a:rPr>
              <a:t>http://resources.usgin.org/uri-gin/isgs/welllog_tif/120010010800_ies/</a:t>
            </a:r>
            <a:r>
              <a:rPr lang="en-US" sz="2000" smtClean="0"/>
              <a:t> 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73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3"/>
          <a:stretch/>
        </p:blipFill>
        <p:spPr>
          <a:xfrm>
            <a:off x="0" y="1828800"/>
            <a:ext cx="9144000" cy="3773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Download ExceltoNDGSServices tool at </a:t>
            </a:r>
            <a:r>
              <a:rPr lang="en-US">
                <a:hlinkClick r:id="rId3"/>
              </a:rPr>
              <a:t>http://schemas.usgin.org/tools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8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713</Words>
  <Application>Microsoft Office PowerPoint</Application>
  <PresentationFormat>On-screen Show (4:3)</PresentationFormat>
  <Paragraphs>104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NGDS Web Services</vt:lpstr>
      <vt:lpstr>Tiers of NDGS data delivery</vt:lpstr>
      <vt:lpstr>USGIN Metadata Standards</vt:lpstr>
      <vt:lpstr>PowerPoint Presentation</vt:lpstr>
      <vt:lpstr>Access content models at: http://schemas.usgin.org/models/ </vt:lpstr>
      <vt:lpstr>Entering Data into Content Models</vt:lpstr>
      <vt:lpstr>Overview of Data Processing –  ArcMap Server or GeoServer</vt:lpstr>
      <vt:lpstr>Let’s Talk URIs </vt:lpstr>
      <vt:lpstr>PowerPoint Presentation</vt:lpstr>
      <vt:lpstr>What will the tool do?</vt:lpstr>
      <vt:lpstr>If using ArcMap Server, create MXD</vt:lpstr>
      <vt:lpstr>Load Data and Publish Services</vt:lpstr>
      <vt:lpstr>If using GeoServer, create app-schema</vt:lpstr>
      <vt:lpstr>Validating Web Services</vt:lpstr>
      <vt:lpstr>You now have a Tier 3 data service!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75</cp:revision>
  <dcterms:created xsi:type="dcterms:W3CDTF">2013-05-09T15:08:52Z</dcterms:created>
  <dcterms:modified xsi:type="dcterms:W3CDTF">2013-09-25T14:44:58Z</dcterms:modified>
</cp:coreProperties>
</file>