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1466-6C0E-46F7-A1FD-F468262409E9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88801-0A0E-4C5B-BF94-D8F7CC6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62000">
              <a:schemeClr val="bg1">
                <a:lumMod val="0"/>
                <a:lumOff val="10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46D-919B-4210-A35D-AB1862CBE9CC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/Workshops/tree/master/WesternRegionalWorkshop/Slide10DataMappingExamples/Access" TargetMode="External"/><Relationship Id="rId2" Type="http://schemas.openxmlformats.org/officeDocument/2006/relationships/hyperlink" Target="https://github.com/usgin/Workshops/tree/master/WesternRegionalWorkshop/Slide10DataMappingExamples/Excel-Copy-Pas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sgin/Workshops/tree/master/WesternRegionalWorksho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epository.stategeothermaldata.org/repositor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usgin.org/files/well-header-observation/1.5/WellHeader.x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hemas.usgin.org/mode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ab.usgin.org/groups/arcgis-server-and-ogc-services/sde-trickery-and-awesomeness-data-transformations-behind-sce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620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solidFill>
                  <a:schemeClr val="tx2"/>
                </a:solidFill>
              </a:rPr>
              <a:t>Breakout Session</a:t>
            </a:r>
          </a:p>
          <a:p>
            <a:endParaRPr lang="en-US" sz="2000" dirty="0" smtClean="0"/>
          </a:p>
          <a:p>
            <a:r>
              <a:rPr lang="en-US" sz="3200" dirty="0" smtClean="0"/>
              <a:t>Topics to Cover</a:t>
            </a:r>
          </a:p>
          <a:p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Tiers of USGIN data delivery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my institutions current efforts (e.g., web </a:t>
            </a:r>
            <a:r>
              <a:rPr lang="en-US" sz="2400" dirty="0" smtClean="0"/>
              <a:t>applications, publications) </a:t>
            </a:r>
            <a:r>
              <a:rPr lang="en-US" sz="2400" dirty="0"/>
              <a:t>be a part of the NGDS?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is an information exchange format? What’s </a:t>
            </a:r>
            <a:r>
              <a:rPr lang="en-US" sz="2400" dirty="0"/>
              <a:t>in </a:t>
            </a:r>
            <a:r>
              <a:rPr lang="en-US" sz="2400" dirty="0" smtClean="0"/>
              <a:t>workbooks?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Where </a:t>
            </a:r>
            <a:r>
              <a:rPr lang="en-US" sz="2400" dirty="0"/>
              <a:t>to access </a:t>
            </a:r>
            <a:r>
              <a:rPr lang="en-US" sz="2400" dirty="0" smtClean="0"/>
              <a:t>templates/content models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I put my existing database into an </a:t>
            </a:r>
            <a:r>
              <a:rPr lang="en-US" sz="2400" dirty="0" smtClean="0"/>
              <a:t>information exchange </a:t>
            </a:r>
            <a:r>
              <a:rPr lang="en-US" sz="2400" dirty="0"/>
              <a:t>format?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review process—what makes a good dataset?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9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link to Excel mapping example</a:t>
            </a:r>
            <a:endParaRPr lang="en-US" dirty="0" smtClean="0"/>
          </a:p>
          <a:p>
            <a:r>
              <a:rPr lang="en-US" dirty="0" smtClean="0"/>
              <a:t>link to ArcMap join example</a:t>
            </a:r>
          </a:p>
          <a:p>
            <a:r>
              <a:rPr lang="en-US" dirty="0" smtClean="0">
                <a:hlinkClick r:id="rId3"/>
              </a:rPr>
              <a:t>link to </a:t>
            </a:r>
            <a:r>
              <a:rPr lang="en-US" dirty="0">
                <a:hlinkClick r:id="rId3"/>
              </a:rPr>
              <a:t>Access </a:t>
            </a:r>
            <a:r>
              <a:rPr lang="en-US" dirty="0" smtClean="0">
                <a:hlinkClick r:id="rId3"/>
              </a:rPr>
              <a:t>mapping example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all available at </a:t>
            </a:r>
            <a:r>
              <a:rPr lang="en-US" i="1" dirty="0">
                <a:hlinkClick r:id="rId4"/>
              </a:rPr>
              <a:t>https://</a:t>
            </a:r>
            <a:r>
              <a:rPr lang="en-US" i="1" dirty="0" smtClean="0">
                <a:hlinkClick r:id="rId4"/>
              </a:rPr>
              <a:t>github.com/usgin/Workshops/tree/master/WesternRegionalWorkshop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+mn-lt"/>
              </a:rPr>
              <a:t>Entering Data into Content </a:t>
            </a:r>
            <a:r>
              <a:rPr lang="en-US" dirty="0" smtClean="0">
                <a:latin typeface="+mn-lt"/>
              </a:rPr>
              <a:t>Models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589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620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solidFill>
                  <a:schemeClr val="tx2"/>
                </a:solidFill>
              </a:rPr>
              <a:t>Breakout Session</a:t>
            </a:r>
          </a:p>
          <a:p>
            <a:endParaRPr lang="en-US" sz="2000" dirty="0" smtClean="0"/>
          </a:p>
          <a:p>
            <a:r>
              <a:rPr lang="en-US" sz="3200" dirty="0" smtClean="0"/>
              <a:t>Topics to Cover</a:t>
            </a:r>
          </a:p>
          <a:p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Tiers of USGIN data delivery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my institutions current efforts (e.g., web </a:t>
            </a:r>
            <a:r>
              <a:rPr lang="en-US" sz="2400" dirty="0" smtClean="0"/>
              <a:t>applications, publications) </a:t>
            </a:r>
            <a:r>
              <a:rPr lang="en-US" sz="2400" dirty="0"/>
              <a:t>be a part of the NGDS?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is an interchange format? What’s </a:t>
            </a:r>
            <a:r>
              <a:rPr lang="en-US" sz="2400" dirty="0"/>
              <a:t>in </a:t>
            </a:r>
            <a:r>
              <a:rPr lang="en-US" sz="2400" dirty="0" smtClean="0"/>
              <a:t>workbooks?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Where </a:t>
            </a:r>
            <a:r>
              <a:rPr lang="en-US" sz="2400" dirty="0"/>
              <a:t>to access </a:t>
            </a:r>
            <a:r>
              <a:rPr lang="en-US" sz="2400" dirty="0" smtClean="0"/>
              <a:t>templates/content models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I put my existing database into an </a:t>
            </a:r>
            <a:r>
              <a:rPr lang="en-US" sz="2400" dirty="0" smtClean="0"/>
              <a:t>information exchange </a:t>
            </a:r>
            <a:r>
              <a:rPr lang="en-US" sz="2400" dirty="0"/>
              <a:t>format?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600" b="1" dirty="0" smtClean="0"/>
              <a:t>Data review process—what makes a good dataset?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“Good”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exchange (i.e., Excel workbook, schema) allows data to become a part of an interoperable, widely-available approach to data dissemination, </a:t>
            </a:r>
            <a:r>
              <a:rPr lang="en-US" dirty="0" smtClean="0"/>
              <a:t>therefore “good” </a:t>
            </a:r>
            <a:r>
              <a:rPr lang="en-US" dirty="0"/>
              <a:t>data: </a:t>
            </a:r>
            <a:endParaRPr lang="en-US" dirty="0" smtClean="0"/>
          </a:p>
          <a:p>
            <a:r>
              <a:rPr lang="en-US" sz="2400" dirty="0" smtClean="0"/>
              <a:t>quality data</a:t>
            </a:r>
            <a:r>
              <a:rPr lang="en-US" sz="2400" dirty="0"/>
              <a:t>;</a:t>
            </a:r>
            <a:r>
              <a:rPr lang="en-US" sz="2400" dirty="0" smtClean="0"/>
              <a:t> substantial QA/QC</a:t>
            </a:r>
          </a:p>
          <a:p>
            <a:r>
              <a:rPr lang="en-US" sz="2400" dirty="0" smtClean="0"/>
              <a:t>fulfill the requirements of the schema</a:t>
            </a:r>
          </a:p>
          <a:p>
            <a:pPr lvl="1"/>
            <a:r>
              <a:rPr lang="en-US" sz="2400"/>
              <a:t>adhere to data types (text or number) specifications</a:t>
            </a:r>
          </a:p>
          <a:p>
            <a:pPr lvl="1"/>
            <a:r>
              <a:rPr lang="en-US" sz="2400" smtClean="0"/>
              <a:t>all </a:t>
            </a:r>
            <a:r>
              <a:rPr lang="en-US" sz="2400" dirty="0" smtClean="0"/>
              <a:t>required fields having data</a:t>
            </a:r>
          </a:p>
          <a:p>
            <a:pPr lvl="1"/>
            <a:r>
              <a:rPr lang="en-US" sz="2400" smtClean="0"/>
              <a:t>adhere </a:t>
            </a:r>
            <a:r>
              <a:rPr lang="en-US" sz="2400" dirty="0" smtClean="0"/>
              <a:t>to the fields as listed in the workbook and schema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2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adhere to data types (text or number</a:t>
            </a:r>
            <a:r>
              <a:rPr lang="en-US" sz="2400"/>
              <a:t>) </a:t>
            </a:r>
            <a:r>
              <a:rPr lang="en-US" sz="2400" smtClean="0"/>
              <a:t>specifications</a:t>
            </a:r>
          </a:p>
          <a:p>
            <a:pPr lvl="1"/>
            <a:r>
              <a:rPr lang="en-US" sz="2000" smtClean="0"/>
              <a:t>date format = yyyy-mm-dd:T\hh</a:t>
            </a:r>
            <a:endParaRPr lang="en-US" sz="2000"/>
          </a:p>
          <a:p>
            <a:r>
              <a:rPr lang="en-US" sz="2400" smtClean="0"/>
              <a:t>all </a:t>
            </a:r>
            <a:r>
              <a:rPr lang="en-US" sz="2400"/>
              <a:t>required fields having </a:t>
            </a:r>
            <a:r>
              <a:rPr lang="en-US" sz="2400" smtClean="0"/>
              <a:t>data; If missing:</a:t>
            </a:r>
          </a:p>
          <a:p>
            <a:pPr lvl="1" fontAlgn="base"/>
            <a:r>
              <a:rPr lang="en-US" sz="2000"/>
              <a:t>string = Missing</a:t>
            </a:r>
          </a:p>
          <a:p>
            <a:pPr lvl="1" fontAlgn="base"/>
            <a:r>
              <a:rPr lang="en-US" sz="2000"/>
              <a:t>date =  1/1/1900T00:00</a:t>
            </a:r>
          </a:p>
          <a:p>
            <a:pPr lvl="1" fontAlgn="base"/>
            <a:r>
              <a:rPr lang="en-US" sz="2000"/>
              <a:t>double = -999 </a:t>
            </a:r>
          </a:p>
          <a:p>
            <a:r>
              <a:rPr lang="en-US" sz="2400" smtClean="0"/>
              <a:t>adhere </a:t>
            </a:r>
            <a:r>
              <a:rPr lang="en-US" sz="2400"/>
              <a:t>to the fields as listed in the workbook and </a:t>
            </a:r>
            <a:r>
              <a:rPr lang="en-US" sz="2400" smtClean="0"/>
              <a:t>schema</a:t>
            </a:r>
          </a:p>
          <a:p>
            <a:pPr lvl="0"/>
            <a:r>
              <a:rPr lang="en-US" sz="2400" smtClean="0"/>
              <a:t>check </a:t>
            </a:r>
            <a:r>
              <a:rPr lang="en-US" sz="2400"/>
              <a:t>for </a:t>
            </a:r>
            <a:r>
              <a:rPr lang="en-US" sz="2400" smtClean="0"/>
              <a:t>reasonable data </a:t>
            </a:r>
            <a:endParaRPr lang="en-US" sz="2400"/>
          </a:p>
          <a:p>
            <a:pPr lvl="0"/>
            <a:r>
              <a:rPr lang="en-US" sz="2400" smtClean="0"/>
              <a:t>create meaningful labels </a:t>
            </a:r>
            <a:endParaRPr lang="en-US" sz="2400"/>
          </a:p>
          <a:p>
            <a:endParaRPr lang="en-US"/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“Good”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i="1" dirty="0" smtClean="0">
                <a:solidFill>
                  <a:schemeClr val="tx2"/>
                </a:solidFill>
              </a:rPr>
              <a:t>Overview of Data Process</a:t>
            </a:r>
            <a:endParaRPr lang="en-US" sz="6000" i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229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Database to Excel </a:t>
            </a:r>
          </a:p>
          <a:p>
            <a:pPr lvl="1"/>
            <a:r>
              <a:rPr lang="en-US" sz="3200" i="1" dirty="0" smtClean="0"/>
              <a:t>	Get into Information Exchange Format</a:t>
            </a:r>
          </a:p>
          <a:p>
            <a:pPr lvl="1"/>
            <a:endParaRPr lang="en-US" sz="32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Excel to Access or ArcMap </a:t>
            </a:r>
          </a:p>
          <a:p>
            <a:pPr lvl="1"/>
            <a:r>
              <a:rPr lang="en-US" sz="3200" dirty="0" smtClean="0"/>
              <a:t>	</a:t>
            </a:r>
            <a:r>
              <a:rPr lang="en-US" sz="3200" i="1" dirty="0" smtClean="0"/>
              <a:t>Get into Feature Class</a:t>
            </a:r>
          </a:p>
          <a:p>
            <a:pPr lvl="1"/>
            <a:endParaRPr lang="en-US" sz="32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ArcMap or </a:t>
            </a:r>
            <a:r>
              <a:rPr lang="en-US" sz="3200" dirty="0" err="1" smtClean="0"/>
              <a:t>GeoServer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3200" dirty="0" smtClean="0"/>
              <a:t>	</a:t>
            </a:r>
            <a:r>
              <a:rPr lang="en-US" sz="3200" i="1" dirty="0" smtClean="0"/>
              <a:t>Publish as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of NDGS data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C:\Users\ccaudill\Documents\RenoHubMeeting\T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8" y="1524000"/>
            <a:ext cx="8229600" cy="21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929008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Mapping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Digital Maps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14548" y="3929009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Datasets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Maps with Structured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Core Samples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Publications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Services (WMS/WFS)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8248" y="3895618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Services in interchange format (WMS/WFS)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Databases in ‘Metadata’ information exchange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</a:t>
            </a:r>
            <a:r>
              <a:rPr lang="en-US" dirty="0" smtClean="0"/>
              <a:t>eb applications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Tier 1 and 2 online web applications, web services, and databases can be a part of NGDS</a:t>
            </a:r>
            <a:endParaRPr lang="en-US" sz="1000" dirty="0" smtClean="0"/>
          </a:p>
          <a:p>
            <a:r>
              <a:rPr lang="en-US" sz="2000" dirty="0" smtClean="0"/>
              <a:t>Metadata</a:t>
            </a:r>
            <a:r>
              <a:rPr lang="en-US" sz="1800" dirty="0" smtClean="0"/>
              <a:t>  </a:t>
            </a:r>
            <a:r>
              <a:rPr lang="en-US" sz="1800" i="1" dirty="0"/>
              <a:t>A metadata record for the </a:t>
            </a:r>
            <a:r>
              <a:rPr lang="en-US" sz="1800" i="1" dirty="0" smtClean="0"/>
              <a:t>resource </a:t>
            </a:r>
            <a:r>
              <a:rPr lang="en-US" sz="1800" i="1" dirty="0"/>
              <a:t>must be created as part of the upload process </a:t>
            </a:r>
            <a:r>
              <a:rPr lang="en-US" sz="1800" i="1" dirty="0" smtClean="0"/>
              <a:t>and </a:t>
            </a:r>
            <a:r>
              <a:rPr lang="en-US" sz="1800" i="1" dirty="0"/>
              <a:t>this metadata will be harvested </a:t>
            </a:r>
            <a:r>
              <a:rPr lang="en-US" sz="1800" i="1" dirty="0" smtClean="0"/>
              <a:t>into </a:t>
            </a:r>
            <a:r>
              <a:rPr lang="en-US" sz="1800" i="1" dirty="0"/>
              <a:t>the USGIN </a:t>
            </a:r>
            <a:r>
              <a:rPr lang="en-US" sz="1800" i="1" dirty="0" smtClean="0"/>
              <a:t>Catalog </a:t>
            </a:r>
          </a:p>
          <a:p>
            <a:r>
              <a:rPr lang="en-US" sz="2000" dirty="0" smtClean="0"/>
              <a:t>Provide links to enable searches on your data</a:t>
            </a:r>
            <a:endParaRPr lang="en-US" sz="2000" dirty="0"/>
          </a:p>
        </p:txBody>
      </p:sp>
      <p:pic>
        <p:nvPicPr>
          <p:cNvPr id="2050" name="Picture 2" descr="C:\Users\ccaudill\Documents\RenoHubMeeting\repo-home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97"/>
          <a:stretch/>
        </p:blipFill>
        <p:spPr bwMode="auto">
          <a:xfrm>
            <a:off x="383569" y="3455777"/>
            <a:ext cx="8305800" cy="337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caudill\Documents\RenoHubMeeting\repo-data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" y="36786"/>
            <a:ext cx="6858000" cy="581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10552" y="-76200"/>
            <a:ext cx="22281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Data Services in NGDS interchange formats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(Tier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Online Geologic Maps as PDFs (Tier 1) and WMS (Tier 2)</a:t>
            </a:r>
          </a:p>
        </p:txBody>
      </p:sp>
    </p:spTree>
    <p:extLst>
      <p:ext uri="{BB962C8B-B14F-4D97-AF65-F5344CB8AC3E}">
        <p14:creationId xmlns:p14="http://schemas.microsoft.com/office/powerpoint/2010/main" val="40072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5296" y="-73572"/>
            <a:ext cx="22281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Data Services in NGDS interchange formats</a:t>
            </a:r>
          </a:p>
          <a:p>
            <a:r>
              <a:rPr lang="en-US" sz="2000" dirty="0" smtClean="0"/>
              <a:t>     (Tier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Online Geologic Maps as PDFs (Tier 1) and WMS (Tier 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Publications and other databases in Metadata information exchange format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(Tier 3)</a:t>
            </a:r>
          </a:p>
        </p:txBody>
      </p:sp>
      <p:pic>
        <p:nvPicPr>
          <p:cNvPr id="4098" name="Picture 2" descr="C:\Users\ccaudill\Documents\RenoHubMeeting\repo-meta-com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" y="31531"/>
            <a:ext cx="6763407" cy="59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689" y="635037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http://repository.stategeothermaldata.org/repository</a:t>
            </a:r>
            <a:r>
              <a:rPr lang="en-US" sz="2800" dirty="0" smtClean="0">
                <a:hlinkClick r:id="rId4"/>
              </a:rPr>
              <a:t>/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972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77000"/>
          </a:xfrm>
        </p:spPr>
        <p:txBody>
          <a:bodyPr/>
          <a:lstStyle/>
          <a:p>
            <a:pPr marL="0" indent="0">
              <a:buNone/>
            </a:pPr>
            <a:r>
              <a:rPr lang="en-US" sz="3300" dirty="0" smtClean="0"/>
              <a:t>Information exchange format – </a:t>
            </a:r>
            <a:r>
              <a:rPr lang="en-US" sz="2500" dirty="0" smtClean="0"/>
              <a:t>includes a content 	model (Excel workbook) which provides a “template” to 	make it easier for researchers to submit their data with 	structure (allowing for interoperability as specified by a 	schema)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250" i="1" u="sng" dirty="0" smtClean="0"/>
              <a:t>Content Models (Excel workbooks) contain tabs:</a:t>
            </a:r>
          </a:p>
          <a:p>
            <a:r>
              <a:rPr lang="en-US" sz="2500" dirty="0" smtClean="0"/>
              <a:t>to map the existing database into template</a:t>
            </a:r>
          </a:p>
          <a:p>
            <a:r>
              <a:rPr lang="en-US" sz="2500" dirty="0" smtClean="0"/>
              <a:t>to assist mapping with field definitions, terms, instructions</a:t>
            </a:r>
          </a:p>
          <a:p>
            <a:r>
              <a:rPr lang="en-US" sz="2500" dirty="0" smtClean="0"/>
              <a:t>about the content model itself, data type that is appropriate 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2500" dirty="0">
                <a:hlinkClick r:id="rId2"/>
              </a:rPr>
              <a:t>http://</a:t>
            </a:r>
            <a:r>
              <a:rPr lang="en-US" sz="2500" dirty="0" smtClean="0">
                <a:hlinkClick r:id="rId2"/>
              </a:rPr>
              <a:t>schemas.usgin.org/files/well-header-observation/1.5/WellHeader.xls</a:t>
            </a:r>
            <a:r>
              <a:rPr lang="en-US" sz="25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9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462" y="152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500" dirty="0"/>
              <a:t>Access content models at: </a:t>
            </a:r>
            <a:r>
              <a:rPr lang="en-US" sz="3500" dirty="0">
                <a:hlinkClick r:id="rId2"/>
              </a:rPr>
              <a:t>http://schemas.usgin.org/models</a:t>
            </a:r>
            <a:r>
              <a:rPr lang="en-US" sz="3500" dirty="0" smtClean="0">
                <a:hlinkClick r:id="rId2"/>
              </a:rPr>
              <a:t>/</a:t>
            </a:r>
            <a:r>
              <a:rPr lang="en-US" sz="3500" dirty="0" smtClean="0"/>
              <a:t> </a:t>
            </a:r>
            <a:endParaRPr lang="en-US" sz="3500" dirty="0"/>
          </a:p>
        </p:txBody>
      </p:sp>
      <p:pic>
        <p:nvPicPr>
          <p:cNvPr id="1026" name="Picture 2" descr="C:\Users\ccaudill\Documents\RenoHubMeeting\schemas-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9323"/>
            <a:ext cx="7010400" cy="54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7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848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tx2"/>
                </a:solidFill>
              </a:rPr>
              <a:t>Breakout Session</a:t>
            </a:r>
          </a:p>
          <a:p>
            <a:endParaRPr lang="en-US" sz="2000" dirty="0" smtClean="0"/>
          </a:p>
          <a:p>
            <a:r>
              <a:rPr lang="en-US" sz="3200" dirty="0" smtClean="0"/>
              <a:t>Topics to Cover</a:t>
            </a:r>
          </a:p>
          <a:p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Tiers of USGIN data delivery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my institutions current efforts (e.g., web </a:t>
            </a:r>
            <a:r>
              <a:rPr lang="en-US" sz="2400" dirty="0" smtClean="0"/>
              <a:t>applications, publications) </a:t>
            </a:r>
            <a:r>
              <a:rPr lang="en-US" sz="2400" dirty="0"/>
              <a:t>be a part of the NGDS?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is an interchange format? What’s </a:t>
            </a:r>
            <a:r>
              <a:rPr lang="en-US" sz="2400" dirty="0"/>
              <a:t>in </a:t>
            </a:r>
            <a:r>
              <a:rPr lang="en-US" sz="2400" dirty="0" smtClean="0"/>
              <a:t>workbooks?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Where </a:t>
            </a:r>
            <a:r>
              <a:rPr lang="en-US" sz="2400" dirty="0"/>
              <a:t>to access </a:t>
            </a:r>
            <a:r>
              <a:rPr lang="en-US" sz="2400" dirty="0" smtClean="0"/>
              <a:t>templates/content models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b="1" dirty="0" smtClean="0"/>
              <a:t>How </a:t>
            </a:r>
            <a:r>
              <a:rPr lang="en-US" sz="3600" b="1" dirty="0"/>
              <a:t>can I put my existing database into an </a:t>
            </a:r>
            <a:r>
              <a:rPr lang="en-US" sz="3600" b="1" dirty="0" smtClean="0"/>
              <a:t>information exchange </a:t>
            </a:r>
            <a:r>
              <a:rPr lang="en-US" sz="3600" b="1" dirty="0"/>
              <a:t>format? </a:t>
            </a:r>
            <a:endParaRPr lang="en-US" sz="3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review process—what makes a good dataset?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+mn-lt"/>
              </a:rPr>
              <a:t>Entering Data into Content </a:t>
            </a:r>
            <a:r>
              <a:rPr lang="en-US" dirty="0" smtClean="0">
                <a:latin typeface="+mn-lt"/>
              </a:rPr>
              <a:t>Models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Excel workbook ‘Template’ tab. </a:t>
            </a:r>
            <a:r>
              <a:rPr lang="en-US" sz="2400" b="1" dirty="0" smtClean="0"/>
              <a:t>Copy and paste </a:t>
            </a:r>
            <a:r>
              <a:rPr lang="en-US" sz="2400" dirty="0"/>
              <a:t>your records into the spreadsheet, field by </a:t>
            </a:r>
            <a:r>
              <a:rPr lang="en-US" sz="2400" dirty="0" smtClean="0"/>
              <a:t>field</a:t>
            </a:r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shapefiles</a:t>
            </a:r>
            <a:r>
              <a:rPr lang="en-US" sz="2400" dirty="0" smtClean="0"/>
              <a:t> or </a:t>
            </a:r>
            <a:r>
              <a:rPr lang="en-US" sz="2400" dirty="0" err="1" smtClean="0"/>
              <a:t>geodatabase</a:t>
            </a:r>
            <a:r>
              <a:rPr lang="en-US" sz="2400" dirty="0" smtClean="0"/>
              <a:t>, </a:t>
            </a:r>
            <a:r>
              <a:rPr lang="en-US" sz="2400" b="1" dirty="0" smtClean="0"/>
              <a:t>Join</a:t>
            </a:r>
            <a:r>
              <a:rPr lang="en-US" sz="2400" dirty="0" smtClean="0"/>
              <a:t> with Excel ‘Template’ tab in ArcMap</a:t>
            </a:r>
          </a:p>
          <a:p>
            <a:r>
              <a:rPr lang="en-US" sz="2400" dirty="0" smtClean="0"/>
              <a:t>Microsoft Access can be useful to </a:t>
            </a:r>
            <a:r>
              <a:rPr lang="en-US" sz="2400" b="1" dirty="0" smtClean="0"/>
              <a:t>Map Fields </a:t>
            </a:r>
            <a:r>
              <a:rPr lang="en-US" sz="2400" dirty="0" smtClean="0"/>
              <a:t>of personal or file </a:t>
            </a:r>
            <a:r>
              <a:rPr lang="en-US" sz="2400" dirty="0" err="1" smtClean="0"/>
              <a:t>geodatabase</a:t>
            </a:r>
            <a:r>
              <a:rPr lang="en-US" sz="2400" dirty="0" smtClean="0"/>
              <a:t> to Excel ‘Template’ tab, concatenate data in fields, consolidate more easily</a:t>
            </a:r>
          </a:p>
          <a:p>
            <a:r>
              <a:rPr lang="en-US" sz="2400" dirty="0" err="1" smtClean="0"/>
              <a:t>ArcSDE</a:t>
            </a:r>
            <a:r>
              <a:rPr lang="en-US" sz="2400" dirty="0" smtClean="0"/>
              <a:t> database to Feature Class, using SQL views that match </a:t>
            </a:r>
            <a:r>
              <a:rPr lang="en-US" sz="2400" dirty="0"/>
              <a:t>the interchange format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lab.usgin.org/groups/arcgis-server-and-ogc-services/sde-trickery-and-awesomeness-data-transformations-behind-scene</a:t>
            </a:r>
            <a:r>
              <a:rPr lang="en-US" sz="1400" dirty="0" smtClean="0"/>
              <a:t>    </a:t>
            </a:r>
            <a:endParaRPr lang="en-US" sz="1400" i="1" u="sng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Note:  Your </a:t>
            </a:r>
            <a:r>
              <a:rPr lang="en-US" sz="2400" dirty="0"/>
              <a:t>data may not correspond with the fields in a given content model on a one-for-one basis; if not, then a degree of ‘schema mapping’ is required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63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674</Words>
  <Application>Microsoft Office PowerPoint</Application>
  <PresentationFormat>On-screen Show (4:3)</PresentationFormat>
  <Paragraphs>115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Tiers of NDGS data delivery</vt:lpstr>
      <vt:lpstr>Web applications and services</vt:lpstr>
      <vt:lpstr>PowerPoint Presentation</vt:lpstr>
      <vt:lpstr>PowerPoint Presentation</vt:lpstr>
      <vt:lpstr>PowerPoint Presentation</vt:lpstr>
      <vt:lpstr>Access content models at: http://schemas.usgin.org/models/ </vt:lpstr>
      <vt:lpstr>PowerPoint Presentation</vt:lpstr>
      <vt:lpstr>Entering Data into Content Models</vt:lpstr>
      <vt:lpstr>Entering Data into Content Models</vt:lpstr>
      <vt:lpstr>PowerPoint Presentation</vt:lpstr>
      <vt:lpstr>“Good” Data</vt:lpstr>
      <vt:lpstr>“Good” Data</vt:lpstr>
      <vt:lpstr>Overview of Data Process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Presentation</cp:lastModifiedBy>
  <cp:revision>51</cp:revision>
  <dcterms:created xsi:type="dcterms:W3CDTF">2013-05-09T15:08:52Z</dcterms:created>
  <dcterms:modified xsi:type="dcterms:W3CDTF">2013-05-12T17:51:48Z</dcterms:modified>
</cp:coreProperties>
</file>