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F31F2A-58B6-4084-93D7-1C1E7E89EBD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195294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31F2A-58B6-4084-93D7-1C1E7E89EBD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107410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31F2A-58B6-4084-93D7-1C1E7E89EBD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378786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31F2A-58B6-4084-93D7-1C1E7E89EBD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381596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F31F2A-58B6-4084-93D7-1C1E7E89EBD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34838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F31F2A-58B6-4084-93D7-1C1E7E89EBD4}"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203613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F31F2A-58B6-4084-93D7-1C1E7E89EBD4}" type="datetimeFigureOut">
              <a:rPr lang="en-US" smtClean="0"/>
              <a:t>5/12/2013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200428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F31F2A-58B6-4084-93D7-1C1E7E89EBD4}" type="datetimeFigureOut">
              <a:rPr lang="en-US" smtClean="0"/>
              <a:t>5/12/2013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224238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31F2A-58B6-4084-93D7-1C1E7E89EBD4}" type="datetimeFigureOut">
              <a:rPr lang="en-US" smtClean="0"/>
              <a:t>5/12/2013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302527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F31F2A-58B6-4084-93D7-1C1E7E89EBD4}"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314978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F31F2A-58B6-4084-93D7-1C1E7E89EBD4}"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245297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40000"/>
                <a:satMod val="350000"/>
              </a:schemeClr>
            </a:gs>
            <a:gs pos="76000">
              <a:schemeClr val="bg2"/>
            </a:gs>
            <a:gs pos="100000">
              <a:schemeClr val="bg1">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31F2A-58B6-4084-93D7-1C1E7E89EBD4}" type="datetimeFigureOut">
              <a:rPr lang="en-US" smtClean="0"/>
              <a:t>5/12/2013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11BEB-2BE5-4D2F-9BCF-4037FAA84B85}" type="slidenum">
              <a:rPr lang="en-US" smtClean="0"/>
              <a:t>‹#›</a:t>
            </a:fld>
            <a:endParaRPr lang="en-US"/>
          </a:p>
        </p:txBody>
      </p:sp>
    </p:spTree>
    <p:extLst>
      <p:ext uri="{BB962C8B-B14F-4D97-AF65-F5344CB8AC3E}">
        <p14:creationId xmlns:p14="http://schemas.microsoft.com/office/powerpoint/2010/main" val="1067274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repository.stategeothermaldata.org/repository/resource/98ddf901b9782a25982e01af3b068f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kyanite/ArcGIS/Manag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repository.stategeothermaldata.org/resources/documents/App-Schema-Mapping-Files/datastore.xml" TargetMode="External"/><Relationship Id="rId2" Type="http://schemas.openxmlformats.org/officeDocument/2006/relationships/hyperlink" Target="http://repository.stategeothermaldata.org/resources/documents/App-Schema-Mapping-Files/HeatFlow.x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usgin/Workshop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hemas.usgin.org/mode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repository.stategeothermaldata.org/repository/brow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resources.usgin.org/uri-gin/isgs/welllog_tif/120010010800_ies/" TargetMode="External"/><Relationship Id="rId2" Type="http://schemas.openxmlformats.org/officeDocument/2006/relationships/hyperlink" Target="http://resources.usgin.org/uri-gin/isgs/well/API:1200100052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hemas.usgin.org/mode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hemas.usgin.org/mod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smtClean="0"/>
              <a:t>Excel to NGDS Services</a:t>
            </a:r>
            <a:endParaRPr lang="en-US" sz="6000"/>
          </a:p>
        </p:txBody>
      </p:sp>
      <p:sp>
        <p:nvSpPr>
          <p:cNvPr id="3" name="Subtitle 2"/>
          <p:cNvSpPr>
            <a:spLocks noGrp="1"/>
          </p:cNvSpPr>
          <p:nvPr>
            <p:ph type="subTitle" idx="1"/>
          </p:nvPr>
        </p:nvSpPr>
        <p:spPr/>
        <p:txBody>
          <a:bodyPr>
            <a:normAutofit/>
          </a:bodyPr>
          <a:lstStyle/>
          <a:p>
            <a:r>
              <a:rPr lang="en-US" smtClean="0">
                <a:solidFill>
                  <a:schemeClr val="tx1"/>
                </a:solidFill>
              </a:rPr>
              <a:t>Transforming data into interoperable web-accessible and widely-available web services</a:t>
            </a:r>
            <a:endParaRPr lang="en-US">
              <a:solidFill>
                <a:schemeClr val="tx1"/>
              </a:solidFill>
            </a:endParaRPr>
          </a:p>
        </p:txBody>
      </p:sp>
    </p:spTree>
    <p:extLst>
      <p:ext uri="{BB962C8B-B14F-4D97-AF65-F5344CB8AC3E}">
        <p14:creationId xmlns:p14="http://schemas.microsoft.com/office/powerpoint/2010/main" val="113246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Section 6: Project and Transform </a:t>
            </a:r>
            <a:r>
              <a:rPr lang="en-US" b="1" u="sng" smtClean="0"/>
              <a:t>Data</a:t>
            </a:r>
            <a:endParaRPr lang="en-US"/>
          </a:p>
        </p:txBody>
      </p:sp>
      <p:sp>
        <p:nvSpPr>
          <p:cNvPr id="3" name="Content Placeholder 2"/>
          <p:cNvSpPr>
            <a:spLocks noGrp="1"/>
          </p:cNvSpPr>
          <p:nvPr>
            <p:ph idx="1"/>
          </p:nvPr>
        </p:nvSpPr>
        <p:spPr/>
        <p:txBody>
          <a:bodyPr/>
          <a:lstStyle/>
          <a:p>
            <a:r>
              <a:rPr lang="en-US"/>
              <a:t>In </a:t>
            </a:r>
            <a:r>
              <a:rPr lang="en-US" err="1"/>
              <a:t>ArcCatalog</a:t>
            </a:r>
            <a:r>
              <a:rPr lang="en-US"/>
              <a:t>, open </a:t>
            </a:r>
            <a:r>
              <a:rPr lang="en-US" err="1" smtClean="0"/>
              <a:t>ArcToolbox</a:t>
            </a:r>
            <a:endParaRPr lang="en-US" smtClean="0"/>
          </a:p>
          <a:p>
            <a:r>
              <a:rPr lang="en-US" smtClean="0"/>
              <a:t>Choose: Data </a:t>
            </a:r>
            <a:r>
              <a:rPr lang="en-US"/>
              <a:t>Management Tools, Projections and Transformations, </a:t>
            </a:r>
            <a:r>
              <a:rPr lang="en-US" smtClean="0"/>
              <a:t>Feature, Project</a:t>
            </a:r>
          </a:p>
          <a:p>
            <a:pPr lvl="1"/>
            <a:r>
              <a:rPr lang="en-US" smtClean="0"/>
              <a:t>Input = Feature Class with other SRS</a:t>
            </a:r>
          </a:p>
          <a:p>
            <a:pPr lvl="1"/>
            <a:r>
              <a:rPr lang="en-US" err="1" smtClean="0"/>
              <a:t>Ouput</a:t>
            </a:r>
            <a:r>
              <a:rPr lang="en-US" smtClean="0"/>
              <a:t> = new Feature Class with specification SRS</a:t>
            </a:r>
          </a:p>
          <a:p>
            <a:pPr lvl="1"/>
            <a:r>
              <a:rPr lang="en-US" smtClean="0"/>
              <a:t>Output Coordinate System: GCS_WGS_1984</a:t>
            </a:r>
          </a:p>
          <a:p>
            <a:endParaRPr lang="en-US"/>
          </a:p>
        </p:txBody>
      </p:sp>
    </p:spTree>
    <p:extLst>
      <p:ext uri="{BB962C8B-B14F-4D97-AF65-F5344CB8AC3E}">
        <p14:creationId xmlns:p14="http://schemas.microsoft.com/office/powerpoint/2010/main" val="74420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Section 7: Calculate New </a:t>
            </a:r>
            <a:r>
              <a:rPr lang="en-US" b="1" u="sng" smtClean="0"/>
              <a:t>Coordinates</a:t>
            </a:r>
            <a:endParaRPr lang="en-US"/>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smtClean="0"/>
              <a:t>In </a:t>
            </a:r>
            <a:r>
              <a:rPr lang="en-US" err="1" smtClean="0"/>
              <a:t>ArcCatalog</a:t>
            </a:r>
            <a:r>
              <a:rPr lang="en-US" smtClean="0"/>
              <a:t>, open </a:t>
            </a:r>
            <a:r>
              <a:rPr lang="en-US" err="1" smtClean="0"/>
              <a:t>ArcToolbox</a:t>
            </a:r>
            <a:endParaRPr lang="en-US" smtClean="0"/>
          </a:p>
          <a:p>
            <a:r>
              <a:rPr lang="en-US" smtClean="0"/>
              <a:t>Choose: </a:t>
            </a:r>
            <a:r>
              <a:rPr lang="en-US"/>
              <a:t>Data Management Tools, </a:t>
            </a:r>
            <a:r>
              <a:rPr lang="en-US" smtClean="0"/>
              <a:t>Field, </a:t>
            </a:r>
            <a:r>
              <a:rPr lang="en-US" smtClean="0"/>
              <a:t>Calculate </a:t>
            </a:r>
            <a:r>
              <a:rPr lang="en-US" smtClean="0"/>
              <a:t>Field</a:t>
            </a:r>
            <a:endParaRPr lang="en-US" smtClean="0"/>
          </a:p>
          <a:p>
            <a:pPr lvl="1"/>
            <a:r>
              <a:rPr lang="en-US" smtClean="0"/>
              <a:t>Input = new Feature Class</a:t>
            </a:r>
          </a:p>
          <a:p>
            <a:pPr lvl="1" fontAlgn="base"/>
            <a:r>
              <a:rPr lang="en-US"/>
              <a:t>Calculate </a:t>
            </a:r>
            <a:r>
              <a:rPr lang="en-US" err="1" smtClean="0"/>
              <a:t>LatDegree</a:t>
            </a:r>
            <a:r>
              <a:rPr lang="en-US" smtClean="0"/>
              <a:t> field; Type </a:t>
            </a:r>
            <a:r>
              <a:rPr lang="en-US"/>
              <a:t>!</a:t>
            </a:r>
            <a:r>
              <a:rPr lang="en-US" err="1"/>
              <a:t>shape.firstpoint.Y</a:t>
            </a:r>
            <a:r>
              <a:rPr lang="en-US"/>
              <a:t>! in Expression </a:t>
            </a:r>
            <a:r>
              <a:rPr lang="en-US" smtClean="0"/>
              <a:t>field and choose Python_9.3 </a:t>
            </a:r>
            <a:r>
              <a:rPr lang="en-US"/>
              <a:t>for Expression Type</a:t>
            </a:r>
          </a:p>
          <a:p>
            <a:pPr lvl="1" fontAlgn="base"/>
            <a:r>
              <a:rPr lang="en-US" smtClean="0"/>
              <a:t>Calculate </a:t>
            </a:r>
            <a:r>
              <a:rPr lang="en-US" err="1" smtClean="0"/>
              <a:t>LongDegree</a:t>
            </a:r>
            <a:r>
              <a:rPr lang="en-US" smtClean="0"/>
              <a:t> field; Type </a:t>
            </a:r>
            <a:r>
              <a:rPr lang="en-US"/>
              <a:t>!</a:t>
            </a:r>
            <a:r>
              <a:rPr lang="en-US" err="1"/>
              <a:t>shape.firstpoint.X</a:t>
            </a:r>
            <a:r>
              <a:rPr lang="en-US"/>
              <a:t>! in Expression </a:t>
            </a:r>
            <a:r>
              <a:rPr lang="en-US" smtClean="0"/>
              <a:t>field and choose Python_9.3 for Expression Type</a:t>
            </a:r>
          </a:p>
          <a:p>
            <a:pPr fontAlgn="base"/>
            <a:r>
              <a:rPr lang="en-US" smtClean="0"/>
              <a:t>Choose Calculate Fields again</a:t>
            </a:r>
          </a:p>
          <a:p>
            <a:pPr lvl="1" fontAlgn="base"/>
            <a:r>
              <a:rPr lang="en-US" smtClean="0"/>
              <a:t>Input = same Feature Class</a:t>
            </a:r>
          </a:p>
          <a:p>
            <a:pPr lvl="1" fontAlgn="base"/>
            <a:r>
              <a:rPr lang="en-US" smtClean="0"/>
              <a:t>Calculate SRS field; Type “WGS84” in Expression field and VB for Expression Type</a:t>
            </a:r>
            <a:endParaRPr lang="en-US"/>
          </a:p>
          <a:p>
            <a:pPr lvl="1"/>
            <a:endParaRPr lang="en-US"/>
          </a:p>
        </p:txBody>
      </p:sp>
    </p:spTree>
    <p:extLst>
      <p:ext uri="{BB962C8B-B14F-4D97-AF65-F5344CB8AC3E}">
        <p14:creationId xmlns:p14="http://schemas.microsoft.com/office/powerpoint/2010/main" val="248176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Section 8.1: Load Data and Publish Services Using </a:t>
            </a:r>
            <a:r>
              <a:rPr lang="en-US" b="1" u="sng" err="1" smtClean="0"/>
              <a:t>ArcMap</a:t>
            </a:r>
            <a:endParaRPr lang="en-US"/>
          </a:p>
        </p:txBody>
      </p:sp>
      <p:sp>
        <p:nvSpPr>
          <p:cNvPr id="3" name="Content Placeholder 2"/>
          <p:cNvSpPr>
            <a:spLocks noGrp="1"/>
          </p:cNvSpPr>
          <p:nvPr>
            <p:ph idx="1"/>
          </p:nvPr>
        </p:nvSpPr>
        <p:spPr/>
        <p:txBody>
          <a:bodyPr>
            <a:normAutofit lnSpcReduction="10000"/>
          </a:bodyPr>
          <a:lstStyle/>
          <a:p>
            <a:pPr marL="0" indent="0">
              <a:buNone/>
            </a:pPr>
            <a:r>
              <a:rPr lang="en-US" sz="3600" i="1" err="1" smtClean="0"/>
              <a:t>Postgres</a:t>
            </a:r>
            <a:r>
              <a:rPr lang="en-US" sz="3600" i="1" smtClean="0"/>
              <a:t> “staging” and </a:t>
            </a:r>
          </a:p>
          <a:p>
            <a:pPr marL="0" indent="0">
              <a:buNone/>
            </a:pPr>
            <a:r>
              <a:rPr lang="en-US" sz="3600" i="1" err="1" smtClean="0"/>
              <a:t>PostGIS</a:t>
            </a:r>
            <a:r>
              <a:rPr lang="en-US" sz="3600" i="1" smtClean="0"/>
              <a:t> “production” databases</a:t>
            </a:r>
          </a:p>
          <a:p>
            <a:pPr marL="0" indent="0">
              <a:buNone/>
            </a:pPr>
            <a:r>
              <a:rPr lang="en-US"/>
              <a:t>	</a:t>
            </a:r>
            <a:r>
              <a:rPr lang="en-US" smtClean="0"/>
              <a:t>Ideally, a staging database is used for data table edits. Data tables from which live services are pulled should be static and password protected.</a:t>
            </a:r>
          </a:p>
          <a:p>
            <a:pPr marL="0" indent="0">
              <a:buNone/>
            </a:pPr>
            <a:r>
              <a:rPr lang="en-US"/>
              <a:t>	</a:t>
            </a:r>
            <a:r>
              <a:rPr lang="en-US" err="1" smtClean="0"/>
              <a:t>PostGIS</a:t>
            </a:r>
            <a:r>
              <a:rPr lang="en-US" smtClean="0"/>
              <a:t> databases are used for service deployment due to </a:t>
            </a:r>
            <a:r>
              <a:rPr lang="en-US" err="1" smtClean="0"/>
              <a:t>GeoServer</a:t>
            </a:r>
            <a:r>
              <a:rPr lang="en-US" smtClean="0"/>
              <a:t> requirements and open-source software developer preferences</a:t>
            </a:r>
            <a:endParaRPr lang="en-US"/>
          </a:p>
        </p:txBody>
      </p:sp>
    </p:spTree>
    <p:extLst>
      <p:ext uri="{BB962C8B-B14F-4D97-AF65-F5344CB8AC3E}">
        <p14:creationId xmlns:p14="http://schemas.microsoft.com/office/powerpoint/2010/main" val="347168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mtClean="0"/>
              <a:t>Open </a:t>
            </a:r>
            <a:r>
              <a:rPr lang="en-US" err="1" smtClean="0"/>
              <a:t>ArcCatlog</a:t>
            </a:r>
            <a:endParaRPr lang="en-US" smtClean="0"/>
          </a:p>
          <a:p>
            <a:r>
              <a:rPr lang="en-US" smtClean="0"/>
              <a:t>Under Database Connections in the tree, choose the workshop database “staging”</a:t>
            </a:r>
          </a:p>
          <a:p>
            <a:r>
              <a:rPr lang="en-US" smtClean="0"/>
              <a:t>Navigate to the Feature Class and copy.</a:t>
            </a:r>
          </a:p>
          <a:p>
            <a:r>
              <a:rPr lang="en-US" smtClean="0"/>
              <a:t>Paste into the “staging” database.</a:t>
            </a:r>
          </a:p>
          <a:p>
            <a:r>
              <a:rPr lang="en-US" smtClean="0"/>
              <a:t>Right-click the Feature Class, choose Add Global IDs.</a:t>
            </a:r>
          </a:p>
          <a:p>
            <a:r>
              <a:rPr lang="en-US" smtClean="0"/>
              <a:t>Right-click the Feature Class, choose Register As Versioned.</a:t>
            </a:r>
          </a:p>
          <a:p>
            <a:endParaRPr lang="en-US"/>
          </a:p>
        </p:txBody>
      </p:sp>
      <p:sp>
        <p:nvSpPr>
          <p:cNvPr id="4" name="Title 1"/>
          <p:cNvSpPr>
            <a:spLocks noGrp="1"/>
          </p:cNvSpPr>
          <p:nvPr>
            <p:ph type="title"/>
          </p:nvPr>
        </p:nvSpPr>
        <p:spPr/>
        <p:txBody>
          <a:bodyPr>
            <a:normAutofit fontScale="90000"/>
          </a:bodyPr>
          <a:lstStyle/>
          <a:p>
            <a:r>
              <a:rPr lang="en-US" b="1" u="sng"/>
              <a:t>Section 8.1: Load Data and Publish Services Using </a:t>
            </a:r>
            <a:r>
              <a:rPr lang="en-US" b="1" u="sng" err="1" smtClean="0"/>
              <a:t>ArcMap</a:t>
            </a:r>
            <a:endParaRPr lang="en-US"/>
          </a:p>
        </p:txBody>
      </p:sp>
    </p:spTree>
    <p:extLst>
      <p:ext uri="{BB962C8B-B14F-4D97-AF65-F5344CB8AC3E}">
        <p14:creationId xmlns:p14="http://schemas.microsoft.com/office/powerpoint/2010/main" val="383159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Create Replica</a:t>
            </a:r>
            <a:endParaRPr lang="en-US"/>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marL="0" indent="0">
              <a:buNone/>
            </a:pPr>
            <a:r>
              <a:rPr lang="en-US" i="1" smtClean="0"/>
              <a:t>Creating a replica “pushes” the dataset from staging to production database</a:t>
            </a:r>
          </a:p>
          <a:p>
            <a:pPr marL="0" indent="0">
              <a:buNone/>
            </a:pPr>
            <a:endParaRPr lang="en-US" smtClean="0"/>
          </a:p>
          <a:p>
            <a:r>
              <a:rPr lang="en-US" smtClean="0"/>
              <a:t>In </a:t>
            </a:r>
            <a:r>
              <a:rPr lang="en-US" err="1" smtClean="0"/>
              <a:t>ArcCatalog</a:t>
            </a:r>
            <a:r>
              <a:rPr lang="en-US" smtClean="0"/>
              <a:t>, open </a:t>
            </a:r>
            <a:r>
              <a:rPr lang="en-US" err="1" smtClean="0"/>
              <a:t>ArcToolbox</a:t>
            </a:r>
            <a:endParaRPr lang="en-US" smtClean="0"/>
          </a:p>
          <a:p>
            <a:r>
              <a:rPr lang="en-US" smtClean="0"/>
              <a:t>Choose: </a:t>
            </a:r>
            <a:r>
              <a:rPr lang="en-US"/>
              <a:t>Data Management Tools, Distributed </a:t>
            </a:r>
            <a:r>
              <a:rPr lang="en-US" err="1" smtClean="0"/>
              <a:t>Geodatabase</a:t>
            </a:r>
            <a:r>
              <a:rPr lang="en-US" smtClean="0"/>
              <a:t>, Create Replica</a:t>
            </a:r>
          </a:p>
          <a:p>
            <a:pPr lvl="1"/>
            <a:r>
              <a:rPr lang="en-US" smtClean="0"/>
              <a:t>Replica Datasets = Feature Class from “staging”</a:t>
            </a:r>
          </a:p>
          <a:p>
            <a:pPr lvl="1"/>
            <a:r>
              <a:rPr lang="en-US"/>
              <a:t>Replica Type: ONE_WAY_REPLICA</a:t>
            </a:r>
          </a:p>
          <a:p>
            <a:pPr lvl="1"/>
            <a:r>
              <a:rPr lang="en-US" err="1"/>
              <a:t>Geodatabase</a:t>
            </a:r>
            <a:r>
              <a:rPr lang="en-US"/>
              <a:t> to replicate data </a:t>
            </a:r>
            <a:r>
              <a:rPr lang="en-US" smtClean="0"/>
              <a:t>to = “production” database</a:t>
            </a:r>
            <a:endParaRPr lang="en-US"/>
          </a:p>
        </p:txBody>
      </p:sp>
    </p:spTree>
    <p:extLst>
      <p:ext uri="{BB962C8B-B14F-4D97-AF65-F5344CB8AC3E}">
        <p14:creationId xmlns:p14="http://schemas.microsoft.com/office/powerpoint/2010/main" val="228052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mtClean="0"/>
              <a:t>Open </a:t>
            </a:r>
            <a:r>
              <a:rPr lang="en-US" err="1" smtClean="0"/>
              <a:t>ArcMap</a:t>
            </a:r>
            <a:endParaRPr lang="en-US" smtClean="0"/>
          </a:p>
          <a:p>
            <a:r>
              <a:rPr lang="en-US" smtClean="0"/>
              <a:t>Add Feature Class from “production”</a:t>
            </a:r>
          </a:p>
          <a:p>
            <a:r>
              <a:rPr lang="en-US" smtClean="0"/>
              <a:t>Right-click layer, choose Properties</a:t>
            </a:r>
          </a:p>
          <a:p>
            <a:pPr lvl="1"/>
            <a:r>
              <a:rPr lang="en-US" err="1" smtClean="0"/>
              <a:t>Symbology</a:t>
            </a:r>
            <a:r>
              <a:rPr lang="en-US" smtClean="0"/>
              <a:t>, choose Import (</a:t>
            </a:r>
            <a:r>
              <a:rPr lang="en-US" u="sng" smtClean="0">
                <a:hlinkClick r:id="rId2"/>
              </a:rPr>
              <a:t>http</a:t>
            </a:r>
            <a:r>
              <a:rPr lang="en-US" u="sng">
                <a:hlinkClick r:id="rId2"/>
              </a:rPr>
              <a:t>://repository.stategeothermaldata.org/repository/resource/98ddf901b9782a25982e01af3b068fdc</a:t>
            </a:r>
            <a:r>
              <a:rPr lang="en-US" u="sng" smtClean="0">
                <a:hlinkClick r:id="rId2"/>
              </a:rPr>
              <a:t>/</a:t>
            </a:r>
            <a:r>
              <a:rPr lang="en-US" u="sng" smtClean="0"/>
              <a:t>)</a:t>
            </a:r>
          </a:p>
          <a:p>
            <a:pPr lvl="1"/>
            <a:r>
              <a:rPr lang="en-US" smtClean="0"/>
              <a:t>General: fill in metadata</a:t>
            </a:r>
          </a:p>
          <a:p>
            <a:r>
              <a:rPr lang="en-US" smtClean="0"/>
              <a:t>Fill in metadata for Data Frame</a:t>
            </a:r>
          </a:p>
          <a:p>
            <a:r>
              <a:rPr lang="en-US" smtClean="0"/>
              <a:t>Fill in metadata for Map Document</a:t>
            </a:r>
          </a:p>
          <a:p>
            <a:pPr marL="0" indent="0">
              <a:buNone/>
            </a:pPr>
            <a:endParaRPr lang="en-US" smtClean="0"/>
          </a:p>
          <a:p>
            <a:pPr lvl="1"/>
            <a:endParaRPr lang="en-US"/>
          </a:p>
        </p:txBody>
      </p:sp>
      <p:sp>
        <p:nvSpPr>
          <p:cNvPr id="4" name="Title 1"/>
          <p:cNvSpPr>
            <a:spLocks noGrp="1"/>
          </p:cNvSpPr>
          <p:nvPr>
            <p:ph type="title"/>
          </p:nvPr>
        </p:nvSpPr>
        <p:spPr/>
        <p:txBody>
          <a:bodyPr/>
          <a:lstStyle/>
          <a:p>
            <a:r>
              <a:rPr lang="en-US" b="1" smtClean="0"/>
              <a:t>Create </a:t>
            </a:r>
            <a:r>
              <a:rPr lang="en-US" b="1" err="1" smtClean="0"/>
              <a:t>ArcMap</a:t>
            </a:r>
            <a:r>
              <a:rPr lang="en-US" b="1" smtClean="0"/>
              <a:t> Project (.</a:t>
            </a:r>
            <a:r>
              <a:rPr lang="en-US" b="1" err="1" smtClean="0"/>
              <a:t>mxd</a:t>
            </a:r>
            <a:r>
              <a:rPr lang="en-US" b="1" smtClean="0"/>
              <a:t>)</a:t>
            </a:r>
            <a:endParaRPr lang="en-US"/>
          </a:p>
        </p:txBody>
      </p:sp>
    </p:spTree>
    <p:extLst>
      <p:ext uri="{BB962C8B-B14F-4D97-AF65-F5344CB8AC3E}">
        <p14:creationId xmlns:p14="http://schemas.microsoft.com/office/powerpoint/2010/main" val="55140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fontScale="92500" lnSpcReduction="10000"/>
          </a:bodyPr>
          <a:lstStyle/>
          <a:p>
            <a:pPr marL="0" indent="0">
              <a:buNone/>
            </a:pPr>
            <a:r>
              <a:rPr lang="en-US"/>
              <a:t>For purposes of this workshop, a temporary test database has been set up to practice service deployment. To access this database, please enter the following URL in a browser:  </a:t>
            </a:r>
            <a:r>
              <a:rPr lang="en-US">
                <a:hlinkClick r:id="rId2"/>
              </a:rPr>
              <a:t>http://kyanite/ArcGIS/Manager</a:t>
            </a:r>
            <a:r>
              <a:rPr lang="en-US" smtClean="0">
                <a:hlinkClick r:id="rId2"/>
              </a:rPr>
              <a:t>/</a:t>
            </a:r>
            <a:r>
              <a:rPr lang="en-US" smtClean="0"/>
              <a:t>  </a:t>
            </a:r>
            <a:endParaRPr lang="en-US"/>
          </a:p>
          <a:p>
            <a:r>
              <a:rPr lang="en-US"/>
              <a:t>User name:  </a:t>
            </a:r>
            <a:r>
              <a:rPr lang="en-US" err="1"/>
              <a:t>kyanite</a:t>
            </a:r>
            <a:r>
              <a:rPr lang="en-US"/>
              <a:t>\</a:t>
            </a:r>
            <a:r>
              <a:rPr lang="en-US" err="1"/>
              <a:t>reno</a:t>
            </a:r>
            <a:endParaRPr lang="en-US"/>
          </a:p>
          <a:p>
            <a:r>
              <a:rPr lang="en-US"/>
              <a:t>Password:   </a:t>
            </a:r>
            <a:r>
              <a:rPr lang="en-US" err="1"/>
              <a:t>reno</a:t>
            </a:r>
            <a:endParaRPr lang="en-US"/>
          </a:p>
          <a:p>
            <a:r>
              <a:rPr lang="en-US"/>
              <a:t>Follow the steps indicated in the wizard to publish your service. Then, proceed to Section 9 to validate your published service.</a:t>
            </a:r>
          </a:p>
          <a:p>
            <a:endParaRPr lang="en-US"/>
          </a:p>
        </p:txBody>
      </p:sp>
      <p:sp>
        <p:nvSpPr>
          <p:cNvPr id="4" name="Title 1"/>
          <p:cNvSpPr>
            <a:spLocks noGrp="1"/>
          </p:cNvSpPr>
          <p:nvPr>
            <p:ph type="title"/>
          </p:nvPr>
        </p:nvSpPr>
        <p:spPr/>
        <p:txBody>
          <a:bodyPr>
            <a:normAutofit fontScale="90000"/>
          </a:bodyPr>
          <a:lstStyle/>
          <a:p>
            <a:r>
              <a:rPr lang="en-US" b="1"/>
              <a:t>Publish services using ArcGIS </a:t>
            </a:r>
            <a:r>
              <a:rPr lang="en-US" b="1" smtClean="0"/>
              <a:t>Server</a:t>
            </a:r>
            <a:endParaRPr lang="en-US"/>
          </a:p>
        </p:txBody>
      </p:sp>
    </p:spTree>
    <p:extLst>
      <p:ext uri="{BB962C8B-B14F-4D97-AF65-F5344CB8AC3E}">
        <p14:creationId xmlns:p14="http://schemas.microsoft.com/office/powerpoint/2010/main" val="224706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normAutofit fontScale="85000" lnSpcReduction="20000"/>
          </a:bodyPr>
          <a:lstStyle/>
          <a:p>
            <a:pPr marL="0" indent="0">
              <a:buNone/>
            </a:pPr>
            <a:r>
              <a:rPr lang="en-US" i="1" smtClean="0">
                <a:solidFill>
                  <a:schemeClr val="tx2"/>
                </a:solidFill>
              </a:rPr>
              <a:t>For workshop purposes, the following assumes data table already exists in a </a:t>
            </a:r>
            <a:r>
              <a:rPr lang="en-US" i="1" err="1" smtClean="0">
                <a:solidFill>
                  <a:schemeClr val="tx2"/>
                </a:solidFill>
              </a:rPr>
              <a:t>PostGIS</a:t>
            </a:r>
            <a:r>
              <a:rPr lang="en-US" i="1" smtClean="0">
                <a:solidFill>
                  <a:schemeClr val="tx2"/>
                </a:solidFill>
              </a:rPr>
              <a:t> database</a:t>
            </a:r>
          </a:p>
          <a:p>
            <a:pPr lvl="0"/>
            <a:r>
              <a:rPr lang="en-US" smtClean="0"/>
              <a:t>From </a:t>
            </a:r>
            <a:r>
              <a:rPr lang="en-US" err="1" smtClean="0"/>
              <a:t>OpenGeo</a:t>
            </a:r>
            <a:r>
              <a:rPr lang="en-US" smtClean="0"/>
              <a:t> </a:t>
            </a:r>
            <a:r>
              <a:rPr lang="en-US"/>
              <a:t>Suite Dashboard, click Start and choose </a:t>
            </a:r>
            <a:r>
              <a:rPr lang="en-US" err="1"/>
              <a:t>GeoServer</a:t>
            </a:r>
            <a:r>
              <a:rPr lang="en-US"/>
              <a:t> to open the </a:t>
            </a:r>
            <a:r>
              <a:rPr lang="en-US" err="1"/>
              <a:t>GeoServer</a:t>
            </a:r>
            <a:r>
              <a:rPr lang="en-US"/>
              <a:t> interface.</a:t>
            </a:r>
          </a:p>
          <a:p>
            <a:pPr lvl="0"/>
            <a:r>
              <a:rPr lang="en-US"/>
              <a:t>Under Data, click Workspaces. </a:t>
            </a:r>
            <a:endParaRPr lang="en-US" smtClean="0"/>
          </a:p>
          <a:p>
            <a:pPr lvl="1"/>
            <a:r>
              <a:rPr lang="en-US" smtClean="0"/>
              <a:t>The </a:t>
            </a:r>
            <a:r>
              <a:rPr lang="en-US"/>
              <a:t>workspace specifies a namespace, so each data type will need its own separate workspace</a:t>
            </a:r>
            <a:r>
              <a:rPr lang="en-US" smtClean="0"/>
              <a:t>.</a:t>
            </a:r>
          </a:p>
          <a:p>
            <a:pPr lvl="0"/>
            <a:r>
              <a:rPr lang="en-US"/>
              <a:t>Under Stores, click Add new Store. The Store will house the connection parameters to the data table in </a:t>
            </a:r>
            <a:r>
              <a:rPr lang="en-US" err="1"/>
              <a:t>PostGIS</a:t>
            </a:r>
            <a:r>
              <a:rPr lang="en-US"/>
              <a:t> database.</a:t>
            </a:r>
          </a:p>
          <a:p>
            <a:pPr lvl="0" fontAlgn="base"/>
            <a:r>
              <a:rPr lang="en-US"/>
              <a:t>Under Layers, click Add a new resource.</a:t>
            </a:r>
          </a:p>
          <a:p>
            <a:pPr lvl="1" fontAlgn="base"/>
            <a:r>
              <a:rPr lang="en-US"/>
              <a:t>From the drop-down list, choose the </a:t>
            </a:r>
            <a:r>
              <a:rPr lang="en-US" err="1"/>
              <a:t>workspace:Store</a:t>
            </a:r>
            <a:r>
              <a:rPr lang="en-US"/>
              <a:t> you’ve just created.</a:t>
            </a:r>
          </a:p>
          <a:p>
            <a:pPr lvl="1"/>
            <a:r>
              <a:rPr lang="en-US" smtClean="0"/>
              <a:t>Navigate to data table in </a:t>
            </a:r>
            <a:r>
              <a:rPr lang="en-US" err="1" smtClean="0"/>
              <a:t>PostGIS</a:t>
            </a:r>
            <a:r>
              <a:rPr lang="en-US" smtClean="0"/>
              <a:t> database.</a:t>
            </a:r>
            <a:endParaRPr lang="en-US"/>
          </a:p>
          <a:p>
            <a:pPr lvl="1"/>
            <a:endParaRPr lang="en-US"/>
          </a:p>
          <a:p>
            <a:endParaRPr lang="en-US"/>
          </a:p>
        </p:txBody>
      </p:sp>
      <p:sp>
        <p:nvSpPr>
          <p:cNvPr id="6" name="Title 1"/>
          <p:cNvSpPr>
            <a:spLocks noGrp="1"/>
          </p:cNvSpPr>
          <p:nvPr>
            <p:ph type="title"/>
          </p:nvPr>
        </p:nvSpPr>
        <p:spPr/>
        <p:txBody>
          <a:bodyPr>
            <a:normAutofit fontScale="90000"/>
          </a:bodyPr>
          <a:lstStyle/>
          <a:p>
            <a:r>
              <a:rPr lang="en-US" b="1" u="sng" smtClean="0"/>
              <a:t>Section 8.2: Load Data and Publish </a:t>
            </a:r>
            <a:r>
              <a:rPr lang="en-US" b="1" u="sng"/>
              <a:t>services using </a:t>
            </a:r>
            <a:r>
              <a:rPr lang="en-US" b="1" u="sng" err="1" smtClean="0"/>
              <a:t>GeoServer</a:t>
            </a:r>
            <a:endParaRPr lang="en-US" u="sng"/>
          </a:p>
        </p:txBody>
      </p:sp>
    </p:spTree>
    <p:extLst>
      <p:ext uri="{BB962C8B-B14F-4D97-AF65-F5344CB8AC3E}">
        <p14:creationId xmlns:p14="http://schemas.microsoft.com/office/powerpoint/2010/main" val="80707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nSpc>
                <a:spcPct val="80000"/>
              </a:lnSpc>
              <a:buNone/>
            </a:pPr>
            <a:r>
              <a:rPr lang="en-US" sz="2700" i="1">
                <a:solidFill>
                  <a:schemeClr val="tx2"/>
                </a:solidFill>
              </a:rPr>
              <a:t>Data table created using </a:t>
            </a:r>
            <a:r>
              <a:rPr lang="en-US" sz="2700" i="1" err="1">
                <a:solidFill>
                  <a:schemeClr val="tx2"/>
                </a:solidFill>
              </a:rPr>
              <a:t>ArcMap</a:t>
            </a:r>
            <a:r>
              <a:rPr lang="en-US" sz="2700" i="1">
                <a:solidFill>
                  <a:schemeClr val="tx2"/>
                </a:solidFill>
              </a:rPr>
              <a:t>? SRID will have to be manually specified by creating a New SQL View of the new </a:t>
            </a:r>
            <a:r>
              <a:rPr lang="en-US" sz="2700" i="1" smtClean="0">
                <a:solidFill>
                  <a:schemeClr val="tx2"/>
                </a:solidFill>
              </a:rPr>
              <a:t>layer</a:t>
            </a:r>
          </a:p>
          <a:p>
            <a:pPr fontAlgn="base"/>
            <a:r>
              <a:rPr lang="en-US" sz="2800"/>
              <a:t>Under Layers, click Add a new </a:t>
            </a:r>
            <a:r>
              <a:rPr lang="en-US" sz="2800" smtClean="0"/>
              <a:t>resource</a:t>
            </a:r>
            <a:r>
              <a:rPr lang="en-US" sz="2800"/>
              <a:t> </a:t>
            </a:r>
            <a:r>
              <a:rPr lang="en-US" sz="2800" smtClean="0"/>
              <a:t>and choose </a:t>
            </a:r>
            <a:r>
              <a:rPr lang="en-US" sz="2800"/>
              <a:t>the </a:t>
            </a:r>
            <a:r>
              <a:rPr lang="en-US" sz="2800" err="1"/>
              <a:t>workspace:Store</a:t>
            </a:r>
            <a:r>
              <a:rPr lang="en-US" sz="2800"/>
              <a:t> you created </a:t>
            </a:r>
            <a:r>
              <a:rPr lang="en-US" sz="2800" smtClean="0"/>
              <a:t>previously</a:t>
            </a:r>
          </a:p>
          <a:p>
            <a:pPr fontAlgn="base"/>
            <a:r>
              <a:rPr lang="en-US" sz="2800" smtClean="0"/>
              <a:t>Choose </a:t>
            </a:r>
            <a:r>
              <a:rPr lang="en-US" sz="2800"/>
              <a:t>‘Configure new SQL view...’ </a:t>
            </a:r>
            <a:endParaRPr lang="en-US" sz="2800" smtClean="0"/>
          </a:p>
          <a:p>
            <a:pPr lvl="1" fontAlgn="base"/>
            <a:r>
              <a:rPr lang="en-US" sz="2400"/>
              <a:t>SQL statement </a:t>
            </a:r>
            <a:r>
              <a:rPr lang="en-US" sz="2400" smtClean="0"/>
              <a:t>= </a:t>
            </a:r>
            <a:r>
              <a:rPr lang="en-US" sz="2400"/>
              <a:t>select * from </a:t>
            </a:r>
            <a:r>
              <a:rPr lang="en-US" sz="2400" err="1" smtClean="0"/>
              <a:t>azthermalsprings</a:t>
            </a:r>
            <a:r>
              <a:rPr lang="en-US" sz="2400" smtClean="0"/>
              <a:t>, click “Refresh”</a:t>
            </a:r>
          </a:p>
          <a:p>
            <a:pPr lvl="1" fontAlgn="base"/>
            <a:r>
              <a:rPr lang="en-US" sz="2400" smtClean="0"/>
              <a:t>Indicate “4326” in shape field</a:t>
            </a:r>
          </a:p>
          <a:p>
            <a:pPr lvl="1" fontAlgn="base"/>
            <a:r>
              <a:rPr lang="en-US" sz="2400" smtClean="0"/>
              <a:t>Save the new layer, named EXACTLY as the layer name is specified in the schema</a:t>
            </a:r>
          </a:p>
          <a:p>
            <a:pPr fontAlgn="base"/>
            <a:endParaRPr lang="en-US" sz="2800"/>
          </a:p>
          <a:p>
            <a:pPr lvl="0" fontAlgn="base"/>
            <a:endParaRPr lang="en-US" sz="2800" smtClean="0"/>
          </a:p>
          <a:p>
            <a:pPr lvl="0" fontAlgn="base"/>
            <a:endParaRPr lang="en-US" sz="2800"/>
          </a:p>
        </p:txBody>
      </p:sp>
      <p:sp>
        <p:nvSpPr>
          <p:cNvPr id="4" name="Title 1"/>
          <p:cNvSpPr>
            <a:spLocks noGrp="1"/>
          </p:cNvSpPr>
          <p:nvPr>
            <p:ph type="title"/>
          </p:nvPr>
        </p:nvSpPr>
        <p:spPr>
          <a:xfrm>
            <a:off x="381000" y="274638"/>
            <a:ext cx="8382000" cy="1143000"/>
          </a:xfrm>
        </p:spPr>
        <p:txBody>
          <a:bodyPr>
            <a:normAutofit fontScale="90000"/>
          </a:bodyPr>
          <a:lstStyle/>
          <a:p>
            <a:r>
              <a:rPr lang="en-US" b="1"/>
              <a:t>Publish services using </a:t>
            </a:r>
            <a:r>
              <a:rPr lang="en-US" b="1" err="1" smtClean="0"/>
              <a:t>GeoServer</a:t>
            </a:r>
            <a:r>
              <a:rPr lang="en-US" b="1" smtClean="0"/>
              <a:t>, cont.</a:t>
            </a:r>
            <a:endParaRPr lang="en-US"/>
          </a:p>
        </p:txBody>
      </p:sp>
    </p:spTree>
    <p:extLst>
      <p:ext uri="{BB962C8B-B14F-4D97-AF65-F5344CB8AC3E}">
        <p14:creationId xmlns:p14="http://schemas.microsoft.com/office/powerpoint/2010/main" val="2512088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a:t>Create app-schema </a:t>
            </a:r>
            <a:r>
              <a:rPr lang="en-US" sz="4000" b="1" smtClean="0"/>
              <a:t>configuration for </a:t>
            </a:r>
            <a:r>
              <a:rPr lang="en-US" sz="4000" b="1" err="1" smtClean="0"/>
              <a:t>GeoServer</a:t>
            </a:r>
            <a:r>
              <a:rPr lang="en-US" sz="4000" b="1" smtClean="0"/>
              <a:t> service </a:t>
            </a:r>
            <a:endParaRPr lang="en-US" sz="4000" b="1"/>
          </a:p>
        </p:txBody>
      </p:sp>
      <p:sp>
        <p:nvSpPr>
          <p:cNvPr id="3" name="Content Placeholder 2"/>
          <p:cNvSpPr>
            <a:spLocks noGrp="1"/>
          </p:cNvSpPr>
          <p:nvPr>
            <p:ph idx="1"/>
          </p:nvPr>
        </p:nvSpPr>
        <p:spPr/>
        <p:txBody>
          <a:bodyPr>
            <a:normAutofit fontScale="92500" lnSpcReduction="20000"/>
          </a:bodyPr>
          <a:lstStyle/>
          <a:p>
            <a:r>
              <a:rPr lang="en-US" smtClean="0"/>
              <a:t>Download </a:t>
            </a:r>
            <a:r>
              <a:rPr lang="en-US"/>
              <a:t>the app-schema </a:t>
            </a:r>
            <a:r>
              <a:rPr lang="en-US" smtClean="0"/>
              <a:t>extension and place </a:t>
            </a:r>
            <a:r>
              <a:rPr lang="en-US"/>
              <a:t>the jar files in the WEB-INF/lib </a:t>
            </a:r>
            <a:r>
              <a:rPr lang="en-US" smtClean="0"/>
              <a:t>directory</a:t>
            </a:r>
          </a:p>
          <a:p>
            <a:r>
              <a:rPr lang="en-US"/>
              <a:t>Create a </a:t>
            </a:r>
            <a:r>
              <a:rPr lang="en-US" smtClean="0"/>
              <a:t>“mapping file” and place in </a:t>
            </a:r>
            <a:r>
              <a:rPr lang="en-US" err="1" smtClean="0"/>
              <a:t>GeoServer</a:t>
            </a:r>
            <a:r>
              <a:rPr lang="en-US" smtClean="0"/>
              <a:t> workspaces/[layer]/[store] directory, example: </a:t>
            </a:r>
            <a:r>
              <a:rPr lang="en-US" u="sng">
                <a:hlinkClick r:id="rId2"/>
              </a:rPr>
              <a:t>http://</a:t>
            </a:r>
            <a:r>
              <a:rPr lang="en-US" u="sng" smtClean="0">
                <a:hlinkClick r:id="rId2"/>
              </a:rPr>
              <a:t>repository.stategeothermaldata.org/resources/documents/App-Schema-Mapping-Files/HeatFlow.xml</a:t>
            </a:r>
            <a:endParaRPr lang="en-US" u="sng" smtClean="0"/>
          </a:p>
          <a:p>
            <a:r>
              <a:rPr lang="en-US" smtClean="0"/>
              <a:t>Edit datastore.xml file, example: </a:t>
            </a:r>
            <a:r>
              <a:rPr lang="en-US" u="sng">
                <a:hlinkClick r:id="rId3"/>
              </a:rPr>
              <a:t>http://repository.stategeothermaldata.org/resources/documents/App-Schema-Mapping-Files/datastore.xml</a:t>
            </a:r>
            <a:r>
              <a:rPr lang="en-US"/>
              <a:t> </a:t>
            </a:r>
            <a:endParaRPr lang="en-US" smtClean="0"/>
          </a:p>
        </p:txBody>
      </p:sp>
    </p:spTree>
    <p:extLst>
      <p:ext uri="{BB962C8B-B14F-4D97-AF65-F5344CB8AC3E}">
        <p14:creationId xmlns:p14="http://schemas.microsoft.com/office/powerpoint/2010/main" val="229669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mtClean="0"/>
              <a:t>Access the document from the following location:</a:t>
            </a:r>
          </a:p>
          <a:p>
            <a:pPr marL="0" indent="0">
              <a:buNone/>
            </a:pPr>
            <a:r>
              <a:rPr lang="en-US">
                <a:hlinkClick r:id="rId2"/>
              </a:rPr>
              <a:t>https://github.com/usgin/Workshops</a:t>
            </a:r>
            <a:r>
              <a:rPr lang="en-US" smtClean="0">
                <a:hlinkClick r:id="rId2"/>
              </a:rPr>
              <a:t>/</a:t>
            </a:r>
            <a:endParaRPr lang="en-US" smtClean="0"/>
          </a:p>
          <a:p>
            <a:pPr marL="514350" indent="-514350">
              <a:buFont typeface="+mj-lt"/>
              <a:buAutoNum type="arabicPeriod"/>
            </a:pPr>
            <a:r>
              <a:rPr lang="en-US" smtClean="0"/>
              <a:t>click on </a:t>
            </a:r>
            <a:r>
              <a:rPr lang="en-US" err="1" smtClean="0"/>
              <a:t>WesternRegionalWorkshop</a:t>
            </a:r>
            <a:endParaRPr lang="en-US" smtClean="0"/>
          </a:p>
          <a:p>
            <a:pPr marL="514350" indent="-514350">
              <a:buFont typeface="+mj-lt"/>
              <a:buAutoNum type="arabicPeriod"/>
            </a:pPr>
            <a:r>
              <a:rPr lang="en-US" smtClean="0"/>
              <a:t>click on ExceltoNGDSservices.docx</a:t>
            </a:r>
          </a:p>
          <a:p>
            <a:pPr marL="514350" indent="-514350">
              <a:buFont typeface="+mj-lt"/>
              <a:buAutoNum type="arabicPeriod"/>
            </a:pPr>
            <a:r>
              <a:rPr lang="en-US" smtClean="0"/>
              <a:t>click on View Raw to download</a:t>
            </a:r>
            <a:endParaRPr lang="en-US"/>
          </a:p>
        </p:txBody>
      </p:sp>
    </p:spTree>
    <p:extLst>
      <p:ext uri="{BB962C8B-B14F-4D97-AF65-F5344CB8AC3E}">
        <p14:creationId xmlns:p14="http://schemas.microsoft.com/office/powerpoint/2010/main" val="165823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a:t>Section 9: Validating </a:t>
            </a:r>
            <a:r>
              <a:rPr lang="en-US" b="1" u="sng" smtClean="0"/>
              <a:t>Services</a:t>
            </a:r>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i="1" smtClean="0"/>
              <a:t>WMS (Web Map Service) validation requires </a:t>
            </a:r>
            <a:r>
              <a:rPr lang="en-US" i="1"/>
              <a:t>visual confirmation in a GIS program </a:t>
            </a:r>
            <a:endParaRPr lang="en-US" i="1" smtClean="0"/>
          </a:p>
          <a:p>
            <a:r>
              <a:rPr lang="en-US" smtClean="0"/>
              <a:t>Navigate to the service rest page for the WMS </a:t>
            </a:r>
            <a:r>
              <a:rPr lang="en-US" err="1" smtClean="0"/>
              <a:t>GetCapabilities</a:t>
            </a:r>
            <a:r>
              <a:rPr lang="en-US" smtClean="0"/>
              <a:t> URL; copy everything left of the “?”</a:t>
            </a:r>
          </a:p>
          <a:p>
            <a:r>
              <a:rPr lang="en-US" smtClean="0"/>
              <a:t>Open </a:t>
            </a:r>
            <a:r>
              <a:rPr lang="en-US" err="1" smtClean="0"/>
              <a:t>ArcCatalog</a:t>
            </a:r>
            <a:r>
              <a:rPr lang="en-US" smtClean="0"/>
              <a:t>, navigate to GIS Servers</a:t>
            </a:r>
          </a:p>
          <a:p>
            <a:pPr lvl="1"/>
            <a:r>
              <a:rPr lang="en-US"/>
              <a:t>Choose ‘Add WMS Server’	</a:t>
            </a:r>
            <a:endParaRPr lang="en-US" smtClean="0"/>
          </a:p>
          <a:p>
            <a:pPr lvl="1"/>
            <a:r>
              <a:rPr lang="en-US"/>
              <a:t>Paste in the URL and click ‘Get Layers’ </a:t>
            </a:r>
            <a:endParaRPr lang="en-US" smtClean="0"/>
          </a:p>
          <a:p>
            <a:pPr lvl="1"/>
            <a:r>
              <a:rPr lang="en-US"/>
              <a:t>Drag the added layer into </a:t>
            </a:r>
            <a:r>
              <a:rPr lang="en-US" err="1"/>
              <a:t>ArcMap</a:t>
            </a:r>
            <a:r>
              <a:rPr lang="en-US" smtClean="0"/>
              <a:t>.</a:t>
            </a:r>
          </a:p>
          <a:p>
            <a:r>
              <a:rPr lang="en-US"/>
              <a:t>Ensure that the WMS draws with correct </a:t>
            </a:r>
            <a:r>
              <a:rPr lang="en-US" err="1"/>
              <a:t>symbology</a:t>
            </a:r>
            <a:r>
              <a:rPr lang="en-US"/>
              <a:t>. C</a:t>
            </a:r>
            <a:r>
              <a:rPr lang="en-US" smtClean="0"/>
              <a:t>hoose </a:t>
            </a:r>
            <a:r>
              <a:rPr lang="en-US"/>
              <a:t>the Identify tool and select a </a:t>
            </a:r>
            <a:r>
              <a:rPr lang="en-US" smtClean="0"/>
              <a:t>feature; click </a:t>
            </a:r>
            <a:r>
              <a:rPr lang="en-US"/>
              <a:t>on a URI to test the redirects.</a:t>
            </a:r>
          </a:p>
          <a:p>
            <a:pPr lvl="1"/>
            <a:endParaRPr lang="en-US" smtClean="0"/>
          </a:p>
          <a:p>
            <a:endParaRPr lang="en-US" smtClean="0"/>
          </a:p>
          <a:p>
            <a:endParaRPr lang="en-US" i="1" smtClean="0"/>
          </a:p>
          <a:p>
            <a:endParaRPr lang="en-US" i="1"/>
          </a:p>
        </p:txBody>
      </p:sp>
    </p:spTree>
    <p:extLst>
      <p:ext uri="{BB962C8B-B14F-4D97-AF65-F5344CB8AC3E}">
        <p14:creationId xmlns:p14="http://schemas.microsoft.com/office/powerpoint/2010/main" val="90997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3100" i="1" smtClean="0"/>
              <a:t>Schema Validation using WFS </a:t>
            </a:r>
            <a:r>
              <a:rPr lang="en-US" sz="3100" i="1" err="1" smtClean="0"/>
              <a:t>GetFeature</a:t>
            </a:r>
            <a:r>
              <a:rPr lang="en-US" sz="3100" i="1"/>
              <a:t> </a:t>
            </a:r>
            <a:r>
              <a:rPr lang="en-US" sz="3100" i="1" smtClean="0"/>
              <a:t>request </a:t>
            </a:r>
          </a:p>
          <a:p>
            <a:pPr marL="0" indent="0">
              <a:buNone/>
            </a:pPr>
            <a:endParaRPr lang="en-US" sz="3100" i="1" smtClean="0"/>
          </a:p>
          <a:p>
            <a:pPr marL="0" indent="0">
              <a:buNone/>
            </a:pPr>
            <a:r>
              <a:rPr lang="en-US" smtClean="0"/>
              <a:t>Navigate to the service rest page for the WFS </a:t>
            </a:r>
            <a:r>
              <a:rPr lang="en-US" err="1" smtClean="0"/>
              <a:t>GetCapabilities</a:t>
            </a:r>
            <a:r>
              <a:rPr lang="en-US" smtClean="0"/>
              <a:t> URL and edit the URL as shown:</a:t>
            </a:r>
          </a:p>
          <a:p>
            <a:endParaRPr lang="en-US" sz="1400" smtClean="0"/>
          </a:p>
          <a:p>
            <a:pPr marL="0" indent="0">
              <a:buNone/>
            </a:pPr>
            <a:r>
              <a:rPr lang="en-US"/>
              <a:t>http://</a:t>
            </a:r>
            <a:r>
              <a:rPr lang="en-US" smtClean="0"/>
              <a:t>services.azgs.az.gov/ArcGIS/services/aasggeothermal/AZActiveFaults/MapServer/WFSServer?request=GetCapabilities&amp;service=WFS</a:t>
            </a:r>
          </a:p>
          <a:p>
            <a:pPr marL="0" indent="0">
              <a:buNone/>
            </a:pPr>
            <a:endParaRPr lang="en-US" sz="1400"/>
          </a:p>
          <a:p>
            <a:pPr marL="0" indent="0">
              <a:buNone/>
            </a:pPr>
            <a:r>
              <a:rPr lang="en-US"/>
              <a:t>http://services.azgs.az.gov/ArcGIS/services/aasggeothermal/AZActiveFaults/MapServer/WFSServer?request=Get</a:t>
            </a:r>
            <a:r>
              <a:rPr lang="en-US" b="1">
                <a:solidFill>
                  <a:schemeClr val="tx2"/>
                </a:solidFill>
              </a:rPr>
              <a:t>Feature</a:t>
            </a:r>
            <a:r>
              <a:rPr lang="en-US"/>
              <a:t>&amp;service=WFS</a:t>
            </a:r>
            <a:r>
              <a:rPr lang="en-US" b="1">
                <a:solidFill>
                  <a:schemeClr val="tx2"/>
                </a:solidFill>
              </a:rPr>
              <a:t>&amp;TypeName=ActiveFault&amp;MaxFeatures=2</a:t>
            </a:r>
          </a:p>
          <a:p>
            <a:pPr lvl="1"/>
            <a:endParaRPr lang="en-US"/>
          </a:p>
        </p:txBody>
      </p:sp>
      <p:sp>
        <p:nvSpPr>
          <p:cNvPr id="4" name="Title 1"/>
          <p:cNvSpPr>
            <a:spLocks noGrp="1"/>
          </p:cNvSpPr>
          <p:nvPr>
            <p:ph type="title"/>
          </p:nvPr>
        </p:nvSpPr>
        <p:spPr/>
        <p:txBody>
          <a:bodyPr>
            <a:normAutofit/>
          </a:bodyPr>
          <a:lstStyle/>
          <a:p>
            <a:r>
              <a:rPr lang="en-US" b="1" u="sng"/>
              <a:t>Section 9: Validating </a:t>
            </a:r>
            <a:r>
              <a:rPr lang="en-US" b="1" u="sng" smtClean="0"/>
              <a:t>Services</a:t>
            </a:r>
            <a:endParaRPr lang="en-US"/>
          </a:p>
        </p:txBody>
      </p:sp>
    </p:spTree>
    <p:extLst>
      <p:ext uri="{BB962C8B-B14F-4D97-AF65-F5344CB8AC3E}">
        <p14:creationId xmlns:p14="http://schemas.microsoft.com/office/powerpoint/2010/main" val="1400653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mtClean="0"/>
              <a:t>Open XML Explorer. Paste in this URL.</a:t>
            </a:r>
          </a:p>
          <a:p>
            <a:r>
              <a:rPr lang="en-US" smtClean="0"/>
              <a:t>Save the .xml</a:t>
            </a:r>
          </a:p>
          <a:p>
            <a:r>
              <a:rPr lang="en-US" smtClean="0"/>
              <a:t>Open in Notepad++ to edit</a:t>
            </a:r>
          </a:p>
          <a:p>
            <a:r>
              <a:rPr lang="en-US" smtClean="0"/>
              <a:t>Open </a:t>
            </a:r>
            <a:r>
              <a:rPr lang="en-US" u="sng">
                <a:hlinkClick r:id="rId2"/>
              </a:rPr>
              <a:t>http://schemas.usgin.org/models/</a:t>
            </a:r>
            <a:r>
              <a:rPr lang="en-US"/>
              <a:t> </a:t>
            </a:r>
            <a:r>
              <a:rPr lang="en-US" smtClean="0"/>
              <a:t>and save </a:t>
            </a:r>
            <a:r>
              <a:rPr lang="en-US"/>
              <a:t>the schema </a:t>
            </a:r>
            <a:r>
              <a:rPr lang="en-US" smtClean="0"/>
              <a:t>(.</a:t>
            </a:r>
            <a:r>
              <a:rPr lang="en-US" err="1" smtClean="0"/>
              <a:t>xsd</a:t>
            </a:r>
            <a:r>
              <a:rPr lang="en-US" smtClean="0"/>
              <a:t>) to the same directory</a:t>
            </a:r>
          </a:p>
          <a:p>
            <a:r>
              <a:rPr lang="en-US" smtClean="0"/>
              <a:t>In Notepad++ edit the second URL of the .xml to read the name of the saved .</a:t>
            </a:r>
            <a:r>
              <a:rPr lang="en-US" err="1" smtClean="0"/>
              <a:t>xsd</a:t>
            </a:r>
            <a:endParaRPr lang="en-US" smtClean="0"/>
          </a:p>
          <a:p>
            <a:r>
              <a:rPr lang="en-US" smtClean="0"/>
              <a:t>Save the document with the exact same name and in the same file location as the .</a:t>
            </a:r>
            <a:r>
              <a:rPr lang="en-US" err="1" smtClean="0"/>
              <a:t>xsd</a:t>
            </a:r>
            <a:endParaRPr lang="en-US" smtClean="0"/>
          </a:p>
          <a:p>
            <a:r>
              <a:rPr lang="en-US" smtClean="0"/>
              <a:t>Re-open in XML Explorer to validate</a:t>
            </a:r>
            <a:endParaRPr lang="en-US"/>
          </a:p>
        </p:txBody>
      </p:sp>
      <p:sp>
        <p:nvSpPr>
          <p:cNvPr id="4" name="Title 1"/>
          <p:cNvSpPr>
            <a:spLocks noGrp="1"/>
          </p:cNvSpPr>
          <p:nvPr>
            <p:ph type="title"/>
          </p:nvPr>
        </p:nvSpPr>
        <p:spPr/>
        <p:txBody>
          <a:bodyPr>
            <a:normAutofit/>
          </a:bodyPr>
          <a:lstStyle/>
          <a:p>
            <a:r>
              <a:rPr lang="en-US" b="1" smtClean="0"/>
              <a:t>Schema Validation, cont.</a:t>
            </a:r>
            <a:endParaRPr lang="en-US"/>
          </a:p>
        </p:txBody>
      </p:sp>
    </p:spTree>
    <p:extLst>
      <p:ext uri="{BB962C8B-B14F-4D97-AF65-F5344CB8AC3E}">
        <p14:creationId xmlns:p14="http://schemas.microsoft.com/office/powerpoint/2010/main" val="2604975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Section 10: Repository</a:t>
            </a:r>
            <a:endParaRPr lang="en-US" b="1"/>
          </a:p>
        </p:txBody>
      </p:sp>
      <p:sp>
        <p:nvSpPr>
          <p:cNvPr id="3" name="Content Placeholder 2"/>
          <p:cNvSpPr>
            <a:spLocks noGrp="1"/>
          </p:cNvSpPr>
          <p:nvPr>
            <p:ph idx="1"/>
          </p:nvPr>
        </p:nvSpPr>
        <p:spPr>
          <a:xfrm>
            <a:off x="457200" y="1447800"/>
            <a:ext cx="8229600" cy="4953000"/>
          </a:xfrm>
        </p:spPr>
        <p:txBody>
          <a:bodyPr>
            <a:normAutofit/>
          </a:bodyPr>
          <a:lstStyle/>
          <a:p>
            <a:pPr marL="0" indent="0">
              <a:buNone/>
            </a:pPr>
            <a:r>
              <a:rPr lang="en-US"/>
              <a:t>Creating a new resource in the NGDS repository that represents this data service exposes it to the catalog where it becomes searchable within the system. This also creates metadata for the service. This step is necessary to fulfill the Tier 3 USGIN requirements</a:t>
            </a:r>
            <a:r>
              <a:rPr lang="en-US" smtClean="0"/>
              <a:t>.</a:t>
            </a:r>
          </a:p>
          <a:p>
            <a:pPr marL="0" indent="0">
              <a:buNone/>
            </a:pPr>
            <a:endParaRPr lang="en-US" sz="1100"/>
          </a:p>
          <a:p>
            <a:pPr lvl="0"/>
            <a:r>
              <a:rPr lang="en-US"/>
              <a:t>Go to </a:t>
            </a:r>
            <a:r>
              <a:rPr lang="en-US" sz="2600">
                <a:hlinkClick r:id="rId2"/>
              </a:rPr>
              <a:t>http://repository.stategeothermaldata.org/repository/</a:t>
            </a:r>
            <a:r>
              <a:rPr lang="en-US" sz="2600"/>
              <a:t> </a:t>
            </a:r>
            <a:endParaRPr lang="en-US" sz="2600" smtClean="0"/>
          </a:p>
          <a:p>
            <a:pPr marL="0" lvl="0" indent="0">
              <a:buNone/>
            </a:pPr>
            <a:r>
              <a:rPr lang="en-US" smtClean="0"/>
              <a:t>    to </a:t>
            </a:r>
            <a:r>
              <a:rPr lang="en-US"/>
              <a:t>Create a New </a:t>
            </a:r>
            <a:r>
              <a:rPr lang="en-US" smtClean="0"/>
              <a:t>Resource</a:t>
            </a:r>
            <a:endParaRPr lang="en-US"/>
          </a:p>
          <a:p>
            <a:endParaRPr lang="en-US"/>
          </a:p>
        </p:txBody>
      </p:sp>
    </p:spTree>
    <p:extLst>
      <p:ext uri="{BB962C8B-B14F-4D97-AF65-F5344CB8AC3E}">
        <p14:creationId xmlns:p14="http://schemas.microsoft.com/office/powerpoint/2010/main" val="4127749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Section 10: </a:t>
            </a:r>
            <a:r>
              <a:rPr lang="en-US" b="1" u="sng" smtClean="0"/>
              <a:t>Repository, cont.</a:t>
            </a:r>
            <a:endParaRPr lang="en-US"/>
          </a:p>
        </p:txBody>
      </p:sp>
      <p:sp>
        <p:nvSpPr>
          <p:cNvPr id="3" name="Content Placeholder 2"/>
          <p:cNvSpPr>
            <a:spLocks noGrp="1"/>
          </p:cNvSpPr>
          <p:nvPr>
            <p:ph idx="1"/>
          </p:nvPr>
        </p:nvSpPr>
        <p:spPr/>
        <p:txBody>
          <a:bodyPr>
            <a:normAutofit fontScale="92500" lnSpcReduction="20000"/>
          </a:bodyPr>
          <a:lstStyle/>
          <a:p>
            <a:r>
              <a:rPr lang="en-US"/>
              <a:t>Upload the Excel file, database file, or </a:t>
            </a:r>
            <a:r>
              <a:rPr lang="en-US" err="1"/>
              <a:t>shapefile</a:t>
            </a:r>
            <a:r>
              <a:rPr lang="en-US"/>
              <a:t> that represents this service </a:t>
            </a:r>
            <a:endParaRPr lang="en-US" smtClean="0"/>
          </a:p>
          <a:p>
            <a:r>
              <a:rPr lang="en-US"/>
              <a:t>Add links for ESRI, OGC:WFS, and OGC:WMS services </a:t>
            </a:r>
            <a:endParaRPr lang="en-US" smtClean="0"/>
          </a:p>
          <a:p>
            <a:r>
              <a:rPr lang="en-US" smtClean="0"/>
              <a:t>Add </a:t>
            </a:r>
            <a:r>
              <a:rPr lang="en-US"/>
              <a:t>Author and Distributor </a:t>
            </a:r>
            <a:r>
              <a:rPr lang="en-US" smtClean="0"/>
              <a:t>information</a:t>
            </a:r>
          </a:p>
          <a:p>
            <a:r>
              <a:rPr lang="en-US"/>
              <a:t>Add </a:t>
            </a:r>
            <a:r>
              <a:rPr lang="en-US" smtClean="0"/>
              <a:t>Keywords</a:t>
            </a:r>
          </a:p>
          <a:p>
            <a:r>
              <a:rPr lang="en-US"/>
              <a:t>Add </a:t>
            </a:r>
            <a:r>
              <a:rPr lang="en-US" smtClean="0"/>
              <a:t>Description</a:t>
            </a:r>
          </a:p>
          <a:p>
            <a:pPr lvl="0"/>
            <a:r>
              <a:rPr lang="en-US"/>
              <a:t>Add to Collections on screen </a:t>
            </a:r>
            <a:r>
              <a:rPr lang="en-US" smtClean="0"/>
              <a:t>left. Collections </a:t>
            </a:r>
            <a:r>
              <a:rPr lang="en-US"/>
              <a:t>are categorizations of metadata, where state, organization, and data type are specified.</a:t>
            </a:r>
          </a:p>
          <a:p>
            <a:endParaRPr lang="en-US"/>
          </a:p>
        </p:txBody>
      </p:sp>
    </p:spTree>
    <p:extLst>
      <p:ext uri="{BB962C8B-B14F-4D97-AF65-F5344CB8AC3E}">
        <p14:creationId xmlns:p14="http://schemas.microsoft.com/office/powerpoint/2010/main" val="4001408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smtClean="0"/>
              <a:t>Excel to NGDS Services</a:t>
            </a:r>
            <a:endParaRPr lang="en-US" sz="6000"/>
          </a:p>
        </p:txBody>
      </p:sp>
      <p:sp>
        <p:nvSpPr>
          <p:cNvPr id="3" name="Subtitle 2"/>
          <p:cNvSpPr>
            <a:spLocks noGrp="1"/>
          </p:cNvSpPr>
          <p:nvPr>
            <p:ph type="subTitle" idx="1"/>
          </p:nvPr>
        </p:nvSpPr>
        <p:spPr/>
        <p:txBody>
          <a:bodyPr>
            <a:normAutofit/>
          </a:bodyPr>
          <a:lstStyle/>
          <a:p>
            <a:r>
              <a:rPr lang="en-US" smtClean="0">
                <a:solidFill>
                  <a:schemeClr val="tx1"/>
                </a:solidFill>
              </a:rPr>
              <a:t>Transforming data into interoperable web-accessible and widely-available web services</a:t>
            </a:r>
            <a:endParaRPr lang="en-US">
              <a:solidFill>
                <a:schemeClr val="tx1"/>
              </a:solidFill>
            </a:endParaRPr>
          </a:p>
        </p:txBody>
      </p:sp>
    </p:spTree>
    <p:extLst>
      <p:ext uri="{BB962C8B-B14F-4D97-AF65-F5344CB8AC3E}">
        <p14:creationId xmlns:p14="http://schemas.microsoft.com/office/powerpoint/2010/main" val="228435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smtClean="0"/>
              <a:t>Section 1: Data QA/QC </a:t>
            </a:r>
            <a:r>
              <a:rPr lang="en-US" b="1" u="sng"/>
              <a:t>in Excel</a:t>
            </a:r>
          </a:p>
        </p:txBody>
      </p:sp>
      <p:sp>
        <p:nvSpPr>
          <p:cNvPr id="3" name="Content Placeholder 2"/>
          <p:cNvSpPr>
            <a:spLocks noGrp="1"/>
          </p:cNvSpPr>
          <p:nvPr>
            <p:ph idx="1"/>
          </p:nvPr>
        </p:nvSpPr>
        <p:spPr/>
        <p:txBody>
          <a:bodyPr/>
          <a:lstStyle/>
          <a:p>
            <a:pPr lvl="0"/>
            <a:r>
              <a:rPr lang="en-US" sz="2400"/>
              <a:t>Check Fields for Required </a:t>
            </a:r>
            <a:r>
              <a:rPr lang="en-US" sz="2400" smtClean="0"/>
              <a:t>Data</a:t>
            </a:r>
          </a:p>
          <a:p>
            <a:r>
              <a:rPr lang="en-US" sz="2400"/>
              <a:t>Calculate Values for Missing </a:t>
            </a:r>
            <a:r>
              <a:rPr lang="en-US" sz="2400" smtClean="0"/>
              <a:t>Data</a:t>
            </a:r>
          </a:p>
          <a:p>
            <a:pPr lvl="1" fontAlgn="base"/>
            <a:r>
              <a:rPr lang="en-US" sz="2400" smtClean="0"/>
              <a:t>string = </a:t>
            </a:r>
            <a:r>
              <a:rPr lang="en-US" sz="2400"/>
              <a:t>Missing</a:t>
            </a:r>
          </a:p>
          <a:p>
            <a:pPr lvl="1" fontAlgn="base"/>
            <a:r>
              <a:rPr lang="en-US" sz="2400" smtClean="0"/>
              <a:t>date =  </a:t>
            </a:r>
            <a:r>
              <a:rPr lang="en-US" sz="2400"/>
              <a:t>1/1/1900T00:00</a:t>
            </a:r>
          </a:p>
          <a:p>
            <a:pPr lvl="1" fontAlgn="base"/>
            <a:r>
              <a:rPr lang="en-US" sz="2400" smtClean="0"/>
              <a:t>double = </a:t>
            </a:r>
            <a:r>
              <a:rPr lang="en-US" sz="2400"/>
              <a:t>-999 </a:t>
            </a:r>
          </a:p>
          <a:p>
            <a:pPr lvl="0"/>
            <a:r>
              <a:rPr lang="en-US" sz="2400"/>
              <a:t>Check for Reasonable Data </a:t>
            </a:r>
            <a:endParaRPr lang="en-US" sz="2400" smtClean="0"/>
          </a:p>
          <a:p>
            <a:pPr lvl="0"/>
            <a:r>
              <a:rPr lang="en-US" sz="2400"/>
              <a:t>Create Meaningful Labels </a:t>
            </a:r>
          </a:p>
          <a:p>
            <a:endParaRPr lang="en-US"/>
          </a:p>
        </p:txBody>
      </p:sp>
    </p:spTree>
    <p:extLst>
      <p:ext uri="{BB962C8B-B14F-4D97-AF65-F5344CB8AC3E}">
        <p14:creationId xmlns:p14="http://schemas.microsoft.com/office/powerpoint/2010/main" val="2616139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pPr algn="l"/>
            <a:r>
              <a:rPr lang="en-US" b="1" u="sng" smtClean="0"/>
              <a:t>Section 2: Create URIs and Rewrite Rules</a:t>
            </a:r>
            <a:endParaRPr lang="en-US"/>
          </a:p>
        </p:txBody>
      </p:sp>
      <p:sp>
        <p:nvSpPr>
          <p:cNvPr id="3" name="Content Placeholder 2"/>
          <p:cNvSpPr>
            <a:spLocks noGrp="1"/>
          </p:cNvSpPr>
          <p:nvPr>
            <p:ph idx="1"/>
          </p:nvPr>
        </p:nvSpPr>
        <p:spPr>
          <a:xfrm>
            <a:off x="457200" y="1219200"/>
            <a:ext cx="8382000" cy="5257800"/>
          </a:xfrm>
        </p:spPr>
        <p:txBody>
          <a:bodyPr>
            <a:normAutofit lnSpcReduction="10000"/>
          </a:bodyPr>
          <a:lstStyle/>
          <a:p>
            <a:pPr marL="0" lvl="0" indent="0">
              <a:buNone/>
            </a:pPr>
            <a:r>
              <a:rPr lang="en-US" sz="2400" smtClean="0"/>
              <a:t>An implemented rewrite rule enables URIs to dereference an </a:t>
            </a:r>
            <a:r>
              <a:rPr lang="en-US" sz="2400" b="1" i="1" smtClean="0"/>
              <a:t>online resource </a:t>
            </a:r>
            <a:r>
              <a:rPr lang="en-US" sz="2400" smtClean="0"/>
              <a:t>or </a:t>
            </a:r>
            <a:r>
              <a:rPr lang="en-US" sz="2400" b="1" i="1" smtClean="0"/>
              <a:t>representation</a:t>
            </a:r>
            <a:r>
              <a:rPr lang="en-US" sz="2400" smtClean="0"/>
              <a:t> of each individual record of the data service. Examples:</a:t>
            </a:r>
          </a:p>
          <a:p>
            <a:pPr marL="457200" lvl="1" indent="0">
              <a:buNone/>
            </a:pPr>
            <a:r>
              <a:rPr lang="en-US" sz="2000" smtClean="0">
                <a:hlinkClick r:id="rId2"/>
              </a:rPr>
              <a:t>http://resources.usgin.org/uri-gin/isgs/well/API:120010005200</a:t>
            </a:r>
            <a:r>
              <a:rPr lang="en-US" sz="2000" smtClean="0">
                <a:hlinkClick r:id="rId2"/>
              </a:rPr>
              <a:t>/</a:t>
            </a:r>
            <a:endParaRPr lang="en-US" sz="2000" smtClean="0">
              <a:hlinkClick r:id="rId3"/>
            </a:endParaRPr>
          </a:p>
          <a:p>
            <a:pPr marL="457200" lvl="1" indent="0">
              <a:buNone/>
            </a:pPr>
            <a:endParaRPr lang="en-US" sz="2000" smtClean="0">
              <a:hlinkClick r:id="rId3"/>
            </a:endParaRPr>
          </a:p>
          <a:p>
            <a:pPr marL="457200" lvl="1" indent="0">
              <a:buNone/>
            </a:pPr>
            <a:r>
              <a:rPr lang="en-US" sz="2000" smtClean="0">
                <a:hlinkClick r:id="rId3"/>
              </a:rPr>
              <a:t>http://resources.usgin.org/uri-gin/isgs/welllog_tif/120010010800_ies/</a:t>
            </a:r>
            <a:r>
              <a:rPr lang="en-US" sz="2000" smtClean="0"/>
              <a:t> </a:t>
            </a:r>
          </a:p>
          <a:p>
            <a:pPr marL="457200" lvl="1" indent="0">
              <a:buNone/>
            </a:pPr>
            <a:endParaRPr lang="en-US" sz="2000"/>
          </a:p>
          <a:p>
            <a:pPr marL="0" lvl="0" indent="0">
              <a:buNone/>
            </a:pPr>
            <a:r>
              <a:rPr lang="en-US" sz="2600" smtClean="0"/>
              <a:t>Create URIs in Excel workbook</a:t>
            </a:r>
          </a:p>
          <a:p>
            <a:r>
              <a:rPr lang="en-US" sz="2400" smtClean="0"/>
              <a:t>Begin with a unique identifier for each record in the dataset</a:t>
            </a:r>
          </a:p>
          <a:p>
            <a:r>
              <a:rPr lang="en-US" sz="2400" smtClean="0"/>
              <a:t>Concatenate: </a:t>
            </a:r>
          </a:p>
          <a:p>
            <a:pPr lvl="1"/>
            <a:r>
              <a:rPr lang="en-US" sz="2200" smtClean="0"/>
              <a:t>the redirect URL ‘http://resources.usgin.org/</a:t>
            </a:r>
            <a:r>
              <a:rPr lang="en-US" sz="2200" err="1" smtClean="0"/>
              <a:t>uri</a:t>
            </a:r>
            <a:r>
              <a:rPr lang="en-US" sz="2200" smtClean="0"/>
              <a:t>-gin/’</a:t>
            </a:r>
          </a:p>
          <a:p>
            <a:pPr lvl="1"/>
            <a:r>
              <a:rPr lang="en-US" sz="2200" smtClean="0"/>
              <a:t>naming authority for the data provider (i.e., </a:t>
            </a:r>
            <a:r>
              <a:rPr lang="en-US" sz="2200" err="1" smtClean="0"/>
              <a:t>azgs</a:t>
            </a:r>
            <a:r>
              <a:rPr lang="en-US" sz="2200" smtClean="0"/>
              <a:t>, </a:t>
            </a:r>
            <a:r>
              <a:rPr lang="en-US" sz="2200" err="1" smtClean="0"/>
              <a:t>cadoggr</a:t>
            </a:r>
            <a:r>
              <a:rPr lang="en-US" sz="2200" smtClean="0"/>
              <a:t>, </a:t>
            </a:r>
            <a:r>
              <a:rPr lang="en-US" sz="2200" err="1" smtClean="0"/>
              <a:t>nhgs</a:t>
            </a:r>
            <a:r>
              <a:rPr lang="en-US" sz="2200" smtClean="0"/>
              <a:t>)</a:t>
            </a:r>
          </a:p>
          <a:p>
            <a:pPr lvl="1"/>
            <a:r>
              <a:rPr lang="en-US" sz="2200" smtClean="0"/>
              <a:t>token, specific to the dataset (i.e., </a:t>
            </a:r>
            <a:r>
              <a:rPr lang="en-US" sz="2200" err="1" smtClean="0"/>
              <a:t>bhtemp</a:t>
            </a:r>
            <a:r>
              <a:rPr lang="en-US" sz="2200" smtClean="0"/>
              <a:t>, </a:t>
            </a:r>
            <a:r>
              <a:rPr lang="en-US" sz="2200" err="1" smtClean="0"/>
              <a:t>welllog</a:t>
            </a:r>
            <a:r>
              <a:rPr lang="en-US" sz="2200" smtClean="0"/>
              <a:t>, </a:t>
            </a:r>
            <a:r>
              <a:rPr lang="en-US" sz="2200" err="1" smtClean="0"/>
              <a:t>drillstemtest</a:t>
            </a:r>
            <a:r>
              <a:rPr lang="en-US" sz="2200" smtClean="0"/>
              <a:t>)</a:t>
            </a:r>
          </a:p>
          <a:p>
            <a:pPr lvl="1"/>
            <a:r>
              <a:rPr lang="en-US" sz="2200" smtClean="0"/>
              <a:t>unique identifier for each record</a:t>
            </a:r>
            <a:endParaRPr lang="en-US" sz="2200"/>
          </a:p>
          <a:p>
            <a:endParaRPr lang="en-US"/>
          </a:p>
        </p:txBody>
      </p:sp>
    </p:spTree>
    <p:extLst>
      <p:ext uri="{BB962C8B-B14F-4D97-AF65-F5344CB8AC3E}">
        <p14:creationId xmlns:p14="http://schemas.microsoft.com/office/powerpoint/2010/main" val="1172969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03.png"/>
          <p:cNvPicPr>
            <a:picLocks noGrp="1"/>
          </p:cNvPicPr>
          <p:nvPr>
            <p:ph idx="1"/>
          </p:nvPr>
        </p:nvPicPr>
        <p:blipFill>
          <a:blip r:embed="rId2"/>
          <a:stretch>
            <a:fillRect/>
          </a:stretch>
        </p:blipFill>
        <p:spPr>
          <a:xfrm>
            <a:off x="228600" y="381000"/>
            <a:ext cx="8686800" cy="2971800"/>
          </a:xfrm>
          <a:prstGeom prst="rect">
            <a:avLst/>
          </a:prstGeom>
        </p:spPr>
      </p:pic>
      <p:sp>
        <p:nvSpPr>
          <p:cNvPr id="5" name="TextBox 4"/>
          <p:cNvSpPr txBox="1"/>
          <p:nvPr/>
        </p:nvSpPr>
        <p:spPr>
          <a:xfrm>
            <a:off x="457200" y="3657600"/>
            <a:ext cx="8229600" cy="2092881"/>
          </a:xfrm>
          <a:prstGeom prst="rect">
            <a:avLst/>
          </a:prstGeom>
          <a:noFill/>
        </p:spPr>
        <p:txBody>
          <a:bodyPr wrap="square" rtlCol="0">
            <a:spAutoFit/>
          </a:bodyPr>
          <a:lstStyle/>
          <a:p>
            <a:r>
              <a:rPr lang="en-US" sz="2600" smtClean="0"/>
              <a:t>Concatenate </a:t>
            </a:r>
          </a:p>
          <a:p>
            <a:pPr marL="742950" lvl="1" indent="-285750">
              <a:buFont typeface="Arial" pitchFamily="34" charset="0"/>
              <a:buChar char="•"/>
            </a:pPr>
            <a:r>
              <a:rPr lang="en-US" sz="2600"/>
              <a:t>the redirect URL  </a:t>
            </a:r>
            <a:r>
              <a:rPr lang="en-US" sz="2600" smtClean="0"/>
              <a:t>  </a:t>
            </a:r>
            <a:r>
              <a:rPr lang="en-US" sz="2600" i="1" smtClean="0">
                <a:solidFill>
                  <a:schemeClr val="tx2"/>
                </a:solidFill>
              </a:rPr>
              <a:t>http</a:t>
            </a:r>
            <a:r>
              <a:rPr lang="en-US" sz="2600" i="1">
                <a:solidFill>
                  <a:schemeClr val="tx2"/>
                </a:solidFill>
              </a:rPr>
              <a:t>://resources.usgin.org/uri-gin</a:t>
            </a:r>
            <a:r>
              <a:rPr lang="en-US" sz="2600" i="1" smtClean="0">
                <a:solidFill>
                  <a:schemeClr val="tx2"/>
                </a:solidFill>
              </a:rPr>
              <a:t>/</a:t>
            </a:r>
            <a:endParaRPr lang="en-US" sz="2600" i="1">
              <a:solidFill>
                <a:schemeClr val="tx2"/>
              </a:solidFill>
            </a:endParaRPr>
          </a:p>
          <a:p>
            <a:pPr marL="742950" lvl="1" indent="-285750">
              <a:buFont typeface="Arial" pitchFamily="34" charset="0"/>
              <a:buChar char="•"/>
            </a:pPr>
            <a:r>
              <a:rPr lang="en-US" sz="2600"/>
              <a:t>naming authority for the data provider  </a:t>
            </a:r>
            <a:r>
              <a:rPr lang="en-US" sz="2600" smtClean="0"/>
              <a:t>  </a:t>
            </a:r>
            <a:r>
              <a:rPr lang="en-US" sz="2600" i="1" err="1" smtClean="0">
                <a:solidFill>
                  <a:schemeClr val="tx2"/>
                </a:solidFill>
              </a:rPr>
              <a:t>azgs</a:t>
            </a:r>
            <a:endParaRPr lang="en-US" sz="2600"/>
          </a:p>
          <a:p>
            <a:pPr marL="742950" lvl="1" indent="-285750">
              <a:buFont typeface="Arial" pitchFamily="34" charset="0"/>
              <a:buChar char="•"/>
            </a:pPr>
            <a:r>
              <a:rPr lang="en-US" sz="2600"/>
              <a:t>token, specific to the dataset </a:t>
            </a:r>
            <a:r>
              <a:rPr lang="en-US" sz="2600" smtClean="0"/>
              <a:t>   </a:t>
            </a:r>
            <a:r>
              <a:rPr lang="en-US" sz="2600" i="1" err="1" smtClean="0">
                <a:solidFill>
                  <a:schemeClr val="tx2"/>
                </a:solidFill>
              </a:rPr>
              <a:t>bhtemp</a:t>
            </a:r>
            <a:endParaRPr lang="en-US" sz="2600"/>
          </a:p>
          <a:p>
            <a:pPr marL="742950" lvl="1" indent="-285750">
              <a:buFont typeface="Arial" pitchFamily="34" charset="0"/>
              <a:buChar char="•"/>
            </a:pPr>
            <a:r>
              <a:rPr lang="en-US" sz="2600"/>
              <a:t>unique identifier for each </a:t>
            </a:r>
            <a:r>
              <a:rPr lang="en-US" sz="2600" smtClean="0"/>
              <a:t>record    </a:t>
            </a:r>
            <a:r>
              <a:rPr lang="en-US" sz="2600" i="1" smtClean="0">
                <a:solidFill>
                  <a:schemeClr val="tx2"/>
                </a:solidFill>
              </a:rPr>
              <a:t>found in column A</a:t>
            </a:r>
            <a:endParaRPr lang="en-US" sz="2600"/>
          </a:p>
        </p:txBody>
      </p:sp>
    </p:spTree>
    <p:extLst>
      <p:ext uri="{BB962C8B-B14F-4D97-AF65-F5344CB8AC3E}">
        <p14:creationId xmlns:p14="http://schemas.microsoft.com/office/powerpoint/2010/main" val="336367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Section 3: Import Excel Data into Access and Review Data </a:t>
            </a:r>
            <a:r>
              <a:rPr lang="en-US" b="1" u="sng" smtClean="0"/>
              <a:t>Type</a:t>
            </a:r>
            <a:endParaRPr lang="en-US"/>
          </a:p>
        </p:txBody>
      </p:sp>
      <p:sp>
        <p:nvSpPr>
          <p:cNvPr id="3" name="Content Placeholder 2"/>
          <p:cNvSpPr>
            <a:spLocks noGrp="1"/>
          </p:cNvSpPr>
          <p:nvPr>
            <p:ph idx="1"/>
          </p:nvPr>
        </p:nvSpPr>
        <p:spPr/>
        <p:txBody>
          <a:bodyPr/>
          <a:lstStyle/>
          <a:p>
            <a:pPr marL="0" indent="0">
              <a:buNone/>
            </a:pPr>
            <a:r>
              <a:rPr lang="en-US"/>
              <a:t>Access provides a bridge between Excel and </a:t>
            </a:r>
            <a:r>
              <a:rPr lang="en-US" err="1"/>
              <a:t>ArcMap</a:t>
            </a:r>
            <a:r>
              <a:rPr lang="en-US"/>
              <a:t>, creating a database from the Excel file</a:t>
            </a:r>
            <a:r>
              <a:rPr lang="en-US" smtClean="0"/>
              <a:t>.</a:t>
            </a:r>
          </a:p>
          <a:p>
            <a:r>
              <a:rPr lang="en-US" sz="2800" smtClean="0"/>
              <a:t>Import data, address import errors if necessary </a:t>
            </a:r>
          </a:p>
          <a:p>
            <a:r>
              <a:rPr lang="en-US" sz="2800" smtClean="0"/>
              <a:t>Open XSD at </a:t>
            </a:r>
            <a:r>
              <a:rPr lang="en-US" sz="2800" u="sng">
                <a:hlinkClick r:id="rId2"/>
              </a:rPr>
              <a:t>http://schemas.usgin.org/models</a:t>
            </a:r>
            <a:r>
              <a:rPr lang="en-US" sz="2800" u="sng" smtClean="0">
                <a:hlinkClick r:id="rId2"/>
              </a:rPr>
              <a:t>/</a:t>
            </a:r>
            <a:endParaRPr lang="en-US" sz="2800" u="sng" smtClean="0"/>
          </a:p>
          <a:p>
            <a:pPr lvl="1"/>
            <a:r>
              <a:rPr lang="en-US" sz="2400" smtClean="0"/>
              <a:t>confirm correct field headers</a:t>
            </a:r>
          </a:p>
          <a:p>
            <a:pPr lvl="1"/>
            <a:r>
              <a:rPr lang="en-US" sz="2400" smtClean="0"/>
              <a:t>confirm data types</a:t>
            </a:r>
          </a:p>
          <a:p>
            <a:pPr lvl="2"/>
            <a:r>
              <a:rPr lang="en-US" sz="2000" smtClean="0"/>
              <a:t>string = Text, Memo, </a:t>
            </a:r>
            <a:r>
              <a:rPr lang="en-US" sz="2000"/>
              <a:t>Date/Time </a:t>
            </a:r>
            <a:r>
              <a:rPr lang="en-US" sz="2000"/>
              <a:t>(</a:t>
            </a:r>
            <a:r>
              <a:rPr lang="en-US" sz="2000" smtClean="0"/>
              <a:t>yyyy-mm-dd:T\hh)</a:t>
            </a:r>
            <a:endParaRPr lang="en-US" sz="2000" smtClean="0"/>
          </a:p>
          <a:p>
            <a:pPr lvl="2"/>
            <a:r>
              <a:rPr lang="en-US" sz="2000" smtClean="0"/>
              <a:t>double = Number</a:t>
            </a:r>
          </a:p>
          <a:p>
            <a:r>
              <a:rPr lang="en-US" smtClean="0"/>
              <a:t>Fill in </a:t>
            </a:r>
            <a:r>
              <a:rPr lang="en-US" err="1" smtClean="0"/>
              <a:t>RelatedResources</a:t>
            </a:r>
            <a:r>
              <a:rPr lang="en-US" smtClean="0"/>
              <a:t> field</a:t>
            </a:r>
            <a:endParaRPr lang="en-US"/>
          </a:p>
        </p:txBody>
      </p:sp>
    </p:spTree>
    <p:extLst>
      <p:ext uri="{BB962C8B-B14F-4D97-AF65-F5344CB8AC3E}">
        <p14:creationId xmlns:p14="http://schemas.microsoft.com/office/powerpoint/2010/main" val="3922598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Section 3a: Excel to </a:t>
            </a:r>
            <a:r>
              <a:rPr lang="en-US" b="1" u="sng" err="1"/>
              <a:t>Geodatabase</a:t>
            </a:r>
            <a:r>
              <a:rPr lang="en-US" b="1" u="sng"/>
              <a:t> without </a:t>
            </a:r>
            <a:r>
              <a:rPr lang="en-US" b="1" u="sng" smtClean="0"/>
              <a:t>Access</a:t>
            </a:r>
            <a:endParaRPr lang="en-US"/>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sz="2800" smtClean="0"/>
              <a:t>Create a New – File </a:t>
            </a:r>
            <a:r>
              <a:rPr lang="en-US" sz="2800" err="1" smtClean="0"/>
              <a:t>Geodatabase</a:t>
            </a:r>
            <a:r>
              <a:rPr lang="en-US" sz="2800" smtClean="0"/>
              <a:t> in </a:t>
            </a:r>
            <a:r>
              <a:rPr lang="en-US" sz="2800" err="1" smtClean="0"/>
              <a:t>ArcCatalog</a:t>
            </a:r>
            <a:endParaRPr lang="en-US" sz="2800" smtClean="0"/>
          </a:p>
          <a:p>
            <a:pPr lvl="1"/>
            <a:r>
              <a:rPr lang="en-US" sz="2400" smtClean="0"/>
              <a:t>right click, </a:t>
            </a:r>
            <a:r>
              <a:rPr lang="en-US" sz="2400"/>
              <a:t>Import - Table (Single</a:t>
            </a:r>
            <a:r>
              <a:rPr lang="en-US" sz="2400" smtClean="0"/>
              <a:t>)</a:t>
            </a:r>
          </a:p>
          <a:p>
            <a:pPr lvl="1"/>
            <a:r>
              <a:rPr lang="en-US" sz="2400" smtClean="0"/>
              <a:t>choose Excel data file</a:t>
            </a:r>
          </a:p>
          <a:p>
            <a:r>
              <a:rPr lang="en-US" sz="2800" smtClean="0"/>
              <a:t>Right click on new table</a:t>
            </a:r>
          </a:p>
          <a:p>
            <a:pPr lvl="1"/>
            <a:r>
              <a:rPr lang="en-US" sz="2400" smtClean="0"/>
              <a:t>choose </a:t>
            </a:r>
            <a:r>
              <a:rPr lang="en-US" sz="2400"/>
              <a:t>Create Feature Class, select From XY Table... </a:t>
            </a:r>
            <a:endParaRPr lang="en-US" sz="2400" smtClean="0"/>
          </a:p>
          <a:p>
            <a:pPr lvl="1"/>
            <a:r>
              <a:rPr lang="en-US" sz="2400" smtClean="0"/>
              <a:t>save in same geodatabase as “File and Personal Geodatabase Feature Class”</a:t>
            </a:r>
            <a:endParaRPr lang="en-US" sz="2400" smtClean="0"/>
          </a:p>
          <a:p>
            <a:r>
              <a:rPr lang="en-US" sz="2800" smtClean="0"/>
              <a:t>Create another new Feature Class from Template tab of content model</a:t>
            </a:r>
          </a:p>
          <a:p>
            <a:pPr lvl="1"/>
            <a:r>
              <a:rPr lang="en-US" sz="2400" smtClean="0"/>
              <a:t>Import Excel Template tab;  </a:t>
            </a:r>
            <a:r>
              <a:rPr lang="en-US" sz="2400" u="sng">
                <a:hlinkClick r:id="rId2"/>
              </a:rPr>
              <a:t>http://schemas.usgin.org/models</a:t>
            </a:r>
            <a:r>
              <a:rPr lang="en-US" sz="2400" u="sng" smtClean="0">
                <a:hlinkClick r:id="rId2"/>
              </a:rPr>
              <a:t>/</a:t>
            </a:r>
            <a:endParaRPr lang="en-US" sz="2400" u="sng" smtClean="0"/>
          </a:p>
          <a:p>
            <a:pPr lvl="1"/>
            <a:r>
              <a:rPr lang="en-US" sz="2400" smtClean="0"/>
              <a:t>ensure data types are correct as specified by schema</a:t>
            </a:r>
          </a:p>
          <a:p>
            <a:r>
              <a:rPr lang="en-US" sz="2800" smtClean="0"/>
              <a:t>Append the data Feature Class to the Template Feature Class</a:t>
            </a:r>
          </a:p>
          <a:p>
            <a:pPr lvl="1"/>
            <a:r>
              <a:rPr lang="en-US" sz="2400" smtClean="0"/>
              <a:t>map fields from one to another</a:t>
            </a:r>
          </a:p>
          <a:p>
            <a:pPr marL="0" indent="0">
              <a:buNone/>
            </a:pPr>
            <a:r>
              <a:rPr lang="en-US" i="1" smtClean="0">
                <a:solidFill>
                  <a:schemeClr val="tx2"/>
                </a:solidFill>
              </a:rPr>
              <a:t>					</a:t>
            </a:r>
            <a:r>
              <a:rPr lang="en-US" sz="4000" i="1" smtClean="0">
                <a:solidFill>
                  <a:schemeClr val="tx2"/>
                </a:solidFill>
              </a:rPr>
              <a:t>Skip to Section 8</a:t>
            </a:r>
          </a:p>
          <a:p>
            <a:pPr marL="57150" indent="0">
              <a:buNone/>
            </a:pPr>
            <a:endParaRPr lang="en-US" i="1" smtClean="0"/>
          </a:p>
          <a:p>
            <a:endParaRPr lang="en-US"/>
          </a:p>
        </p:txBody>
      </p:sp>
    </p:spTree>
    <p:extLst>
      <p:ext uri="{BB962C8B-B14F-4D97-AF65-F5344CB8AC3E}">
        <p14:creationId xmlns:p14="http://schemas.microsoft.com/office/powerpoint/2010/main" val="9807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Section 4: Register Access Table with ArcGIS </a:t>
            </a:r>
            <a:r>
              <a:rPr lang="en-US" b="1" u="sng" err="1" smtClean="0"/>
              <a:t>Geodatabase</a:t>
            </a:r>
            <a:endParaRPr lang="en-US"/>
          </a:p>
        </p:txBody>
      </p:sp>
      <p:sp>
        <p:nvSpPr>
          <p:cNvPr id="3" name="Content Placeholder 2"/>
          <p:cNvSpPr>
            <a:spLocks noGrp="1"/>
          </p:cNvSpPr>
          <p:nvPr>
            <p:ph idx="1"/>
          </p:nvPr>
        </p:nvSpPr>
        <p:spPr/>
        <p:txBody>
          <a:bodyPr/>
          <a:lstStyle/>
          <a:p>
            <a:r>
              <a:rPr lang="en-US" smtClean="0"/>
              <a:t>Open </a:t>
            </a:r>
            <a:r>
              <a:rPr lang="en-US" err="1" smtClean="0"/>
              <a:t>ArcCatalog</a:t>
            </a:r>
            <a:r>
              <a:rPr lang="en-US" smtClean="0"/>
              <a:t>, open the </a:t>
            </a:r>
            <a:r>
              <a:rPr lang="en-US" err="1" smtClean="0"/>
              <a:t>geodatabase</a:t>
            </a:r>
            <a:endParaRPr lang="en-US" smtClean="0"/>
          </a:p>
          <a:p>
            <a:pPr lvl="1"/>
            <a:r>
              <a:rPr lang="en-US" smtClean="0"/>
              <a:t>right-click the data table, choose ‘Register with </a:t>
            </a:r>
            <a:r>
              <a:rPr lang="en-US" err="1" smtClean="0"/>
              <a:t>Geodatabase</a:t>
            </a:r>
            <a:r>
              <a:rPr lang="en-US" smtClean="0"/>
              <a:t>’</a:t>
            </a:r>
          </a:p>
          <a:p>
            <a:r>
              <a:rPr lang="en-US" smtClean="0"/>
              <a:t>Open Access database.</a:t>
            </a:r>
          </a:p>
          <a:p>
            <a:pPr lvl="1"/>
            <a:r>
              <a:rPr lang="en-US" smtClean="0"/>
              <a:t>ensure OBJECTID field is the first in field order (specified by the schema)</a:t>
            </a:r>
            <a:endParaRPr lang="en-US"/>
          </a:p>
        </p:txBody>
      </p:sp>
    </p:spTree>
    <p:extLst>
      <p:ext uri="{BB962C8B-B14F-4D97-AF65-F5344CB8AC3E}">
        <p14:creationId xmlns:p14="http://schemas.microsoft.com/office/powerpoint/2010/main" val="160542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a:t>Section 5: Create a Feature </a:t>
            </a:r>
            <a:r>
              <a:rPr lang="en-US" b="1" u="sng" smtClean="0"/>
              <a:t>Class</a:t>
            </a:r>
            <a:endParaRPr lang="en-US"/>
          </a:p>
        </p:txBody>
      </p:sp>
      <p:sp>
        <p:nvSpPr>
          <p:cNvPr id="3" name="Content Placeholder 2"/>
          <p:cNvSpPr>
            <a:spLocks noGrp="1"/>
          </p:cNvSpPr>
          <p:nvPr>
            <p:ph idx="1"/>
          </p:nvPr>
        </p:nvSpPr>
        <p:spPr/>
        <p:txBody>
          <a:bodyPr/>
          <a:lstStyle/>
          <a:p>
            <a:r>
              <a:rPr lang="en-US" smtClean="0"/>
              <a:t>Open </a:t>
            </a:r>
            <a:r>
              <a:rPr lang="en-US" err="1" smtClean="0"/>
              <a:t>ArcCatalog</a:t>
            </a:r>
            <a:r>
              <a:rPr lang="en-US" smtClean="0"/>
              <a:t>, open the </a:t>
            </a:r>
            <a:r>
              <a:rPr lang="en-US" err="1" smtClean="0"/>
              <a:t>geodatabase</a:t>
            </a:r>
            <a:endParaRPr lang="en-US" smtClean="0"/>
          </a:p>
          <a:p>
            <a:pPr lvl="1"/>
            <a:r>
              <a:rPr lang="en-US" smtClean="0"/>
              <a:t>right-click the data table, choose </a:t>
            </a:r>
            <a:r>
              <a:rPr lang="en-US"/>
              <a:t>Create Feature Class, select From XY Table... </a:t>
            </a:r>
            <a:endParaRPr lang="en-US" smtClean="0"/>
          </a:p>
          <a:p>
            <a:pPr lvl="1"/>
            <a:r>
              <a:rPr lang="en-US" smtClean="0"/>
              <a:t>SRS (Spatial Reference System) specification for NGDS data services is EPSG:4326 or WGS1984  </a:t>
            </a:r>
          </a:p>
          <a:p>
            <a:pPr lvl="2"/>
            <a:r>
              <a:rPr lang="en-US" smtClean="0"/>
              <a:t>if data uses these, choose this SRS and </a:t>
            </a:r>
            <a:r>
              <a:rPr lang="en-US" b="1" smtClean="0"/>
              <a:t>proceed to Section 8</a:t>
            </a:r>
          </a:p>
          <a:p>
            <a:pPr lvl="2"/>
            <a:r>
              <a:rPr lang="en-US" smtClean="0"/>
              <a:t>if data uses a different SRS, </a:t>
            </a:r>
            <a:r>
              <a:rPr lang="en-US" i="1" smtClean="0"/>
              <a:t>indicate this in the Feature Class name </a:t>
            </a:r>
            <a:r>
              <a:rPr lang="en-US" smtClean="0"/>
              <a:t>and proceed to Section 6 to Transform the data into this SRS </a:t>
            </a:r>
            <a:endParaRPr lang="en-US"/>
          </a:p>
        </p:txBody>
      </p:sp>
    </p:spTree>
    <p:extLst>
      <p:ext uri="{BB962C8B-B14F-4D97-AF65-F5344CB8AC3E}">
        <p14:creationId xmlns:p14="http://schemas.microsoft.com/office/powerpoint/2010/main" val="18724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1447</Words>
  <Application>Microsoft Office PowerPoint</Application>
  <PresentationFormat>On-screen Show (4:3)</PresentationFormat>
  <Paragraphs>175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Excel to NGDS Services</vt:lpstr>
      <vt:lpstr>PowerPoint Presentation</vt:lpstr>
      <vt:lpstr>Section 1: Data QA/QC in Excel</vt:lpstr>
      <vt:lpstr>Section 2: Create URIs and Rewrite Rules</vt:lpstr>
      <vt:lpstr>PowerPoint Presentation</vt:lpstr>
      <vt:lpstr>Section 3: Import Excel Data into Access and Review Data Type</vt:lpstr>
      <vt:lpstr>Section 3a: Excel to Geodatabase without Access</vt:lpstr>
      <vt:lpstr>Section 4: Register Access Table with ArcGIS Geodatabase</vt:lpstr>
      <vt:lpstr>Section 5: Create a Feature Class</vt:lpstr>
      <vt:lpstr>Section 6: Project and Transform Data</vt:lpstr>
      <vt:lpstr>Section 7: Calculate New Coordinates</vt:lpstr>
      <vt:lpstr>Section 8.1: Load Data and Publish Services Using ArcMap</vt:lpstr>
      <vt:lpstr>Section 8.1: Load Data and Publish Services Using ArcMap</vt:lpstr>
      <vt:lpstr>Create Replica</vt:lpstr>
      <vt:lpstr>Create ArcMap Project (.mxd)</vt:lpstr>
      <vt:lpstr>Publish services using ArcGIS Server</vt:lpstr>
      <vt:lpstr>Section 8.2: Load Data and Publish services using GeoServer</vt:lpstr>
      <vt:lpstr>Publish services using GeoServer, cont.</vt:lpstr>
      <vt:lpstr>Create app-schema configuration for GeoServer service </vt:lpstr>
      <vt:lpstr>Section 9: Validating Services</vt:lpstr>
      <vt:lpstr>Section 9: Validating Services</vt:lpstr>
      <vt:lpstr>Schema Validation, cont.</vt:lpstr>
      <vt:lpstr>Section 10: Repository</vt:lpstr>
      <vt:lpstr>Section 10: Repository, cont.</vt:lpstr>
      <vt:lpstr>Excel to NGDS Services</vt:lpstr>
    </vt:vector>
  </TitlesOfParts>
  <Company>Arizona Geological Survey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Presentation</dc:creator>
  <cp:lastModifiedBy>Presentation</cp:lastModifiedBy>
  <cp:revision>64</cp:revision>
  <dcterms:created xsi:type="dcterms:W3CDTF">2013-05-11T18:35:25Z</dcterms:created>
  <dcterms:modified xsi:type="dcterms:W3CDTF">2013-05-12T18:35:44Z</dcterms:modified>
</cp:coreProperties>
</file>