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74" r:id="rId9"/>
    <p:sldId id="279" r:id="rId10"/>
    <p:sldId id="269" r:id="rId11"/>
    <p:sldId id="275" r:id="rId12"/>
    <p:sldId id="268" r:id="rId13"/>
    <p:sldId id="267" r:id="rId14"/>
    <p:sldId id="276" r:id="rId15"/>
    <p:sldId id="280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792" autoAdjust="0"/>
  </p:normalViewPr>
  <p:slideViewPr>
    <p:cSldViewPr>
      <p:cViewPr varScale="1">
        <p:scale>
          <a:sx n="50" d="100"/>
          <a:sy n="50" d="100"/>
        </p:scale>
        <p:origin x="-49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B9F9-E17A-4CBB-86E0-8F52687794B7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1860A-D53B-4024-BCA4-EBA7BA7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US Geoscience information network has developed metadata profiles for interoperable catalog services based</a:t>
            </a:r>
          </a:p>
          <a:p>
            <a:r>
              <a:rPr lang="en-US" dirty="0" smtClean="0"/>
              <a:t>on ISO19139 and the OGC CSW 2.0.2. Currently data services are being deployed for the US Dept. of Energy-funded</a:t>
            </a:r>
          </a:p>
          <a:p>
            <a:r>
              <a:rPr lang="en-US" dirty="0" smtClean="0"/>
              <a:t>National Geothermal Data System. These services utilize OGC Web Map Services, Web Feature Services,</a:t>
            </a:r>
          </a:p>
          <a:p>
            <a:r>
              <a:rPr lang="en-US" dirty="0" smtClean="0"/>
              <a:t>and THREDDS-served NetCDF for gridded datasets. Services and underlying datasets (along with a wide variety</a:t>
            </a:r>
          </a:p>
          <a:p>
            <a:r>
              <a:rPr lang="en-US" dirty="0" smtClean="0"/>
              <a:t>of other information and non information resources are registered in the catalog system. Metadata for registration</a:t>
            </a:r>
          </a:p>
          <a:p>
            <a:r>
              <a:rPr lang="en-US" dirty="0" smtClean="0"/>
              <a:t>is produced by various workflows, including harvest from OGC capabilities documents, Drupal-based web</a:t>
            </a:r>
          </a:p>
          <a:p>
            <a:r>
              <a:rPr lang="en-US" dirty="0" smtClean="0"/>
              <a:t>applications, transformation from tabular compilations. Catalog search is implemented using the ESRI Geoportal</a:t>
            </a:r>
          </a:p>
          <a:p>
            <a:r>
              <a:rPr lang="en-US" dirty="0" smtClean="0"/>
              <a:t>open-source server. We are pursuing various client applications to demonstrated discovery and utilization of the</a:t>
            </a:r>
          </a:p>
          <a:p>
            <a:r>
              <a:rPr lang="en-US" dirty="0" smtClean="0"/>
              <a:t>data services. Currently operational applications allow catalog search and data acquisition from map services in an</a:t>
            </a:r>
          </a:p>
          <a:p>
            <a:r>
              <a:rPr lang="en-US" dirty="0" smtClean="0"/>
              <a:t>ESRI ArcMap extension, a catalog browse and search application built on </a:t>
            </a:r>
            <a:r>
              <a:rPr lang="en-US" dirty="0" err="1" smtClean="0"/>
              <a:t>openlayers</a:t>
            </a:r>
            <a:r>
              <a:rPr lang="en-US" dirty="0" smtClean="0"/>
              <a:t> and Django. We are developing</a:t>
            </a:r>
          </a:p>
          <a:p>
            <a:r>
              <a:rPr lang="en-US" dirty="0" smtClean="0"/>
              <a:t>use cases and requirements for other applications to utilize geothermal data services for resource exploration</a:t>
            </a:r>
          </a:p>
          <a:p>
            <a:r>
              <a:rPr lang="en-US" dirty="0" smtClean="0"/>
              <a:t>and evaluation.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8D4C-6A04-42C7-B268-F39112B0C2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9006FF-C884-435C-B678-9C46E6563F65}" type="slidenum">
              <a:rPr lang="en-US">
                <a:solidFill>
                  <a:prstClr val="black"/>
                </a:solidFill>
              </a:rPr>
              <a:pPr eaLnBrk="1" hangingPunct="1"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71A785C-BCA4-4883-82A2-6B180FB685B7}" type="slidenum">
              <a:rPr lang="en-US" sz="1200">
                <a:solidFill>
                  <a:prstClr val="black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Arizona Geological Survey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C2BBF87-D546-472C-9B20-23A40DCD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76558"/>
            <a:ext cx="474136" cy="44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Arizona Geological Survey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F87-D546-472C-9B20-23A40DCD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9" y="6131969"/>
            <a:ext cx="563031" cy="532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Arizona Geological Survey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F87-D546-472C-9B20-23A40DCD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Arizona Geological Survey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F87-D546-472C-9B20-23A40DCD03C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7/12/2011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Arizona Geological Survey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F87-D546-472C-9B20-23A40DCD03C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225407"/>
            <a:ext cx="507521" cy="480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093822"/>
            <a:ext cx="563031" cy="532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80" y="6114956"/>
            <a:ext cx="540695" cy="51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Arizona Geological Survey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F87-D546-472C-9B20-23A40DCD03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Arizona Geological Survey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FC2BBF87-D546-472C-9B20-23A40DCD03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etadata.stategeothermaldata.org/search/wf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ab.usgin.org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8229600" cy="2590799"/>
          </a:xfrm>
        </p:spPr>
        <p:txBody>
          <a:bodyPr>
            <a:normAutofit/>
          </a:bodyPr>
          <a:lstStyle/>
          <a:p>
            <a:r>
              <a:rPr lang="en-US" dirty="0"/>
              <a:t>US Geoscience Information Network</a:t>
            </a:r>
            <a:r>
              <a:rPr lang="en-US" dirty="0" smtClean="0"/>
              <a:t>,  Web </a:t>
            </a:r>
            <a:r>
              <a:rPr lang="en-US" dirty="0"/>
              <a:t>Services for </a:t>
            </a:r>
            <a:r>
              <a:rPr lang="en-US" dirty="0" smtClean="0"/>
              <a:t>Geoscience Information </a:t>
            </a:r>
            <a:r>
              <a:rPr lang="en-US" dirty="0"/>
              <a:t>Discovery and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3203574"/>
            <a:ext cx="4038600" cy="1825625"/>
          </a:xfrm>
        </p:spPr>
        <p:txBody>
          <a:bodyPr>
            <a:normAutofit/>
          </a:bodyPr>
          <a:lstStyle/>
          <a:p>
            <a:r>
              <a:rPr lang="en-US" dirty="0"/>
              <a:t>S. Richard, L. Allison, R. Clark, </a:t>
            </a:r>
            <a:br>
              <a:rPr lang="en-US" dirty="0"/>
            </a:br>
            <a:r>
              <a:rPr lang="en-US" dirty="0" smtClean="0"/>
              <a:t>C</a:t>
            </a:r>
            <a:r>
              <a:rPr lang="en-US" dirty="0"/>
              <a:t>. Coleman, and G. Chen</a:t>
            </a:r>
          </a:p>
          <a:p>
            <a:r>
              <a:rPr lang="en-US" dirty="0"/>
              <a:t>Az Geological Survey, </a:t>
            </a:r>
            <a:r>
              <a:rPr lang="en-US" dirty="0" smtClean="0"/>
              <a:t> Tucson</a:t>
            </a:r>
            <a:r>
              <a:rPr lang="en-US" dirty="0"/>
              <a:t>, AZ, USA (steve.richard@azgs.az.gov)</a:t>
            </a:r>
          </a:p>
        </p:txBody>
      </p:sp>
      <p:pic>
        <p:nvPicPr>
          <p:cNvPr id="4" name="Picture 5" descr="GIN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89" y="3265712"/>
            <a:ext cx="1611087" cy="161108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extLst/>
        </p:spPr>
      </p:pic>
    </p:spTree>
    <p:extLst>
      <p:ext uri="{BB962C8B-B14F-4D97-AF65-F5344CB8AC3E}">
        <p14:creationId xmlns:p14="http://schemas.microsoft.com/office/powerpoint/2010/main" val="6015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Services for Maps and grids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OGC WMS</a:t>
            </a:r>
          </a:p>
          <a:p>
            <a:pPr lvl="1"/>
            <a:r>
              <a:rPr lang="en-US" sz="2800" dirty="0" smtClean="0"/>
              <a:t>Map images</a:t>
            </a:r>
          </a:p>
          <a:p>
            <a:pPr lvl="1"/>
            <a:r>
              <a:rPr lang="en-US" sz="2400" dirty="0" smtClean="0"/>
              <a:t>Harmonize with standard portrayal schemes</a:t>
            </a:r>
          </a:p>
          <a:p>
            <a:pPr lvl="1"/>
            <a:r>
              <a:rPr lang="en-US" sz="2400" dirty="0" smtClean="0"/>
              <a:t>Clients: most GIS, web mapping frameworks</a:t>
            </a:r>
            <a:endParaRPr lang="en-US" sz="2200" dirty="0" smtClean="0"/>
          </a:p>
          <a:p>
            <a:pPr>
              <a:lnSpc>
                <a:spcPct val="170000"/>
              </a:lnSpc>
            </a:pPr>
            <a:r>
              <a:rPr lang="en-US" sz="3200" dirty="0" smtClean="0"/>
              <a:t>THREDDS/</a:t>
            </a:r>
            <a:r>
              <a:rPr lang="en-US" sz="3200" dirty="0" err="1" smtClean="0"/>
              <a:t>OpenDAP</a:t>
            </a:r>
            <a:r>
              <a:rPr lang="en-US" sz="3200" dirty="0" smtClean="0"/>
              <a:t>/NetCDF</a:t>
            </a:r>
          </a:p>
          <a:p>
            <a:pPr lvl="1"/>
            <a:r>
              <a:rPr lang="en-US" sz="2400" dirty="0" smtClean="0"/>
              <a:t>Gridded data</a:t>
            </a:r>
          </a:p>
          <a:p>
            <a:pPr lvl="1"/>
            <a:r>
              <a:rPr lang="en-US" sz="2400" dirty="0" smtClean="0"/>
              <a:t>Clients</a:t>
            </a:r>
          </a:p>
          <a:p>
            <a:pPr lvl="2"/>
            <a:r>
              <a:rPr lang="en-US" sz="2200" dirty="0" smtClean="0"/>
              <a:t>Environmental data connector in </a:t>
            </a:r>
            <a:r>
              <a:rPr lang="en-US" sz="2200" dirty="0" err="1" smtClean="0"/>
              <a:t>ArcMap</a:t>
            </a:r>
            <a:endParaRPr lang="en-US" sz="2200" dirty="0" smtClean="0"/>
          </a:p>
          <a:p>
            <a:pPr lvl="2"/>
            <a:r>
              <a:rPr lang="en-US" sz="2200" dirty="0" smtClean="0"/>
              <a:t>Existing  </a:t>
            </a:r>
            <a:r>
              <a:rPr lang="en-US" sz="2200" dirty="0" err="1" smtClean="0"/>
              <a:t>OpenDAP</a:t>
            </a:r>
            <a:r>
              <a:rPr lang="en-US" sz="2200" dirty="0" smtClean="0"/>
              <a:t>/</a:t>
            </a:r>
            <a:r>
              <a:rPr lang="en-US" sz="2200" dirty="0" err="1" smtClean="0"/>
              <a:t>NetCDF</a:t>
            </a:r>
            <a:r>
              <a:rPr lang="en-US" sz="2200" dirty="0" smtClean="0"/>
              <a:t> apps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48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Structured data Interchange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086600" cy="3733800"/>
          </a:xfrm>
        </p:spPr>
        <p:txBody>
          <a:bodyPr>
            <a:normAutofit/>
          </a:bodyPr>
          <a:lstStyle/>
          <a:p>
            <a:pPr marL="347472"/>
            <a:r>
              <a:rPr lang="en-US" sz="2800" dirty="0" smtClean="0"/>
              <a:t>Observations: </a:t>
            </a:r>
            <a:r>
              <a:rPr lang="en-US" dirty="0" smtClean="0"/>
              <a:t>results of a single procedure to determine the value of some property</a:t>
            </a:r>
          </a:p>
          <a:p>
            <a:r>
              <a:rPr lang="en-US" sz="2800" dirty="0" smtClean="0"/>
              <a:t>Features:  </a:t>
            </a:r>
            <a:r>
              <a:rPr lang="en-US" dirty="0" smtClean="0"/>
              <a:t>compiled descriptions of an identifiable entity</a:t>
            </a:r>
            <a:endParaRPr lang="en-US" sz="2800" dirty="0" smtClean="0"/>
          </a:p>
          <a:p>
            <a:r>
              <a:rPr lang="en-US" sz="2800" dirty="0"/>
              <a:t>INTERCHANGE </a:t>
            </a:r>
            <a:r>
              <a:rPr lang="en-US" sz="2800" dirty="0" smtClean="0"/>
              <a:t>FORMAT: a known content model and encoding</a:t>
            </a:r>
          </a:p>
          <a:p>
            <a:pPr lvl="1"/>
            <a:r>
              <a:rPr lang="en-US" sz="2000" dirty="0" smtClean="0"/>
              <a:t>simple denormalized ‘flat’ schemes</a:t>
            </a:r>
          </a:p>
          <a:p>
            <a:pPr lvl="1"/>
            <a:r>
              <a:rPr lang="en-US" sz="2000" dirty="0" smtClean="0"/>
              <a:t>complex objects with deeply nested schemes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11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7"/>
          <p:cNvSpPr>
            <a:spLocks noGrp="1"/>
          </p:cNvSpPr>
          <p:nvPr>
            <p:ph sz="half" idx="4294967295"/>
          </p:nvPr>
        </p:nvSpPr>
        <p:spPr>
          <a:xfrm>
            <a:off x="304800" y="914400"/>
            <a:ext cx="8382000" cy="1828800"/>
          </a:xfrm>
        </p:spPr>
        <p:txBody>
          <a:bodyPr>
            <a:noAutofit/>
          </a:bodyPr>
          <a:lstStyle/>
          <a:p>
            <a:pPr marL="273050" indent="-273050" eaLnBrk="1" hangingPunct="1"/>
            <a:r>
              <a:rPr lang="en-US" dirty="0" smtClean="0"/>
              <a:t>Uniform Resource Identifier (URI) </a:t>
            </a:r>
            <a:r>
              <a:rPr lang="en-US" u="sng" dirty="0" smtClean="0"/>
              <a:t>Redirection Tool</a:t>
            </a:r>
          </a:p>
          <a:p>
            <a:pPr marL="273050" indent="-273050" eaLnBrk="1" hangingPunct="1"/>
            <a:r>
              <a:rPr lang="en-US" dirty="0" smtClean="0"/>
              <a:t>Allows data providers to configure dereferencing of GIN URIs to web locations </a:t>
            </a:r>
          </a:p>
          <a:p>
            <a:pPr marL="273050" indent="-273050" eaLnBrk="1" hangingPunct="1"/>
            <a:r>
              <a:rPr lang="en-US" dirty="0" smtClean="0"/>
              <a:t>Use of rewrite rules based on regular expressions</a:t>
            </a:r>
          </a:p>
          <a:p>
            <a:pPr marL="273050" indent="-273050" eaLnBrk="1" hangingPunct="1"/>
            <a:r>
              <a:rPr lang="en-US" dirty="0" smtClean="0"/>
              <a:t>Backbone for GIN linked data system http://resources.usgin.org/uri-gin</a:t>
            </a:r>
          </a:p>
          <a:p>
            <a:pPr marL="273050" indent="-273050" eaLnBrk="1" hangingPunct="1">
              <a:buFontTx/>
              <a:buNone/>
            </a:pPr>
            <a:endParaRPr lang="en-US" dirty="0" smtClean="0"/>
          </a:p>
          <a:p>
            <a:pPr marL="273050" indent="-273050" eaLnBrk="1" hangingPunct="1">
              <a:buFontTx/>
              <a:buNone/>
            </a:pPr>
            <a:r>
              <a:rPr lang="en-US" dirty="0" smtClean="0"/>
              <a:t> </a:t>
            </a:r>
          </a:p>
          <a:p>
            <a:pPr marL="273050" indent="-273050" eaLnBrk="1" hangingPunct="1">
              <a:buFontTx/>
              <a:buNone/>
            </a:pPr>
            <a:endParaRPr lang="en-US" dirty="0" smtClean="0"/>
          </a:p>
        </p:txBody>
      </p:sp>
      <p:sp>
        <p:nvSpPr>
          <p:cNvPr id="4106" name="Title 3"/>
          <p:cNvSpPr>
            <a:spLocks noGrp="1"/>
          </p:cNvSpPr>
          <p:nvPr>
            <p:ph type="title" idx="4294967295"/>
          </p:nvPr>
        </p:nvSpPr>
        <p:spPr>
          <a:xfrm>
            <a:off x="990600" y="152400"/>
            <a:ext cx="7620000" cy="715963"/>
          </a:xfrm>
          <a:ln>
            <a:miter lim="800000"/>
            <a:headEnd/>
            <a:tailEnd/>
          </a:ln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GIN: Linked Data</a:t>
            </a:r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580" name="Picture 5" descr="GIN URI Rewrit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2"/>
          <a:stretch/>
        </p:blipFill>
        <p:spPr bwMode="auto">
          <a:xfrm>
            <a:off x="-16933" y="2819400"/>
            <a:ext cx="9160933" cy="39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0370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Content Placeholder 7"/>
          <p:cNvSpPr>
            <a:spLocks noGrp="1"/>
          </p:cNvSpPr>
          <p:nvPr>
            <p:ph sz="half" idx="4294967295"/>
          </p:nvPr>
        </p:nvSpPr>
        <p:spPr>
          <a:xfrm>
            <a:off x="228600" y="914400"/>
            <a:ext cx="8382000" cy="5562600"/>
          </a:xfrm>
        </p:spPr>
        <p:txBody>
          <a:bodyPr/>
          <a:lstStyle/>
          <a:p>
            <a:pPr marL="0" indent="0" eaLnBrk="1" hangingPunct="1"/>
            <a:r>
              <a:rPr lang="en-US" sz="2000" dirty="0" smtClean="0"/>
              <a:t> </a:t>
            </a:r>
            <a:r>
              <a:rPr lang="en-US" sz="2300" u="sng" dirty="0" smtClean="0"/>
              <a:t>Content models:</a:t>
            </a:r>
          </a:p>
          <a:p>
            <a:pPr lvl="1" eaLnBrk="1" hangingPunct="1"/>
            <a:r>
              <a:rPr lang="en-US" sz="2300" dirty="0" smtClean="0"/>
              <a:t>GML simple features for interchange: denormalized, property values are strings or numbers,  simple point, line, or polygon geometry</a:t>
            </a:r>
          </a:p>
          <a:p>
            <a:pPr lvl="1" eaLnBrk="1" hangingPunct="1"/>
            <a:r>
              <a:rPr lang="en-US" sz="2300" dirty="0" smtClean="0"/>
              <a:t>OGC WFS implementation, works with existing clients</a:t>
            </a:r>
          </a:p>
          <a:p>
            <a:pPr lvl="1" eaLnBrk="1" hangingPunct="1"/>
            <a:r>
              <a:rPr lang="en-US" sz="2300" dirty="0" smtClean="0"/>
              <a:t>State Geological Surveys publish to National Geothermal Data System (NGDS)</a:t>
            </a:r>
            <a:endParaRPr lang="en-US" sz="2300" dirty="0"/>
          </a:p>
          <a:p>
            <a:r>
              <a:rPr lang="en-US" sz="2700" dirty="0" smtClean="0"/>
              <a:t>Listing of currently </a:t>
            </a:r>
            <a:r>
              <a:rPr lang="en-US" sz="2700" dirty="0"/>
              <a:t>deployed services: </a:t>
            </a:r>
            <a:r>
              <a:rPr lang="en-US" sz="2700" dirty="0">
                <a:hlinkClick r:id="rId2"/>
              </a:rPr>
              <a:t>http://</a:t>
            </a:r>
            <a:r>
              <a:rPr lang="en-US" sz="2700" dirty="0" smtClean="0">
                <a:hlinkClick r:id="rId2"/>
              </a:rPr>
              <a:t>metadata.stategeothermaldata.org/search/wfs</a:t>
            </a:r>
            <a:r>
              <a:rPr lang="en-US" sz="2700" dirty="0" smtClean="0"/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2500" dirty="0" smtClean="0"/>
              <a:t> </a:t>
            </a:r>
          </a:p>
          <a:p>
            <a:pPr marL="0" indent="0" eaLnBrk="1" hangingPunct="1">
              <a:buFontTx/>
              <a:buNone/>
            </a:pPr>
            <a:endParaRPr lang="en-US" sz="2500" dirty="0" smtClean="0"/>
          </a:p>
        </p:txBody>
      </p:sp>
      <p:sp>
        <p:nvSpPr>
          <p:cNvPr id="4106" name="Title 3"/>
          <p:cNvSpPr>
            <a:spLocks noGrp="1"/>
          </p:cNvSpPr>
          <p:nvPr>
            <p:ph type="title" idx="4294967295"/>
          </p:nvPr>
        </p:nvSpPr>
        <p:spPr>
          <a:xfrm>
            <a:off x="990600" y="152400"/>
            <a:ext cx="7620000" cy="715963"/>
          </a:xfrm>
          <a:ln>
            <a:miter lim="800000"/>
            <a:headEnd/>
            <a:tailEnd/>
          </a:ln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USGIN: </a:t>
            </a:r>
            <a:r>
              <a: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GML simple features</a:t>
            </a:r>
          </a:p>
        </p:txBody>
      </p:sp>
    </p:spTree>
    <p:extLst>
      <p:ext uri="{BB962C8B-B14F-4D97-AF65-F5344CB8AC3E}">
        <p14:creationId xmlns:p14="http://schemas.microsoft.com/office/powerpoint/2010/main" val="2591037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946150"/>
            <a:ext cx="3733800" cy="5410200"/>
          </a:xfrm>
        </p:spPr>
        <p:txBody>
          <a:bodyPr>
            <a:normAutofit/>
          </a:bodyPr>
          <a:lstStyle/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Active Fault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Borehole lithology log</a:t>
            </a:r>
          </a:p>
          <a:p>
            <a:pPr marL="182563" indent="-182563" eaLnBrk="1" hangingPunct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Borehole log observation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Borehole temperature data</a:t>
            </a:r>
          </a:p>
          <a:p>
            <a:pPr marL="182563" indent="-182563" eaLnBrk="1" hangingPunct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eothermal facility feature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Direct use feature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Drill stem test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Earthquake hypocenter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Aqueous chemistry</a:t>
            </a:r>
          </a:p>
          <a:p>
            <a:pPr marL="182563" indent="-182563" eaLnBrk="1" hangingPunct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Geologic Unit characterization</a:t>
            </a:r>
          </a:p>
          <a:p>
            <a:pPr marL="182563" indent="-182563" eaLnBrk="1" hangingPunct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Gravity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data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316" name="Content Placeholder 3"/>
          <p:cNvSpPr>
            <a:spLocks noGrp="1"/>
          </p:cNvSpPr>
          <p:nvPr>
            <p:ph sz="half" idx="4294967295"/>
          </p:nvPr>
        </p:nvSpPr>
        <p:spPr>
          <a:xfrm>
            <a:off x="4724400" y="946150"/>
            <a:ext cx="4191000" cy="5181600"/>
          </a:xfrm>
        </p:spPr>
        <p:txBody>
          <a:bodyPr>
            <a:normAutofit/>
          </a:bodyPr>
          <a:lstStyle/>
          <a:p>
            <a:pPr marL="182563" indent="-182563" eaLnBrk="1" hangingPunct="1"/>
            <a:r>
              <a:rPr lang="en-US" dirty="0" smtClean="0"/>
              <a:t>Heat flow measurement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Hot spring description</a:t>
            </a:r>
          </a:p>
          <a:p>
            <a:pPr marL="182563" indent="-182563" eaLnBrk="1" hangingPunct="1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Isopach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map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Metadata</a:t>
            </a:r>
          </a:p>
          <a:p>
            <a:pPr marL="182563" indent="-182563" eaLnBrk="1" hangingPunct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Permeability</a:t>
            </a:r>
          </a:p>
          <a:p>
            <a:pPr marL="182563" indent="-182563" eaLnBrk="1" hangingPunct="1"/>
            <a:r>
              <a:rPr lang="en-US" dirty="0" smtClean="0"/>
              <a:t>Production statistics record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Rock chemistry (EARTHCHEM)</a:t>
            </a:r>
          </a:p>
          <a:p>
            <a:pPr marL="182563" indent="-182563" eaLnBrk="1" hangingPunct="1"/>
            <a:r>
              <a:rPr lang="en-US" dirty="0" smtClean="0"/>
              <a:t>Thermal conductivity measurement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Well header </a:t>
            </a:r>
          </a:p>
          <a:p>
            <a:pPr marL="182563" indent="-182563" eaLnBrk="1" hangingPunct="1"/>
            <a:r>
              <a:rPr lang="en-US" b="1" dirty="0" smtClean="0">
                <a:solidFill>
                  <a:srgbClr val="FFFF00"/>
                </a:solidFill>
              </a:rPr>
              <a:t>Volcanic vent description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0" y="0"/>
            <a:ext cx="91440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 </a:t>
            </a:r>
            <a:r>
              <a:rPr lang="en-US" sz="3600" b="1" dirty="0" smtClean="0"/>
              <a:t>Exchange features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797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451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0" y="0"/>
            <a:ext cx="91440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 </a:t>
            </a:r>
            <a:r>
              <a:rPr lang="en-US" sz="3600" b="1" dirty="0" smtClean="0"/>
              <a:t>Active services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7183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Content Placeholder 7"/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3200400" cy="5562600"/>
          </a:xfrm>
        </p:spPr>
        <p:txBody>
          <a:bodyPr/>
          <a:lstStyle/>
          <a:p>
            <a:pPr marL="0" indent="0" eaLnBrk="1" hangingPunct="1"/>
            <a:r>
              <a:rPr lang="en-US" sz="1800" dirty="0" smtClean="0"/>
              <a:t> </a:t>
            </a:r>
            <a:r>
              <a:rPr lang="en-US" sz="2400" dirty="0" smtClean="0"/>
              <a:t>Community web site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smtClean="0">
                <a:hlinkClick r:id="rId2"/>
              </a:rPr>
              <a:t>://lab.usgin.org</a:t>
            </a:r>
            <a:r>
              <a:rPr lang="en-US" sz="1800" smtClean="0"/>
              <a:t> )</a:t>
            </a:r>
            <a:endParaRPr lang="en-US" sz="1800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Blogs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Information about standards, profiles,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Accounts open to anyone</a:t>
            </a:r>
          </a:p>
          <a:p>
            <a:pPr marL="0" indent="0" eaLnBrk="1" hangingPunct="1">
              <a:buFontTx/>
              <a:buNone/>
            </a:pPr>
            <a:r>
              <a:rPr lang="en-US" sz="2500" dirty="0" smtClean="0"/>
              <a:t> </a:t>
            </a:r>
          </a:p>
          <a:p>
            <a:pPr marL="0" indent="0" eaLnBrk="1" hangingPunct="1">
              <a:buFontTx/>
              <a:buNone/>
            </a:pPr>
            <a:endParaRPr lang="en-US" sz="2500" dirty="0" smtClean="0"/>
          </a:p>
        </p:txBody>
      </p:sp>
      <p:sp>
        <p:nvSpPr>
          <p:cNvPr id="4106" name="Title 3"/>
          <p:cNvSpPr>
            <a:spLocks noGrp="1"/>
          </p:cNvSpPr>
          <p:nvPr>
            <p:ph type="title" idx="4294967295"/>
          </p:nvPr>
        </p:nvSpPr>
        <p:spPr>
          <a:xfrm>
            <a:off x="990600" y="152400"/>
            <a:ext cx="7620000" cy="715963"/>
          </a:xfrm>
          <a:ln>
            <a:miter lim="800000"/>
            <a:headEnd/>
            <a:tailEnd/>
          </a:ln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GIN: community web site</a:t>
            </a:r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50545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81400" y="3276600"/>
            <a:ext cx="685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1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GIN Vision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248400" cy="4191000"/>
          </a:xfrm>
        </p:spPr>
        <p:txBody>
          <a:bodyPr>
            <a:normAutofit/>
          </a:bodyPr>
          <a:lstStyle/>
          <a:p>
            <a:pPr marL="0">
              <a:buFontTx/>
              <a:buNone/>
            </a:pPr>
            <a:r>
              <a:rPr lang="en-US" sz="2800" dirty="0"/>
              <a:t>a distributed national network of digital data accessible using common standards and </a:t>
            </a:r>
            <a:r>
              <a:rPr lang="en-US" sz="2800" dirty="0" smtClean="0"/>
              <a:t>protocols</a:t>
            </a:r>
          </a:p>
          <a:p>
            <a:pPr marL="0">
              <a:buFontTx/>
              <a:buNone/>
            </a:pPr>
            <a:r>
              <a:rPr lang="en-US" sz="3600" dirty="0" smtClean="0"/>
              <a:t>…respects ownership of data</a:t>
            </a:r>
          </a:p>
          <a:p>
            <a:pPr marL="0">
              <a:buFontTx/>
              <a:buNone/>
            </a:pPr>
            <a:r>
              <a:rPr lang="en-US" sz="3600" dirty="0" smtClean="0"/>
              <a:t>…builds </a:t>
            </a:r>
            <a:r>
              <a:rPr lang="en-US" sz="3600" dirty="0"/>
              <a:t>on existing data systems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pic>
        <p:nvPicPr>
          <p:cNvPr id="34820" name="Picture 8" descr="interne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133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you!!</a:t>
            </a:r>
            <a:endParaRPr lang="en-US" sz="5400" dirty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152400" y="3733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2"/>
                </a:solidFill>
              </a:rPr>
              <a:t>http://usgin.org</a:t>
            </a:r>
          </a:p>
          <a:p>
            <a:pPr algn="ctr" eaLnBrk="1" hangingPunct="1"/>
            <a:r>
              <a:rPr lang="en-US" sz="2800" dirty="0" smtClean="0">
                <a:solidFill>
                  <a:schemeClr val="bg2"/>
                </a:solidFill>
              </a:rPr>
              <a:t>http</a:t>
            </a:r>
            <a:r>
              <a:rPr lang="en-US" sz="2800" dirty="0">
                <a:solidFill>
                  <a:schemeClr val="bg2"/>
                </a:solidFill>
              </a:rPr>
              <a:t>://</a:t>
            </a:r>
            <a:r>
              <a:rPr lang="en-US" sz="2800" dirty="0" smtClean="0">
                <a:solidFill>
                  <a:schemeClr val="bg2"/>
                </a:solidFill>
              </a:rPr>
              <a:t>lab.usgin.org/usgin-products</a:t>
            </a:r>
          </a:p>
          <a:p>
            <a:pPr algn="ctr" eaLnBrk="1" hangingPunct="1"/>
            <a:r>
              <a:rPr lang="en-US" sz="2800" dirty="0" smtClean="0">
                <a:solidFill>
                  <a:schemeClr val="bg2"/>
                </a:solidFill>
              </a:rPr>
              <a:t>http://stategeothermaldata.org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Roadmap for Presentation</a:t>
            </a:r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r>
              <a:rPr lang="en-US" sz="2800" dirty="0" smtClean="0"/>
              <a:t>USGIN Background</a:t>
            </a:r>
          </a:p>
          <a:p>
            <a:r>
              <a:rPr lang="en-US" sz="2800" dirty="0" smtClean="0"/>
              <a:t>What defines the network</a:t>
            </a:r>
          </a:p>
          <a:p>
            <a:r>
              <a:rPr lang="en-US" sz="2800" dirty="0" smtClean="0"/>
              <a:t>Discovery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Data services</a:t>
            </a:r>
          </a:p>
          <a:p>
            <a:endParaRPr lang="en-US" sz="2800" dirty="0" smtClean="0"/>
          </a:p>
        </p:txBody>
      </p:sp>
      <p:pic>
        <p:nvPicPr>
          <p:cNvPr id="16388" name="Picture 9" descr="hme2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3346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15962"/>
          </a:xfrm>
        </p:spPr>
        <p:txBody>
          <a:bodyPr/>
          <a:lstStyle/>
          <a:p>
            <a:r>
              <a:rPr lang="en-US" b="1" dirty="0" smtClean="0"/>
              <a:t>What is USGIN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 Network defined by a collection of	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service definitions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interchange formats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vocabularies</a:t>
            </a:r>
          </a:p>
          <a:p>
            <a:r>
              <a:rPr lang="en-US" sz="2800" dirty="0" smtClean="0"/>
              <a:t>A community using an approach to geoscience </a:t>
            </a:r>
            <a:r>
              <a:rPr lang="en-US" sz="2800" dirty="0"/>
              <a:t>information </a:t>
            </a:r>
            <a:r>
              <a:rPr lang="en-US" sz="2800" dirty="0" smtClean="0"/>
              <a:t>access</a:t>
            </a:r>
          </a:p>
          <a:p>
            <a:pPr marL="731520" lvl="1">
              <a:spcBef>
                <a:spcPts val="300"/>
              </a:spcBef>
            </a:pPr>
            <a:r>
              <a:rPr lang="en-US" sz="2000" dirty="0" smtClean="0"/>
              <a:t>distributed</a:t>
            </a:r>
          </a:p>
          <a:p>
            <a:pPr marL="731520" lvl="1">
              <a:spcBef>
                <a:spcPts val="300"/>
              </a:spcBef>
            </a:pPr>
            <a:r>
              <a:rPr lang="en-US" sz="2000" dirty="0" smtClean="0"/>
              <a:t>uses </a:t>
            </a:r>
            <a:r>
              <a:rPr lang="en-US" sz="2000" dirty="0"/>
              <a:t>open source </a:t>
            </a:r>
            <a:r>
              <a:rPr lang="en-US" sz="2000" dirty="0" smtClean="0"/>
              <a:t>specification</a:t>
            </a:r>
          </a:p>
          <a:p>
            <a:pPr marL="731520" lvl="1">
              <a:spcBef>
                <a:spcPts val="300"/>
              </a:spcBef>
            </a:pPr>
            <a:r>
              <a:rPr lang="en-US" sz="2000" dirty="0" smtClean="0"/>
              <a:t>common protocols</a:t>
            </a:r>
          </a:p>
          <a:p>
            <a:pPr marL="731520" lvl="1">
              <a:spcBef>
                <a:spcPts val="300"/>
              </a:spcBef>
            </a:pPr>
            <a:r>
              <a:rPr lang="en-US" sz="2000" dirty="0" smtClean="0"/>
              <a:t>respects </a:t>
            </a:r>
            <a:r>
              <a:rPr lang="en-US" sz="2000" dirty="0"/>
              <a:t>and acknowledges data </a:t>
            </a:r>
            <a:r>
              <a:rPr lang="en-US" sz="2000" dirty="0" smtClean="0"/>
              <a:t>ownership,</a:t>
            </a:r>
          </a:p>
          <a:p>
            <a:pPr marL="731520" lvl="1">
              <a:spcBef>
                <a:spcPts val="300"/>
              </a:spcBef>
            </a:pPr>
            <a:r>
              <a:rPr lang="en-US" sz="2000" dirty="0" smtClean="0"/>
              <a:t>fosters </a:t>
            </a:r>
            <a:r>
              <a:rPr lang="en-US" sz="2000" dirty="0"/>
              <a:t>communities of practice to </a:t>
            </a:r>
            <a:r>
              <a:rPr lang="en-US" sz="2000" dirty="0" smtClean="0"/>
              <a:t>grow</a:t>
            </a:r>
          </a:p>
          <a:p>
            <a:r>
              <a:rPr lang="en-US" sz="2800" dirty="0" smtClean="0"/>
              <a:t>The resources that are accessible from the community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96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is USGIN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providers: State </a:t>
            </a:r>
            <a:r>
              <a:rPr lang="en-US" sz="2800" dirty="0"/>
              <a:t>geological </a:t>
            </a:r>
            <a:r>
              <a:rPr lang="en-US" sz="2800" dirty="0" smtClean="0"/>
              <a:t>surveys (AASG) </a:t>
            </a:r>
            <a:r>
              <a:rPr lang="en-US" sz="2800" dirty="0"/>
              <a:t>and the U.S. Geological Survey</a:t>
            </a:r>
          </a:p>
          <a:p>
            <a:r>
              <a:rPr lang="en-US" sz="2800" dirty="0" smtClean="0"/>
              <a:t>Data consumers:  geoscientists, environmental scientists</a:t>
            </a:r>
          </a:p>
          <a:p>
            <a:r>
              <a:rPr lang="en-US" sz="2800" dirty="0" smtClean="0"/>
              <a:t>Developers? Open source community</a:t>
            </a:r>
          </a:p>
          <a:p>
            <a:pPr lvl="1"/>
            <a:r>
              <a:rPr lang="en-US" sz="2400" dirty="0" smtClean="0"/>
              <a:t>If we’re successful, commercial developers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3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Major Components of GIN:  Connecting the Geosciences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2895600" y="2209800"/>
            <a:ext cx="5791200" cy="2286000"/>
          </a:xfrm>
        </p:spPr>
        <p:txBody>
          <a:bodyPr>
            <a:normAutofit/>
          </a:bodyPr>
          <a:lstStyle/>
          <a:p>
            <a:pPr marL="182563" indent="-182563" eaLnBrk="1" hangingPunct="1"/>
            <a:r>
              <a:rPr lang="en-US" sz="2800" b="1" dirty="0" smtClean="0">
                <a:solidFill>
                  <a:srgbClr val="161616"/>
                </a:solidFill>
              </a:rPr>
              <a:t>Catalog – find information</a:t>
            </a:r>
          </a:p>
          <a:p>
            <a:pPr marL="182563" indent="-182563" eaLnBrk="1" hangingPunct="1"/>
            <a:r>
              <a:rPr lang="en-US" sz="2800" b="1" dirty="0" smtClean="0">
                <a:solidFill>
                  <a:srgbClr val="161616"/>
                </a:solidFill>
              </a:rPr>
              <a:t>Services – provide information</a:t>
            </a:r>
          </a:p>
          <a:p>
            <a:pPr marL="182563" indent="-182563" eaLnBrk="1" hangingPunct="1"/>
            <a:r>
              <a:rPr lang="en-US" sz="2800" b="1" dirty="0" smtClean="0">
                <a:solidFill>
                  <a:srgbClr val="161616"/>
                </a:solidFill>
              </a:rPr>
              <a:t>Clients – find and use 				information</a:t>
            </a:r>
          </a:p>
        </p:txBody>
      </p:sp>
      <p:pic>
        <p:nvPicPr>
          <p:cNvPr id="21509" name="Picture 5" descr="GIN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3" y="2133600"/>
            <a:ext cx="2743200" cy="27432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extLst/>
        </p:spPr>
      </p:pic>
    </p:spTree>
    <p:extLst>
      <p:ext uri="{BB962C8B-B14F-4D97-AF65-F5344CB8AC3E}">
        <p14:creationId xmlns:p14="http://schemas.microsoft.com/office/powerpoint/2010/main" val="42691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6" y="304800"/>
            <a:ext cx="8037244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USGIN Metadata Implementation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41959" y="1417637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Minimum Metadata Recommendations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572000" y="1341437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USGIN Profile for ISO 19139 Metadata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6" y="2209800"/>
            <a:ext cx="4151044" cy="373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151044" cy="373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6" y="2438400"/>
            <a:ext cx="409227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 Metadata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2429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5"/>
                  </a:solidFill>
                  <a:prstDash val="solid"/>
                </a:ln>
                <a:solidFill>
                  <a:schemeClr val="accent4"/>
                </a:solidFill>
              </a:rPr>
              <a:t>Metadata Creation and Inclusion in a Catalog</a:t>
            </a:r>
            <a:endParaRPr lang="en-US" sz="2800" b="1" dirty="0">
              <a:ln w="10541" cmpd="sng">
                <a:solidFill>
                  <a:schemeClr val="accent5"/>
                </a:solidFill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Options: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XML, upload to Catalog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Excel Sheet + Python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For bulk updates, ETL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Metadata Wizard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For offline resources or resources already online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Repository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For resources that need to be made available online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33600"/>
            <a:ext cx="5035026" cy="38338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76" y="2362200"/>
            <a:ext cx="5267724" cy="3356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76" y="2362200"/>
            <a:ext cx="5267724" cy="3356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982933"/>
            <a:ext cx="2362200" cy="90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51" y="2510777"/>
            <a:ext cx="5704349" cy="30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109" y="304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Tiered Data Access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25519" y="3600191"/>
            <a:ext cx="16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Unstructured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12961" y="2518694"/>
            <a:ext cx="1220534" cy="73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Custom Structure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76333" y="1427946"/>
            <a:ext cx="1493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Community profile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58137" y="4067463"/>
            <a:ext cx="166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pre packaged files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9852" y="4021296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app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434" y="4021296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Service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972035" y="1286312"/>
            <a:ext cx="5791199" cy="2822708"/>
          </a:xfrm>
          <a:custGeom>
            <a:avLst/>
            <a:gdLst>
              <a:gd name="connsiteX0" fmla="*/ 0 w 3788228"/>
              <a:gd name="connsiteY0" fmla="*/ 1066800 h 1066800"/>
              <a:gd name="connsiteX1" fmla="*/ 2013857 w 3788228"/>
              <a:gd name="connsiteY1" fmla="*/ 272142 h 1066800"/>
              <a:gd name="connsiteX2" fmla="*/ 3788228 w 3788228"/>
              <a:gd name="connsiteY2" fmla="*/ 0 h 1066800"/>
              <a:gd name="connsiteX0" fmla="*/ 0 w 3788228"/>
              <a:gd name="connsiteY0" fmla="*/ 1066800 h 1066800"/>
              <a:gd name="connsiteX1" fmla="*/ 1494275 w 3788228"/>
              <a:gd name="connsiteY1" fmla="*/ 258372 h 1066800"/>
              <a:gd name="connsiteX2" fmla="*/ 3788228 w 3788228"/>
              <a:gd name="connsiteY2" fmla="*/ 0 h 1066800"/>
              <a:gd name="connsiteX0" fmla="*/ 0 w 3788228"/>
              <a:gd name="connsiteY0" fmla="*/ 1066800 h 1066800"/>
              <a:gd name="connsiteX1" fmla="*/ 1494275 w 3788228"/>
              <a:gd name="connsiteY1" fmla="*/ 258372 h 1066800"/>
              <a:gd name="connsiteX2" fmla="*/ 3788228 w 3788228"/>
              <a:gd name="connsiteY2" fmla="*/ 0 h 1066800"/>
              <a:gd name="connsiteX0" fmla="*/ 0 w 3788228"/>
              <a:gd name="connsiteY0" fmla="*/ 1066800 h 1066800"/>
              <a:gd name="connsiteX1" fmla="*/ 1484828 w 3788228"/>
              <a:gd name="connsiteY1" fmla="*/ 230832 h 1066800"/>
              <a:gd name="connsiteX2" fmla="*/ 3788228 w 3788228"/>
              <a:gd name="connsiteY2" fmla="*/ 0 h 1066800"/>
              <a:gd name="connsiteX0" fmla="*/ 0 w 3542607"/>
              <a:gd name="connsiteY0" fmla="*/ 1135651 h 1135651"/>
              <a:gd name="connsiteX1" fmla="*/ 1484828 w 3542607"/>
              <a:gd name="connsiteY1" fmla="*/ 299683 h 1135651"/>
              <a:gd name="connsiteX2" fmla="*/ 3542607 w 3542607"/>
              <a:gd name="connsiteY2" fmla="*/ 0 h 1135651"/>
              <a:gd name="connsiteX0" fmla="*/ 0 w 3542607"/>
              <a:gd name="connsiteY0" fmla="*/ 1135651 h 1135651"/>
              <a:gd name="connsiteX1" fmla="*/ 1484828 w 3542607"/>
              <a:gd name="connsiteY1" fmla="*/ 299683 h 1135651"/>
              <a:gd name="connsiteX2" fmla="*/ 3542607 w 3542607"/>
              <a:gd name="connsiteY2" fmla="*/ 0 h 1135651"/>
              <a:gd name="connsiteX0" fmla="*/ 0 w 3542607"/>
              <a:gd name="connsiteY0" fmla="*/ 1135651 h 1135651"/>
              <a:gd name="connsiteX1" fmla="*/ 1484828 w 3542607"/>
              <a:gd name="connsiteY1" fmla="*/ 299683 h 1135651"/>
              <a:gd name="connsiteX2" fmla="*/ 3542607 w 3542607"/>
              <a:gd name="connsiteY2" fmla="*/ 0 h 1135651"/>
              <a:gd name="connsiteX0" fmla="*/ 0 w 3542607"/>
              <a:gd name="connsiteY0" fmla="*/ 1135651 h 1135651"/>
              <a:gd name="connsiteX1" fmla="*/ 1409253 w 3542607"/>
              <a:gd name="connsiteY1" fmla="*/ 196407 h 1135651"/>
              <a:gd name="connsiteX2" fmla="*/ 3542607 w 3542607"/>
              <a:gd name="connsiteY2" fmla="*/ 0 h 1135651"/>
              <a:gd name="connsiteX0" fmla="*/ 0 w 5044672"/>
              <a:gd name="connsiteY0" fmla="*/ 1631375 h 1631375"/>
              <a:gd name="connsiteX1" fmla="*/ 1409253 w 5044672"/>
              <a:gd name="connsiteY1" fmla="*/ 692131 h 1631375"/>
              <a:gd name="connsiteX2" fmla="*/ 5044672 w 5044672"/>
              <a:gd name="connsiteY2" fmla="*/ 0 h 1631375"/>
              <a:gd name="connsiteX0" fmla="*/ 0 w 5044672"/>
              <a:gd name="connsiteY0" fmla="*/ 1631375 h 1631375"/>
              <a:gd name="connsiteX1" fmla="*/ 1409253 w 5044672"/>
              <a:gd name="connsiteY1" fmla="*/ 692131 h 1631375"/>
              <a:gd name="connsiteX2" fmla="*/ 1733515 w 5044672"/>
              <a:gd name="connsiteY2" fmla="*/ 447145 h 1631375"/>
              <a:gd name="connsiteX3" fmla="*/ 5044672 w 5044672"/>
              <a:gd name="connsiteY3" fmla="*/ 0 h 1631375"/>
              <a:gd name="connsiteX0" fmla="*/ 0 w 5044672"/>
              <a:gd name="connsiteY0" fmla="*/ 1631375 h 1631375"/>
              <a:gd name="connsiteX1" fmla="*/ 681838 w 5044672"/>
              <a:gd name="connsiteY1" fmla="*/ 1001958 h 1631375"/>
              <a:gd name="connsiteX2" fmla="*/ 1733515 w 5044672"/>
              <a:gd name="connsiteY2" fmla="*/ 447145 h 1631375"/>
              <a:gd name="connsiteX3" fmla="*/ 5044672 w 5044672"/>
              <a:gd name="connsiteY3" fmla="*/ 0 h 1631375"/>
              <a:gd name="connsiteX0" fmla="*/ 0 w 5044672"/>
              <a:gd name="connsiteY0" fmla="*/ 1631375 h 1631375"/>
              <a:gd name="connsiteX1" fmla="*/ 681838 w 5044672"/>
              <a:gd name="connsiteY1" fmla="*/ 1001958 h 1631375"/>
              <a:gd name="connsiteX2" fmla="*/ 2659317 w 5044672"/>
              <a:gd name="connsiteY2" fmla="*/ 268134 h 1631375"/>
              <a:gd name="connsiteX3" fmla="*/ 5044672 w 5044672"/>
              <a:gd name="connsiteY3" fmla="*/ 0 h 1631375"/>
              <a:gd name="connsiteX0" fmla="*/ 0 w 5044672"/>
              <a:gd name="connsiteY0" fmla="*/ 1631375 h 1631375"/>
              <a:gd name="connsiteX1" fmla="*/ 681838 w 5044672"/>
              <a:gd name="connsiteY1" fmla="*/ 1001958 h 1631375"/>
              <a:gd name="connsiteX2" fmla="*/ 2659317 w 5044672"/>
              <a:gd name="connsiteY2" fmla="*/ 268134 h 1631375"/>
              <a:gd name="connsiteX3" fmla="*/ 5044672 w 5044672"/>
              <a:gd name="connsiteY3" fmla="*/ 0 h 1631375"/>
              <a:gd name="connsiteX0" fmla="*/ 0 w 4950203"/>
              <a:gd name="connsiteY0" fmla="*/ 1645145 h 1645145"/>
              <a:gd name="connsiteX1" fmla="*/ 587369 w 4950203"/>
              <a:gd name="connsiteY1" fmla="*/ 1001958 h 1645145"/>
              <a:gd name="connsiteX2" fmla="*/ 2564848 w 4950203"/>
              <a:gd name="connsiteY2" fmla="*/ 268134 h 1645145"/>
              <a:gd name="connsiteX3" fmla="*/ 4950203 w 4950203"/>
              <a:gd name="connsiteY3" fmla="*/ 0 h 1645145"/>
              <a:gd name="connsiteX0" fmla="*/ 0 w 4950203"/>
              <a:gd name="connsiteY0" fmla="*/ 1645145 h 1645145"/>
              <a:gd name="connsiteX1" fmla="*/ 587369 w 4950203"/>
              <a:gd name="connsiteY1" fmla="*/ 1001958 h 1645145"/>
              <a:gd name="connsiteX2" fmla="*/ 2564848 w 4950203"/>
              <a:gd name="connsiteY2" fmla="*/ 268134 h 1645145"/>
              <a:gd name="connsiteX3" fmla="*/ 4950203 w 4950203"/>
              <a:gd name="connsiteY3" fmla="*/ 0 h 1645145"/>
              <a:gd name="connsiteX0" fmla="*/ 0 w 4950203"/>
              <a:gd name="connsiteY0" fmla="*/ 1647382 h 1647382"/>
              <a:gd name="connsiteX1" fmla="*/ 587369 w 4950203"/>
              <a:gd name="connsiteY1" fmla="*/ 1004195 h 1647382"/>
              <a:gd name="connsiteX2" fmla="*/ 2564848 w 4950203"/>
              <a:gd name="connsiteY2" fmla="*/ 270371 h 1647382"/>
              <a:gd name="connsiteX3" fmla="*/ 4950203 w 4950203"/>
              <a:gd name="connsiteY3" fmla="*/ 2237 h 1647382"/>
              <a:gd name="connsiteX0" fmla="*/ 0 w 4950203"/>
              <a:gd name="connsiteY0" fmla="*/ 1647850 h 1647850"/>
              <a:gd name="connsiteX1" fmla="*/ 587369 w 4950203"/>
              <a:gd name="connsiteY1" fmla="*/ 1004663 h 1647850"/>
              <a:gd name="connsiteX2" fmla="*/ 2517613 w 4950203"/>
              <a:gd name="connsiteY2" fmla="*/ 236414 h 1647850"/>
              <a:gd name="connsiteX3" fmla="*/ 4950203 w 4950203"/>
              <a:gd name="connsiteY3" fmla="*/ 2705 h 1647850"/>
              <a:gd name="connsiteX0" fmla="*/ 0 w 4950203"/>
              <a:gd name="connsiteY0" fmla="*/ 1647850 h 1647850"/>
              <a:gd name="connsiteX1" fmla="*/ 984141 w 4950203"/>
              <a:gd name="connsiteY1" fmla="*/ 777456 h 1647850"/>
              <a:gd name="connsiteX2" fmla="*/ 2517613 w 4950203"/>
              <a:gd name="connsiteY2" fmla="*/ 236414 h 1647850"/>
              <a:gd name="connsiteX3" fmla="*/ 4950203 w 4950203"/>
              <a:gd name="connsiteY3" fmla="*/ 2705 h 1647850"/>
              <a:gd name="connsiteX0" fmla="*/ 0 w 4950203"/>
              <a:gd name="connsiteY0" fmla="*/ 1647850 h 1647850"/>
              <a:gd name="connsiteX1" fmla="*/ 984141 w 4950203"/>
              <a:gd name="connsiteY1" fmla="*/ 777456 h 1647850"/>
              <a:gd name="connsiteX2" fmla="*/ 2517613 w 4950203"/>
              <a:gd name="connsiteY2" fmla="*/ 236414 h 1647850"/>
              <a:gd name="connsiteX3" fmla="*/ 4950203 w 4950203"/>
              <a:gd name="connsiteY3" fmla="*/ 2705 h 1647850"/>
              <a:gd name="connsiteX0" fmla="*/ 0 w 5025779"/>
              <a:gd name="connsiteY0" fmla="*/ 1784315 h 1784315"/>
              <a:gd name="connsiteX1" fmla="*/ 984141 w 5025779"/>
              <a:gd name="connsiteY1" fmla="*/ 913921 h 1784315"/>
              <a:gd name="connsiteX2" fmla="*/ 2517613 w 5025779"/>
              <a:gd name="connsiteY2" fmla="*/ 372879 h 1784315"/>
              <a:gd name="connsiteX3" fmla="*/ 5025779 w 5025779"/>
              <a:gd name="connsiteY3" fmla="*/ 1469 h 1784315"/>
              <a:gd name="connsiteX0" fmla="*/ 0 w 5025779"/>
              <a:gd name="connsiteY0" fmla="*/ 1784697 h 1784697"/>
              <a:gd name="connsiteX1" fmla="*/ 984141 w 5025779"/>
              <a:gd name="connsiteY1" fmla="*/ 914303 h 1784697"/>
              <a:gd name="connsiteX2" fmla="*/ 2413698 w 5025779"/>
              <a:gd name="connsiteY2" fmla="*/ 311295 h 1784697"/>
              <a:gd name="connsiteX3" fmla="*/ 5025779 w 5025779"/>
              <a:gd name="connsiteY3" fmla="*/ 1851 h 1784697"/>
              <a:gd name="connsiteX0" fmla="*/ 0 w 5025779"/>
              <a:gd name="connsiteY0" fmla="*/ 1785322 h 1785322"/>
              <a:gd name="connsiteX1" fmla="*/ 984141 w 5025779"/>
              <a:gd name="connsiteY1" fmla="*/ 914928 h 1785322"/>
              <a:gd name="connsiteX2" fmla="*/ 2413698 w 5025779"/>
              <a:gd name="connsiteY2" fmla="*/ 311920 h 1785322"/>
              <a:gd name="connsiteX3" fmla="*/ 5025779 w 5025779"/>
              <a:gd name="connsiteY3" fmla="*/ 2476 h 1785322"/>
              <a:gd name="connsiteX0" fmla="*/ 0 w 5025779"/>
              <a:gd name="connsiteY0" fmla="*/ 1785322 h 1785322"/>
              <a:gd name="connsiteX1" fmla="*/ 984141 w 5025779"/>
              <a:gd name="connsiteY1" fmla="*/ 914928 h 1785322"/>
              <a:gd name="connsiteX2" fmla="*/ 2413698 w 5025779"/>
              <a:gd name="connsiteY2" fmla="*/ 311920 h 1785322"/>
              <a:gd name="connsiteX3" fmla="*/ 5025779 w 5025779"/>
              <a:gd name="connsiteY3" fmla="*/ 2476 h 1785322"/>
              <a:gd name="connsiteX0" fmla="*/ 0 w 5025779"/>
              <a:gd name="connsiteY0" fmla="*/ 1785322 h 1785322"/>
              <a:gd name="connsiteX1" fmla="*/ 984141 w 5025779"/>
              <a:gd name="connsiteY1" fmla="*/ 914928 h 1785322"/>
              <a:gd name="connsiteX2" fmla="*/ 2413698 w 5025779"/>
              <a:gd name="connsiteY2" fmla="*/ 311920 h 1785322"/>
              <a:gd name="connsiteX3" fmla="*/ 5025779 w 5025779"/>
              <a:gd name="connsiteY3" fmla="*/ 2476 h 178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5779" h="1785322">
                <a:moveTo>
                  <a:pt x="0" y="1785322"/>
                </a:moveTo>
                <a:cubicBezTo>
                  <a:pt x="124427" y="1538858"/>
                  <a:pt x="581858" y="1160495"/>
                  <a:pt x="984141" y="914928"/>
                </a:cubicBezTo>
                <a:cubicBezTo>
                  <a:pt x="1386424" y="669361"/>
                  <a:pt x="1968393" y="406620"/>
                  <a:pt x="2413698" y="311920"/>
                </a:cubicBezTo>
                <a:cubicBezTo>
                  <a:pt x="3047942" y="134600"/>
                  <a:pt x="4292853" y="-21685"/>
                  <a:pt x="5025779" y="2476"/>
                </a:cubicBezTo>
              </a:path>
            </a:pathLst>
          </a:custGeom>
          <a:ln w="762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92654" y="172319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53164" y="1362330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76833" y="4582731"/>
            <a:ext cx="213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 provider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13934" y="4630057"/>
            <a:ext cx="24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 user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53915" y="1849110"/>
            <a:ext cx="175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provider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3604" y="3600191"/>
            <a:ext cx="175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user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104607" y="2586527"/>
            <a:ext cx="344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 Integration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37510" y="4985569"/>
            <a:ext cx="446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Who determines content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97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7" grpId="0"/>
      <p:bldP spid="22" grpId="0" animBg="1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gular Pentagon 10"/>
          <p:cNvSpPr/>
          <p:nvPr/>
        </p:nvSpPr>
        <p:spPr>
          <a:xfrm>
            <a:off x="3341432" y="1286149"/>
            <a:ext cx="3742986" cy="2647929"/>
          </a:xfrm>
          <a:custGeom>
            <a:avLst/>
            <a:gdLst>
              <a:gd name="connsiteX0" fmla="*/ 1 w 960120"/>
              <a:gd name="connsiteY0" fmla="*/ 349269 h 914400"/>
              <a:gd name="connsiteX1" fmla="*/ 480060 w 960120"/>
              <a:gd name="connsiteY1" fmla="*/ 0 h 914400"/>
              <a:gd name="connsiteX2" fmla="*/ 960119 w 960120"/>
              <a:gd name="connsiteY2" fmla="*/ 349269 h 914400"/>
              <a:gd name="connsiteX3" fmla="*/ 776753 w 960120"/>
              <a:gd name="connsiteY3" fmla="*/ 914398 h 914400"/>
              <a:gd name="connsiteX4" fmla="*/ 183367 w 960120"/>
              <a:gd name="connsiteY4" fmla="*/ 914398 h 914400"/>
              <a:gd name="connsiteX5" fmla="*/ 1 w 960120"/>
              <a:gd name="connsiteY5" fmla="*/ 349269 h 914400"/>
              <a:gd name="connsiteX0" fmla="*/ 0 w 2805851"/>
              <a:gd name="connsiteY0" fmla="*/ 0 h 954596"/>
              <a:gd name="connsiteX1" fmla="*/ 2325792 w 2805851"/>
              <a:gd name="connsiteY1" fmla="*/ 40198 h 954596"/>
              <a:gd name="connsiteX2" fmla="*/ 2805851 w 2805851"/>
              <a:gd name="connsiteY2" fmla="*/ 389467 h 954596"/>
              <a:gd name="connsiteX3" fmla="*/ 2622485 w 2805851"/>
              <a:gd name="connsiteY3" fmla="*/ 954596 h 954596"/>
              <a:gd name="connsiteX4" fmla="*/ 2029099 w 2805851"/>
              <a:gd name="connsiteY4" fmla="*/ 954596 h 954596"/>
              <a:gd name="connsiteX5" fmla="*/ 0 w 2805851"/>
              <a:gd name="connsiteY5" fmla="*/ 0 h 954596"/>
              <a:gd name="connsiteX0" fmla="*/ 0 w 2805851"/>
              <a:gd name="connsiteY0" fmla="*/ 0 h 2478596"/>
              <a:gd name="connsiteX1" fmla="*/ 2325792 w 2805851"/>
              <a:gd name="connsiteY1" fmla="*/ 40198 h 2478596"/>
              <a:gd name="connsiteX2" fmla="*/ 2805851 w 2805851"/>
              <a:gd name="connsiteY2" fmla="*/ 389467 h 2478596"/>
              <a:gd name="connsiteX3" fmla="*/ 2622485 w 2805851"/>
              <a:gd name="connsiteY3" fmla="*/ 954596 h 2478596"/>
              <a:gd name="connsiteX4" fmla="*/ 81765 w 2805851"/>
              <a:gd name="connsiteY4" fmla="*/ 2478596 h 2478596"/>
              <a:gd name="connsiteX5" fmla="*/ 0 w 2805851"/>
              <a:gd name="connsiteY5" fmla="*/ 0 h 2478596"/>
              <a:gd name="connsiteX0" fmla="*/ 0 w 3790885"/>
              <a:gd name="connsiteY0" fmla="*/ 0 h 2630996"/>
              <a:gd name="connsiteX1" fmla="*/ 2325792 w 3790885"/>
              <a:gd name="connsiteY1" fmla="*/ 40198 h 2630996"/>
              <a:gd name="connsiteX2" fmla="*/ 2805851 w 3790885"/>
              <a:gd name="connsiteY2" fmla="*/ 389467 h 2630996"/>
              <a:gd name="connsiteX3" fmla="*/ 3790885 w 3790885"/>
              <a:gd name="connsiteY3" fmla="*/ 2630996 h 2630996"/>
              <a:gd name="connsiteX4" fmla="*/ 81765 w 3790885"/>
              <a:gd name="connsiteY4" fmla="*/ 2478596 h 2630996"/>
              <a:gd name="connsiteX5" fmla="*/ 0 w 3790885"/>
              <a:gd name="connsiteY5" fmla="*/ 0 h 2630996"/>
              <a:gd name="connsiteX0" fmla="*/ 0 w 3791676"/>
              <a:gd name="connsiteY0" fmla="*/ 0 h 2630996"/>
              <a:gd name="connsiteX1" fmla="*/ 2325792 w 3791676"/>
              <a:gd name="connsiteY1" fmla="*/ 40198 h 2630996"/>
              <a:gd name="connsiteX2" fmla="*/ 2805851 w 3791676"/>
              <a:gd name="connsiteY2" fmla="*/ 389467 h 2630996"/>
              <a:gd name="connsiteX3" fmla="*/ 3790885 w 3791676"/>
              <a:gd name="connsiteY3" fmla="*/ 2630996 h 2630996"/>
              <a:gd name="connsiteX4" fmla="*/ 81765 w 3791676"/>
              <a:gd name="connsiteY4" fmla="*/ 2478596 h 2630996"/>
              <a:gd name="connsiteX5" fmla="*/ 0 w 3791676"/>
              <a:gd name="connsiteY5" fmla="*/ 0 h 2630996"/>
              <a:gd name="connsiteX0" fmla="*/ 0 w 4028544"/>
              <a:gd name="connsiteY0" fmla="*/ 0 h 2647929"/>
              <a:gd name="connsiteX1" fmla="*/ 2325792 w 4028544"/>
              <a:gd name="connsiteY1" fmla="*/ 40198 h 2647929"/>
              <a:gd name="connsiteX2" fmla="*/ 2805851 w 4028544"/>
              <a:gd name="connsiteY2" fmla="*/ 389467 h 2647929"/>
              <a:gd name="connsiteX3" fmla="*/ 4027952 w 4028544"/>
              <a:gd name="connsiteY3" fmla="*/ 2647929 h 2647929"/>
              <a:gd name="connsiteX4" fmla="*/ 81765 w 4028544"/>
              <a:gd name="connsiteY4" fmla="*/ 2478596 h 2647929"/>
              <a:gd name="connsiteX5" fmla="*/ 0 w 4028544"/>
              <a:gd name="connsiteY5" fmla="*/ 0 h 2647929"/>
              <a:gd name="connsiteX0" fmla="*/ 0 w 4027952"/>
              <a:gd name="connsiteY0" fmla="*/ 0 h 2647929"/>
              <a:gd name="connsiteX1" fmla="*/ 2325792 w 4027952"/>
              <a:gd name="connsiteY1" fmla="*/ 40198 h 2647929"/>
              <a:gd name="connsiteX2" fmla="*/ 2805851 w 4027952"/>
              <a:gd name="connsiteY2" fmla="*/ 389467 h 2647929"/>
              <a:gd name="connsiteX3" fmla="*/ 4027952 w 4027952"/>
              <a:gd name="connsiteY3" fmla="*/ 2647929 h 2647929"/>
              <a:gd name="connsiteX4" fmla="*/ 81765 w 4027952"/>
              <a:gd name="connsiteY4" fmla="*/ 2478596 h 2647929"/>
              <a:gd name="connsiteX5" fmla="*/ 0 w 4027952"/>
              <a:gd name="connsiteY5" fmla="*/ 0 h 2647929"/>
              <a:gd name="connsiteX0" fmla="*/ 0 w 3943285"/>
              <a:gd name="connsiteY0" fmla="*/ 0 h 2495529"/>
              <a:gd name="connsiteX1" fmla="*/ 2325792 w 3943285"/>
              <a:gd name="connsiteY1" fmla="*/ 40198 h 2495529"/>
              <a:gd name="connsiteX2" fmla="*/ 2805851 w 3943285"/>
              <a:gd name="connsiteY2" fmla="*/ 389467 h 2495529"/>
              <a:gd name="connsiteX3" fmla="*/ 3943285 w 3943285"/>
              <a:gd name="connsiteY3" fmla="*/ 2495529 h 2495529"/>
              <a:gd name="connsiteX4" fmla="*/ 81765 w 3943285"/>
              <a:gd name="connsiteY4" fmla="*/ 2478596 h 2495529"/>
              <a:gd name="connsiteX5" fmla="*/ 0 w 3943285"/>
              <a:gd name="connsiteY5" fmla="*/ 0 h 2495529"/>
              <a:gd name="connsiteX0" fmla="*/ 36769 w 3861520"/>
              <a:gd name="connsiteY0" fmla="*/ 0 h 2495529"/>
              <a:gd name="connsiteX1" fmla="*/ 2244027 w 3861520"/>
              <a:gd name="connsiteY1" fmla="*/ 40198 h 2495529"/>
              <a:gd name="connsiteX2" fmla="*/ 2724086 w 3861520"/>
              <a:gd name="connsiteY2" fmla="*/ 389467 h 2495529"/>
              <a:gd name="connsiteX3" fmla="*/ 3861520 w 3861520"/>
              <a:gd name="connsiteY3" fmla="*/ 2495529 h 2495529"/>
              <a:gd name="connsiteX4" fmla="*/ 0 w 3861520"/>
              <a:gd name="connsiteY4" fmla="*/ 2478596 h 2495529"/>
              <a:gd name="connsiteX5" fmla="*/ 36769 w 3861520"/>
              <a:gd name="connsiteY5" fmla="*/ 0 h 2495529"/>
              <a:gd name="connsiteX0" fmla="*/ 36769 w 3861520"/>
              <a:gd name="connsiteY0" fmla="*/ 0 h 2495529"/>
              <a:gd name="connsiteX1" fmla="*/ 2244027 w 3861520"/>
              <a:gd name="connsiteY1" fmla="*/ 40198 h 2495529"/>
              <a:gd name="connsiteX2" fmla="*/ 3164353 w 3861520"/>
              <a:gd name="connsiteY2" fmla="*/ 1032933 h 2495529"/>
              <a:gd name="connsiteX3" fmla="*/ 3861520 w 3861520"/>
              <a:gd name="connsiteY3" fmla="*/ 2495529 h 2495529"/>
              <a:gd name="connsiteX4" fmla="*/ 0 w 3861520"/>
              <a:gd name="connsiteY4" fmla="*/ 2478596 h 2495529"/>
              <a:gd name="connsiteX5" fmla="*/ 36769 w 3861520"/>
              <a:gd name="connsiteY5" fmla="*/ 0 h 2495529"/>
              <a:gd name="connsiteX0" fmla="*/ 36769 w 3861520"/>
              <a:gd name="connsiteY0" fmla="*/ 0 h 2495529"/>
              <a:gd name="connsiteX1" fmla="*/ 2244027 w 3861520"/>
              <a:gd name="connsiteY1" fmla="*/ 40198 h 2495529"/>
              <a:gd name="connsiteX2" fmla="*/ 3164353 w 3861520"/>
              <a:gd name="connsiteY2" fmla="*/ 1032933 h 2495529"/>
              <a:gd name="connsiteX3" fmla="*/ 3861520 w 3861520"/>
              <a:gd name="connsiteY3" fmla="*/ 2495529 h 2495529"/>
              <a:gd name="connsiteX4" fmla="*/ 0 w 3861520"/>
              <a:gd name="connsiteY4" fmla="*/ 2478596 h 2495529"/>
              <a:gd name="connsiteX5" fmla="*/ 36769 w 3861520"/>
              <a:gd name="connsiteY5" fmla="*/ 0 h 2495529"/>
              <a:gd name="connsiteX0" fmla="*/ 2902 w 3827653"/>
              <a:gd name="connsiteY0" fmla="*/ 0 h 2630996"/>
              <a:gd name="connsiteX1" fmla="*/ 2210160 w 3827653"/>
              <a:gd name="connsiteY1" fmla="*/ 40198 h 2630996"/>
              <a:gd name="connsiteX2" fmla="*/ 3130486 w 3827653"/>
              <a:gd name="connsiteY2" fmla="*/ 1032933 h 2630996"/>
              <a:gd name="connsiteX3" fmla="*/ 3827653 w 3827653"/>
              <a:gd name="connsiteY3" fmla="*/ 2495529 h 2630996"/>
              <a:gd name="connsiteX4" fmla="*/ 0 w 3827653"/>
              <a:gd name="connsiteY4" fmla="*/ 2630996 h 2630996"/>
              <a:gd name="connsiteX5" fmla="*/ 2902 w 3827653"/>
              <a:gd name="connsiteY5" fmla="*/ 0 h 2630996"/>
              <a:gd name="connsiteX0" fmla="*/ 2902 w 3793786"/>
              <a:gd name="connsiteY0" fmla="*/ 0 h 2681795"/>
              <a:gd name="connsiteX1" fmla="*/ 2210160 w 3793786"/>
              <a:gd name="connsiteY1" fmla="*/ 40198 h 2681795"/>
              <a:gd name="connsiteX2" fmla="*/ 3130486 w 3793786"/>
              <a:gd name="connsiteY2" fmla="*/ 1032933 h 2681795"/>
              <a:gd name="connsiteX3" fmla="*/ 3793786 w 3793786"/>
              <a:gd name="connsiteY3" fmla="*/ 2681795 h 2681795"/>
              <a:gd name="connsiteX4" fmla="*/ 0 w 3793786"/>
              <a:gd name="connsiteY4" fmla="*/ 2630996 h 2681795"/>
              <a:gd name="connsiteX5" fmla="*/ 2902 w 3793786"/>
              <a:gd name="connsiteY5" fmla="*/ 0 h 2681795"/>
              <a:gd name="connsiteX0" fmla="*/ 2902 w 3793786"/>
              <a:gd name="connsiteY0" fmla="*/ 0 h 2681795"/>
              <a:gd name="connsiteX1" fmla="*/ 1956160 w 3793786"/>
              <a:gd name="connsiteY1" fmla="*/ 23264 h 2681795"/>
              <a:gd name="connsiteX2" fmla="*/ 3130486 w 3793786"/>
              <a:gd name="connsiteY2" fmla="*/ 1032933 h 2681795"/>
              <a:gd name="connsiteX3" fmla="*/ 3793786 w 3793786"/>
              <a:gd name="connsiteY3" fmla="*/ 2681795 h 2681795"/>
              <a:gd name="connsiteX4" fmla="*/ 0 w 3793786"/>
              <a:gd name="connsiteY4" fmla="*/ 2630996 h 2681795"/>
              <a:gd name="connsiteX5" fmla="*/ 2902 w 3793786"/>
              <a:gd name="connsiteY5" fmla="*/ 0 h 2681795"/>
              <a:gd name="connsiteX0" fmla="*/ 2902 w 3776853"/>
              <a:gd name="connsiteY0" fmla="*/ 0 h 2630996"/>
              <a:gd name="connsiteX1" fmla="*/ 1956160 w 3776853"/>
              <a:gd name="connsiteY1" fmla="*/ 23264 h 2630996"/>
              <a:gd name="connsiteX2" fmla="*/ 3130486 w 3776853"/>
              <a:gd name="connsiteY2" fmla="*/ 1032933 h 2630996"/>
              <a:gd name="connsiteX3" fmla="*/ 3776853 w 3776853"/>
              <a:gd name="connsiteY3" fmla="*/ 2597129 h 2630996"/>
              <a:gd name="connsiteX4" fmla="*/ 0 w 3776853"/>
              <a:gd name="connsiteY4" fmla="*/ 2630996 h 2630996"/>
              <a:gd name="connsiteX5" fmla="*/ 2902 w 3776853"/>
              <a:gd name="connsiteY5" fmla="*/ 0 h 2630996"/>
              <a:gd name="connsiteX0" fmla="*/ 2902 w 3742986"/>
              <a:gd name="connsiteY0" fmla="*/ 0 h 2647929"/>
              <a:gd name="connsiteX1" fmla="*/ 1956160 w 3742986"/>
              <a:gd name="connsiteY1" fmla="*/ 23264 h 2647929"/>
              <a:gd name="connsiteX2" fmla="*/ 3130486 w 3742986"/>
              <a:gd name="connsiteY2" fmla="*/ 1032933 h 2647929"/>
              <a:gd name="connsiteX3" fmla="*/ 3742986 w 3742986"/>
              <a:gd name="connsiteY3" fmla="*/ 2647929 h 2647929"/>
              <a:gd name="connsiteX4" fmla="*/ 0 w 3742986"/>
              <a:gd name="connsiteY4" fmla="*/ 2630996 h 2647929"/>
              <a:gd name="connsiteX5" fmla="*/ 2902 w 3742986"/>
              <a:gd name="connsiteY5" fmla="*/ 0 h 264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2986" h="2647929">
                <a:moveTo>
                  <a:pt x="2902" y="0"/>
                </a:moveTo>
                <a:lnTo>
                  <a:pt x="1956160" y="23264"/>
                </a:lnTo>
                <a:lnTo>
                  <a:pt x="3130486" y="1032933"/>
                </a:lnTo>
                <a:cubicBezTo>
                  <a:pt x="3408031" y="1407575"/>
                  <a:pt x="3668641" y="1595953"/>
                  <a:pt x="3742986" y="2647929"/>
                </a:cubicBezTo>
                <a:lnTo>
                  <a:pt x="0" y="2630996"/>
                </a:lnTo>
                <a:cubicBezTo>
                  <a:pt x="967" y="1753997"/>
                  <a:pt x="1935" y="876999"/>
                  <a:pt x="290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109" y="304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Tiered Data Access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25519" y="3600191"/>
            <a:ext cx="16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Unstructured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12961" y="2518694"/>
            <a:ext cx="1220534" cy="73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Custom Structure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76333" y="1427946"/>
            <a:ext cx="1493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Community profile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58137" y="4067463"/>
            <a:ext cx="166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pre packaged files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9852" y="4021296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app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434" y="4021296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Service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833" y="4582731"/>
            <a:ext cx="213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 provider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13934" y="4630057"/>
            <a:ext cx="24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 user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104607" y="2586527"/>
            <a:ext cx="344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 Integration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37510" y="4985569"/>
            <a:ext cx="446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Who determines content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76833" y="2286001"/>
            <a:ext cx="3276367" cy="1066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Existing web resources and common practice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37652" y="1286149"/>
            <a:ext cx="1696748" cy="84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Where we want to get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1"/>
      <p:bldP spid="9" grpId="1"/>
      <p:bldP spid="12" grpId="1"/>
      <p:bldP spid="13" grpId="1"/>
      <p:bldP spid="17" grpId="1"/>
      <p:bldP spid="26" grpId="1"/>
      <p:bldP spid="27" grpId="1"/>
      <p:bldP spid="30" grpId="1"/>
      <p:bldP spid="32" grpId="1"/>
    </p:bld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6327</TotalTime>
  <Words>725</Words>
  <Application>Microsoft Office PowerPoint</Application>
  <PresentationFormat>On-screen Show (4:3)</PresentationFormat>
  <Paragraphs>153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 Pop</vt:lpstr>
      <vt:lpstr>US Geoscience Information Network,  Web Services for Geoscience Information Discovery and Access</vt:lpstr>
      <vt:lpstr>Roadmap for Presentation</vt:lpstr>
      <vt:lpstr>What is USGIN</vt:lpstr>
      <vt:lpstr>Who is USGIN</vt:lpstr>
      <vt:lpstr>Major Components of GIN:  Connecting the Geosciences</vt:lpstr>
      <vt:lpstr>USGIN Metadata Implementation</vt:lpstr>
      <vt:lpstr>USGIN Metadata Implementation</vt:lpstr>
      <vt:lpstr>Tiered Data Access</vt:lpstr>
      <vt:lpstr>Tiered Data Access</vt:lpstr>
      <vt:lpstr>Services for Maps and grids</vt:lpstr>
      <vt:lpstr>Structured data Interchange</vt:lpstr>
      <vt:lpstr>GIN: Linked Data</vt:lpstr>
      <vt:lpstr>USGIN: GML simple features</vt:lpstr>
      <vt:lpstr>PowerPoint Presentation</vt:lpstr>
      <vt:lpstr>PowerPoint Presentation</vt:lpstr>
      <vt:lpstr>GIN: community web site</vt:lpstr>
      <vt:lpstr>GIN Vision</vt:lpstr>
      <vt:lpstr>Thank you!!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Geothermal Data  and the US Geoscience Information Network</dc:title>
  <dc:creator>Arizona Geological Survey;steve.richard@azgs.az.gov</dc:creator>
  <cp:keywords>USGIN, NGDS, CSIG</cp:keywords>
  <cp:lastModifiedBy>Stephen Richard</cp:lastModifiedBy>
  <cp:revision>157</cp:revision>
  <dcterms:created xsi:type="dcterms:W3CDTF">2011-07-10T18:07:09Z</dcterms:created>
  <dcterms:modified xsi:type="dcterms:W3CDTF">2012-05-08T04:54:15Z</dcterms:modified>
</cp:coreProperties>
</file>