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76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0" autoAdjust="0"/>
  </p:normalViewPr>
  <p:slideViewPr>
    <p:cSldViewPr snapToGrid="0" showGuides="1">
      <p:cViewPr varScale="1">
        <p:scale>
          <a:sx n="126" d="100"/>
          <a:sy n="126" d="100"/>
        </p:scale>
        <p:origin x="154" y="120"/>
      </p:cViewPr>
      <p:guideLst>
        <p:guide orient="horz" pos="2160"/>
        <p:guide pos="461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28337-59EA-A0BC-0CE8-2AAF812C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068FD-0946-2B59-E56B-48B753F0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535-00D3-2013-D0A2-ACB216C5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4B043-FACD-2FEB-58C5-E98046D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DB555-D54E-199F-F01C-80E32301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008D8-3EFC-94FA-2517-C7318D8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978643-ED5A-BCBF-0999-AAEB52A3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8BA36-7DE8-383E-2FE1-A45F494C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FACAC-8E1E-F824-8342-15C79FC3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0FE1E-D523-3946-9F3A-A2DE083B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3DED05-9EE5-9F09-4539-6D5F7198F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40199D-3ACC-E14D-CB5A-FAB5ADCA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69445-CED8-9434-62CD-132D89CA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4E8A9-CE10-963E-D637-4A1B6A7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B20D0-BD5D-E58E-F348-3C3CBFDF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E4CE-B2FF-E209-5557-8D989CDA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8D977-3665-54B5-ACCC-7C788ECB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D0F3E-8317-FA9F-60B0-9213827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25B89-6EF8-E6D6-14ED-BB090404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4B462-69FF-084E-3CA2-A4AD230B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7836-9575-54C5-DEE1-7F6101E8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8B149-D987-5708-1B16-057FB37B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82ED7-742D-AFBC-7986-E9FCD03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86F0A-8A98-0F5E-B0DE-862826A9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C7847-74C9-A8FC-D83D-E65947F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46D42-E492-2C84-EBDD-AC4294C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40977-5BB2-FB62-F99A-60EA2D369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7EC8B8-BA51-8108-DBDF-3BFF4F61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70238-D650-DCB5-01F2-466D030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E89AB9-1E9A-628C-FD27-ED73E96E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350E7-959F-458D-720B-D71D1C7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3B42-F845-9601-A498-DB392926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0EB02-7AB9-5357-8098-574AC84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272F7E-BCBB-E107-7867-6E623FE9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2191B1-A551-E50C-8BA1-028088DB6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6448B7-8D3A-61CB-289F-446F34E60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405371-F1F1-5E76-E4F0-1CBBFE7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859A7-4051-B7F2-48B5-1E206046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66C481-1B96-C687-5A63-3C936729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865B-9C4D-EA41-C807-7B819F19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72120-52D0-B5D8-D873-22604B6C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28B3E0-F59C-2E9E-788E-BFB31D40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2235E-25FC-E937-1D51-E8BAE1EA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F4CF8D-76E1-06E7-9490-FE543284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F79D68-70CC-1F4B-A345-27D0C60C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34805-84AA-CCBE-703C-05324C94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0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ABC6E-F2AF-2E53-6762-5CEAA9CA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9AB4B-57A7-244D-332B-E250106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2B64CF-0DE3-CEE0-B0AE-FBA5AB09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FAA6-772C-E958-3B45-A1663E4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E152D9-05A5-2769-EC06-A257CBF4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89C62-ED25-E69C-AEE4-3B13B56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8C69E-F863-C442-0022-3AE78E2D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680A02-5E40-A6AF-46C9-C35F7DC2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95432F-5B39-2782-57CD-94C9DC8A0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77E17-A6E6-675F-9F78-17FBFB49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18A564-34EC-7A66-FBAE-4BEC0B2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B1E24D-FA31-0E96-005B-AA649E4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EEFA-AA4E-D3D3-299E-03F2AD4C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B1C7-2095-717C-AE1F-2C3B746C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8535E-145B-BF25-2A14-D37F29BB0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84C2-88D9-49BA-8864-F23E0AA41BA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E4DEE-522E-2288-BC3F-58A586CF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5EFE0-0AAF-F1C5-9BA8-7ADC55C2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72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60B54207-837A-BEE3-029D-97B69F937C0A}"/>
              </a:ext>
            </a:extLst>
          </p:cNvPr>
          <p:cNvGrpSpPr/>
          <p:nvPr/>
        </p:nvGrpSpPr>
        <p:grpSpPr>
          <a:xfrm>
            <a:off x="1546990" y="-66745"/>
            <a:ext cx="607786" cy="2978674"/>
            <a:chOff x="1546990" y="-66745"/>
            <a:chExt cx="607786" cy="2978674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C9E2DB3A-7435-66B3-7B3C-5D83925A6F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-66745"/>
              <a:ext cx="0" cy="238064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7A32ABC-8D78-B2C1-D3B8-94A6A6C5F38E}"/>
                </a:ext>
              </a:extLst>
            </p:cNvPr>
            <p:cNvSpPr/>
            <p:nvPr/>
          </p:nvSpPr>
          <p:spPr>
            <a:xfrm>
              <a:off x="1546990" y="2304143"/>
              <a:ext cx="607786" cy="60778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AE19D3F1-6747-1795-1B93-01DE03144BC3}"/>
              </a:ext>
            </a:extLst>
          </p:cNvPr>
          <p:cNvGrpSpPr/>
          <p:nvPr/>
        </p:nvGrpSpPr>
        <p:grpSpPr>
          <a:xfrm>
            <a:off x="-1768089" y="-838200"/>
            <a:ext cx="4218661" cy="7696200"/>
            <a:chOff x="-1790310" y="-800100"/>
            <a:chExt cx="4218661" cy="769620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67339C13-FCEB-84E4-9A47-6FB393B7B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667" y="5486400"/>
              <a:ext cx="2513018" cy="14097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A4BE84F6-0EDB-3A4B-CD71-4847F6F3D9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6941" y="-743858"/>
              <a:ext cx="0" cy="625112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E34EAB6-F0C4-C65B-0CF3-079C9B3ED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50725" y="5486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153B63C-3F61-050C-82A0-94FF2F191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3998686"/>
              <a:ext cx="0" cy="150857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8CD25602-9BE9-F32D-9F9A-A7A19CF9B4B5}"/>
                </a:ext>
              </a:extLst>
            </p:cNvPr>
            <p:cNvSpPr/>
            <p:nvPr/>
          </p:nvSpPr>
          <p:spPr>
            <a:xfrm>
              <a:off x="1546990" y="3390900"/>
              <a:ext cx="607786" cy="60778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ED562B6-FFB9-AB14-2C5A-F5539143F1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16783" y="5486400"/>
              <a:ext cx="2513018" cy="14097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BE22F02-A752-08AC-D0C6-9ED464E2A3D9}"/>
                </a:ext>
              </a:extLst>
            </p:cNvPr>
            <p:cNvCxnSpPr>
              <a:cxnSpLocks/>
            </p:cNvCxnSpPr>
            <p:nvPr/>
          </p:nvCxnSpPr>
          <p:spPr>
            <a:xfrm>
              <a:off x="1284825" y="2125133"/>
              <a:ext cx="0" cy="33821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D381E27-EAAB-9593-520B-16203B08D36F}"/>
                </a:ext>
              </a:extLst>
            </p:cNvPr>
            <p:cNvSpPr/>
            <p:nvPr/>
          </p:nvSpPr>
          <p:spPr>
            <a:xfrm>
              <a:off x="992342" y="1517347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56DDBCE8-CA79-0E52-F1BB-3473F6FFF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90310" y="1295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8D333B45-4692-F8D7-6161-CCE34071046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98" y="-800100"/>
              <a:ext cx="0" cy="211636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422299E2-74A6-E823-0CA2-49891202A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56169" y="5403162"/>
              <a:ext cx="1545758" cy="8671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6561783-D1F1-473A-1145-94EBA599D9BA}"/>
                </a:ext>
              </a:extLst>
            </p:cNvPr>
            <p:cNvSpPr/>
            <p:nvPr/>
          </p:nvSpPr>
          <p:spPr>
            <a:xfrm>
              <a:off x="134515" y="5133165"/>
              <a:ext cx="343807" cy="343807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0008D2A-81D7-5492-8196-11FB2E909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66697" y="5486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3BF7E032-64DD-1D50-2C95-428D16A58922}"/>
                </a:ext>
              </a:extLst>
            </p:cNvPr>
            <p:cNvCxnSpPr>
              <a:cxnSpLocks/>
            </p:cNvCxnSpPr>
            <p:nvPr/>
          </p:nvCxnSpPr>
          <p:spPr>
            <a:xfrm>
              <a:off x="734911" y="3998686"/>
              <a:ext cx="0" cy="150857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868C9077-A161-BA3F-2534-182FB0468AED}"/>
                </a:ext>
              </a:extLst>
            </p:cNvPr>
            <p:cNvCxnSpPr>
              <a:cxnSpLocks/>
            </p:cNvCxnSpPr>
            <p:nvPr/>
          </p:nvCxnSpPr>
          <p:spPr>
            <a:xfrm>
              <a:off x="-784640" y="3165440"/>
              <a:ext cx="1528800" cy="85759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0CD557C-38C8-A59E-26D7-3283D1A05A3A}"/>
              </a:ext>
            </a:extLst>
          </p:cNvPr>
          <p:cNvSpPr/>
          <p:nvPr/>
        </p:nvSpPr>
        <p:spPr>
          <a:xfrm>
            <a:off x="3984172" y="2255520"/>
            <a:ext cx="4223656" cy="2346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u="none" strike="noStrike" baseline="0" dirty="0">
                <a:latin typeface="+mj-lt"/>
              </a:rPr>
              <a:t>Fitting Percentage of Body Fat to Simple Body Measurements: </a:t>
            </a:r>
          </a:p>
          <a:p>
            <a:pPr algn="ctr"/>
            <a:r>
              <a:rPr lang="en-US" sz="2800" b="0" i="0" u="none" strike="noStrike" baseline="0" dirty="0">
                <a:latin typeface="+mj-lt"/>
              </a:rPr>
              <a:t>College Women</a:t>
            </a:r>
            <a:endParaRPr lang="ru-RU" sz="2800" b="1" dirty="0">
              <a:latin typeface="+mj-lt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348269DD-4353-40FC-546D-C5FDC6B9ECFE}"/>
              </a:ext>
            </a:extLst>
          </p:cNvPr>
          <p:cNvGrpSpPr/>
          <p:nvPr/>
        </p:nvGrpSpPr>
        <p:grpSpPr>
          <a:xfrm>
            <a:off x="7968458" y="3267055"/>
            <a:ext cx="1429421" cy="2537840"/>
            <a:chOff x="7612237" y="3932318"/>
            <a:chExt cx="1429421" cy="253784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619925C-1A8A-BFF2-9784-C6179BD72B9D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9F72931D-03DD-A3EE-725A-0BA9C939E34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8024414-30E9-A7AB-F6F0-FA4F338B3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5215EDE7-ECD2-1A66-8363-8C34098DEA79}"/>
                </a:ext>
              </a:extLst>
            </p:cNvPr>
            <p:cNvSpPr/>
            <p:nvPr/>
          </p:nvSpPr>
          <p:spPr>
            <a:xfrm>
              <a:off x="8774343" y="6202843"/>
              <a:ext cx="267315" cy="267315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833150B-0670-B509-FD82-E4027010F28C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7" name="Группа 1066">
            <a:extLst>
              <a:ext uri="{FF2B5EF4-FFF2-40B4-BE49-F238E27FC236}">
                <a16:creationId xmlns:a16="http://schemas.microsoft.com/office/drawing/2014/main" id="{772433C1-DEC7-4EFA-17CC-2C657AEF4201}"/>
              </a:ext>
            </a:extLst>
          </p:cNvPr>
          <p:cNvGrpSpPr/>
          <p:nvPr/>
        </p:nvGrpSpPr>
        <p:grpSpPr>
          <a:xfrm>
            <a:off x="8836063" y="-484414"/>
            <a:ext cx="3590293" cy="1864434"/>
            <a:chOff x="8836063" y="-484414"/>
            <a:chExt cx="3590293" cy="1864434"/>
          </a:xfrm>
        </p:grpSpPr>
        <p:cxnSp>
          <p:nvCxnSpPr>
            <p:cNvPr id="1028" name="Прямая соединительная линия 1027">
              <a:extLst>
                <a:ext uri="{FF2B5EF4-FFF2-40B4-BE49-F238E27FC236}">
                  <a16:creationId xmlns:a16="http://schemas.microsoft.com/office/drawing/2014/main" id="{3865E208-E6BA-F561-C855-DDDB4D4C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930775" y="962351"/>
              <a:ext cx="149558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Прямая соединительная линия 1029">
              <a:extLst>
                <a:ext uri="{FF2B5EF4-FFF2-40B4-BE49-F238E27FC236}">
                  <a16:creationId xmlns:a16="http://schemas.microsoft.com/office/drawing/2014/main" id="{C95B8501-01E3-8C81-9BDB-4E496F412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502" y="-484414"/>
              <a:ext cx="2094712" cy="14467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Прямая соединительная линия 1034">
              <a:extLst>
                <a:ext uri="{FF2B5EF4-FFF2-40B4-BE49-F238E27FC236}">
                  <a16:creationId xmlns:a16="http://schemas.microsoft.com/office/drawing/2014/main" id="{A7E19930-52F8-B934-8BB3-98DC67867D4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2336" y="1380020"/>
              <a:ext cx="149558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Прямая соединительная линия 1035">
              <a:extLst>
                <a:ext uri="{FF2B5EF4-FFF2-40B4-BE49-F238E27FC236}">
                  <a16:creationId xmlns:a16="http://schemas.microsoft.com/office/drawing/2014/main" id="{2F2017C1-4804-337D-DD96-4B172D325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063" y="-66745"/>
              <a:ext cx="2094712" cy="144676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" name="Овал 1048">
            <a:extLst>
              <a:ext uri="{FF2B5EF4-FFF2-40B4-BE49-F238E27FC236}">
                <a16:creationId xmlns:a16="http://schemas.microsoft.com/office/drawing/2014/main" id="{FF58F423-36BD-D311-6DCD-ED2EE06AF3B0}"/>
              </a:ext>
            </a:extLst>
          </p:cNvPr>
          <p:cNvSpPr/>
          <p:nvPr/>
        </p:nvSpPr>
        <p:spPr>
          <a:xfrm>
            <a:off x="9339169" y="2458352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0" name="Овал 1049">
            <a:extLst>
              <a:ext uri="{FF2B5EF4-FFF2-40B4-BE49-F238E27FC236}">
                <a16:creationId xmlns:a16="http://schemas.microsoft.com/office/drawing/2014/main" id="{F787CFAE-0B44-6DD2-3DE2-D746853D76DB}"/>
              </a:ext>
            </a:extLst>
          </p:cNvPr>
          <p:cNvSpPr/>
          <p:nvPr/>
        </p:nvSpPr>
        <p:spPr>
          <a:xfrm>
            <a:off x="2739712" y="1354364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1" name="Группа 1050">
            <a:extLst>
              <a:ext uri="{FF2B5EF4-FFF2-40B4-BE49-F238E27FC236}">
                <a16:creationId xmlns:a16="http://schemas.microsoft.com/office/drawing/2014/main" id="{8F5A6A7B-8463-587F-C3D1-DB29AEF8FF41}"/>
              </a:ext>
            </a:extLst>
          </p:cNvPr>
          <p:cNvGrpSpPr/>
          <p:nvPr/>
        </p:nvGrpSpPr>
        <p:grpSpPr>
          <a:xfrm rot="10800000">
            <a:off x="10241542" y="6172290"/>
            <a:ext cx="607786" cy="2978674"/>
            <a:chOff x="1546990" y="-66745"/>
            <a:chExt cx="607786" cy="2978674"/>
          </a:xfrm>
        </p:grpSpPr>
        <p:cxnSp>
          <p:nvCxnSpPr>
            <p:cNvPr id="1052" name="Прямая соединительная линия 1051">
              <a:extLst>
                <a:ext uri="{FF2B5EF4-FFF2-40B4-BE49-F238E27FC236}">
                  <a16:creationId xmlns:a16="http://schemas.microsoft.com/office/drawing/2014/main" id="{38141F90-4657-3712-3037-386357240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-66745"/>
              <a:ext cx="0" cy="238064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Овал 1052">
              <a:extLst>
                <a:ext uri="{FF2B5EF4-FFF2-40B4-BE49-F238E27FC236}">
                  <a16:creationId xmlns:a16="http://schemas.microsoft.com/office/drawing/2014/main" id="{EFC63153-B965-85B9-3B7C-05F5823F55BD}"/>
                </a:ext>
              </a:extLst>
            </p:cNvPr>
            <p:cNvSpPr/>
            <p:nvPr/>
          </p:nvSpPr>
          <p:spPr>
            <a:xfrm>
              <a:off x="1546990" y="2304143"/>
              <a:ext cx="607786" cy="60778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6" name="Группа 1065">
            <a:extLst>
              <a:ext uri="{FF2B5EF4-FFF2-40B4-BE49-F238E27FC236}">
                <a16:creationId xmlns:a16="http://schemas.microsoft.com/office/drawing/2014/main" id="{1956C39D-76F7-9F5C-EC9B-D1894C4BD221}"/>
              </a:ext>
            </a:extLst>
          </p:cNvPr>
          <p:cNvGrpSpPr/>
          <p:nvPr/>
        </p:nvGrpSpPr>
        <p:grpSpPr>
          <a:xfrm>
            <a:off x="10645321" y="1662036"/>
            <a:ext cx="1804350" cy="1126023"/>
            <a:chOff x="10645321" y="1662036"/>
            <a:chExt cx="1804350" cy="1126023"/>
          </a:xfrm>
        </p:grpSpPr>
        <p:cxnSp>
          <p:nvCxnSpPr>
            <p:cNvPr id="1057" name="Прямая соединительная линия 1056">
              <a:extLst>
                <a:ext uri="{FF2B5EF4-FFF2-40B4-BE49-F238E27FC236}">
                  <a16:creationId xmlns:a16="http://schemas.microsoft.com/office/drawing/2014/main" id="{F0D067AD-C7E4-F799-440E-FEBFD9946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4668" y="1662036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Овал 1058">
              <a:extLst>
                <a:ext uri="{FF2B5EF4-FFF2-40B4-BE49-F238E27FC236}">
                  <a16:creationId xmlns:a16="http://schemas.microsoft.com/office/drawing/2014/main" id="{40B6636A-5B29-4923-907C-D65E6FFC92AB}"/>
                </a:ext>
              </a:extLst>
            </p:cNvPr>
            <p:cNvSpPr/>
            <p:nvPr/>
          </p:nvSpPr>
          <p:spPr>
            <a:xfrm>
              <a:off x="10645321" y="2180273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8" name="Группа 1067">
            <a:extLst>
              <a:ext uri="{FF2B5EF4-FFF2-40B4-BE49-F238E27FC236}">
                <a16:creationId xmlns:a16="http://schemas.microsoft.com/office/drawing/2014/main" id="{7E4AD0C7-90EF-4A55-5D48-FC58B1683563}"/>
              </a:ext>
            </a:extLst>
          </p:cNvPr>
          <p:cNvGrpSpPr/>
          <p:nvPr/>
        </p:nvGrpSpPr>
        <p:grpSpPr>
          <a:xfrm>
            <a:off x="11423845" y="2220713"/>
            <a:ext cx="1633612" cy="1027562"/>
            <a:chOff x="11423845" y="2220713"/>
            <a:chExt cx="1633612" cy="1027562"/>
          </a:xfrm>
        </p:grpSpPr>
        <p:cxnSp>
          <p:nvCxnSpPr>
            <p:cNvPr id="1062" name="Прямая соединительная линия 1061">
              <a:extLst>
                <a:ext uri="{FF2B5EF4-FFF2-40B4-BE49-F238E27FC236}">
                  <a16:creationId xmlns:a16="http://schemas.microsoft.com/office/drawing/2014/main" id="{BBCFD750-B607-2410-903A-CF67FA0C1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Овал 1062">
              <a:extLst>
                <a:ext uri="{FF2B5EF4-FFF2-40B4-BE49-F238E27FC236}">
                  <a16:creationId xmlns:a16="http://schemas.microsoft.com/office/drawing/2014/main" id="{7ED9BB5C-0EDB-7B24-452F-841E91B89733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9" name="Группа 1068">
            <a:extLst>
              <a:ext uri="{FF2B5EF4-FFF2-40B4-BE49-F238E27FC236}">
                <a16:creationId xmlns:a16="http://schemas.microsoft.com/office/drawing/2014/main" id="{0F4648FB-02A7-B916-F718-456B1D743E96}"/>
              </a:ext>
            </a:extLst>
          </p:cNvPr>
          <p:cNvGrpSpPr/>
          <p:nvPr/>
        </p:nvGrpSpPr>
        <p:grpSpPr>
          <a:xfrm>
            <a:off x="11253107" y="2989156"/>
            <a:ext cx="1804350" cy="1126023"/>
            <a:chOff x="11253107" y="2989156"/>
            <a:chExt cx="1804350" cy="1126023"/>
          </a:xfrm>
        </p:grpSpPr>
        <p:cxnSp>
          <p:nvCxnSpPr>
            <p:cNvPr id="1064" name="Прямая соединительная линия 1063">
              <a:extLst>
                <a:ext uri="{FF2B5EF4-FFF2-40B4-BE49-F238E27FC236}">
                  <a16:creationId xmlns:a16="http://schemas.microsoft.com/office/drawing/2014/main" id="{A6B9C19C-D26E-8003-6428-84A70994F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989156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Овал 1064">
              <a:extLst>
                <a:ext uri="{FF2B5EF4-FFF2-40B4-BE49-F238E27FC236}">
                  <a16:creationId xmlns:a16="http://schemas.microsoft.com/office/drawing/2014/main" id="{37E15752-B79E-6199-974C-FD1B02831C82}"/>
                </a:ext>
              </a:extLst>
            </p:cNvPr>
            <p:cNvSpPr/>
            <p:nvPr/>
          </p:nvSpPr>
          <p:spPr>
            <a:xfrm>
              <a:off x="11253107" y="3507393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70" name="Овал 1069">
            <a:extLst>
              <a:ext uri="{FF2B5EF4-FFF2-40B4-BE49-F238E27FC236}">
                <a16:creationId xmlns:a16="http://schemas.microsoft.com/office/drawing/2014/main" id="{30FF9FDD-7269-45BA-EE6D-1785E9BD99C8}"/>
              </a:ext>
            </a:extLst>
          </p:cNvPr>
          <p:cNvSpPr/>
          <p:nvPr/>
        </p:nvSpPr>
        <p:spPr>
          <a:xfrm>
            <a:off x="2732122" y="6162529"/>
            <a:ext cx="607786" cy="6077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1" name="Овал 1070">
            <a:extLst>
              <a:ext uri="{FF2B5EF4-FFF2-40B4-BE49-F238E27FC236}">
                <a16:creationId xmlns:a16="http://schemas.microsoft.com/office/drawing/2014/main" id="{DAFAB7AB-39CB-D1AB-1056-ABFB366E5774}"/>
              </a:ext>
            </a:extLst>
          </p:cNvPr>
          <p:cNvSpPr/>
          <p:nvPr/>
        </p:nvSpPr>
        <p:spPr>
          <a:xfrm>
            <a:off x="3693248" y="5646799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4" name="Прямоугольник 1043">
            <a:extLst>
              <a:ext uri="{FF2B5EF4-FFF2-40B4-BE49-F238E27FC236}">
                <a16:creationId xmlns:a16="http://schemas.microsoft.com/office/drawing/2014/main" id="{691781AD-FF0A-FF4E-E6C2-F73B1037E7EE}"/>
              </a:ext>
            </a:extLst>
          </p:cNvPr>
          <p:cNvSpPr/>
          <p:nvPr/>
        </p:nvSpPr>
        <p:spPr>
          <a:xfrm>
            <a:off x="9276967" y="5031437"/>
            <a:ext cx="2583926" cy="14097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u="none" strike="noStrike" baseline="0" dirty="0"/>
              <a:t>Presented by</a:t>
            </a:r>
            <a:r>
              <a:rPr lang="ru-RU" sz="2000" i="0" u="none" strike="noStrike" baseline="0" dirty="0"/>
              <a:t>:</a:t>
            </a:r>
          </a:p>
          <a:p>
            <a:r>
              <a:rPr lang="en-US" sz="2000" dirty="0"/>
              <a:t>Alyakaev Kamil</a:t>
            </a:r>
            <a:endParaRPr lang="ru-RU" sz="2000" dirty="0"/>
          </a:p>
          <a:p>
            <a:r>
              <a:rPr lang="en-US" sz="2000" dirty="0" err="1"/>
              <a:t>Kolodyazhny</a:t>
            </a:r>
            <a:r>
              <a:rPr lang="en-US" sz="2000" dirty="0"/>
              <a:t> Maxim</a:t>
            </a:r>
            <a:endParaRPr lang="ru-RU" sz="2000" dirty="0"/>
          </a:p>
          <a:p>
            <a:r>
              <a:rPr lang="en-US" sz="2000" dirty="0"/>
              <a:t>Ushakov Stanislav</a:t>
            </a:r>
            <a:endParaRPr lang="ru-RU" sz="2000" dirty="0"/>
          </a:p>
        </p:txBody>
      </p:sp>
      <p:sp>
        <p:nvSpPr>
          <p:cNvPr id="1073" name="Овал 1072">
            <a:extLst>
              <a:ext uri="{FF2B5EF4-FFF2-40B4-BE49-F238E27FC236}">
                <a16:creationId xmlns:a16="http://schemas.microsoft.com/office/drawing/2014/main" id="{A5396D92-64D5-E73B-A4CF-B6D6BFB52CF2}"/>
              </a:ext>
            </a:extLst>
          </p:cNvPr>
          <p:cNvSpPr/>
          <p:nvPr/>
        </p:nvSpPr>
        <p:spPr>
          <a:xfrm>
            <a:off x="230649" y="2593277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4" name="Овал 1073">
            <a:extLst>
              <a:ext uri="{FF2B5EF4-FFF2-40B4-BE49-F238E27FC236}">
                <a16:creationId xmlns:a16="http://schemas.microsoft.com/office/drawing/2014/main" id="{C39FBCD2-1BDE-C72C-8CCD-49E216FF6B9A}"/>
              </a:ext>
            </a:extLst>
          </p:cNvPr>
          <p:cNvSpPr/>
          <p:nvPr/>
        </p:nvSpPr>
        <p:spPr>
          <a:xfrm>
            <a:off x="9207180" y="2325996"/>
            <a:ext cx="607786" cy="6077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2649EDA-8BFC-F9DF-3431-BECA51A5BD05}"/>
              </a:ext>
            </a:extLst>
          </p:cNvPr>
          <p:cNvSpPr/>
          <p:nvPr/>
        </p:nvSpPr>
        <p:spPr>
          <a:xfrm>
            <a:off x="10728566" y="2257743"/>
            <a:ext cx="441296" cy="441296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2BCD579-688E-C823-1FF7-B431EBF34F94}"/>
              </a:ext>
            </a:extLst>
          </p:cNvPr>
          <p:cNvSpPr/>
          <p:nvPr/>
        </p:nvSpPr>
        <p:spPr>
          <a:xfrm>
            <a:off x="1697260" y="3492720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C2759C2-DA2B-8BE5-00BD-0008042ECEC7}"/>
              </a:ext>
            </a:extLst>
          </p:cNvPr>
          <p:cNvSpPr/>
          <p:nvPr/>
        </p:nvSpPr>
        <p:spPr>
          <a:xfrm>
            <a:off x="1082175" y="1546859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049" grpId="0" animBg="1"/>
      <p:bldP spid="1050" grpId="0" animBg="1"/>
      <p:bldP spid="1070" grpId="0" animBg="1"/>
      <p:bldP spid="1071" grpId="0" animBg="1"/>
      <p:bldP spid="1044" grpId="0" animBg="1"/>
      <p:bldP spid="1073" grpId="0" animBg="1"/>
      <p:bldP spid="1074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ADBDF5F9-6E8C-0D65-579E-B4BA8C0073FE}"/>
              </a:ext>
            </a:extLst>
          </p:cNvPr>
          <p:cNvSpPr/>
          <p:nvPr/>
        </p:nvSpPr>
        <p:spPr>
          <a:xfrm>
            <a:off x="690912" y="4693572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Preprocessing included numerical and visual analysis in order to determine the strength of the linear associations and correlations between variables.</a:t>
            </a:r>
            <a:endParaRPr lang="ru-RU" sz="1800" kern="1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atin typeface="+mj-lt"/>
              </a:rPr>
              <a:t>3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</a:t>
            </a:r>
            <a:r>
              <a:rPr lang="ru-RU" sz="3600" b="1" dirty="0">
                <a:latin typeface="+mj-lt"/>
              </a:rPr>
              <a:t>3</a:t>
            </a:r>
            <a:r>
              <a:rPr lang="en-US" sz="3600" b="1" dirty="0">
                <a:latin typeface="+mj-lt"/>
              </a:rPr>
              <a:t>. Dataset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6E686C97-723E-BABC-C361-230744218123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Subjects were 184 women aged 18-25;</a:t>
            </a:r>
            <a:endParaRPr lang="ru-RU" sz="1800" kern="1200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BE70AD49-5D39-DC74-8B42-7593B52EBC5E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Was collected by measuring the percentage of body fat, age, weight, height, and 14 circumference measurements (Waist, Hips, Ankle and e.t.c.) for each woman;</a:t>
            </a:r>
            <a:endParaRPr lang="ru-RU" sz="1800" kern="1200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A701E852-CD5B-6E0B-0ED4-D476D05AFD74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Was based on an older dataset with men as subjects instead of women;</a:t>
            </a:r>
            <a:endParaRPr lang="ru-RU" sz="1800" kern="1200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912E2796-36E2-3402-A044-2901C5C186E0}"/>
              </a:ext>
            </a:extLst>
          </p:cNvPr>
          <p:cNvSpPr/>
          <p:nvPr/>
        </p:nvSpPr>
        <p:spPr>
          <a:xfrm>
            <a:off x="690912" y="5743788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Both backwards and forwards selections were used to determine best subsets, for variable selection.</a:t>
            </a:r>
            <a:endParaRPr lang="ru-RU" sz="1800" kern="1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725C41-33FE-39E9-D68A-65F1A697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1" y="2306194"/>
            <a:ext cx="8517921" cy="36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A115F5C-D2C1-6E68-B836-31B741E4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48" y="1891009"/>
            <a:ext cx="4543563" cy="399984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9A23BE4-AF93-B57B-BE52-6E1CC387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57" y="1539536"/>
            <a:ext cx="5408237" cy="51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4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1" grpId="1" animBg="1"/>
          <p:bldP spid="41" grpId="2" animBg="1"/>
          <p:bldP spid="38" grpId="0" animBg="1"/>
          <p:bldP spid="38" grpId="1" animBg="1"/>
          <p:bldP spid="38" grpId="2" animBg="1"/>
          <p:bldP spid="39" grpId="0" animBg="1"/>
          <p:bldP spid="39" grpId="1" animBg="1"/>
          <p:bldP spid="39" grpId="2" animBg="1"/>
          <p:bldP spid="40" grpId="0" animBg="1"/>
          <p:bldP spid="40" grpId="1" animBg="1"/>
          <p:bldP spid="40" grpId="2" animBg="1"/>
          <p:bldP spid="42" grpId="0" animBg="1"/>
          <p:bldP spid="42" grpId="1" animBg="1"/>
          <p:bldP spid="42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3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4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6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8" grpId="2" animBg="1"/>
          <p:bldP spid="39" grpId="0" animBg="1"/>
          <p:bldP spid="39" grpId="1" animBg="1"/>
          <p:bldP spid="39" grpId="2" animBg="1"/>
          <p:bldP spid="40" grpId="0" animBg="1"/>
          <p:bldP spid="40" grpId="1" animBg="1"/>
          <p:bldP spid="40" grpId="2" animBg="1"/>
          <p:bldP spid="41" grpId="0" animBg="1"/>
          <p:bldP spid="41" grpId="1" animBg="1"/>
          <p:bldP spid="41" grpId="2" animBg="1"/>
          <p:bldP spid="42" grpId="0" animBg="1"/>
          <p:bldP spid="42" grpId="1" animBg="1"/>
          <p:bldP spid="42" grpId="2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4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Q4. The Model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ACB88D-675A-9448-EF05-156F47842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26171" r="9216" b="32609"/>
          <a:stretch/>
        </p:blipFill>
        <p:spPr bwMode="auto">
          <a:xfrm>
            <a:off x="709552" y="1535669"/>
            <a:ext cx="8751604" cy="94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383836A1-EF87-6C31-2ABB-4D4FBB77EC7B}"/>
              </a:ext>
            </a:extLst>
          </p:cNvPr>
          <p:cNvSpPr/>
          <p:nvPr/>
        </p:nvSpPr>
        <p:spPr>
          <a:xfrm>
            <a:off x="690912" y="2862156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This model is a multiple regression model with standard error of 3.543%. (3</a:t>
            </a:r>
            <a:r>
              <a:rPr lang="ru-RU" dirty="0"/>
              <a:t>.62%</a:t>
            </a:r>
            <a:r>
              <a:rPr lang="en-US" dirty="0"/>
              <a:t> corrected)</a:t>
            </a:r>
          </a:p>
        </p:txBody>
      </p:sp>
    </p:spTree>
    <p:extLst>
      <p:ext uri="{BB962C8B-B14F-4D97-AF65-F5344CB8AC3E}">
        <p14:creationId xmlns:p14="http://schemas.microsoft.com/office/powerpoint/2010/main" val="15883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5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Q5. Coefficients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35567A-DE2C-8DA0-1D4D-CE754334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29" y="1405422"/>
            <a:ext cx="6588632" cy="52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290EE1-0395-BF42-134C-38E78424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1" y="1690476"/>
            <a:ext cx="8565554" cy="35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6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Q6. Values and P-Values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20F23FD-BAD1-35B7-98E6-799F859A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5" y="2840777"/>
            <a:ext cx="6364191" cy="214612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55356F2-95BB-5A44-D1AB-114749BE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6" y="1489337"/>
            <a:ext cx="6764852" cy="47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de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7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Q7. Multicollinearity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CBC204F5-6D5F-D3B3-AFBF-3C7758CBFAC4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problem is present, because of the nature of the data: body measurements are mainly the correlated ones, since human bodies tend to be proportional (duh). 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E493048C-529E-8C27-B172-A8B0D04CEF4D}"/>
              </a:ext>
            </a:extLst>
          </p:cNvPr>
          <p:cNvSpPr/>
          <p:nvPr/>
        </p:nvSpPr>
        <p:spPr>
          <a:xfrm>
            <a:off x="690912" y="2788442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Adequate incorporation of predictor variables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0D392980-BB65-3BFE-6BBA-941152CA2B57}"/>
              </a:ext>
            </a:extLst>
          </p:cNvPr>
          <p:cNvSpPr/>
          <p:nvPr/>
        </p:nvSpPr>
        <p:spPr>
          <a:xfrm>
            <a:off x="690912" y="3773557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Homogeneity of error variance 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23BA7069-BAE2-C84F-C8F9-4DB5333787C4}"/>
              </a:ext>
            </a:extLst>
          </p:cNvPr>
          <p:cNvSpPr/>
          <p:nvPr/>
        </p:nvSpPr>
        <p:spPr>
          <a:xfrm>
            <a:off x="690912" y="4758672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r>
              <a:rPr lang="en-US" dirty="0"/>
              <a:t>Normality of the errors </a:t>
            </a:r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606C3080-05CB-69F6-E62A-7DB18CD776C5}"/>
              </a:ext>
            </a:extLst>
          </p:cNvPr>
          <p:cNvSpPr/>
          <p:nvPr/>
        </p:nvSpPr>
        <p:spPr>
          <a:xfrm>
            <a:off x="690912" y="5743788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r>
              <a:rPr lang="en-US" dirty="0"/>
              <a:t>Independence of the errors </a:t>
            </a:r>
          </a:p>
        </p:txBody>
      </p:sp>
    </p:spTree>
    <p:extLst>
      <p:ext uri="{BB962C8B-B14F-4D97-AF65-F5344CB8AC3E}">
        <p14:creationId xmlns:p14="http://schemas.microsoft.com/office/powerpoint/2010/main" val="8210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8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Q8. Heteroskedasticity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9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Q9. Other Problems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889E6CA6-1A69-511A-FDE7-4BB943A66931}"/>
              </a:ext>
            </a:extLst>
          </p:cNvPr>
          <p:cNvSpPr/>
          <p:nvPr/>
        </p:nvSpPr>
        <p:spPr>
          <a:xfrm>
            <a:off x="690912" y="2262203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author mentions the problem with optimistic estimate of error and proposes a solution of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28917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9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Q9. Other Problems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889E6CA6-1A69-511A-FDE7-4BB943A66931}"/>
              </a:ext>
            </a:extLst>
          </p:cNvPr>
          <p:cNvSpPr/>
          <p:nvPr/>
        </p:nvSpPr>
        <p:spPr>
          <a:xfrm>
            <a:off x="690912" y="2262203"/>
            <a:ext cx="8021788" cy="3818141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author mentions the problem with optimistic estimate of error and proposes a solution of cross-validation.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25389EE-B5A9-A9CE-02C6-B64BCBDA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96" y="3139326"/>
            <a:ext cx="6566923" cy="24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10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Q10. Other Models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2D434DD-D4F3-84FE-4565-217D4A944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"/>
          <a:stretch/>
        </p:blipFill>
        <p:spPr>
          <a:xfrm>
            <a:off x="771621" y="2032482"/>
            <a:ext cx="7314125" cy="37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11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Q11. Other Improvements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29A8EDD7-1ACF-4EFF-5905-7601B4DDF6A1}"/>
              </a:ext>
            </a:extLst>
          </p:cNvPr>
          <p:cNvSpPr/>
          <p:nvPr/>
        </p:nvSpPr>
        <p:spPr>
          <a:xfrm>
            <a:off x="690912" y="2262203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author could test for heteroscedasticity using the Breusch-Pagan test or the White test.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E464EF60-BA5A-937D-0CE1-844705FA2BA4}"/>
              </a:ext>
            </a:extLst>
          </p:cNvPr>
          <p:cNvSpPr/>
          <p:nvPr/>
        </p:nvSpPr>
        <p:spPr>
          <a:xfrm>
            <a:off x="690912" y="3312419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The author could use other estimation methods, such as maximum likelihood instead.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585ECE91-AB2D-8593-0C29-8917D4723D8E}"/>
              </a:ext>
            </a:extLst>
          </p:cNvPr>
          <p:cNvSpPr/>
          <p:nvPr/>
        </p:nvSpPr>
        <p:spPr>
          <a:xfrm>
            <a:off x="690912" y="436263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author could have used considered to compare their model to other, non-linear models.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18913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6" grpId="0" animBg="1"/>
          <p:bldP spid="36" grpId="1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6" grpId="0" animBg="1"/>
          <p:bldP spid="36" grpId="1" animBg="1"/>
          <p:bldP spid="3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33A1728-CF44-B28E-325A-25BD6165B007}"/>
              </a:ext>
            </a:extLst>
          </p:cNvPr>
          <p:cNvGrpSpPr/>
          <p:nvPr/>
        </p:nvGrpSpPr>
        <p:grpSpPr>
          <a:xfrm>
            <a:off x="-5248459" y="1833144"/>
            <a:ext cx="7533156" cy="4683770"/>
            <a:chOff x="885130" y="1833144"/>
            <a:chExt cx="7533156" cy="4683770"/>
          </a:xfrm>
        </p:grpSpPr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98D708C9-9405-42ED-3102-EF3272109EDF}"/>
                </a:ext>
              </a:extLst>
            </p:cNvPr>
            <p:cNvSpPr/>
            <p:nvPr/>
          </p:nvSpPr>
          <p:spPr>
            <a:xfrm>
              <a:off x="885130" y="1833144"/>
              <a:ext cx="7533156" cy="4683770"/>
            </a:xfrm>
            <a:custGeom>
              <a:avLst/>
              <a:gdLst>
                <a:gd name="connsiteX0" fmla="*/ 0 w 7533155"/>
                <a:gd name="connsiteY0" fmla="*/ 0 h 4683770"/>
                <a:gd name="connsiteX1" fmla="*/ 6779600 w 7533155"/>
                <a:gd name="connsiteY1" fmla="*/ 0 h 4683770"/>
                <a:gd name="connsiteX2" fmla="*/ 6873886 w 7533155"/>
                <a:gd name="connsiteY2" fmla="*/ 52927 h 4683770"/>
                <a:gd name="connsiteX3" fmla="*/ 7179474 w 7533155"/>
                <a:gd name="connsiteY3" fmla="*/ 290257 h 4683770"/>
                <a:gd name="connsiteX4" fmla="*/ 7532300 w 7533155"/>
                <a:gd name="connsiteY4" fmla="*/ 723464 h 4683770"/>
                <a:gd name="connsiteX5" fmla="*/ 7533155 w 7533155"/>
                <a:gd name="connsiteY5" fmla="*/ 725170 h 4683770"/>
                <a:gd name="connsiteX6" fmla="*/ 7533155 w 7533155"/>
                <a:gd name="connsiteY6" fmla="*/ 3931166 h 4683770"/>
                <a:gd name="connsiteX7" fmla="*/ 7532299 w 7533155"/>
                <a:gd name="connsiteY7" fmla="*/ 3932874 h 4683770"/>
                <a:gd name="connsiteX8" fmla="*/ 7179473 w 7533155"/>
                <a:gd name="connsiteY8" fmla="*/ 4366080 h 4683770"/>
                <a:gd name="connsiteX9" fmla="*/ 6873885 w 7533155"/>
                <a:gd name="connsiteY9" fmla="*/ 4603410 h 4683770"/>
                <a:gd name="connsiteX10" fmla="*/ 6730728 w 7533155"/>
                <a:gd name="connsiteY10" fmla="*/ 4683770 h 4683770"/>
                <a:gd name="connsiteX11" fmla="*/ 0 w 7533155"/>
                <a:gd name="connsiteY11" fmla="*/ 4683770 h 468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3155" h="4683770">
                  <a:moveTo>
                    <a:pt x="0" y="0"/>
                  </a:moveTo>
                  <a:lnTo>
                    <a:pt x="6779600" y="0"/>
                  </a:lnTo>
                  <a:lnTo>
                    <a:pt x="6873886" y="52927"/>
                  </a:lnTo>
                  <a:cubicBezTo>
                    <a:pt x="6975848" y="117271"/>
                    <a:pt x="7079547" y="197009"/>
                    <a:pt x="7179474" y="290257"/>
                  </a:cubicBezTo>
                  <a:cubicBezTo>
                    <a:pt x="7329365" y="430130"/>
                    <a:pt x="7449514" y="580569"/>
                    <a:pt x="7532300" y="723464"/>
                  </a:cubicBezTo>
                  <a:lnTo>
                    <a:pt x="7533155" y="725170"/>
                  </a:lnTo>
                  <a:lnTo>
                    <a:pt x="7533155" y="3931166"/>
                  </a:lnTo>
                  <a:lnTo>
                    <a:pt x="7532299" y="3932874"/>
                  </a:lnTo>
                  <a:cubicBezTo>
                    <a:pt x="7449513" y="4075768"/>
                    <a:pt x="7329364" y="4226208"/>
                    <a:pt x="7179473" y="4366080"/>
                  </a:cubicBezTo>
                  <a:cubicBezTo>
                    <a:pt x="7079546" y="4459329"/>
                    <a:pt x="6975847" y="4539066"/>
                    <a:pt x="6873885" y="4603410"/>
                  </a:cubicBezTo>
                  <a:lnTo>
                    <a:pt x="6730728" y="4683770"/>
                  </a:lnTo>
                  <a:lnTo>
                    <a:pt x="0" y="468377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68BF13C-92BD-9AD8-368B-3D039B40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427" y="2823029"/>
              <a:ext cx="0" cy="2547257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8AB4F9-C2C2-CCE2-7E97-C1444CBF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0513" y="2510971"/>
              <a:ext cx="0" cy="320765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48885B-A7A3-6B1C-6E31-F0905B08C6BC}"/>
              </a:ext>
            </a:extLst>
          </p:cNvPr>
          <p:cNvSpPr/>
          <p:nvPr/>
        </p:nvSpPr>
        <p:spPr>
          <a:xfrm>
            <a:off x="0" y="1769490"/>
            <a:ext cx="742682" cy="4849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A3CABF-9271-78EA-5722-9C9FA15DA23A}"/>
              </a:ext>
            </a:extLst>
          </p:cNvPr>
          <p:cNvGrpSpPr/>
          <p:nvPr/>
        </p:nvGrpSpPr>
        <p:grpSpPr>
          <a:xfrm>
            <a:off x="-884053" y="5857739"/>
            <a:ext cx="1584651" cy="1205880"/>
            <a:chOff x="-884053" y="5857739"/>
            <a:chExt cx="1584651" cy="120588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7F8242B-7269-F824-DAF5-C641A9EF6ECC}"/>
                </a:ext>
              </a:extLst>
            </p:cNvPr>
            <p:cNvCxnSpPr>
              <a:cxnSpLocks/>
            </p:cNvCxnSpPr>
            <p:nvPr/>
          </p:nvCxnSpPr>
          <p:spPr>
            <a:xfrm rot="9919758" flipH="1">
              <a:off x="-884053" y="638205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2FBB6222-8266-38D6-AE9E-CD52D644EE4B}"/>
                </a:ext>
              </a:extLst>
            </p:cNvPr>
            <p:cNvSpPr/>
            <p:nvPr/>
          </p:nvSpPr>
          <p:spPr>
            <a:xfrm>
              <a:off x="92812" y="5857739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3237615B-3B94-CFFF-FF3A-794B4B21333B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99AD94D-FDB4-9356-AB77-36F840233D01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D0A856F-A35E-EE56-906E-EDD8F5CD5256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20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5041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12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Q12. Likeliness of the Article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8272D4FE-B085-F502-23E4-B5FE1F6AE9B9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The research has a real-life application, as well as providing educational value to the reader, who is presumed to be a student.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DA1B8E63-0E86-C112-95D5-F05D09E5C62D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model built in the research is robust enough for the cause.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71E59DD3-72C4-BDD4-563E-D28835A04DBB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author also provides self-critique.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B28E73E9-E207-3F2C-64FE-CAFAD5D3DBC6}"/>
              </a:ext>
            </a:extLst>
          </p:cNvPr>
          <p:cNvSpPr/>
          <p:nvPr/>
        </p:nvSpPr>
        <p:spPr>
          <a:xfrm>
            <a:off x="690912" y="4693572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full R code is provided.</a:t>
            </a:r>
            <a:endParaRPr lang="ru-RU" sz="1800" kern="1200" dirty="0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A22B96CD-69F8-801A-4625-6F994556E087}"/>
              </a:ext>
            </a:extLst>
          </p:cNvPr>
          <p:cNvSpPr/>
          <p:nvPr/>
        </p:nvSpPr>
        <p:spPr>
          <a:xfrm>
            <a:off x="690912" y="5743788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article includes an appendix, which is a grading rubric that states specifically everything that is good to have in such a research.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37135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4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4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Clr clrSpc="hsl" dir="cw">
                                          <p:cBhvr override="childStyle">
                                            <p:cTn id="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animClr clrSpc="hsl" dir="cw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stroke.color</p:attrName>
                                            </p:attrNameLst>
                                          </p:cBhvr>
                                          <p:by>
                                            <p:hsl h="0" s="-12549" l="-25098"/>
                                          </p:by>
                                        </p:animClr>
                                        <p:set>
                                          <p:cBhvr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3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DBE37C-D8CF-0DBE-CAF9-07DD057E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99" y="829344"/>
            <a:ext cx="2439676" cy="24396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149B2-8369-1504-18D5-13DF4FD9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57" y="0"/>
            <a:ext cx="3240315" cy="3240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6A68F9-E4E9-C408-6C3E-46DD4956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3" y="660400"/>
            <a:ext cx="3240315" cy="3240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EC2445-B606-E3D6-24D5-4779214B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" y="-195943"/>
            <a:ext cx="3240315" cy="32403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266779-39A3-806B-7113-880F15D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814" y="1620157"/>
            <a:ext cx="3240315" cy="32403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5D297C-852D-A47B-A1AE-E2B1EBB8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27" y="987879"/>
            <a:ext cx="3240315" cy="32403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D48195-ABB7-15EE-D65A-454D488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68" y="195943"/>
            <a:ext cx="3240315" cy="32403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DDB29B-7D21-F197-3812-A3DCE791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85" y="-391886"/>
            <a:ext cx="3240315" cy="32403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19DF5A7-2BF8-FB30-9795-DB859D60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80" y="1888671"/>
            <a:ext cx="3240315" cy="32403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47BF32-1773-A4D1-506F-1A03EE31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982" y="1157514"/>
            <a:ext cx="3240315" cy="3240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C26280-0969-B0AC-1442-8FDC18456DDE}"/>
              </a:ext>
            </a:extLst>
          </p:cNvPr>
          <p:cNvSpPr txBox="1"/>
          <p:nvPr/>
        </p:nvSpPr>
        <p:spPr>
          <a:xfrm>
            <a:off x="8016328" y="3797664"/>
            <a:ext cx="520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QUE?</a:t>
            </a:r>
            <a:endParaRPr lang="ru-RU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3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33A1728-CF44-B28E-325A-25BD6165B007}"/>
              </a:ext>
            </a:extLst>
          </p:cNvPr>
          <p:cNvGrpSpPr/>
          <p:nvPr/>
        </p:nvGrpSpPr>
        <p:grpSpPr>
          <a:xfrm>
            <a:off x="885130" y="1833144"/>
            <a:ext cx="7533156" cy="4683770"/>
            <a:chOff x="885130" y="1833144"/>
            <a:chExt cx="7533156" cy="4683770"/>
          </a:xfrm>
        </p:grpSpPr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98D708C9-9405-42ED-3102-EF3272109EDF}"/>
                </a:ext>
              </a:extLst>
            </p:cNvPr>
            <p:cNvSpPr/>
            <p:nvPr/>
          </p:nvSpPr>
          <p:spPr>
            <a:xfrm>
              <a:off x="885130" y="1833144"/>
              <a:ext cx="7533156" cy="4683770"/>
            </a:xfrm>
            <a:custGeom>
              <a:avLst/>
              <a:gdLst>
                <a:gd name="connsiteX0" fmla="*/ 0 w 7533155"/>
                <a:gd name="connsiteY0" fmla="*/ 0 h 4683770"/>
                <a:gd name="connsiteX1" fmla="*/ 6779600 w 7533155"/>
                <a:gd name="connsiteY1" fmla="*/ 0 h 4683770"/>
                <a:gd name="connsiteX2" fmla="*/ 6873886 w 7533155"/>
                <a:gd name="connsiteY2" fmla="*/ 52927 h 4683770"/>
                <a:gd name="connsiteX3" fmla="*/ 7179474 w 7533155"/>
                <a:gd name="connsiteY3" fmla="*/ 290257 h 4683770"/>
                <a:gd name="connsiteX4" fmla="*/ 7532300 w 7533155"/>
                <a:gd name="connsiteY4" fmla="*/ 723464 h 4683770"/>
                <a:gd name="connsiteX5" fmla="*/ 7533155 w 7533155"/>
                <a:gd name="connsiteY5" fmla="*/ 725170 h 4683770"/>
                <a:gd name="connsiteX6" fmla="*/ 7533155 w 7533155"/>
                <a:gd name="connsiteY6" fmla="*/ 3931166 h 4683770"/>
                <a:gd name="connsiteX7" fmla="*/ 7532299 w 7533155"/>
                <a:gd name="connsiteY7" fmla="*/ 3932874 h 4683770"/>
                <a:gd name="connsiteX8" fmla="*/ 7179473 w 7533155"/>
                <a:gd name="connsiteY8" fmla="*/ 4366080 h 4683770"/>
                <a:gd name="connsiteX9" fmla="*/ 6873885 w 7533155"/>
                <a:gd name="connsiteY9" fmla="*/ 4603410 h 4683770"/>
                <a:gd name="connsiteX10" fmla="*/ 6730728 w 7533155"/>
                <a:gd name="connsiteY10" fmla="*/ 4683770 h 4683770"/>
                <a:gd name="connsiteX11" fmla="*/ 0 w 7533155"/>
                <a:gd name="connsiteY11" fmla="*/ 4683770 h 468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3155" h="4683770">
                  <a:moveTo>
                    <a:pt x="0" y="0"/>
                  </a:moveTo>
                  <a:lnTo>
                    <a:pt x="6779600" y="0"/>
                  </a:lnTo>
                  <a:lnTo>
                    <a:pt x="6873886" y="52927"/>
                  </a:lnTo>
                  <a:cubicBezTo>
                    <a:pt x="6975848" y="117271"/>
                    <a:pt x="7079547" y="197009"/>
                    <a:pt x="7179474" y="290257"/>
                  </a:cubicBezTo>
                  <a:cubicBezTo>
                    <a:pt x="7329365" y="430130"/>
                    <a:pt x="7449514" y="580569"/>
                    <a:pt x="7532300" y="723464"/>
                  </a:cubicBezTo>
                  <a:lnTo>
                    <a:pt x="7533155" y="725170"/>
                  </a:lnTo>
                  <a:lnTo>
                    <a:pt x="7533155" y="3931166"/>
                  </a:lnTo>
                  <a:lnTo>
                    <a:pt x="7532299" y="3932874"/>
                  </a:lnTo>
                  <a:cubicBezTo>
                    <a:pt x="7449513" y="4075768"/>
                    <a:pt x="7329364" y="4226208"/>
                    <a:pt x="7179473" y="4366080"/>
                  </a:cubicBezTo>
                  <a:cubicBezTo>
                    <a:pt x="7079546" y="4459329"/>
                    <a:pt x="6975847" y="4539066"/>
                    <a:pt x="6873885" y="4603410"/>
                  </a:cubicBezTo>
                  <a:lnTo>
                    <a:pt x="6730728" y="4683770"/>
                  </a:lnTo>
                  <a:lnTo>
                    <a:pt x="0" y="468377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68BF13C-92BD-9AD8-368B-3D039B40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427" y="2823029"/>
              <a:ext cx="0" cy="2547257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8AB4F9-C2C2-CCE2-7E97-C1444CBF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0513" y="2510971"/>
              <a:ext cx="0" cy="320765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0" name="Рисунок 99" descr="Отпечаток пальца со сплошной заливкой">
            <a:extLst>
              <a:ext uri="{FF2B5EF4-FFF2-40B4-BE49-F238E27FC236}">
                <a16:creationId xmlns:a16="http://schemas.microsoft.com/office/drawing/2014/main" id="{F3F40741-AAF0-E804-210A-6CEAB4650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488" y="3672957"/>
            <a:ext cx="914400" cy="914400"/>
          </a:xfrm>
          <a:prstGeom prst="rect">
            <a:avLst/>
          </a:prstGeom>
        </p:spPr>
      </p:pic>
      <p:pic>
        <p:nvPicPr>
          <p:cNvPr id="94" name="Рисунок 93" descr="Круги Харви 0% контур">
            <a:extLst>
              <a:ext uri="{FF2B5EF4-FFF2-40B4-BE49-F238E27FC236}">
                <a16:creationId xmlns:a16="http://schemas.microsoft.com/office/drawing/2014/main" id="{F4D9E4B2-28B2-C4F0-35BA-5CD459D0D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9624" y="3471093"/>
            <a:ext cx="1318129" cy="131812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48885B-A7A3-6B1C-6E31-F0905B08C6BC}"/>
              </a:ext>
            </a:extLst>
          </p:cNvPr>
          <p:cNvSpPr/>
          <p:nvPr/>
        </p:nvSpPr>
        <p:spPr>
          <a:xfrm>
            <a:off x="0" y="1769490"/>
            <a:ext cx="742682" cy="4849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A3CABF-9271-78EA-5722-9C9FA15DA23A}"/>
              </a:ext>
            </a:extLst>
          </p:cNvPr>
          <p:cNvGrpSpPr/>
          <p:nvPr/>
        </p:nvGrpSpPr>
        <p:grpSpPr>
          <a:xfrm>
            <a:off x="-884053" y="5857739"/>
            <a:ext cx="1584651" cy="1205880"/>
            <a:chOff x="-884053" y="5857739"/>
            <a:chExt cx="1584651" cy="120588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7F8242B-7269-F824-DAF5-C641A9EF6ECC}"/>
                </a:ext>
              </a:extLst>
            </p:cNvPr>
            <p:cNvCxnSpPr>
              <a:cxnSpLocks/>
            </p:cNvCxnSpPr>
            <p:nvPr/>
          </p:nvCxnSpPr>
          <p:spPr>
            <a:xfrm rot="9919758" flipH="1">
              <a:off x="-884053" y="638205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2FBB6222-8266-38D6-AE9E-CD52D644EE4B}"/>
                </a:ext>
              </a:extLst>
            </p:cNvPr>
            <p:cNvSpPr/>
            <p:nvPr/>
          </p:nvSpPr>
          <p:spPr>
            <a:xfrm>
              <a:off x="92812" y="5857739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0B341C08-4241-17DF-09E3-003ED6DAF7B5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C3BFD92-48D1-BB95-2DBA-5C8F721659FB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0697C0F-7616-6EB4-701D-27584C26F982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98D708C9-9405-42ED-3102-EF3272109EDF}"/>
              </a:ext>
            </a:extLst>
          </p:cNvPr>
          <p:cNvSpPr/>
          <p:nvPr/>
        </p:nvSpPr>
        <p:spPr>
          <a:xfrm>
            <a:off x="885129" y="1833144"/>
            <a:ext cx="7533156" cy="4683770"/>
          </a:xfrm>
          <a:custGeom>
            <a:avLst/>
            <a:gdLst>
              <a:gd name="connsiteX0" fmla="*/ 0 w 7533155"/>
              <a:gd name="connsiteY0" fmla="*/ 0 h 4683770"/>
              <a:gd name="connsiteX1" fmla="*/ 6779600 w 7533155"/>
              <a:gd name="connsiteY1" fmla="*/ 0 h 4683770"/>
              <a:gd name="connsiteX2" fmla="*/ 6873886 w 7533155"/>
              <a:gd name="connsiteY2" fmla="*/ 52927 h 4683770"/>
              <a:gd name="connsiteX3" fmla="*/ 7179474 w 7533155"/>
              <a:gd name="connsiteY3" fmla="*/ 290257 h 4683770"/>
              <a:gd name="connsiteX4" fmla="*/ 7532300 w 7533155"/>
              <a:gd name="connsiteY4" fmla="*/ 723464 h 4683770"/>
              <a:gd name="connsiteX5" fmla="*/ 7533155 w 7533155"/>
              <a:gd name="connsiteY5" fmla="*/ 725170 h 4683770"/>
              <a:gd name="connsiteX6" fmla="*/ 7533155 w 7533155"/>
              <a:gd name="connsiteY6" fmla="*/ 3931166 h 4683770"/>
              <a:gd name="connsiteX7" fmla="*/ 7532299 w 7533155"/>
              <a:gd name="connsiteY7" fmla="*/ 3932874 h 4683770"/>
              <a:gd name="connsiteX8" fmla="*/ 7179473 w 7533155"/>
              <a:gd name="connsiteY8" fmla="*/ 4366080 h 4683770"/>
              <a:gd name="connsiteX9" fmla="*/ 6873885 w 7533155"/>
              <a:gd name="connsiteY9" fmla="*/ 4603410 h 4683770"/>
              <a:gd name="connsiteX10" fmla="*/ 6730728 w 7533155"/>
              <a:gd name="connsiteY10" fmla="*/ 4683770 h 4683770"/>
              <a:gd name="connsiteX11" fmla="*/ 0 w 7533155"/>
              <a:gd name="connsiteY11" fmla="*/ 4683770 h 468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3155" h="4683770">
                <a:moveTo>
                  <a:pt x="0" y="0"/>
                </a:moveTo>
                <a:lnTo>
                  <a:pt x="6779600" y="0"/>
                </a:lnTo>
                <a:lnTo>
                  <a:pt x="6873886" y="52927"/>
                </a:lnTo>
                <a:cubicBezTo>
                  <a:pt x="6975848" y="117271"/>
                  <a:pt x="7079547" y="197009"/>
                  <a:pt x="7179474" y="290257"/>
                </a:cubicBezTo>
                <a:cubicBezTo>
                  <a:pt x="7329365" y="430130"/>
                  <a:pt x="7449514" y="580569"/>
                  <a:pt x="7532300" y="723464"/>
                </a:cubicBezTo>
                <a:lnTo>
                  <a:pt x="7533155" y="725170"/>
                </a:lnTo>
                <a:lnTo>
                  <a:pt x="7533155" y="3931166"/>
                </a:lnTo>
                <a:lnTo>
                  <a:pt x="7532299" y="3932874"/>
                </a:lnTo>
                <a:cubicBezTo>
                  <a:pt x="7449513" y="4075768"/>
                  <a:pt x="7329364" y="4226208"/>
                  <a:pt x="7179473" y="4366080"/>
                </a:cubicBezTo>
                <a:cubicBezTo>
                  <a:pt x="7079546" y="4459329"/>
                  <a:pt x="6975847" y="4539066"/>
                  <a:pt x="6873885" y="4603410"/>
                </a:cubicBezTo>
                <a:lnTo>
                  <a:pt x="6730728" y="4683770"/>
                </a:lnTo>
                <a:lnTo>
                  <a:pt x="0" y="468377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F8242B-7269-F824-DAF5-C641A9EF6ECC}"/>
              </a:ext>
            </a:extLst>
          </p:cNvPr>
          <p:cNvCxnSpPr>
            <a:cxnSpLocks/>
          </p:cNvCxnSpPr>
          <p:nvPr/>
        </p:nvCxnSpPr>
        <p:spPr>
          <a:xfrm rot="9919758" flipH="1">
            <a:off x="-884053" y="6382052"/>
            <a:ext cx="1215003" cy="6815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FBB6222-8266-38D6-AE9E-CD52D644EE4B}"/>
              </a:ext>
            </a:extLst>
          </p:cNvPr>
          <p:cNvSpPr/>
          <p:nvPr/>
        </p:nvSpPr>
        <p:spPr>
          <a:xfrm>
            <a:off x="92812" y="5857739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68BF13C-92BD-9AD8-368B-3D039B4039C6}"/>
              </a:ext>
            </a:extLst>
          </p:cNvPr>
          <p:cNvCxnSpPr>
            <a:cxnSpLocks/>
          </p:cNvCxnSpPr>
          <p:nvPr/>
        </p:nvCxnSpPr>
        <p:spPr>
          <a:xfrm flipV="1">
            <a:off x="8277427" y="2823029"/>
            <a:ext cx="0" cy="254725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E8AB4F9-C2C2-CCE2-7E97-C1444CBFF845}"/>
              </a:ext>
            </a:extLst>
          </p:cNvPr>
          <p:cNvCxnSpPr>
            <a:cxnSpLocks/>
          </p:cNvCxnSpPr>
          <p:nvPr/>
        </p:nvCxnSpPr>
        <p:spPr>
          <a:xfrm flipV="1">
            <a:off x="8110513" y="2510971"/>
            <a:ext cx="0" cy="320765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7B70AD-EDB6-D85E-6953-87D4BAC9CB1A}"/>
              </a:ext>
            </a:extLst>
          </p:cNvPr>
          <p:cNvSpPr txBox="1"/>
          <p:nvPr/>
        </p:nvSpPr>
        <p:spPr>
          <a:xfrm>
            <a:off x="1270000" y="2258214"/>
            <a:ext cx="6530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Main Objective:</a:t>
            </a:r>
          </a:p>
          <a:p>
            <a:r>
              <a:rPr lang="en-US" sz="2400" dirty="0"/>
              <a:t>— To develop a model for estimating body fat percentage using simple body measurements in college women aged 18-25.</a:t>
            </a:r>
          </a:p>
          <a:p>
            <a:r>
              <a:rPr lang="ru-RU" sz="2400" dirty="0"/>
              <a:t>—</a:t>
            </a:r>
            <a:r>
              <a:rPr lang="en-US" sz="2400" dirty="0"/>
              <a:t> To demonstrate the utility of multiple regression and provide practice in model building for students.</a:t>
            </a:r>
          </a:p>
          <a:p>
            <a:r>
              <a:rPr lang="en-US" sz="2400" b="1" dirty="0">
                <a:latin typeface="+mj-lt"/>
              </a:rPr>
              <a:t>Reasoning:</a:t>
            </a:r>
          </a:p>
          <a:p>
            <a:r>
              <a:rPr lang="en-US" sz="2400" dirty="0"/>
              <a:t>— Obesity is one of the leading causes of poor health. </a:t>
            </a:r>
            <a:endParaRPr lang="ru-RU" sz="2400" b="1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B7D01A9-B3F4-4F3F-23AA-7CF7437F08ED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90B975B-4AA5-C1BD-5FDB-F6DE130303EA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D782260-1C77-2C43-CAC1-81C8CE54482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D1390D-5FD7-89E6-67DE-643AA25602E5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grpSp>
        <p:nvGrpSpPr>
          <p:cNvPr id="7" name="!!moni">
            <a:extLst>
              <a:ext uri="{FF2B5EF4-FFF2-40B4-BE49-F238E27FC236}">
                <a16:creationId xmlns:a16="http://schemas.microsoft.com/office/drawing/2014/main" id="{909B5729-B61F-937E-7392-991652C15577}"/>
              </a:ext>
            </a:extLst>
          </p:cNvPr>
          <p:cNvGrpSpPr/>
          <p:nvPr/>
        </p:nvGrpSpPr>
        <p:grpSpPr>
          <a:xfrm>
            <a:off x="885130" y="1841030"/>
            <a:ext cx="7533156" cy="4683770"/>
            <a:chOff x="885129" y="1833144"/>
            <a:chExt cx="7533156" cy="4683770"/>
          </a:xfrm>
        </p:grpSpPr>
        <p:sp>
          <p:nvSpPr>
            <p:cNvPr id="51" name="!!Полилиния: фигура 50">
              <a:extLst>
                <a:ext uri="{FF2B5EF4-FFF2-40B4-BE49-F238E27FC236}">
                  <a16:creationId xmlns:a16="http://schemas.microsoft.com/office/drawing/2014/main" id="{98D708C9-9405-42ED-3102-EF3272109EDF}"/>
                </a:ext>
              </a:extLst>
            </p:cNvPr>
            <p:cNvSpPr/>
            <p:nvPr/>
          </p:nvSpPr>
          <p:spPr>
            <a:xfrm>
              <a:off x="885129" y="1833144"/>
              <a:ext cx="7533156" cy="4683770"/>
            </a:xfrm>
            <a:custGeom>
              <a:avLst/>
              <a:gdLst>
                <a:gd name="connsiteX0" fmla="*/ 0 w 7533155"/>
                <a:gd name="connsiteY0" fmla="*/ 0 h 4683770"/>
                <a:gd name="connsiteX1" fmla="*/ 6779600 w 7533155"/>
                <a:gd name="connsiteY1" fmla="*/ 0 h 4683770"/>
                <a:gd name="connsiteX2" fmla="*/ 6873886 w 7533155"/>
                <a:gd name="connsiteY2" fmla="*/ 52927 h 4683770"/>
                <a:gd name="connsiteX3" fmla="*/ 7179474 w 7533155"/>
                <a:gd name="connsiteY3" fmla="*/ 290257 h 4683770"/>
                <a:gd name="connsiteX4" fmla="*/ 7532300 w 7533155"/>
                <a:gd name="connsiteY4" fmla="*/ 723464 h 4683770"/>
                <a:gd name="connsiteX5" fmla="*/ 7533155 w 7533155"/>
                <a:gd name="connsiteY5" fmla="*/ 725170 h 4683770"/>
                <a:gd name="connsiteX6" fmla="*/ 7533155 w 7533155"/>
                <a:gd name="connsiteY6" fmla="*/ 3931166 h 4683770"/>
                <a:gd name="connsiteX7" fmla="*/ 7532299 w 7533155"/>
                <a:gd name="connsiteY7" fmla="*/ 3932874 h 4683770"/>
                <a:gd name="connsiteX8" fmla="*/ 7179473 w 7533155"/>
                <a:gd name="connsiteY8" fmla="*/ 4366080 h 4683770"/>
                <a:gd name="connsiteX9" fmla="*/ 6873885 w 7533155"/>
                <a:gd name="connsiteY9" fmla="*/ 4603410 h 4683770"/>
                <a:gd name="connsiteX10" fmla="*/ 6730728 w 7533155"/>
                <a:gd name="connsiteY10" fmla="*/ 4683770 h 4683770"/>
                <a:gd name="connsiteX11" fmla="*/ 0 w 7533155"/>
                <a:gd name="connsiteY11" fmla="*/ 4683770 h 468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3155" h="4683770">
                  <a:moveTo>
                    <a:pt x="0" y="0"/>
                  </a:moveTo>
                  <a:lnTo>
                    <a:pt x="6779600" y="0"/>
                  </a:lnTo>
                  <a:lnTo>
                    <a:pt x="6873886" y="52927"/>
                  </a:lnTo>
                  <a:cubicBezTo>
                    <a:pt x="6975848" y="117271"/>
                    <a:pt x="7079547" y="197009"/>
                    <a:pt x="7179474" y="290257"/>
                  </a:cubicBezTo>
                  <a:cubicBezTo>
                    <a:pt x="7329365" y="430130"/>
                    <a:pt x="7449514" y="580569"/>
                    <a:pt x="7532300" y="723464"/>
                  </a:cubicBezTo>
                  <a:lnTo>
                    <a:pt x="7533155" y="725170"/>
                  </a:lnTo>
                  <a:lnTo>
                    <a:pt x="7533155" y="3931166"/>
                  </a:lnTo>
                  <a:lnTo>
                    <a:pt x="7532299" y="3932874"/>
                  </a:lnTo>
                  <a:cubicBezTo>
                    <a:pt x="7449513" y="4075768"/>
                    <a:pt x="7329364" y="4226208"/>
                    <a:pt x="7179473" y="4366080"/>
                  </a:cubicBezTo>
                  <a:cubicBezTo>
                    <a:pt x="7079546" y="4459329"/>
                    <a:pt x="6975847" y="4539066"/>
                    <a:pt x="6873885" y="4603410"/>
                  </a:cubicBezTo>
                  <a:lnTo>
                    <a:pt x="6730728" y="4683770"/>
                  </a:lnTo>
                  <a:lnTo>
                    <a:pt x="0" y="468377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68BF13C-92BD-9AD8-368B-3D039B40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427" y="2823029"/>
              <a:ext cx="0" cy="2547257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8AB4F9-C2C2-CCE2-7E97-C1444CBF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0513" y="2510971"/>
              <a:ext cx="0" cy="320765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B4EEEA-102E-56A9-DFCF-7B6808D90ED5}"/>
              </a:ext>
            </a:extLst>
          </p:cNvPr>
          <p:cNvSpPr/>
          <p:nvPr/>
        </p:nvSpPr>
        <p:spPr>
          <a:xfrm>
            <a:off x="0" y="1769490"/>
            <a:ext cx="742682" cy="4849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F8242B-7269-F824-DAF5-C641A9EF6ECC}"/>
              </a:ext>
            </a:extLst>
          </p:cNvPr>
          <p:cNvCxnSpPr>
            <a:cxnSpLocks/>
          </p:cNvCxnSpPr>
          <p:nvPr/>
        </p:nvCxnSpPr>
        <p:spPr>
          <a:xfrm rot="9919758" flipH="1">
            <a:off x="-884053" y="6382052"/>
            <a:ext cx="1215003" cy="6815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FBB6222-8266-38D6-AE9E-CD52D644EE4B}"/>
              </a:ext>
            </a:extLst>
          </p:cNvPr>
          <p:cNvSpPr/>
          <p:nvPr/>
        </p:nvSpPr>
        <p:spPr>
          <a:xfrm>
            <a:off x="92812" y="5857739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7B70AD-EDB6-D85E-6953-87D4BAC9CB1A}"/>
              </a:ext>
            </a:extLst>
          </p:cNvPr>
          <p:cNvSpPr txBox="1"/>
          <p:nvPr/>
        </p:nvSpPr>
        <p:spPr>
          <a:xfrm>
            <a:off x="1270000" y="2258214"/>
            <a:ext cx="6530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Output:</a:t>
            </a:r>
          </a:p>
          <a:p>
            <a:r>
              <a:rPr lang="en-US" sz="2400" dirty="0"/>
              <a:t>— The model itself;</a:t>
            </a:r>
          </a:p>
          <a:p>
            <a:r>
              <a:rPr lang="en-US" sz="2400" dirty="0"/>
              <a:t>— Sample assignment;</a:t>
            </a:r>
          </a:p>
          <a:p>
            <a:r>
              <a:rPr lang="en-US" sz="2400" dirty="0"/>
              <a:t>— Associated R code;</a:t>
            </a:r>
          </a:p>
          <a:p>
            <a:r>
              <a:rPr lang="en-US" sz="2400" dirty="0"/>
              <a:t>— Grading rubric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C4BDB62-A31B-B5AB-E53B-95B638AF06FA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D63273D-C754-2B8E-692B-589704D10C77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8A04EA1-CE68-1120-A32B-9CAC2765A51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409619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!!moni">
            <a:extLst>
              <a:ext uri="{FF2B5EF4-FFF2-40B4-BE49-F238E27FC236}">
                <a16:creationId xmlns:a16="http://schemas.microsoft.com/office/drawing/2014/main" id="{733A1728-CF44-B28E-325A-25BD6165B007}"/>
              </a:ext>
            </a:extLst>
          </p:cNvPr>
          <p:cNvGrpSpPr/>
          <p:nvPr/>
        </p:nvGrpSpPr>
        <p:grpSpPr>
          <a:xfrm>
            <a:off x="-5248459" y="1833144"/>
            <a:ext cx="7533156" cy="4683770"/>
            <a:chOff x="885130" y="1833144"/>
            <a:chExt cx="7533156" cy="4683770"/>
          </a:xfrm>
        </p:grpSpPr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98D708C9-9405-42ED-3102-EF3272109EDF}"/>
                </a:ext>
              </a:extLst>
            </p:cNvPr>
            <p:cNvSpPr/>
            <p:nvPr/>
          </p:nvSpPr>
          <p:spPr>
            <a:xfrm>
              <a:off x="885130" y="1833144"/>
              <a:ext cx="7533156" cy="4683770"/>
            </a:xfrm>
            <a:custGeom>
              <a:avLst/>
              <a:gdLst>
                <a:gd name="connsiteX0" fmla="*/ 0 w 7533155"/>
                <a:gd name="connsiteY0" fmla="*/ 0 h 4683770"/>
                <a:gd name="connsiteX1" fmla="*/ 6779600 w 7533155"/>
                <a:gd name="connsiteY1" fmla="*/ 0 h 4683770"/>
                <a:gd name="connsiteX2" fmla="*/ 6873886 w 7533155"/>
                <a:gd name="connsiteY2" fmla="*/ 52927 h 4683770"/>
                <a:gd name="connsiteX3" fmla="*/ 7179474 w 7533155"/>
                <a:gd name="connsiteY3" fmla="*/ 290257 h 4683770"/>
                <a:gd name="connsiteX4" fmla="*/ 7532300 w 7533155"/>
                <a:gd name="connsiteY4" fmla="*/ 723464 h 4683770"/>
                <a:gd name="connsiteX5" fmla="*/ 7533155 w 7533155"/>
                <a:gd name="connsiteY5" fmla="*/ 725170 h 4683770"/>
                <a:gd name="connsiteX6" fmla="*/ 7533155 w 7533155"/>
                <a:gd name="connsiteY6" fmla="*/ 3931166 h 4683770"/>
                <a:gd name="connsiteX7" fmla="*/ 7532299 w 7533155"/>
                <a:gd name="connsiteY7" fmla="*/ 3932874 h 4683770"/>
                <a:gd name="connsiteX8" fmla="*/ 7179473 w 7533155"/>
                <a:gd name="connsiteY8" fmla="*/ 4366080 h 4683770"/>
                <a:gd name="connsiteX9" fmla="*/ 6873885 w 7533155"/>
                <a:gd name="connsiteY9" fmla="*/ 4603410 h 4683770"/>
                <a:gd name="connsiteX10" fmla="*/ 6730728 w 7533155"/>
                <a:gd name="connsiteY10" fmla="*/ 4683770 h 4683770"/>
                <a:gd name="connsiteX11" fmla="*/ 0 w 7533155"/>
                <a:gd name="connsiteY11" fmla="*/ 4683770 h 468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3155" h="4683770">
                  <a:moveTo>
                    <a:pt x="0" y="0"/>
                  </a:moveTo>
                  <a:lnTo>
                    <a:pt x="6779600" y="0"/>
                  </a:lnTo>
                  <a:lnTo>
                    <a:pt x="6873886" y="52927"/>
                  </a:lnTo>
                  <a:cubicBezTo>
                    <a:pt x="6975848" y="117271"/>
                    <a:pt x="7079547" y="197009"/>
                    <a:pt x="7179474" y="290257"/>
                  </a:cubicBezTo>
                  <a:cubicBezTo>
                    <a:pt x="7329365" y="430130"/>
                    <a:pt x="7449514" y="580569"/>
                    <a:pt x="7532300" y="723464"/>
                  </a:cubicBezTo>
                  <a:lnTo>
                    <a:pt x="7533155" y="725170"/>
                  </a:lnTo>
                  <a:lnTo>
                    <a:pt x="7533155" y="3931166"/>
                  </a:lnTo>
                  <a:lnTo>
                    <a:pt x="7532299" y="3932874"/>
                  </a:lnTo>
                  <a:cubicBezTo>
                    <a:pt x="7449513" y="4075768"/>
                    <a:pt x="7329364" y="4226208"/>
                    <a:pt x="7179473" y="4366080"/>
                  </a:cubicBezTo>
                  <a:cubicBezTo>
                    <a:pt x="7079546" y="4459329"/>
                    <a:pt x="6975847" y="4539066"/>
                    <a:pt x="6873885" y="4603410"/>
                  </a:cubicBezTo>
                  <a:lnTo>
                    <a:pt x="6730728" y="4683770"/>
                  </a:lnTo>
                  <a:lnTo>
                    <a:pt x="0" y="468377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68BF13C-92BD-9AD8-368B-3D039B40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427" y="2823029"/>
              <a:ext cx="0" cy="2547257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8AB4F9-C2C2-CCE2-7E97-C1444CBF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0513" y="2510971"/>
              <a:ext cx="0" cy="320765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48885B-A7A3-6B1C-6E31-F0905B08C6BC}"/>
              </a:ext>
            </a:extLst>
          </p:cNvPr>
          <p:cNvSpPr/>
          <p:nvPr/>
        </p:nvSpPr>
        <p:spPr>
          <a:xfrm>
            <a:off x="0" y="1769490"/>
            <a:ext cx="742682" cy="4849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CA3CABF-9271-78EA-5722-9C9FA15DA23A}"/>
              </a:ext>
            </a:extLst>
          </p:cNvPr>
          <p:cNvGrpSpPr/>
          <p:nvPr/>
        </p:nvGrpSpPr>
        <p:grpSpPr>
          <a:xfrm>
            <a:off x="-884053" y="5857739"/>
            <a:ext cx="1584651" cy="1205880"/>
            <a:chOff x="-884053" y="5857739"/>
            <a:chExt cx="1584651" cy="120588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7F8242B-7269-F824-DAF5-C641A9EF6ECC}"/>
                </a:ext>
              </a:extLst>
            </p:cNvPr>
            <p:cNvCxnSpPr>
              <a:cxnSpLocks/>
            </p:cNvCxnSpPr>
            <p:nvPr/>
          </p:nvCxnSpPr>
          <p:spPr>
            <a:xfrm rot="9919758" flipH="1">
              <a:off x="-884053" y="638205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2FBB6222-8266-38D6-AE9E-CD52D644EE4B}"/>
                </a:ext>
              </a:extLst>
            </p:cNvPr>
            <p:cNvSpPr/>
            <p:nvPr/>
          </p:nvSpPr>
          <p:spPr>
            <a:xfrm>
              <a:off x="92812" y="5857739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3237615B-3B94-CFFF-FF3A-794B4B21333B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99AD94D-FDB4-9356-AB77-36F840233D01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D0A856F-A35E-EE56-906E-EDD8F5CD5256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7808610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regression model assumptions, such as normality of residuals and constant variance, are reasonably satisfied.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895499329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3903394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7808610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regression model assumptions, such as normality of residuals and constant variance, are reasonably satisfied.</a:t>
            </a:r>
            <a:endParaRPr lang="ru-RU" sz="1800" kern="1200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324648B-5578-422E-115C-E127F2C6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07" y="3547126"/>
            <a:ext cx="6439892" cy="26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assumes that the regression model assumptions, such as normality of residuals and constant variance, are reasonably satisfied.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373481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76BD"/>
      </a:accent1>
      <a:accent2>
        <a:srgbClr val="8AC438"/>
      </a:accent2>
      <a:accent3>
        <a:srgbClr val="03045E"/>
      </a:accent3>
      <a:accent4>
        <a:srgbClr val="FFA400"/>
      </a:accent4>
      <a:accent5>
        <a:srgbClr val="EAF6FF"/>
      </a:accent5>
      <a:accent6>
        <a:srgbClr val="FFFFFF"/>
      </a:accent6>
      <a:hlink>
        <a:srgbClr val="0563C1"/>
      </a:hlink>
      <a:folHlink>
        <a:srgbClr val="954F72"/>
      </a:folHlink>
    </a:clrScheme>
    <a:fontScheme name="Другая 1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3198A0-58E7-42EA-B919-427DCE70ECCD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</TotalTime>
  <Words>699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Grandview</vt:lpstr>
      <vt:lpstr>Grandview Display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Степенный Григорий</dc:creator>
  <cp:lastModifiedBy>Степенный Григорий</cp:lastModifiedBy>
  <cp:revision>11</cp:revision>
  <dcterms:created xsi:type="dcterms:W3CDTF">2023-10-13T13:56:18Z</dcterms:created>
  <dcterms:modified xsi:type="dcterms:W3CDTF">2023-10-22T12:40:45Z</dcterms:modified>
</cp:coreProperties>
</file>