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2" r:id="rId5"/>
    <p:sldId id="276" r:id="rId6"/>
    <p:sldId id="275" r:id="rId7"/>
    <p:sldId id="284" r:id="rId8"/>
    <p:sldId id="28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449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contentfu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Salesforce Technical Architect-Home Assessment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Usha Gaikwad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2D58BD99-5E18-BF6E-20A0-F0B3023611DE}"/>
              </a:ext>
            </a:extLst>
          </p:cNvPr>
          <p:cNvSpPr txBox="1">
            <a:spLocks/>
          </p:cNvSpPr>
          <p:nvPr/>
        </p:nvSpPr>
        <p:spPr>
          <a:xfrm>
            <a:off x="409024" y="6400800"/>
            <a:ext cx="3456051" cy="40715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Thursday, November 9, 2023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64" y="382392"/>
            <a:ext cx="5117162" cy="1325563"/>
          </a:xfrm>
        </p:spPr>
        <p:txBody>
          <a:bodyPr/>
          <a:lstStyle/>
          <a:p>
            <a:r>
              <a:rPr lang="en-US" altLang="zh-CN" dirty="0"/>
              <a:t>Problem Statement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2047" y="1408769"/>
            <a:ext cx="5352953" cy="4668181"/>
          </a:xfrm>
        </p:spPr>
        <p:txBody>
          <a:bodyPr/>
          <a:lstStyle/>
          <a:p>
            <a:r>
              <a:rPr lang="en-US" dirty="0"/>
              <a:t>Contentful.com is a Content Management System as a service. That means you can use the API to create, publish, and display content that is authored in Markdown. As a part of this challenge, you need to create Lightning Components that display the post list view &amp; detail view. </a:t>
            </a:r>
          </a:p>
          <a:p>
            <a:r>
              <a:rPr lang="en-US" b="1" dirty="0"/>
              <a:t>Requirements: </a:t>
            </a:r>
          </a:p>
          <a:p>
            <a:pPr marL="342900" indent="-342900">
              <a:buAutoNum type="arabicPeriod"/>
            </a:pPr>
            <a:r>
              <a:rPr lang="en-US" dirty="0"/>
              <a:t>Using a Contentful.com trial account and the blog sample space, create a Salesforce.com lighting component to display a paginated list view of “posts” from </a:t>
            </a:r>
            <a:r>
              <a:rPr lang="en-US" dirty="0" err="1"/>
              <a:t>contentful</a:t>
            </a:r>
            <a:r>
              <a:rPr lang="en-US" dirty="0"/>
              <a:t>. </a:t>
            </a:r>
          </a:p>
          <a:p>
            <a:pPr marL="342900" indent="-342900">
              <a:buAutoNum type="arabicPeriod"/>
            </a:pPr>
            <a:r>
              <a:rPr lang="en-US" dirty="0"/>
              <a:t>2. Document how you can modify and or reuse your controller to supply a “filtered” to a listview of “posts” </a:t>
            </a:r>
          </a:p>
          <a:p>
            <a:pPr marL="342900" indent="-342900">
              <a:buAutoNum type="arabicPeriod"/>
            </a:pPr>
            <a:r>
              <a:rPr lang="en-US" dirty="0"/>
              <a:t>3. Create an LWC detail view of a “post” and render the stored markdown in HTML, Clicking the title of the “post” in the list view should open this detail view. </a:t>
            </a:r>
          </a:p>
          <a:p>
            <a:pPr marL="342900" indent="-342900">
              <a:buAutoNum type="arabicPeriod"/>
            </a:pPr>
            <a:r>
              <a:rPr lang="en-US" dirty="0"/>
              <a:t>4. Ensure to write quality unit tests. </a:t>
            </a:r>
          </a:p>
          <a:p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4961" y="322963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9" name="Date Placeholder 9">
            <a:extLst>
              <a:ext uri="{FF2B5EF4-FFF2-40B4-BE49-F238E27FC236}">
                <a16:creationId xmlns:a16="http://schemas.microsoft.com/office/drawing/2014/main" id="{490715BC-DD46-D674-9BB8-FBD2CF079969}"/>
              </a:ext>
            </a:extLst>
          </p:cNvPr>
          <p:cNvSpPr txBox="1">
            <a:spLocks/>
          </p:cNvSpPr>
          <p:nvPr/>
        </p:nvSpPr>
        <p:spPr>
          <a:xfrm>
            <a:off x="409024" y="6400800"/>
            <a:ext cx="3456051" cy="40715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Thursday, November 9, 2023</a:t>
            </a: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19267" y="2531516"/>
            <a:ext cx="3377718" cy="343147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vert="horz" lIns="91440" tIns="219456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fontAlgn="auto">
              <a:spcAft>
                <a:spcPts val="600"/>
              </a:spcAft>
              <a:buClrTx/>
              <a:buSzTx/>
              <a:tabLst/>
              <a:defRPr/>
            </a:pPr>
            <a:endParaRPr kumimoji="0" lang="en-US" altLang="zh-CN" sz="1500" b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3A7E66C-9018-F44D-934F-17A4F84AC17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72938" y="2500251"/>
            <a:ext cx="2223062" cy="3462741"/>
          </a:xfrm>
        </p:spPr>
        <p:txBody>
          <a:bodyPr/>
          <a:lstStyle/>
          <a:p>
            <a:r>
              <a:rPr lang="en-US" dirty="0" err="1"/>
              <a:t>Content__c</a:t>
            </a:r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5BA52BA1-8A92-99D4-7639-86DF36823B0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95229" y="2528580"/>
            <a:ext cx="5768887" cy="3434414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dirty="0"/>
              <a:t>Create account in </a:t>
            </a:r>
            <a:r>
              <a:rPr lang="en-US" dirty="0" err="1"/>
              <a:t>Contentful</a:t>
            </a:r>
            <a:r>
              <a:rPr lang="en-US" dirty="0"/>
              <a:t>. Select </a:t>
            </a:r>
            <a:r>
              <a:rPr lang="en-US" b="1" dirty="0"/>
              <a:t>Content Model type</a:t>
            </a:r>
            <a:r>
              <a:rPr lang="en-US" dirty="0"/>
              <a:t> and create content.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Using Postman validate REST API exposed for published / unpublished contents.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In Salesforce create Remote site setting for </a:t>
            </a:r>
            <a:r>
              <a:rPr lang="en-US" dirty="0">
                <a:hlinkClick r:id="rId3"/>
              </a:rPr>
              <a:t>https://cdn.contentful.com</a:t>
            </a:r>
            <a:r>
              <a:rPr lang="en-US" dirty="0"/>
              <a:t> for published contents.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Contentful</a:t>
            </a:r>
            <a:r>
              <a:rPr lang="en-US" dirty="0"/>
              <a:t> REST API fetch contents in Salesforce custom object </a:t>
            </a:r>
            <a:r>
              <a:rPr lang="en-US" dirty="0" err="1"/>
              <a:t>Content__c</a:t>
            </a:r>
            <a:r>
              <a:rPr lang="en-US" dirty="0"/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Create LWC components for </a:t>
            </a:r>
          </a:p>
          <a:p>
            <a:pPr lvl="1"/>
            <a:r>
              <a:rPr lang="en-US" dirty="0"/>
              <a:t> </a:t>
            </a:r>
            <a:r>
              <a:rPr lang="en-US" sz="1500" dirty="0"/>
              <a:t>Display post list </a:t>
            </a:r>
          </a:p>
          <a:p>
            <a:pPr lvl="1"/>
            <a:r>
              <a:rPr lang="en-US" sz="1500" dirty="0"/>
              <a:t> Filter post </a:t>
            </a:r>
          </a:p>
          <a:p>
            <a:pPr lvl="1"/>
            <a:r>
              <a:rPr lang="en-US" sz="1200" dirty="0"/>
              <a:t> </a:t>
            </a:r>
            <a:r>
              <a:rPr lang="en-US" sz="1500" dirty="0"/>
              <a:t>Click specific content to open detail view</a:t>
            </a:r>
          </a:p>
          <a:p>
            <a:pPr lvl="1"/>
            <a:r>
              <a:rPr lang="en-US" sz="1500" dirty="0"/>
              <a:t> Post related to </a:t>
            </a:r>
            <a:r>
              <a:rPr lang="en-US" sz="1500" dirty="0" err="1"/>
              <a:t>Mardown</a:t>
            </a:r>
            <a:r>
              <a:rPr lang="en-US" sz="1500" dirty="0"/>
              <a:t> changing to HTML format</a:t>
            </a:r>
          </a:p>
          <a:p>
            <a:pPr algn="l"/>
            <a:endParaRPr lang="en-US" dirty="0"/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2916" y="1665297"/>
            <a:ext cx="3310794" cy="866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System Landscape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Salesforce Technical Architect – Home Assessment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872938" y="1662361"/>
            <a:ext cx="2223062" cy="866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Object Model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195229" y="1634032"/>
            <a:ext cx="5723762" cy="866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Solution Approach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>
          <a:xfrm>
            <a:off x="11194169" y="6217920"/>
            <a:ext cx="45859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3</a:t>
            </a:fld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CD16AE-DDD9-4FF8-B247-995D3477C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343" y="1640716"/>
            <a:ext cx="11537773" cy="85953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382359F-5EEC-0DF4-A887-7BD22E606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407" y="3024336"/>
            <a:ext cx="1806043" cy="284242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C44E1D8-DC17-386C-1B54-07A23DDC8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16" y="2556096"/>
            <a:ext cx="3200472" cy="3310667"/>
          </a:xfrm>
          <a:prstGeom prst="rect">
            <a:avLst/>
          </a:prstGeom>
        </p:spPr>
      </p:pic>
      <p:sp>
        <p:nvSpPr>
          <p:cNvPr id="53" name="Date Placeholder 9">
            <a:extLst>
              <a:ext uri="{FF2B5EF4-FFF2-40B4-BE49-F238E27FC236}">
                <a16:creationId xmlns:a16="http://schemas.microsoft.com/office/drawing/2014/main" id="{C07FA08E-0D07-9B24-C9E1-7976CA4876E5}"/>
              </a:ext>
            </a:extLst>
          </p:cNvPr>
          <p:cNvSpPr txBox="1">
            <a:spLocks/>
          </p:cNvSpPr>
          <p:nvPr/>
        </p:nvSpPr>
        <p:spPr>
          <a:xfrm>
            <a:off x="409024" y="6400800"/>
            <a:ext cx="3456051" cy="40715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Thursday, November 9, 2023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92392"/>
            <a:ext cx="10515600" cy="564833"/>
          </a:xfrm>
        </p:spPr>
        <p:txBody>
          <a:bodyPr/>
          <a:lstStyle/>
          <a:p>
            <a:r>
              <a:rPr lang="en-US" dirty="0"/>
              <a:t>Implementation Details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D20A99-BF72-4170-A16F-C46F1DEFD978}"/>
              </a:ext>
            </a:extLst>
          </p:cNvPr>
          <p:cNvSpPr/>
          <p:nvPr/>
        </p:nvSpPr>
        <p:spPr>
          <a:xfrm>
            <a:off x="4855845" y="781050"/>
            <a:ext cx="2194560" cy="45720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595959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LWCContentController</a:t>
            </a:r>
            <a:endParaRPr lang="en-US" sz="14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A3C134AA-6623-8E00-D11A-9395C05D4309}"/>
              </a:ext>
            </a:extLst>
          </p:cNvPr>
          <p:cNvSpPr/>
          <p:nvPr/>
        </p:nvSpPr>
        <p:spPr>
          <a:xfrm>
            <a:off x="5230970" y="1483995"/>
            <a:ext cx="1465263" cy="589915"/>
          </a:xfrm>
          <a:prstGeom prst="wedgeRoundRect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Contentful</a:t>
            </a:r>
            <a:r>
              <a:rPr lang="en-US" sz="11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 REST API</a:t>
            </a:r>
            <a:endParaRPr lang="en-US" sz="11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3239F5-1708-52B6-E92B-6880F29048B1}"/>
              </a:ext>
            </a:extLst>
          </p:cNvPr>
          <p:cNvCxnSpPr/>
          <p:nvPr/>
        </p:nvCxnSpPr>
        <p:spPr>
          <a:xfrm flipH="1">
            <a:off x="5963602" y="1238250"/>
            <a:ext cx="6985" cy="309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45AFCF-EEE8-1603-D81E-A0C7DDCAA489}"/>
              </a:ext>
            </a:extLst>
          </p:cNvPr>
          <p:cNvCxnSpPr/>
          <p:nvPr/>
        </p:nvCxnSpPr>
        <p:spPr>
          <a:xfrm flipH="1">
            <a:off x="5970587" y="2092960"/>
            <a:ext cx="12065" cy="491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678EFE7-62A2-22AF-4C0F-9F3447D9D06B}"/>
              </a:ext>
            </a:extLst>
          </p:cNvPr>
          <p:cNvSpPr/>
          <p:nvPr/>
        </p:nvSpPr>
        <p:spPr>
          <a:xfrm>
            <a:off x="5963602" y="2073910"/>
            <a:ext cx="982980" cy="438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Load content in salesforce</a:t>
            </a:r>
            <a:endParaRPr lang="en-US" sz="11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2CADC5-2200-9B2D-9756-9173056EF4EC}"/>
              </a:ext>
            </a:extLst>
          </p:cNvPr>
          <p:cNvCxnSpPr/>
          <p:nvPr/>
        </p:nvCxnSpPr>
        <p:spPr>
          <a:xfrm flipH="1">
            <a:off x="5947410" y="2860675"/>
            <a:ext cx="5715" cy="416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1065FB-3697-E313-B5CE-6F835B26A0C6}"/>
              </a:ext>
            </a:extLst>
          </p:cNvPr>
          <p:cNvCxnSpPr>
            <a:cxnSpLocks/>
          </p:cNvCxnSpPr>
          <p:nvPr/>
        </p:nvCxnSpPr>
        <p:spPr>
          <a:xfrm>
            <a:off x="3568094" y="3264216"/>
            <a:ext cx="5109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7CB091F-8594-B176-FD16-488AFBA3732B}"/>
              </a:ext>
            </a:extLst>
          </p:cNvPr>
          <p:cNvSpPr/>
          <p:nvPr/>
        </p:nvSpPr>
        <p:spPr>
          <a:xfrm>
            <a:off x="5878194" y="2954971"/>
            <a:ext cx="1266825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LWC Components</a:t>
            </a:r>
            <a:endParaRPr lang="en-US" sz="11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5BB5E4-76E0-A388-B88D-153AED4B3CD7}"/>
              </a:ext>
            </a:extLst>
          </p:cNvPr>
          <p:cNvSpPr/>
          <p:nvPr/>
        </p:nvSpPr>
        <p:spPr>
          <a:xfrm>
            <a:off x="1811972" y="3978591"/>
            <a:ext cx="3973195" cy="20180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595959"/>
              </a:solidFill>
              <a:effectLst/>
              <a:ea typeface="Calibri" panose="020F0502020204030204" pitchFamily="34" charset="0"/>
              <a:cs typeface="Mangal (Body CS)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595959"/>
              </a:solidFill>
              <a:ea typeface="Calibri" panose="020F0502020204030204" pitchFamily="34" charset="0"/>
              <a:cs typeface="Mangal (Body CS)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                  Parent LWC – contentSearch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595959"/>
              </a:solidFill>
              <a:effectLst/>
              <a:ea typeface="Calibri" panose="020F0502020204030204" pitchFamily="34" charset="0"/>
              <a:cs typeface="Mangal (Body CS)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 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37D7D4-A2C8-C74E-3276-ED8B7A21C0F7}"/>
              </a:ext>
            </a:extLst>
          </p:cNvPr>
          <p:cNvSpPr/>
          <p:nvPr/>
        </p:nvSpPr>
        <p:spPr>
          <a:xfrm>
            <a:off x="3559492" y="4640579"/>
            <a:ext cx="1979613" cy="4629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Child LWC - contentSearchFrom</a:t>
            </a:r>
            <a:endParaRPr lang="en-US" sz="12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380B72-CE91-4945-9636-D1EBA1A59AEA}"/>
              </a:ext>
            </a:extLst>
          </p:cNvPr>
          <p:cNvSpPr/>
          <p:nvPr/>
        </p:nvSpPr>
        <p:spPr>
          <a:xfrm>
            <a:off x="3548697" y="5162549"/>
            <a:ext cx="1979613" cy="5264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Child LWC – contentSearchResult</a:t>
            </a:r>
            <a:endParaRPr lang="en-US" sz="12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C698EB-6836-5DCA-3741-F28945AAA465}"/>
              </a:ext>
            </a:extLst>
          </p:cNvPr>
          <p:cNvSpPr/>
          <p:nvPr/>
        </p:nvSpPr>
        <p:spPr>
          <a:xfrm>
            <a:off x="3376295" y="4549139"/>
            <a:ext cx="2296160" cy="1348105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D43DF2A-0A1F-D77A-3A43-EFB64EAB3FA4}"/>
              </a:ext>
            </a:extLst>
          </p:cNvPr>
          <p:cNvCxnSpPr>
            <a:cxnSpLocks/>
          </p:cNvCxnSpPr>
          <p:nvPr/>
        </p:nvCxnSpPr>
        <p:spPr>
          <a:xfrm flipH="1" flipV="1">
            <a:off x="3938396" y="4219890"/>
            <a:ext cx="4762" cy="482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67732DB-F406-6219-AA06-338430D16363}"/>
              </a:ext>
            </a:extLst>
          </p:cNvPr>
          <p:cNvSpPr/>
          <p:nvPr/>
        </p:nvSpPr>
        <p:spPr>
          <a:xfrm>
            <a:off x="1866236" y="4902517"/>
            <a:ext cx="1055370" cy="688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 Pub property- </a:t>
            </a:r>
            <a:r>
              <a:rPr lang="en-US" sz="1200" dirty="0" err="1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searchText</a:t>
            </a:r>
            <a:r>
              <a:rPr lang="en-US" sz="12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  </a:t>
            </a:r>
            <a:endParaRPr lang="en-US" sz="12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8590FA-ED49-8779-CC01-9C4ABD44E1B3}"/>
              </a:ext>
            </a:extLst>
          </p:cNvPr>
          <p:cNvSpPr/>
          <p:nvPr/>
        </p:nvSpPr>
        <p:spPr>
          <a:xfrm>
            <a:off x="3942190" y="4212986"/>
            <a:ext cx="1401951" cy="286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Custom event - </a:t>
            </a:r>
            <a:endParaRPr lang="en-US" sz="12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56AB4E8-2D9B-5A81-2AF8-081C1C24C5D2}"/>
              </a:ext>
            </a:extLst>
          </p:cNvPr>
          <p:cNvCxnSpPr/>
          <p:nvPr/>
        </p:nvCxnSpPr>
        <p:spPr>
          <a:xfrm>
            <a:off x="3568094" y="3284697"/>
            <a:ext cx="0" cy="721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A9B2694-DBC2-0DA6-23AC-488409940DDE}"/>
              </a:ext>
            </a:extLst>
          </p:cNvPr>
          <p:cNvSpPr/>
          <p:nvPr/>
        </p:nvSpPr>
        <p:spPr>
          <a:xfrm>
            <a:off x="3559492" y="3225642"/>
            <a:ext cx="1296353" cy="587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Hierarchical LWC</a:t>
            </a:r>
            <a:endParaRPr lang="en-US" sz="11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32C0759-87D9-620E-CF66-3E46D7A147E4}"/>
              </a:ext>
            </a:extLst>
          </p:cNvPr>
          <p:cNvSpPr/>
          <p:nvPr/>
        </p:nvSpPr>
        <p:spPr>
          <a:xfrm>
            <a:off x="7647652" y="4099240"/>
            <a:ext cx="1724948" cy="389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contentDetail</a:t>
            </a:r>
            <a:endParaRPr lang="en-US" sz="12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9DEF82-DFE6-416D-B888-10E65B33C9A5}"/>
              </a:ext>
            </a:extLst>
          </p:cNvPr>
          <p:cNvSpPr/>
          <p:nvPr/>
        </p:nvSpPr>
        <p:spPr>
          <a:xfrm>
            <a:off x="7607012" y="4862511"/>
            <a:ext cx="1792574" cy="4222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markdownPreview</a:t>
            </a:r>
            <a:endParaRPr lang="en-US" sz="12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1B6AFB-0430-FC05-8E52-552D3E03FF92}"/>
              </a:ext>
            </a:extLst>
          </p:cNvPr>
          <p:cNvSpPr/>
          <p:nvPr/>
        </p:nvSpPr>
        <p:spPr>
          <a:xfrm>
            <a:off x="7295226" y="3960811"/>
            <a:ext cx="2534573" cy="19751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8C13676-DB1B-6708-0FEF-6E80EDA94F2F}"/>
              </a:ext>
            </a:extLst>
          </p:cNvPr>
          <p:cNvCxnSpPr/>
          <p:nvPr/>
        </p:nvCxnSpPr>
        <p:spPr>
          <a:xfrm>
            <a:off x="11199495" y="8035290"/>
            <a:ext cx="0" cy="404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838CD27-0E66-8C03-FB16-FF4C9718BCB6}"/>
              </a:ext>
            </a:extLst>
          </p:cNvPr>
          <p:cNvCxnSpPr/>
          <p:nvPr/>
        </p:nvCxnSpPr>
        <p:spPr>
          <a:xfrm>
            <a:off x="8648700" y="3284697"/>
            <a:ext cx="0" cy="676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CAC81-A19F-2FE8-BD7E-0B6F4F63E83C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 flipH="1">
            <a:off x="8503299" y="4488497"/>
            <a:ext cx="6827" cy="37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5A330CA-EAED-2F9B-0773-2BB158BFCE5F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5498467" y="4293869"/>
            <a:ext cx="2149185" cy="10802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6131730-9165-B735-917B-23D34ECCC608}"/>
              </a:ext>
            </a:extLst>
          </p:cNvPr>
          <p:cNvSpPr/>
          <p:nvPr/>
        </p:nvSpPr>
        <p:spPr>
          <a:xfrm>
            <a:off x="6629082" y="4688680"/>
            <a:ext cx="682625" cy="259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LMS</a:t>
            </a:r>
            <a:r>
              <a:rPr lang="en-US" sz="10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  </a:t>
            </a:r>
            <a:endParaRPr lang="en-US" sz="11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58E12A-2A4B-C4C4-D6F6-0D8585CB5CFE}"/>
              </a:ext>
            </a:extLst>
          </p:cNvPr>
          <p:cNvSpPr/>
          <p:nvPr/>
        </p:nvSpPr>
        <p:spPr>
          <a:xfrm>
            <a:off x="7357082" y="3398996"/>
            <a:ext cx="1266825" cy="448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Mangal (Body CS)"/>
              </a:rPr>
              <a:t>LWC Components</a:t>
            </a:r>
            <a:endParaRPr lang="en-US" sz="1100" dirty="0">
              <a:solidFill>
                <a:srgbClr val="595959"/>
              </a:solidFill>
              <a:effectLst/>
              <a:latin typeface="Frutiger LT Pro 55 Roman" panose="020B0602020204020204" pitchFamily="34" charset="0"/>
              <a:ea typeface="Calibri" panose="020F0502020204030204" pitchFamily="34" charset="0"/>
              <a:cs typeface="Mangal (Body CS)"/>
            </a:endParaRP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B8C083-1C40-5B48-3688-38EBF92BC5B5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807558" y="4640579"/>
            <a:ext cx="1741139" cy="7851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Cylinder 109">
            <a:extLst>
              <a:ext uri="{FF2B5EF4-FFF2-40B4-BE49-F238E27FC236}">
                <a16:creationId xmlns:a16="http://schemas.microsoft.com/office/drawing/2014/main" id="{EE627A90-DB4A-A8B6-6833-D40721D1844C}"/>
              </a:ext>
            </a:extLst>
          </p:cNvPr>
          <p:cNvSpPr/>
          <p:nvPr/>
        </p:nvSpPr>
        <p:spPr>
          <a:xfrm>
            <a:off x="5230970" y="2540000"/>
            <a:ext cx="1465263" cy="349886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11" name="Date Placeholder 9">
            <a:extLst>
              <a:ext uri="{FF2B5EF4-FFF2-40B4-BE49-F238E27FC236}">
                <a16:creationId xmlns:a16="http://schemas.microsoft.com/office/drawing/2014/main" id="{88BBA48D-AB25-F9ED-0D60-A102E2A49FFD}"/>
              </a:ext>
            </a:extLst>
          </p:cNvPr>
          <p:cNvSpPr txBox="1">
            <a:spLocks/>
          </p:cNvSpPr>
          <p:nvPr/>
        </p:nvSpPr>
        <p:spPr>
          <a:xfrm>
            <a:off x="409024" y="6400800"/>
            <a:ext cx="3456051" cy="40715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Thursday, November 9, 2023</a:t>
            </a:r>
          </a:p>
        </p:txBody>
      </p:sp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Usha Gaikwad</a:t>
            </a:r>
          </a:p>
          <a:p>
            <a:r>
              <a:rPr lang="en-US" dirty="0"/>
              <a:t>Principal Architect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2666</TotalTime>
  <Words>360</Words>
  <Application>Microsoft Office PowerPoint</Application>
  <PresentationFormat>Widescreen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等线</vt:lpstr>
      <vt:lpstr>Abadi</vt:lpstr>
      <vt:lpstr>Arial</vt:lpstr>
      <vt:lpstr>Calibri</vt:lpstr>
      <vt:lpstr>Frutiger LT Pro 55 Roman</vt:lpstr>
      <vt:lpstr>Posterama Text Black</vt:lpstr>
      <vt:lpstr>Posterama Text SemiBold</vt:lpstr>
      <vt:lpstr>Custom​​</vt:lpstr>
      <vt:lpstr>Salesforce Technical Architect-Home Assessment</vt:lpstr>
      <vt:lpstr>Problem Statement</vt:lpstr>
      <vt:lpstr>Salesforce Technical Architect – Home Assessment</vt:lpstr>
      <vt:lpstr>Implementation Details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Technical Architect-Home Assessment</dc:title>
  <dc:creator>Usha Honappa Gaikwad</dc:creator>
  <cp:lastModifiedBy>Usha Honappa Gaikwad</cp:lastModifiedBy>
  <cp:revision>35</cp:revision>
  <dcterms:created xsi:type="dcterms:W3CDTF">2023-11-07T17:45:01Z</dcterms:created>
  <dcterms:modified xsi:type="dcterms:W3CDTF">2023-11-09T14:49:07Z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