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7" r:id="rId8"/>
    <p:sldId id="268" r:id="rId9"/>
    <p:sldId id="262" r:id="rId10"/>
    <p:sldId id="263" r:id="rId11"/>
    <p:sldId id="264" r:id="rId12"/>
    <p:sldId id="265"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8605C0-0595-4AC2-9823-C5D27944D2C0}">
  <a:tblStyle styleId="{B08605C0-0595-4AC2-9823-C5D27944D2C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3"/>
    <p:restoredTop sz="94671"/>
  </p:normalViewPr>
  <p:slideViewPr>
    <p:cSldViewPr snapToGrid="0">
      <p:cViewPr varScale="1">
        <p:scale>
          <a:sx n="115" d="100"/>
          <a:sy n="115" d="100"/>
        </p:scale>
        <p:origin x="60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8b9899840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8b9899840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98998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98998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8b98998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8b98998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8b989984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8b989984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8b989984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8b989984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8b989984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38b989984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989984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989984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98998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98998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989984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989984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37936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281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592750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83023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6663943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815798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11/29/2023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001392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7113261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069956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708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914149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438537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09375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835891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11/29/2023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264366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11/29/2023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6120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11/29/2023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541491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131660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11/29/2023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486070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Movie Review Sentiment Analysis Using Deep Neural Networks</a:t>
            </a:r>
            <a:endParaRPr dirty="0"/>
          </a:p>
        </p:txBody>
      </p:sp>
      <p:sp>
        <p:nvSpPr>
          <p:cNvPr id="55" name="Google Shape;55;p13"/>
          <p:cNvSpPr txBox="1">
            <a:spLocks noGrp="1"/>
          </p:cNvSpPr>
          <p:nvPr>
            <p:ph type="subTitle" idx="1"/>
          </p:nvPr>
        </p:nvSpPr>
        <p:spPr>
          <a:xfrm flipH="1">
            <a:off x="563217" y="3583035"/>
            <a:ext cx="302999" cy="299852"/>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IN" dirty="0"/>
              <a:t>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Proposed Solution</a:t>
            </a:r>
            <a:endParaRPr/>
          </a:p>
          <a:p>
            <a:pPr marL="0" lvl="0" indent="0" algn="l" rtl="0">
              <a:spcBef>
                <a:spcPts val="0"/>
              </a:spcBef>
              <a:spcAft>
                <a:spcPts val="0"/>
              </a:spcAft>
              <a:buClr>
                <a:schemeClr val="dk1"/>
              </a:buClr>
              <a:buSzPct val="39285"/>
              <a:buFont typeface="Arial"/>
              <a:buNone/>
            </a:pPr>
            <a:endParaRPr/>
          </a:p>
          <a:p>
            <a:pPr marL="0" lvl="0" indent="0" algn="l" rtl="0">
              <a:spcBef>
                <a:spcPts val="0"/>
              </a:spcBef>
              <a:spcAft>
                <a:spcPts val="0"/>
              </a:spcAft>
              <a:buNone/>
            </a:pPr>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ctr" anchorCtr="0">
            <a:normAutofit fontScale="85000" lnSpcReduction="20000"/>
          </a:bodyPr>
          <a:lstStyle/>
          <a:p>
            <a:pPr marL="457200" lvl="0" indent="-308610" algn="just" rtl="0">
              <a:lnSpc>
                <a:spcPct val="150000"/>
              </a:lnSpc>
              <a:spcBef>
                <a:spcPts val="0"/>
              </a:spcBef>
              <a:spcAft>
                <a:spcPts val="0"/>
              </a:spcAft>
              <a:buSzPct val="100000"/>
              <a:buChar char="●"/>
            </a:pPr>
            <a:r>
              <a:rPr lang="en" dirty="0"/>
              <a:t>Preprocessing of text data by removing stop words, stemming, and other necessary text cleaning steps.</a:t>
            </a:r>
            <a:endParaRPr dirty="0"/>
          </a:p>
          <a:p>
            <a:pPr marL="457200" lvl="0" indent="-308610" algn="just" rtl="0">
              <a:lnSpc>
                <a:spcPct val="150000"/>
              </a:lnSpc>
              <a:spcBef>
                <a:spcPts val="0"/>
              </a:spcBef>
              <a:spcAft>
                <a:spcPts val="0"/>
              </a:spcAft>
              <a:buSzPct val="100000"/>
              <a:buChar char="●"/>
            </a:pPr>
            <a:r>
              <a:rPr lang="en" dirty="0"/>
              <a:t>Vectorizing preprocessed text into numerical vectors using techniques such as word embedding or bag-of-words.</a:t>
            </a:r>
            <a:endParaRPr dirty="0"/>
          </a:p>
          <a:p>
            <a:pPr marL="457200" lvl="0" indent="-308610" algn="just" rtl="0">
              <a:lnSpc>
                <a:spcPct val="150000"/>
              </a:lnSpc>
              <a:spcBef>
                <a:spcPts val="0"/>
              </a:spcBef>
              <a:spcAft>
                <a:spcPts val="0"/>
              </a:spcAft>
              <a:buSzPct val="100000"/>
              <a:buChar char="●"/>
            </a:pPr>
            <a:r>
              <a:rPr lang="en" dirty="0"/>
              <a:t>Building a sentiment analysis model using machine learning algorithms such as CNN1D, RNN, LSTM, and Bi-LSTM.</a:t>
            </a:r>
            <a:endParaRPr dirty="0"/>
          </a:p>
          <a:p>
            <a:pPr marL="457200" lvl="0" indent="-308610" algn="just" rtl="0">
              <a:lnSpc>
                <a:spcPct val="150000"/>
              </a:lnSpc>
              <a:spcBef>
                <a:spcPts val="0"/>
              </a:spcBef>
              <a:spcAft>
                <a:spcPts val="0"/>
              </a:spcAft>
              <a:buSzPct val="100000"/>
              <a:buChar char="●"/>
            </a:pPr>
            <a:r>
              <a:rPr lang="en" dirty="0"/>
              <a:t>Evaluating the model using metrics such as accuracy, precision, recall, and F1-score.</a:t>
            </a:r>
            <a:endParaRPr dirty="0"/>
          </a:p>
          <a:p>
            <a:pPr marL="457200" lvl="0" indent="-308610" algn="just" rtl="0">
              <a:lnSpc>
                <a:spcPct val="150000"/>
              </a:lnSpc>
              <a:spcBef>
                <a:spcPts val="0"/>
              </a:spcBef>
              <a:spcAft>
                <a:spcPts val="0"/>
              </a:spcAft>
              <a:buSzPct val="100000"/>
              <a:buChar char="●"/>
            </a:pPr>
            <a:r>
              <a:rPr lang="en" dirty="0"/>
              <a:t>Testing the model in real-time to allow users to enter movie reviews and get instant feedback.</a:t>
            </a:r>
            <a:endParaRPr dirty="0"/>
          </a:p>
          <a:p>
            <a:pPr marL="457200" lvl="0" indent="-308610" algn="just" rtl="0">
              <a:lnSpc>
                <a:spcPct val="150000"/>
              </a:lnSpc>
              <a:spcBef>
                <a:spcPts val="0"/>
              </a:spcBef>
              <a:spcAft>
                <a:spcPts val="0"/>
              </a:spcAft>
              <a:buSzPct val="100000"/>
              <a:buChar char="●"/>
            </a:pPr>
            <a:r>
              <a:rPr lang="en" dirty="0"/>
              <a:t>Using the model to identify areas of improvement in films and gauge audience reaction, which can help studios make informed decisions about future projects and marketing strategies.</a:t>
            </a:r>
            <a:endParaRPr dirty="0"/>
          </a:p>
          <a:p>
            <a:pPr marL="457200" lvl="0" indent="-308610" algn="just" rtl="0">
              <a:lnSpc>
                <a:spcPct val="150000"/>
              </a:lnSpc>
              <a:spcBef>
                <a:spcPts val="0"/>
              </a:spcBef>
              <a:spcAft>
                <a:spcPts val="0"/>
              </a:spcAft>
              <a:buSzPct val="100000"/>
              <a:buChar char="●"/>
            </a:pPr>
            <a:r>
              <a:rPr lang="en" dirty="0"/>
              <a:t>Automating the process of assigning scores to films based on their reviews for movie review websites.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pic>
        <p:nvPicPr>
          <p:cNvPr id="3" name="Picture 2">
            <a:extLst>
              <a:ext uri="{FF2B5EF4-FFF2-40B4-BE49-F238E27FC236}">
                <a16:creationId xmlns:a16="http://schemas.microsoft.com/office/drawing/2014/main" id="{CBD16B6E-027A-6F9F-2338-5E5FCEE4818D}"/>
              </a:ext>
            </a:extLst>
          </p:cNvPr>
          <p:cNvPicPr>
            <a:picLocks noChangeAspect="1"/>
          </p:cNvPicPr>
          <p:nvPr/>
        </p:nvPicPr>
        <p:blipFill>
          <a:blip r:embed="rId3"/>
          <a:stretch>
            <a:fillRect/>
          </a:stretch>
        </p:blipFill>
        <p:spPr>
          <a:xfrm>
            <a:off x="0" y="1200502"/>
            <a:ext cx="3305987" cy="1019237"/>
          </a:xfrm>
          <a:prstGeom prst="rect">
            <a:avLst/>
          </a:prstGeom>
        </p:spPr>
      </p:pic>
      <p:pic>
        <p:nvPicPr>
          <p:cNvPr id="5" name="Picture 4">
            <a:extLst>
              <a:ext uri="{FF2B5EF4-FFF2-40B4-BE49-F238E27FC236}">
                <a16:creationId xmlns:a16="http://schemas.microsoft.com/office/drawing/2014/main" id="{F40E7F95-7234-9B3F-CCB4-EC4106571924}"/>
              </a:ext>
            </a:extLst>
          </p:cNvPr>
          <p:cNvPicPr>
            <a:picLocks noChangeAspect="1"/>
          </p:cNvPicPr>
          <p:nvPr/>
        </p:nvPicPr>
        <p:blipFill>
          <a:blip r:embed="rId4"/>
          <a:stretch>
            <a:fillRect/>
          </a:stretch>
        </p:blipFill>
        <p:spPr>
          <a:xfrm>
            <a:off x="3542126" y="226025"/>
            <a:ext cx="3909399" cy="1074513"/>
          </a:xfrm>
          <a:prstGeom prst="rect">
            <a:avLst/>
          </a:prstGeom>
        </p:spPr>
      </p:pic>
      <p:pic>
        <p:nvPicPr>
          <p:cNvPr id="7" name="Picture 6">
            <a:extLst>
              <a:ext uri="{FF2B5EF4-FFF2-40B4-BE49-F238E27FC236}">
                <a16:creationId xmlns:a16="http://schemas.microsoft.com/office/drawing/2014/main" id="{C5B0D1C6-BB29-4EF7-1440-42188DA3E7CA}"/>
              </a:ext>
            </a:extLst>
          </p:cNvPr>
          <p:cNvPicPr>
            <a:picLocks noChangeAspect="1"/>
          </p:cNvPicPr>
          <p:nvPr/>
        </p:nvPicPr>
        <p:blipFill>
          <a:blip r:embed="rId5"/>
          <a:stretch>
            <a:fillRect/>
          </a:stretch>
        </p:blipFill>
        <p:spPr>
          <a:xfrm>
            <a:off x="5607009" y="3842963"/>
            <a:ext cx="3482642" cy="1173582"/>
          </a:xfrm>
          <a:prstGeom prst="rect">
            <a:avLst/>
          </a:prstGeom>
        </p:spPr>
      </p:pic>
      <p:pic>
        <p:nvPicPr>
          <p:cNvPr id="11" name="Picture 10">
            <a:extLst>
              <a:ext uri="{FF2B5EF4-FFF2-40B4-BE49-F238E27FC236}">
                <a16:creationId xmlns:a16="http://schemas.microsoft.com/office/drawing/2014/main" id="{B31E57F4-6713-0720-FF36-D5770975B221}"/>
              </a:ext>
            </a:extLst>
          </p:cNvPr>
          <p:cNvPicPr>
            <a:picLocks noChangeAspect="1"/>
          </p:cNvPicPr>
          <p:nvPr/>
        </p:nvPicPr>
        <p:blipFill>
          <a:blip r:embed="rId6"/>
          <a:stretch>
            <a:fillRect/>
          </a:stretch>
        </p:blipFill>
        <p:spPr>
          <a:xfrm>
            <a:off x="6368828" y="1558592"/>
            <a:ext cx="2775172" cy="2026316"/>
          </a:xfrm>
          <a:prstGeom prst="rect">
            <a:avLst/>
          </a:prstGeom>
        </p:spPr>
      </p:pic>
      <p:pic>
        <p:nvPicPr>
          <p:cNvPr id="13" name="Picture 12">
            <a:extLst>
              <a:ext uri="{FF2B5EF4-FFF2-40B4-BE49-F238E27FC236}">
                <a16:creationId xmlns:a16="http://schemas.microsoft.com/office/drawing/2014/main" id="{3E20786B-656B-29CD-4A26-1AA07110D91A}"/>
              </a:ext>
            </a:extLst>
          </p:cNvPr>
          <p:cNvPicPr>
            <a:picLocks noChangeAspect="1"/>
          </p:cNvPicPr>
          <p:nvPr/>
        </p:nvPicPr>
        <p:blipFill>
          <a:blip r:embed="rId6"/>
          <a:stretch>
            <a:fillRect/>
          </a:stretch>
        </p:blipFill>
        <p:spPr>
          <a:xfrm>
            <a:off x="3457633" y="1408088"/>
            <a:ext cx="2402511" cy="1754214"/>
          </a:xfrm>
          <a:prstGeom prst="rect">
            <a:avLst/>
          </a:prstGeom>
        </p:spPr>
      </p:pic>
      <p:pic>
        <p:nvPicPr>
          <p:cNvPr id="15" name="Picture 14">
            <a:extLst>
              <a:ext uri="{FF2B5EF4-FFF2-40B4-BE49-F238E27FC236}">
                <a16:creationId xmlns:a16="http://schemas.microsoft.com/office/drawing/2014/main" id="{F48B2F54-5E0F-60FE-D233-97742614ADC8}"/>
              </a:ext>
            </a:extLst>
          </p:cNvPr>
          <p:cNvPicPr>
            <a:picLocks noChangeAspect="1"/>
          </p:cNvPicPr>
          <p:nvPr/>
        </p:nvPicPr>
        <p:blipFill>
          <a:blip r:embed="rId6"/>
          <a:stretch>
            <a:fillRect/>
          </a:stretch>
        </p:blipFill>
        <p:spPr>
          <a:xfrm>
            <a:off x="252950" y="2525979"/>
            <a:ext cx="2599887" cy="1898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a:t>
            </a:r>
            <a:endParaRPr/>
          </a:p>
        </p:txBody>
      </p:sp>
      <p:sp>
        <p:nvSpPr>
          <p:cNvPr id="114" name="Google Shape;114;p22"/>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457200" lvl="0" indent="-291465" algn="just" rtl="0">
              <a:lnSpc>
                <a:spcPct val="150000"/>
              </a:lnSpc>
              <a:spcBef>
                <a:spcPts val="0"/>
              </a:spcBef>
              <a:spcAft>
                <a:spcPts val="0"/>
              </a:spcAft>
              <a:buSzPct val="100000"/>
              <a:buAutoNum type="arabicPeriod"/>
            </a:pPr>
            <a:r>
              <a:rPr lang="en"/>
              <a:t>Pang, B., &amp; Lee, L. (2008). Opinion mining and sentiment analysis. Foundations and Trends® in Information Retrieval, 2(1-2), 1-135.</a:t>
            </a:r>
            <a:endParaRPr/>
          </a:p>
          <a:p>
            <a:pPr marL="457200" lvl="0" indent="-291465" algn="just" rtl="0">
              <a:lnSpc>
                <a:spcPct val="150000"/>
              </a:lnSpc>
              <a:spcBef>
                <a:spcPts val="0"/>
              </a:spcBef>
              <a:spcAft>
                <a:spcPts val="0"/>
              </a:spcAft>
              <a:buSzPct val="100000"/>
              <a:buAutoNum type="arabicPeriod"/>
            </a:pPr>
            <a:r>
              <a:rPr lang="en"/>
              <a:t>Liu, B. (2012). Sentiment analysis and opinion mining. Synthesis lectures on human language technologies, 5(1), 1-167.</a:t>
            </a:r>
            <a:endParaRPr/>
          </a:p>
          <a:p>
            <a:pPr marL="457200" lvl="0" indent="-291465" algn="just" rtl="0">
              <a:lnSpc>
                <a:spcPct val="150000"/>
              </a:lnSpc>
              <a:spcBef>
                <a:spcPts val="0"/>
              </a:spcBef>
              <a:spcAft>
                <a:spcPts val="0"/>
              </a:spcAft>
              <a:buSzPct val="100000"/>
              <a:buAutoNum type="arabicPeriod"/>
            </a:pPr>
            <a:r>
              <a:rPr lang="en"/>
              <a:t>Socher, R., Perelygin, A., Wu, J. Y., Chuang, J., Manning, C. D., Ng, A. Y., &amp; Potts, C. (2013, October). Recursive deep models for semantic compositionality over a sentiment treebank. In Proceedings of the conference on empirical methods in natural language processing (EMNLP) (Vol. 1631, p. 1642).</a:t>
            </a:r>
            <a:endParaRPr/>
          </a:p>
          <a:p>
            <a:pPr marL="457200" lvl="0" indent="-291465" algn="just" rtl="0">
              <a:lnSpc>
                <a:spcPct val="150000"/>
              </a:lnSpc>
              <a:spcBef>
                <a:spcPts val="0"/>
              </a:spcBef>
              <a:spcAft>
                <a:spcPts val="0"/>
              </a:spcAft>
              <a:buSzPct val="100000"/>
              <a:buAutoNum type="arabicPeriod"/>
            </a:pPr>
            <a:r>
              <a:rPr lang="en"/>
              <a:t>LeCun, Y., Bengio, Y., &amp; Hinton, G. (2015). Deep learning. Nature, 521(7553), 436-444.</a:t>
            </a:r>
            <a:endParaRPr/>
          </a:p>
          <a:p>
            <a:pPr marL="457200" lvl="0" indent="-291465" algn="just" rtl="0">
              <a:lnSpc>
                <a:spcPct val="150000"/>
              </a:lnSpc>
              <a:spcBef>
                <a:spcPts val="0"/>
              </a:spcBef>
              <a:spcAft>
                <a:spcPts val="0"/>
              </a:spcAft>
              <a:buSzPct val="100000"/>
              <a:buAutoNum type="arabicPeriod"/>
            </a:pPr>
            <a:r>
              <a:rPr lang="en"/>
              <a:t>Collobert, R., &amp; Weston, J. (2008). A unified architecture for natural language processing: Deep neural networks with multitask learning. In Proceedings of the 25th international conference on Machine learning (pp. 160-167).</a:t>
            </a:r>
            <a:endParaRPr/>
          </a:p>
          <a:p>
            <a:pPr marL="457200" lvl="0" indent="-291465" algn="just" rtl="0">
              <a:lnSpc>
                <a:spcPct val="150000"/>
              </a:lnSpc>
              <a:spcBef>
                <a:spcPts val="0"/>
              </a:spcBef>
              <a:spcAft>
                <a:spcPts val="0"/>
              </a:spcAft>
              <a:buSzPct val="100000"/>
              <a:buAutoNum type="arabicPeriod"/>
            </a:pPr>
            <a:r>
              <a:rPr lang="en"/>
              <a:t>Kim, Y. (2014). Convolutional neural networks for sentence classification. arXiv preprint arXiv:1408.5882.</a:t>
            </a:r>
            <a:endParaRPr/>
          </a:p>
          <a:p>
            <a:pPr marL="457200" lvl="0" indent="-291465" algn="just" rtl="0">
              <a:lnSpc>
                <a:spcPct val="150000"/>
              </a:lnSpc>
              <a:spcBef>
                <a:spcPts val="0"/>
              </a:spcBef>
              <a:spcAft>
                <a:spcPts val="0"/>
              </a:spcAft>
              <a:buSzPct val="100000"/>
              <a:buAutoNum type="arabicPeriod"/>
            </a:pPr>
            <a:r>
              <a:rPr lang="en"/>
              <a:t>Hochreiter, S., &amp; Schmidhuber, J. (1997). Long short-term memory. Neural computation, 9(8), 1735-1780.</a:t>
            </a:r>
            <a:endParaRPr/>
          </a:p>
          <a:p>
            <a:pPr marL="457200" lvl="0" indent="-291465" algn="just" rtl="0">
              <a:lnSpc>
                <a:spcPct val="150000"/>
              </a:lnSpc>
              <a:spcBef>
                <a:spcPts val="0"/>
              </a:spcBef>
              <a:spcAft>
                <a:spcPts val="0"/>
              </a:spcAft>
              <a:buSzPct val="100000"/>
              <a:buAutoNum type="arabicPeriod"/>
            </a:pPr>
            <a:r>
              <a:rPr lang="en"/>
              <a:t>Graves, A., &amp; Schmidhuber, J. (2005). Framewise phoneme classification with bidirectional LSTM and other neural network architectures. Neural Networks, 18(5-6), 602-610.</a:t>
            </a:r>
            <a:endParaRPr/>
          </a:p>
          <a:p>
            <a:pPr marL="457200" lvl="0" indent="-291465" algn="just" rtl="0">
              <a:lnSpc>
                <a:spcPct val="150000"/>
              </a:lnSpc>
              <a:spcBef>
                <a:spcPts val="0"/>
              </a:spcBef>
              <a:spcAft>
                <a:spcPts val="0"/>
              </a:spcAft>
              <a:buSzPct val="100000"/>
              <a:buAutoNum type="arabicPeriod"/>
            </a:pPr>
            <a:r>
              <a:rPr lang="en"/>
              <a:t>Pennington, J., Socher, R., &amp; Manning, C. D. (2014). Glove: Global vectors for word representation. In Proceedings of the 2014 conference on empirical methods in natural language processing (EMNLP) (pp. 1532-1543).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Group Member Information</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indent="0">
              <a:spcAft>
                <a:spcPts val="1200"/>
              </a:spcAft>
              <a:buNone/>
            </a:pPr>
            <a:r>
              <a:rPr lang="en-US" dirty="0"/>
              <a:t>Member 1 – </a:t>
            </a:r>
            <a:r>
              <a:rPr lang="en-US" dirty="0" err="1"/>
              <a:t>Rajyalaksmi</a:t>
            </a:r>
            <a:r>
              <a:rPr lang="en-US" dirty="0"/>
              <a:t> </a:t>
            </a:r>
            <a:r>
              <a:rPr lang="en-US" dirty="0" err="1"/>
              <a:t>Gottipati</a:t>
            </a:r>
            <a:r>
              <a:rPr lang="en-US" dirty="0"/>
              <a:t> (700745186)</a:t>
            </a:r>
          </a:p>
          <a:p>
            <a:pPr marL="0" indent="0">
              <a:spcAft>
                <a:spcPts val="1200"/>
              </a:spcAft>
              <a:buNone/>
            </a:pPr>
            <a:endParaRPr lang="en-US" dirty="0"/>
          </a:p>
          <a:p>
            <a:pPr marL="0" indent="0">
              <a:spcAft>
                <a:spcPts val="1200"/>
              </a:spcAft>
              <a:buNone/>
            </a:pPr>
            <a:r>
              <a:rPr lang="en-US" dirty="0"/>
              <a:t>Member 2 – Prem Sai Aravind </a:t>
            </a:r>
            <a:r>
              <a:rPr lang="en-US" dirty="0" err="1"/>
              <a:t>Bevanasankalla</a:t>
            </a:r>
            <a:r>
              <a:rPr lang="en-US" dirty="0"/>
              <a:t>  (700750996)</a:t>
            </a:r>
          </a:p>
          <a:p>
            <a:pPr marL="0" indent="0">
              <a:spcAft>
                <a:spcPts val="1200"/>
              </a:spcAft>
              <a:buNone/>
            </a:pPr>
            <a:endParaRPr lang="en-US" dirty="0"/>
          </a:p>
          <a:p>
            <a:pPr marL="0" indent="0">
              <a:spcAft>
                <a:spcPts val="1200"/>
              </a:spcAft>
              <a:buNone/>
            </a:pPr>
            <a:r>
              <a:rPr lang="en-US" dirty="0"/>
              <a:t>Member 3 – </a:t>
            </a:r>
            <a:r>
              <a:rPr lang="en-US" dirty="0" err="1"/>
              <a:t>Satwik</a:t>
            </a:r>
            <a:r>
              <a:rPr lang="en-US" dirty="0"/>
              <a:t> </a:t>
            </a:r>
            <a:r>
              <a:rPr lang="en-US" dirty="0" err="1"/>
              <a:t>reddy</a:t>
            </a:r>
            <a:r>
              <a:rPr lang="en-US" dirty="0"/>
              <a:t> </a:t>
            </a:r>
            <a:r>
              <a:rPr lang="en-US" dirty="0" err="1"/>
              <a:t>Mopuru</a:t>
            </a:r>
            <a:r>
              <a:rPr lang="en-US" dirty="0"/>
              <a:t> (700740060)</a:t>
            </a:r>
          </a:p>
          <a:p>
            <a:pPr marL="0" indent="0">
              <a:spcAft>
                <a:spcPts val="1200"/>
              </a:spcAft>
              <a:buNone/>
            </a:pPr>
            <a:endParaRPr lang="en-US" dirty="0"/>
          </a:p>
          <a:p>
            <a:pPr marL="0" indent="0">
              <a:spcAft>
                <a:spcPts val="1200"/>
              </a:spcAft>
              <a:buNone/>
            </a:pPr>
            <a:r>
              <a:rPr lang="en-US" dirty="0"/>
              <a:t>Member 4  - </a:t>
            </a:r>
            <a:r>
              <a:rPr lang="en-US" dirty="0" err="1"/>
              <a:t>Ushakiran</a:t>
            </a:r>
            <a:r>
              <a:rPr lang="en-US" dirty="0"/>
              <a:t> Yadav </a:t>
            </a:r>
            <a:r>
              <a:rPr lang="en-US" dirty="0" err="1"/>
              <a:t>Avula</a:t>
            </a:r>
            <a:r>
              <a:rPr lang="en-US" dirty="0"/>
              <a:t>(700746114)</a:t>
            </a:r>
          </a:p>
          <a:p>
            <a:pPr marL="0" lvl="0" indent="0" algn="l" rtl="0">
              <a:spcBef>
                <a:spcPts val="0"/>
              </a:spcBef>
              <a:spcAft>
                <a:spcPts val="120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graphicFrame>
        <p:nvGraphicFramePr>
          <p:cNvPr id="66" name="Google Shape;66;p15"/>
          <p:cNvGraphicFramePr/>
          <p:nvPr>
            <p:extLst>
              <p:ext uri="{D42A27DB-BD31-4B8C-83A1-F6EECF244321}">
                <p14:modId xmlns:p14="http://schemas.microsoft.com/office/powerpoint/2010/main" val="2696772188"/>
              </p:ext>
            </p:extLst>
          </p:nvPr>
        </p:nvGraphicFramePr>
        <p:xfrm>
          <a:off x="265043" y="1336725"/>
          <a:ext cx="8347607" cy="3247655"/>
        </p:xfrm>
        <a:graphic>
          <a:graphicData uri="http://schemas.openxmlformats.org/drawingml/2006/table">
            <a:tbl>
              <a:tblPr>
                <a:noFill/>
                <a:tableStyleId>{B08605C0-0595-4AC2-9823-C5D27944D2C0}</a:tableStyleId>
              </a:tblPr>
              <a:tblGrid>
                <a:gridCol w="1185507">
                  <a:extLst>
                    <a:ext uri="{9D8B030D-6E8A-4147-A177-3AD203B41FA5}">
                      <a16:colId xmlns:a16="http://schemas.microsoft.com/office/drawing/2014/main" val="20000"/>
                    </a:ext>
                  </a:extLst>
                </a:gridCol>
                <a:gridCol w="3390550">
                  <a:extLst>
                    <a:ext uri="{9D8B030D-6E8A-4147-A177-3AD203B41FA5}">
                      <a16:colId xmlns:a16="http://schemas.microsoft.com/office/drawing/2014/main" val="20001"/>
                    </a:ext>
                  </a:extLst>
                </a:gridCol>
                <a:gridCol w="1571975">
                  <a:extLst>
                    <a:ext uri="{9D8B030D-6E8A-4147-A177-3AD203B41FA5}">
                      <a16:colId xmlns:a16="http://schemas.microsoft.com/office/drawing/2014/main" val="20002"/>
                    </a:ext>
                  </a:extLst>
                </a:gridCol>
                <a:gridCol w="2199575">
                  <a:extLst>
                    <a:ext uri="{9D8B030D-6E8A-4147-A177-3AD203B41FA5}">
                      <a16:colId xmlns:a16="http://schemas.microsoft.com/office/drawing/2014/main" val="20003"/>
                    </a:ext>
                  </a:extLst>
                </a:gridCol>
              </a:tblGrid>
              <a:tr h="616625">
                <a:tc>
                  <a:txBody>
                    <a:bodyPr/>
                    <a:lstStyle/>
                    <a:p>
                      <a:pPr marL="0" lvl="0" indent="0" algn="ctr" rtl="0">
                        <a:lnSpc>
                          <a:spcPct val="150000"/>
                        </a:lnSpc>
                        <a:spcBef>
                          <a:spcPts val="0"/>
                        </a:spcBef>
                        <a:spcAft>
                          <a:spcPts val="0"/>
                        </a:spcAft>
                        <a:buNone/>
                      </a:pPr>
                      <a:r>
                        <a:rPr lang="en" sz="950" b="1" dirty="0">
                          <a:solidFill>
                            <a:schemeClr val="tx1"/>
                          </a:solidFill>
                          <a:latin typeface="Roboto"/>
                          <a:ea typeface="Roboto"/>
                          <a:cs typeface="Roboto"/>
                          <a:sym typeface="Roboto"/>
                        </a:rPr>
                        <a:t>Work Completed</a:t>
                      </a:r>
                      <a:endParaRPr sz="950" b="1" dirty="0">
                        <a:solidFill>
                          <a:schemeClr val="tx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dirty="0">
                          <a:solidFill>
                            <a:schemeClr val="tx1"/>
                          </a:solidFill>
                          <a:latin typeface="Roboto"/>
                          <a:ea typeface="Roboto"/>
                          <a:cs typeface="Roboto"/>
                          <a:sym typeface="Roboto"/>
                        </a:rPr>
                        <a:t>Description</a:t>
                      </a:r>
                      <a:endParaRPr sz="950" b="1" dirty="0">
                        <a:solidFill>
                          <a:schemeClr val="tx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a:solidFill>
                            <a:schemeClr val="tx1"/>
                          </a:solidFill>
                          <a:latin typeface="Roboto"/>
                          <a:ea typeface="Roboto"/>
                          <a:cs typeface="Roboto"/>
                          <a:sym typeface="Roboto"/>
                        </a:rPr>
                        <a:t>Responsibility (Task, Person)</a:t>
                      </a:r>
                      <a:endParaRPr sz="950" b="1">
                        <a:solidFill>
                          <a:schemeClr val="tx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950" b="1" dirty="0">
                          <a:solidFill>
                            <a:schemeClr val="tx1"/>
                          </a:solidFill>
                          <a:latin typeface="Roboto"/>
                          <a:ea typeface="Roboto"/>
                          <a:cs typeface="Roboto"/>
                          <a:sym typeface="Roboto"/>
                        </a:rPr>
                        <a:t>Contributions (members/percentage)</a:t>
                      </a:r>
                      <a:endParaRPr sz="950" b="1" dirty="0">
                        <a:solidFill>
                          <a:schemeClr val="tx1"/>
                        </a:solidFill>
                        <a:latin typeface="Roboto"/>
                        <a:ea typeface="Roboto"/>
                        <a:cs typeface="Roboto"/>
                        <a:sym typeface="Roboto"/>
                      </a:endParaRPr>
                    </a:p>
                  </a:txBody>
                  <a:tcPr marL="91425" marR="91425" marT="91425" marB="91425"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38200">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Data preprocessing and exploratory data analysis</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We have completed the implementation of sentiment analysis using machine learning in Python. We have loaded the dataset, preprocessed the data, performed exploratory data analysis, visualized the data, vectorized the data</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Raji </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30%</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59875">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Model definition and evaluation</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defined the models including CNN1D, RNN, LSTM, and Bi-LSTM, evaluated the models using confusion matrix and graphs</a:t>
                      </a:r>
                      <a:endParaRPr sz="850" dirty="0">
                        <a:solidFill>
                          <a:schemeClr val="tx1"/>
                        </a:solidFill>
                        <a:latin typeface="Roboto"/>
                        <a:ea typeface="Roboto"/>
                        <a:cs typeface="Roboto"/>
                        <a:sym typeface="Roboto"/>
                      </a:endParaRPr>
                    </a:p>
                  </a:txBody>
                  <a:tcPr marL="0" marR="0"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IN" sz="850" dirty="0">
                          <a:solidFill>
                            <a:schemeClr val="tx1"/>
                          </a:solidFill>
                          <a:latin typeface="Roboto"/>
                          <a:ea typeface="Roboto"/>
                          <a:cs typeface="Roboto"/>
                          <a:sym typeface="Roboto"/>
                        </a:rPr>
                        <a:t>P</a:t>
                      </a:r>
                      <a:r>
                        <a:rPr lang="en" sz="850" dirty="0">
                          <a:solidFill>
                            <a:schemeClr val="tx1"/>
                          </a:solidFill>
                          <a:latin typeface="Roboto"/>
                          <a:ea typeface="Roboto"/>
                          <a:cs typeface="Roboto"/>
                          <a:sym typeface="Roboto"/>
                        </a:rPr>
                        <a:t>rem </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30%</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real-time data testing</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performed real-time data testing</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Satwik</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20%</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82775">
                <a:tc>
                  <a:txBody>
                    <a:bodyPr/>
                    <a:lstStyle/>
                    <a:p>
                      <a:pPr marL="0" lvl="0" indent="0" algn="ctr" rtl="0">
                        <a:lnSpc>
                          <a:spcPct val="150000"/>
                        </a:lnSpc>
                        <a:spcBef>
                          <a:spcPts val="0"/>
                        </a:spcBef>
                        <a:spcAft>
                          <a:spcPts val="0"/>
                        </a:spcAft>
                        <a:buNone/>
                      </a:pPr>
                      <a:r>
                        <a:rPr lang="en" sz="850">
                          <a:solidFill>
                            <a:schemeClr val="tx1"/>
                          </a:solidFill>
                          <a:latin typeface="Roboto"/>
                          <a:ea typeface="Roboto"/>
                          <a:cs typeface="Roboto"/>
                          <a:sym typeface="Roboto"/>
                        </a:rPr>
                        <a:t>Fine-tuning the models	</a:t>
                      </a:r>
                      <a:endParaRPr sz="85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 fine-tune the models to improve their accuracy and performance.</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IN" sz="850" dirty="0">
                          <a:solidFill>
                            <a:schemeClr val="tx1"/>
                          </a:solidFill>
                          <a:latin typeface="Roboto"/>
                          <a:ea typeface="Roboto"/>
                          <a:cs typeface="Roboto"/>
                          <a:sym typeface="Roboto"/>
                        </a:rPr>
                        <a:t>U</a:t>
                      </a:r>
                      <a:r>
                        <a:rPr lang="en" sz="850" dirty="0">
                          <a:solidFill>
                            <a:schemeClr val="tx1"/>
                          </a:solidFill>
                          <a:latin typeface="Roboto"/>
                          <a:ea typeface="Roboto"/>
                          <a:cs typeface="Roboto"/>
                          <a:sym typeface="Roboto"/>
                        </a:rPr>
                        <a:t>shakiran </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50000"/>
                        </a:lnSpc>
                        <a:spcBef>
                          <a:spcPts val="0"/>
                        </a:spcBef>
                        <a:spcAft>
                          <a:spcPts val="0"/>
                        </a:spcAft>
                        <a:buNone/>
                      </a:pPr>
                      <a:r>
                        <a:rPr lang="en" sz="850" dirty="0">
                          <a:solidFill>
                            <a:schemeClr val="tx1"/>
                          </a:solidFill>
                          <a:latin typeface="Roboto"/>
                          <a:ea typeface="Roboto"/>
                          <a:cs typeface="Roboto"/>
                          <a:sym typeface="Roboto"/>
                        </a:rPr>
                        <a:t>20%</a:t>
                      </a:r>
                      <a:endParaRPr sz="850" dirty="0">
                        <a:solidFill>
                          <a:schemeClr val="tx1"/>
                        </a:solidFill>
                        <a:latin typeface="Roboto"/>
                        <a:ea typeface="Roboto"/>
                        <a:cs typeface="Roboto"/>
                        <a:sym typeface="Robo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Role/Responsibilities and Contribution in project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457200" lvl="0" indent="-325755" algn="just" rtl="0">
              <a:lnSpc>
                <a:spcPct val="150000"/>
              </a:lnSpc>
              <a:spcBef>
                <a:spcPts val="0"/>
              </a:spcBef>
              <a:spcAft>
                <a:spcPts val="0"/>
              </a:spcAft>
              <a:buSzPct val="100000"/>
              <a:buChar char="●"/>
            </a:pPr>
            <a:r>
              <a:rPr lang="en" dirty="0"/>
              <a:t>The use of machine learning algorithms for sentiment analysis has become a popular area of research in recent years. </a:t>
            </a:r>
            <a:endParaRPr dirty="0"/>
          </a:p>
          <a:p>
            <a:pPr marL="457200" lvl="0" indent="-325755" algn="just" rtl="0">
              <a:lnSpc>
                <a:spcPct val="150000"/>
              </a:lnSpc>
              <a:spcBef>
                <a:spcPts val="0"/>
              </a:spcBef>
              <a:spcAft>
                <a:spcPts val="0"/>
              </a:spcAft>
              <a:buSzPct val="100000"/>
              <a:buChar char="●"/>
            </a:pPr>
            <a:r>
              <a:rPr lang="en" dirty="0"/>
              <a:t>Sentiment analysis is the process of extracting subjective information from text, such as opinions, emotions, and attitudes. </a:t>
            </a:r>
            <a:endParaRPr dirty="0"/>
          </a:p>
          <a:p>
            <a:pPr marL="457200" lvl="0" indent="-325755" algn="just" rtl="0">
              <a:lnSpc>
                <a:spcPct val="150000"/>
              </a:lnSpc>
              <a:spcBef>
                <a:spcPts val="0"/>
              </a:spcBef>
              <a:spcAft>
                <a:spcPts val="0"/>
              </a:spcAft>
              <a:buSzPct val="100000"/>
              <a:buChar char="●"/>
            </a:pPr>
            <a:r>
              <a:rPr lang="en" dirty="0"/>
              <a:t>With the increasing amount of user-generated content on the internet, sentiment analysis has become an important tool for businesses to understand the opinions of their customers. </a:t>
            </a:r>
            <a:endParaRPr dirty="0"/>
          </a:p>
          <a:p>
            <a:pPr marL="457200" lvl="0" indent="-325755" algn="just" rtl="0">
              <a:lnSpc>
                <a:spcPct val="150000"/>
              </a:lnSpc>
              <a:spcBef>
                <a:spcPts val="0"/>
              </a:spcBef>
              <a:spcAft>
                <a:spcPts val="0"/>
              </a:spcAft>
              <a:buSzPct val="100000"/>
              <a:buChar char="●"/>
            </a:pPr>
            <a:r>
              <a:rPr lang="en" dirty="0"/>
              <a:t>The motivation behind this project is to develop a sentiment analysis model that can accurately classify movie reviews as positive or negative. </a:t>
            </a:r>
            <a:endParaRPr dirty="0"/>
          </a:p>
          <a:p>
            <a:pPr marL="457200" lvl="0" indent="-325755" algn="just" rtl="0">
              <a:lnSpc>
                <a:spcPct val="150000"/>
              </a:lnSpc>
              <a:spcBef>
                <a:spcPts val="0"/>
              </a:spcBef>
              <a:spcAft>
                <a:spcPts val="0"/>
              </a:spcAft>
              <a:buSzPct val="100000"/>
              <a:buChar char="●"/>
            </a:pPr>
            <a:r>
              <a:rPr lang="en" dirty="0"/>
              <a:t>This model can be used by movie studios to gauge the success of their films and make more informed decisions in the future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79" name="Google Shape;79;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The primary objective of this project is to develop a sentiment analysis model that can accurately classify movie reviews as positive or negative. </a:t>
            </a:r>
            <a:endParaRPr/>
          </a:p>
          <a:p>
            <a:pPr marL="457200" lvl="0" indent="-342900" algn="just" rtl="0">
              <a:lnSpc>
                <a:spcPct val="150000"/>
              </a:lnSpc>
              <a:spcBef>
                <a:spcPts val="0"/>
              </a:spcBef>
              <a:spcAft>
                <a:spcPts val="0"/>
              </a:spcAft>
              <a:buSzPts val="1800"/>
              <a:buChar char="●"/>
            </a:pPr>
            <a:r>
              <a:rPr lang="en"/>
              <a:t>This model should be able to handle large volumes of text data and should have a high degree of accuracy. </a:t>
            </a:r>
            <a:endParaRPr/>
          </a:p>
          <a:p>
            <a:pPr marL="457200" lvl="0" indent="-342900" algn="just" rtl="0">
              <a:lnSpc>
                <a:spcPct val="150000"/>
              </a:lnSpc>
              <a:spcBef>
                <a:spcPts val="0"/>
              </a:spcBef>
              <a:spcAft>
                <a:spcPts val="0"/>
              </a:spcAft>
              <a:buSzPts val="1800"/>
              <a:buChar char="●"/>
            </a:pPr>
            <a:r>
              <a:rPr lang="en"/>
              <a:t>Additionally, the model should be able to work in real-time, allowing for quick analysis of incoming reviews.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Related work</a:t>
            </a:r>
            <a:endParaRPr dirty="0"/>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ctr" anchorCtr="0">
            <a:normAutofit fontScale="70000" lnSpcReduction="20000"/>
          </a:bodyPr>
          <a:lstStyle/>
          <a:p>
            <a:pPr marL="457200" lvl="0" indent="-300037" algn="just" rtl="0">
              <a:lnSpc>
                <a:spcPct val="150000"/>
              </a:lnSpc>
              <a:spcBef>
                <a:spcPts val="0"/>
              </a:spcBef>
              <a:spcAft>
                <a:spcPts val="0"/>
              </a:spcAft>
              <a:buSzPct val="100000"/>
              <a:buChar char="●"/>
            </a:pPr>
            <a:r>
              <a:rPr lang="en" dirty="0"/>
              <a:t>Sentiment analysis is a popular application of natural language processing that involves determining the emotional tone of a text.</a:t>
            </a:r>
            <a:endParaRPr dirty="0"/>
          </a:p>
          <a:p>
            <a:pPr marL="457200" lvl="0" indent="-300037" algn="just" rtl="0">
              <a:lnSpc>
                <a:spcPct val="150000"/>
              </a:lnSpc>
              <a:spcBef>
                <a:spcPts val="0"/>
              </a:spcBef>
              <a:spcAft>
                <a:spcPts val="0"/>
              </a:spcAft>
              <a:buSzPct val="100000"/>
              <a:buChar char="●"/>
            </a:pPr>
            <a:r>
              <a:rPr lang="en" dirty="0"/>
              <a:t>One common approach to sentiment analysis is to use machine learning algorithms, which require large amounts of labeled data to train.</a:t>
            </a:r>
            <a:endParaRPr dirty="0"/>
          </a:p>
          <a:p>
            <a:pPr marL="457200" lvl="0" indent="-300037" algn="just" rtl="0">
              <a:lnSpc>
                <a:spcPct val="150000"/>
              </a:lnSpc>
              <a:spcBef>
                <a:spcPts val="0"/>
              </a:spcBef>
              <a:spcAft>
                <a:spcPts val="0"/>
              </a:spcAft>
              <a:buSzPct val="100000"/>
              <a:buChar char="●"/>
            </a:pPr>
            <a:r>
              <a:rPr lang="en" dirty="0"/>
              <a:t>Text preprocessing techniques such as tokenization, </a:t>
            </a:r>
            <a:r>
              <a:rPr lang="en" dirty="0" err="1"/>
              <a:t>stopword</a:t>
            </a:r>
            <a:r>
              <a:rPr lang="en" dirty="0"/>
              <a:t> removal, and stemming are commonly used to prepare text data for sentiment analysis.</a:t>
            </a:r>
            <a:endParaRPr dirty="0"/>
          </a:p>
          <a:p>
            <a:pPr marL="457200" lvl="0" indent="-300037" algn="just" rtl="0">
              <a:lnSpc>
                <a:spcPct val="150000"/>
              </a:lnSpc>
              <a:spcBef>
                <a:spcPts val="0"/>
              </a:spcBef>
              <a:spcAft>
                <a:spcPts val="0"/>
              </a:spcAft>
              <a:buSzPct val="100000"/>
              <a:buChar char="●"/>
            </a:pPr>
            <a:r>
              <a:rPr lang="en" dirty="0"/>
              <a:t>Vectorization is an important step in sentiment analysis, which transforms text data into a numerical format suitable for machine learning models.</a:t>
            </a:r>
            <a:endParaRPr dirty="0"/>
          </a:p>
          <a:p>
            <a:pPr marL="457200" lvl="0" indent="-300037" algn="just" rtl="0">
              <a:lnSpc>
                <a:spcPct val="150000"/>
              </a:lnSpc>
              <a:spcBef>
                <a:spcPts val="0"/>
              </a:spcBef>
              <a:spcAft>
                <a:spcPts val="0"/>
              </a:spcAft>
              <a:buSzPct val="100000"/>
              <a:buChar char="●"/>
            </a:pPr>
            <a:r>
              <a:rPr lang="en" dirty="0"/>
              <a:t>Convolutional neural networks (CNN), recurrent neural networks (RNN), long short-term memory (LSTM), and bidirectional LSTM (Bi-LSTM) are commonly used deep learning models for sentiment analysis.</a:t>
            </a:r>
            <a:endParaRPr dirty="0"/>
          </a:p>
          <a:p>
            <a:pPr marL="457200" lvl="0" indent="-300037" algn="just" rtl="0">
              <a:lnSpc>
                <a:spcPct val="150000"/>
              </a:lnSpc>
              <a:spcBef>
                <a:spcPts val="0"/>
              </a:spcBef>
              <a:spcAft>
                <a:spcPts val="0"/>
              </a:spcAft>
              <a:buSzPct val="100000"/>
              <a:buChar char="●"/>
            </a:pPr>
            <a:r>
              <a:rPr lang="en" dirty="0"/>
              <a:t>Evaluation metrics such as accuracy, precision, recall, and F1-score are used to evaluate the performance of sentiment analysis models.</a:t>
            </a:r>
            <a:endParaRPr dirty="0"/>
          </a:p>
          <a:p>
            <a:pPr marL="457200" lvl="0" indent="-300037" algn="just" rtl="0">
              <a:lnSpc>
                <a:spcPct val="150000"/>
              </a:lnSpc>
              <a:spcBef>
                <a:spcPts val="0"/>
              </a:spcBef>
              <a:spcAft>
                <a:spcPts val="0"/>
              </a:spcAft>
              <a:buSzPct val="100000"/>
              <a:buChar char="●"/>
            </a:pPr>
            <a:r>
              <a:rPr lang="en" dirty="0"/>
              <a:t>Future work in sentiment analysis includes improving the accuracy of models for low-resource languages and incorporating multimodal information such as audio and visual data.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38FA-1931-6940-3F25-C30392837412}"/>
              </a:ext>
            </a:extLst>
          </p:cNvPr>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CNN1D (Convolutional Neural Network)</a:t>
            </a:r>
            <a:br>
              <a:rPr lang="en-US" sz="1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59451B55-7193-F85A-31C1-10E9839576CE}"/>
              </a:ext>
            </a:extLst>
          </p:cNvPr>
          <p:cNvSpPr>
            <a:spLocks noGrp="1"/>
          </p:cNvSpPr>
          <p:nvPr>
            <p:ph type="body" idx="1"/>
          </p:nvPr>
        </p:nvSpPr>
        <p:spPr/>
        <p:txBody>
          <a:bodyPr>
            <a:normAutofit/>
          </a:bodyPr>
          <a:lstStyle/>
          <a:p>
            <a:pPr marL="0" marR="0" algn="just">
              <a:lnSpc>
                <a:spcPct val="115000"/>
              </a:lnSpc>
              <a:spcBef>
                <a:spcPts val="0"/>
              </a:spcBef>
              <a:spcAft>
                <a:spcPts val="0"/>
              </a:spcAft>
              <a:tabLst>
                <a:tab pos="182880" algn="l"/>
              </a:tabLst>
            </a:pPr>
            <a:r>
              <a:rPr lang="en-US" sz="1200" dirty="0">
                <a:effectLst/>
                <a:latin typeface="Times New Roman" panose="02020603050405020304" pitchFamily="18" charset="0"/>
                <a:ea typeface="Times New Roman" panose="02020603050405020304" pitchFamily="18" charset="0"/>
              </a:rPr>
              <a:t>Convolutional Neural Networks (CNNs) have been widely used in image classification tasks, but they have also shown promising results in natural language processing tasks such as sentiment analysis. In a 1D CNN, the convolutional operation is performed on one-dimensional sequences, such as text data. The CNN1D model is composed of several layers, including a convolutional layer, a pooling layer, and a dense layer.</a:t>
            </a:r>
            <a:endParaRPr lang="en-US" sz="1200" dirty="0">
              <a:effectLst/>
              <a:latin typeface="Arial" panose="020B0604020202020204" pitchFamily="34" charset="0"/>
              <a:ea typeface="Arial" panose="020B0604020202020204" pitchFamily="34" charset="0"/>
            </a:endParaRPr>
          </a:p>
          <a:p>
            <a:pPr marL="0" algn="just">
              <a:tabLst>
                <a:tab pos="182880" algn="l"/>
              </a:tabLst>
            </a:pPr>
            <a:r>
              <a:rPr lang="en-US" sz="1200" dirty="0">
                <a:effectLst/>
                <a:latin typeface="Times New Roman" panose="02020603050405020304" pitchFamily="18" charset="0"/>
                <a:ea typeface="Times New Roman" panose="02020603050405020304" pitchFamily="18" charset="0"/>
              </a:rPr>
              <a:t> The convolutional layer uses filters to scan the input sequence and identify patterns in the data. The size of the filter determines the number of words in the input sequence that are considered at a time. The pooling layer reduces the dimensionality of the feature maps generated by the convolutional layer. Finally, the dense layer performs classification by mapping the features to the target labels. The CNN1D model has several advantages, including the ability to capture local dependencies and the ability to learn complex features. However, it may struggle with capturing long-range dependencies in the input sequence.</a:t>
            </a:r>
            <a:endParaRPr lang="en-US" sz="1200" dirty="0">
              <a:effectLst/>
              <a:latin typeface="Arial" panose="020B0604020202020204" pitchFamily="34" charset="0"/>
              <a:ea typeface="Arial" panose="020B0604020202020204" pitchFamily="34" charset="0"/>
            </a:endParaRPr>
          </a:p>
          <a:p>
            <a:pPr marL="0" marR="0" algn="just">
              <a:lnSpc>
                <a:spcPct val="115000"/>
              </a:lnSpc>
              <a:spcBef>
                <a:spcPts val="0"/>
              </a:spcBef>
              <a:spcAft>
                <a:spcPts val="0"/>
              </a:spcAft>
              <a:tabLst>
                <a:tab pos="182880" algn="l"/>
              </a:tabLst>
            </a:pPr>
            <a:endParaRPr lang="en-US" sz="1500" dirty="0">
              <a:effectLst/>
              <a:latin typeface="Arial" panose="020B0604020202020204" pitchFamily="34" charset="0"/>
              <a:ea typeface="Arial" panose="020B0604020202020204" pitchFamily="34" charset="0"/>
            </a:endParaRPr>
          </a:p>
          <a:p>
            <a:endParaRPr lang="en-US" dirty="0"/>
          </a:p>
        </p:txBody>
      </p:sp>
      <p:pic>
        <p:nvPicPr>
          <p:cNvPr id="6" name="Picture 5">
            <a:extLst>
              <a:ext uri="{FF2B5EF4-FFF2-40B4-BE49-F238E27FC236}">
                <a16:creationId xmlns:a16="http://schemas.microsoft.com/office/drawing/2014/main" id="{D08EC65F-57C7-14D1-CB31-5295F483B138}"/>
              </a:ext>
            </a:extLst>
          </p:cNvPr>
          <p:cNvPicPr>
            <a:picLocks noChangeAspect="1"/>
          </p:cNvPicPr>
          <p:nvPr/>
        </p:nvPicPr>
        <p:blipFill>
          <a:blip r:embed="rId2"/>
          <a:stretch>
            <a:fillRect/>
          </a:stretch>
        </p:blipFill>
        <p:spPr>
          <a:xfrm>
            <a:off x="4320869" y="3007960"/>
            <a:ext cx="4511431" cy="1966130"/>
          </a:xfrm>
          <a:prstGeom prst="rect">
            <a:avLst/>
          </a:prstGeom>
        </p:spPr>
      </p:pic>
    </p:spTree>
    <p:extLst>
      <p:ext uri="{BB962C8B-B14F-4D97-AF65-F5344CB8AC3E}">
        <p14:creationId xmlns:p14="http://schemas.microsoft.com/office/powerpoint/2010/main" val="315502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4782-BEFB-A09E-A0C0-AD9D3F32FE53}"/>
              </a:ext>
            </a:extLst>
          </p:cNvPr>
          <p:cNvSpPr>
            <a:spLocks noGrp="1"/>
          </p:cNvSpPr>
          <p:nvPr>
            <p:ph type="title"/>
          </p:nvPr>
        </p:nvSpPr>
        <p:spPr/>
        <p:txBody>
          <a:bodyPr>
            <a:normAutofit fontScale="90000"/>
          </a:bodyPr>
          <a:lstStyle/>
          <a:p>
            <a:r>
              <a:rPr lang="en-US" sz="2700" i="1" dirty="0">
                <a:effectLst/>
                <a:latin typeface="+mj-lt"/>
                <a:ea typeface="Times New Roman" panose="02020603050405020304" pitchFamily="18" charset="0"/>
              </a:rPr>
              <a:t>RNN (Recurrent Neural Network) and LSTM (Long Short-Term Memory)</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E6E46516-DC58-D439-601A-5B225A93C524}"/>
              </a:ext>
            </a:extLst>
          </p:cNvPr>
          <p:cNvSpPr>
            <a:spLocks noGrp="1"/>
          </p:cNvSpPr>
          <p:nvPr>
            <p:ph type="body" idx="1"/>
          </p:nvPr>
        </p:nvSpPr>
        <p:spPr>
          <a:xfrm>
            <a:off x="311700" y="1316735"/>
            <a:ext cx="8520600" cy="3252139"/>
          </a:xfrm>
        </p:spPr>
        <p:txBody>
          <a:bodyPr/>
          <a:lstStyle/>
          <a:p>
            <a:r>
              <a:rPr lang="en-US" sz="1800" dirty="0">
                <a:effectLst/>
                <a:latin typeface="Times New Roman" panose="02020603050405020304" pitchFamily="18" charset="0"/>
                <a:ea typeface="Times New Roman" panose="02020603050405020304" pitchFamily="18" charset="0"/>
              </a:rPr>
              <a:t>Recurrent Neural Networks (RNNs) are designed to handle sequential data by processing each element in the sequence while maintaining an internal state that summarizes the previous elements. In a standard RNN, the internal state is updated at each time step using a set of weights that are shared across all time steps. </a:t>
            </a:r>
          </a:p>
          <a:p>
            <a:r>
              <a:rPr lang="en-US" sz="1800" dirty="0">
                <a:effectLst/>
                <a:latin typeface="Times New Roman" panose="02020603050405020304" pitchFamily="18" charset="0"/>
                <a:ea typeface="Times New Roman" panose="02020603050405020304" pitchFamily="18" charset="0"/>
              </a:rPr>
              <a:t>Long Short-Term Memory (LSTM) is a type of RNN designed to address the vanishing gradient problem. The LSTM model includes an additional set of gates that regulate the flow of information into and out of the cell state, allowing the model to selectively remember or forget information over time. </a:t>
            </a:r>
            <a:endParaRPr lang="en-US" dirty="0"/>
          </a:p>
        </p:txBody>
      </p:sp>
    </p:spTree>
    <p:extLst>
      <p:ext uri="{BB962C8B-B14F-4D97-AF65-F5344CB8AC3E}">
        <p14:creationId xmlns:p14="http://schemas.microsoft.com/office/powerpoint/2010/main" val="1432960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
              <a:t>To develop an accurate sentiment analysis model that can classify a given text into positive or negative sentiment. </a:t>
            </a:r>
            <a:endParaRPr/>
          </a:p>
          <a:p>
            <a:pPr marL="457200" lvl="0" indent="-342900" algn="just" rtl="0">
              <a:lnSpc>
                <a:spcPct val="150000"/>
              </a:lnSpc>
              <a:spcBef>
                <a:spcPts val="0"/>
              </a:spcBef>
              <a:spcAft>
                <a:spcPts val="0"/>
              </a:spcAft>
              <a:buSzPts val="1800"/>
              <a:buChar char="●"/>
            </a:pPr>
            <a:r>
              <a:rPr lang="en"/>
              <a:t>The model should be able to handle different types of text data, including social media posts, product reviews, and news articles. </a:t>
            </a:r>
            <a:endParaRPr/>
          </a:p>
          <a:p>
            <a:pPr marL="457200" lvl="0" indent="-342900" algn="just" rtl="0">
              <a:lnSpc>
                <a:spcPct val="150000"/>
              </a:lnSpc>
              <a:spcBef>
                <a:spcPts val="0"/>
              </a:spcBef>
              <a:spcAft>
                <a:spcPts val="0"/>
              </a:spcAft>
              <a:buSzPts val="1800"/>
              <a:buChar char="●"/>
            </a:pPr>
            <a:r>
              <a:rPr lang="en"/>
              <a:t>The goal is to help businesses and organizations gain insights into customer feedback, monitor their brand reputation, and make data-driven decisions. </a:t>
            </a:r>
            <a:endParaRPr/>
          </a:p>
          <a:p>
            <a:pPr marL="457200" lvl="0" indent="-342900" algn="just" rtl="0">
              <a:lnSpc>
                <a:spcPct val="150000"/>
              </a:lnSpc>
              <a:spcBef>
                <a:spcPts val="0"/>
              </a:spcBef>
              <a:spcAft>
                <a:spcPts val="0"/>
              </a:spcAft>
              <a:buSzPts val="1800"/>
              <a:buChar char="●"/>
            </a:pPr>
            <a:r>
              <a:rPr lang="en"/>
              <a:t>The challenge is to build a model that can effectively capture the nuances of human language and context, while also being scalable and efficient.</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171</TotalTime>
  <Words>1392</Words>
  <Application>Microsoft Office PowerPoint</Application>
  <PresentationFormat>On-screen Show (16:9)</PresentationFormat>
  <Paragraphs>79</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Wingdings 3</vt:lpstr>
      <vt:lpstr>Arial</vt:lpstr>
      <vt:lpstr>Roboto</vt:lpstr>
      <vt:lpstr>Century Gothic</vt:lpstr>
      <vt:lpstr>Ion</vt:lpstr>
      <vt:lpstr>Movie Review Sentiment Analysis Using Deep Neural Networks</vt:lpstr>
      <vt:lpstr>Group Member Information</vt:lpstr>
      <vt:lpstr>Role/Responsibilities and Contribution in project</vt:lpstr>
      <vt:lpstr>Motivation</vt:lpstr>
      <vt:lpstr>Objectives</vt:lpstr>
      <vt:lpstr>Related work</vt:lpstr>
      <vt:lpstr>CNN1D (Convolutional Neural Network) </vt:lpstr>
      <vt:lpstr>RNN (Recurrent Neural Network) and LSTM (Long Short-Term Memory)  </vt:lpstr>
      <vt:lpstr>Problem Statement</vt:lpstr>
      <vt:lpstr>Proposed Solution  </vt:lpstr>
      <vt:lpstr>Results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Review Sentiment Analysis Using Deep Neural Networks</dc:title>
  <cp:lastModifiedBy>aravind rv</cp:lastModifiedBy>
  <cp:revision>4</cp:revision>
  <dcterms:modified xsi:type="dcterms:W3CDTF">2023-11-28T19:49:51Z</dcterms:modified>
</cp:coreProperties>
</file>