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09090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9955"/>
            <a:ext cx="9905999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" y="437895"/>
            <a:ext cx="9906000" cy="728345"/>
          </a:xfrm>
          <a:custGeom>
            <a:avLst/>
            <a:gdLst/>
            <a:ahLst/>
            <a:cxnLst/>
            <a:rect l="l" t="t" r="r" b="b"/>
            <a:pathLst>
              <a:path w="9906000" h="728344">
                <a:moveTo>
                  <a:pt x="0" y="330326"/>
                </a:moveTo>
                <a:lnTo>
                  <a:pt x="0" y="397763"/>
                </a:lnTo>
                <a:lnTo>
                  <a:pt x="234453" y="449377"/>
                </a:lnTo>
                <a:lnTo>
                  <a:pt x="381638" y="562927"/>
                </a:lnTo>
                <a:lnTo>
                  <a:pt x="457935" y="676477"/>
                </a:lnTo>
                <a:lnTo>
                  <a:pt x="479727" y="728090"/>
                </a:lnTo>
                <a:lnTo>
                  <a:pt x="501380" y="664209"/>
                </a:lnTo>
                <a:lnTo>
                  <a:pt x="479727" y="664209"/>
                </a:lnTo>
                <a:lnTo>
                  <a:pt x="415046" y="471183"/>
                </a:lnTo>
                <a:lnTo>
                  <a:pt x="343514" y="372062"/>
                </a:lnTo>
                <a:lnTo>
                  <a:pt x="220156" y="335543"/>
                </a:lnTo>
                <a:lnTo>
                  <a:pt x="0" y="330326"/>
                </a:lnTo>
                <a:close/>
              </a:path>
              <a:path w="9906000" h="728344">
                <a:moveTo>
                  <a:pt x="537096" y="558842"/>
                </a:moveTo>
                <a:lnTo>
                  <a:pt x="501569" y="612040"/>
                </a:lnTo>
                <a:lnTo>
                  <a:pt x="479727" y="664209"/>
                </a:lnTo>
                <a:lnTo>
                  <a:pt x="501380" y="664209"/>
                </a:lnTo>
                <a:lnTo>
                  <a:pt x="537096" y="558842"/>
                </a:lnTo>
                <a:close/>
              </a:path>
              <a:path w="9906000" h="728344">
                <a:moveTo>
                  <a:pt x="675568" y="421839"/>
                </a:moveTo>
                <a:lnTo>
                  <a:pt x="616340" y="439054"/>
                </a:lnTo>
                <a:lnTo>
                  <a:pt x="544459" y="537120"/>
                </a:lnTo>
                <a:lnTo>
                  <a:pt x="537096" y="558842"/>
                </a:lnTo>
                <a:lnTo>
                  <a:pt x="578216" y="497268"/>
                </a:lnTo>
                <a:lnTo>
                  <a:pt x="675568" y="421839"/>
                </a:lnTo>
                <a:close/>
              </a:path>
              <a:path w="9906000" h="728344">
                <a:moveTo>
                  <a:pt x="9710320" y="305343"/>
                </a:moveTo>
                <a:lnTo>
                  <a:pt x="9641947" y="325165"/>
                </a:lnTo>
                <a:lnTo>
                  <a:pt x="9419969" y="330326"/>
                </a:lnTo>
                <a:lnTo>
                  <a:pt x="962645" y="330326"/>
                </a:lnTo>
                <a:lnTo>
                  <a:pt x="726347" y="382496"/>
                </a:lnTo>
                <a:lnTo>
                  <a:pt x="675568" y="421839"/>
                </a:lnTo>
                <a:lnTo>
                  <a:pt x="740644" y="402925"/>
                </a:lnTo>
                <a:lnTo>
                  <a:pt x="962645" y="397763"/>
                </a:lnTo>
                <a:lnTo>
                  <a:pt x="9419969" y="397763"/>
                </a:lnTo>
                <a:lnTo>
                  <a:pt x="9656698" y="346150"/>
                </a:lnTo>
                <a:lnTo>
                  <a:pt x="9710320" y="305343"/>
                </a:lnTo>
                <a:close/>
              </a:path>
              <a:path w="9906000" h="728344">
                <a:moveTo>
                  <a:pt x="9844573" y="176125"/>
                </a:moveTo>
                <a:lnTo>
                  <a:pt x="9805906" y="232600"/>
                </a:lnTo>
                <a:lnTo>
                  <a:pt x="9710320" y="305343"/>
                </a:lnTo>
                <a:lnTo>
                  <a:pt x="9766567" y="289036"/>
                </a:lnTo>
                <a:lnTo>
                  <a:pt x="9839396" y="190970"/>
                </a:lnTo>
                <a:lnTo>
                  <a:pt x="9844573" y="176125"/>
                </a:lnTo>
                <a:close/>
              </a:path>
              <a:path w="9906000" h="728344">
                <a:moveTo>
                  <a:pt x="9905998" y="0"/>
                </a:moveTo>
                <a:lnTo>
                  <a:pt x="9844573" y="176125"/>
                </a:lnTo>
                <a:lnTo>
                  <a:pt x="9883651" y="119050"/>
                </a:lnTo>
                <a:lnTo>
                  <a:pt x="9905998" y="67437"/>
                </a:lnTo>
                <a:lnTo>
                  <a:pt x="9905998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49250" y="6456446"/>
            <a:ext cx="1362456" cy="31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0"/>
            <a:ext cx="0" cy="6362700"/>
          </a:xfrm>
          <a:custGeom>
            <a:avLst/>
            <a:gdLst/>
            <a:ahLst/>
            <a:cxnLst/>
            <a:rect l="l" t="t" r="r" b="b"/>
            <a:pathLst>
              <a:path w="0" h="6362700">
                <a:moveTo>
                  <a:pt x="0" y="6362700"/>
                </a:move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0"/>
            <a:ext cx="9906000" cy="1129030"/>
          </a:xfrm>
          <a:custGeom>
            <a:avLst/>
            <a:gdLst/>
            <a:ahLst/>
            <a:cxnLst/>
            <a:rect l="l" t="t" r="r" b="b"/>
            <a:pathLst>
              <a:path w="9906000" h="1129030">
                <a:moveTo>
                  <a:pt x="9906000" y="0"/>
                </a:moveTo>
                <a:lnTo>
                  <a:pt x="0" y="0"/>
                </a:lnTo>
                <a:lnTo>
                  <a:pt x="0" y="801877"/>
                </a:lnTo>
                <a:lnTo>
                  <a:pt x="66443" y="813295"/>
                </a:lnTo>
                <a:lnTo>
                  <a:pt x="125845" y="826928"/>
                </a:lnTo>
                <a:lnTo>
                  <a:pt x="178769" y="842797"/>
                </a:lnTo>
                <a:lnTo>
                  <a:pt x="225783" y="860920"/>
                </a:lnTo>
                <a:lnTo>
                  <a:pt x="267451" y="881319"/>
                </a:lnTo>
                <a:lnTo>
                  <a:pt x="304340" y="904012"/>
                </a:lnTo>
                <a:lnTo>
                  <a:pt x="337014" y="929019"/>
                </a:lnTo>
                <a:lnTo>
                  <a:pt x="366040" y="956361"/>
                </a:lnTo>
                <a:lnTo>
                  <a:pt x="391984" y="986057"/>
                </a:lnTo>
                <a:lnTo>
                  <a:pt x="415411" y="1018127"/>
                </a:lnTo>
                <a:lnTo>
                  <a:pt x="436888" y="1052590"/>
                </a:lnTo>
                <a:lnTo>
                  <a:pt x="456978" y="1089466"/>
                </a:lnTo>
                <a:lnTo>
                  <a:pt x="476250" y="1128776"/>
                </a:lnTo>
                <a:lnTo>
                  <a:pt x="500302" y="1093625"/>
                </a:lnTo>
                <a:lnTo>
                  <a:pt x="522579" y="1058760"/>
                </a:lnTo>
                <a:lnTo>
                  <a:pt x="544095" y="1024551"/>
                </a:lnTo>
                <a:lnTo>
                  <a:pt x="565865" y="991368"/>
                </a:lnTo>
                <a:lnTo>
                  <a:pt x="588903" y="959583"/>
                </a:lnTo>
                <a:lnTo>
                  <a:pt x="614224" y="929566"/>
                </a:lnTo>
                <a:lnTo>
                  <a:pt x="642842" y="901688"/>
                </a:lnTo>
                <a:lnTo>
                  <a:pt x="675772" y="876319"/>
                </a:lnTo>
                <a:lnTo>
                  <a:pt x="714027" y="853831"/>
                </a:lnTo>
                <a:lnTo>
                  <a:pt x="758623" y="834594"/>
                </a:lnTo>
                <a:lnTo>
                  <a:pt x="810574" y="818980"/>
                </a:lnTo>
                <a:lnTo>
                  <a:pt x="870895" y="807358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24422" y="797045"/>
                </a:lnTo>
                <a:lnTo>
                  <a:pt x="9577096" y="787488"/>
                </a:lnTo>
                <a:lnTo>
                  <a:pt x="9625947" y="772072"/>
                </a:lnTo>
                <a:lnTo>
                  <a:pt x="9671050" y="751444"/>
                </a:lnTo>
                <a:lnTo>
                  <a:pt x="9712480" y="726250"/>
                </a:lnTo>
                <a:lnTo>
                  <a:pt x="9750313" y="697134"/>
                </a:lnTo>
                <a:lnTo>
                  <a:pt x="9784625" y="664743"/>
                </a:lnTo>
                <a:lnTo>
                  <a:pt x="9815491" y="629722"/>
                </a:lnTo>
                <a:lnTo>
                  <a:pt x="9842986" y="592716"/>
                </a:lnTo>
                <a:lnTo>
                  <a:pt x="9867185" y="554372"/>
                </a:lnTo>
                <a:lnTo>
                  <a:pt x="9888165" y="515335"/>
                </a:lnTo>
                <a:lnTo>
                  <a:pt x="9906000" y="476250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409955"/>
            <a:ext cx="9905999" cy="835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" y="437895"/>
            <a:ext cx="9906000" cy="728345"/>
          </a:xfrm>
          <a:custGeom>
            <a:avLst/>
            <a:gdLst/>
            <a:ahLst/>
            <a:cxnLst/>
            <a:rect l="l" t="t" r="r" b="b"/>
            <a:pathLst>
              <a:path w="9906000" h="728344">
                <a:moveTo>
                  <a:pt x="0" y="330326"/>
                </a:moveTo>
                <a:lnTo>
                  <a:pt x="0" y="397763"/>
                </a:lnTo>
                <a:lnTo>
                  <a:pt x="234453" y="449377"/>
                </a:lnTo>
                <a:lnTo>
                  <a:pt x="381638" y="562927"/>
                </a:lnTo>
                <a:lnTo>
                  <a:pt x="457935" y="676477"/>
                </a:lnTo>
                <a:lnTo>
                  <a:pt x="479727" y="728090"/>
                </a:lnTo>
                <a:lnTo>
                  <a:pt x="501380" y="664209"/>
                </a:lnTo>
                <a:lnTo>
                  <a:pt x="479727" y="664209"/>
                </a:lnTo>
                <a:lnTo>
                  <a:pt x="415046" y="471183"/>
                </a:lnTo>
                <a:lnTo>
                  <a:pt x="343514" y="372062"/>
                </a:lnTo>
                <a:lnTo>
                  <a:pt x="220156" y="335543"/>
                </a:lnTo>
                <a:lnTo>
                  <a:pt x="0" y="330326"/>
                </a:lnTo>
                <a:close/>
              </a:path>
              <a:path w="9906000" h="728344">
                <a:moveTo>
                  <a:pt x="537096" y="558842"/>
                </a:moveTo>
                <a:lnTo>
                  <a:pt x="501569" y="612040"/>
                </a:lnTo>
                <a:lnTo>
                  <a:pt x="479727" y="664209"/>
                </a:lnTo>
                <a:lnTo>
                  <a:pt x="501380" y="664209"/>
                </a:lnTo>
                <a:lnTo>
                  <a:pt x="537096" y="558842"/>
                </a:lnTo>
                <a:close/>
              </a:path>
              <a:path w="9906000" h="728344">
                <a:moveTo>
                  <a:pt x="675568" y="421839"/>
                </a:moveTo>
                <a:lnTo>
                  <a:pt x="616340" y="439054"/>
                </a:lnTo>
                <a:lnTo>
                  <a:pt x="544459" y="537120"/>
                </a:lnTo>
                <a:lnTo>
                  <a:pt x="537096" y="558842"/>
                </a:lnTo>
                <a:lnTo>
                  <a:pt x="578216" y="497268"/>
                </a:lnTo>
                <a:lnTo>
                  <a:pt x="675568" y="421839"/>
                </a:lnTo>
                <a:close/>
              </a:path>
              <a:path w="9906000" h="728344">
                <a:moveTo>
                  <a:pt x="9710320" y="305343"/>
                </a:moveTo>
                <a:lnTo>
                  <a:pt x="9641947" y="325165"/>
                </a:lnTo>
                <a:lnTo>
                  <a:pt x="9419969" y="330326"/>
                </a:lnTo>
                <a:lnTo>
                  <a:pt x="962645" y="330326"/>
                </a:lnTo>
                <a:lnTo>
                  <a:pt x="726347" y="382496"/>
                </a:lnTo>
                <a:lnTo>
                  <a:pt x="675568" y="421839"/>
                </a:lnTo>
                <a:lnTo>
                  <a:pt x="740644" y="402925"/>
                </a:lnTo>
                <a:lnTo>
                  <a:pt x="962645" y="397763"/>
                </a:lnTo>
                <a:lnTo>
                  <a:pt x="9419969" y="397763"/>
                </a:lnTo>
                <a:lnTo>
                  <a:pt x="9656698" y="346150"/>
                </a:lnTo>
                <a:lnTo>
                  <a:pt x="9710320" y="305343"/>
                </a:lnTo>
                <a:close/>
              </a:path>
              <a:path w="9906000" h="728344">
                <a:moveTo>
                  <a:pt x="9844573" y="176125"/>
                </a:moveTo>
                <a:lnTo>
                  <a:pt x="9805906" y="232600"/>
                </a:lnTo>
                <a:lnTo>
                  <a:pt x="9710320" y="305343"/>
                </a:lnTo>
                <a:lnTo>
                  <a:pt x="9766567" y="289036"/>
                </a:lnTo>
                <a:lnTo>
                  <a:pt x="9839396" y="190970"/>
                </a:lnTo>
                <a:lnTo>
                  <a:pt x="9844573" y="176125"/>
                </a:lnTo>
                <a:close/>
              </a:path>
              <a:path w="9906000" h="728344">
                <a:moveTo>
                  <a:pt x="9905998" y="0"/>
                </a:moveTo>
                <a:lnTo>
                  <a:pt x="9844573" y="176125"/>
                </a:lnTo>
                <a:lnTo>
                  <a:pt x="9883651" y="119050"/>
                </a:lnTo>
                <a:lnTo>
                  <a:pt x="9905998" y="67437"/>
                </a:lnTo>
                <a:lnTo>
                  <a:pt x="9905998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0"/>
            <a:ext cx="9906000" cy="1129030"/>
          </a:xfrm>
          <a:custGeom>
            <a:avLst/>
            <a:gdLst/>
            <a:ahLst/>
            <a:cxnLst/>
            <a:rect l="l" t="t" r="r" b="b"/>
            <a:pathLst>
              <a:path w="9906000" h="1129030">
                <a:moveTo>
                  <a:pt x="9906000" y="0"/>
                </a:moveTo>
                <a:lnTo>
                  <a:pt x="0" y="0"/>
                </a:lnTo>
                <a:lnTo>
                  <a:pt x="0" y="801877"/>
                </a:lnTo>
                <a:lnTo>
                  <a:pt x="66443" y="813295"/>
                </a:lnTo>
                <a:lnTo>
                  <a:pt x="125845" y="826928"/>
                </a:lnTo>
                <a:lnTo>
                  <a:pt x="178769" y="842797"/>
                </a:lnTo>
                <a:lnTo>
                  <a:pt x="225783" y="860920"/>
                </a:lnTo>
                <a:lnTo>
                  <a:pt x="267451" y="881319"/>
                </a:lnTo>
                <a:lnTo>
                  <a:pt x="304340" y="904012"/>
                </a:lnTo>
                <a:lnTo>
                  <a:pt x="337014" y="929019"/>
                </a:lnTo>
                <a:lnTo>
                  <a:pt x="366040" y="956361"/>
                </a:lnTo>
                <a:lnTo>
                  <a:pt x="391984" y="986057"/>
                </a:lnTo>
                <a:lnTo>
                  <a:pt x="415411" y="1018127"/>
                </a:lnTo>
                <a:lnTo>
                  <a:pt x="436888" y="1052590"/>
                </a:lnTo>
                <a:lnTo>
                  <a:pt x="456978" y="1089466"/>
                </a:lnTo>
                <a:lnTo>
                  <a:pt x="476250" y="1128776"/>
                </a:lnTo>
                <a:lnTo>
                  <a:pt x="500302" y="1093625"/>
                </a:lnTo>
                <a:lnTo>
                  <a:pt x="522579" y="1058760"/>
                </a:lnTo>
                <a:lnTo>
                  <a:pt x="544095" y="1024551"/>
                </a:lnTo>
                <a:lnTo>
                  <a:pt x="565865" y="991368"/>
                </a:lnTo>
                <a:lnTo>
                  <a:pt x="588903" y="959583"/>
                </a:lnTo>
                <a:lnTo>
                  <a:pt x="614224" y="929566"/>
                </a:lnTo>
                <a:lnTo>
                  <a:pt x="642842" y="901688"/>
                </a:lnTo>
                <a:lnTo>
                  <a:pt x="675772" y="876319"/>
                </a:lnTo>
                <a:lnTo>
                  <a:pt x="714027" y="853831"/>
                </a:lnTo>
                <a:lnTo>
                  <a:pt x="758623" y="834594"/>
                </a:lnTo>
                <a:lnTo>
                  <a:pt x="810574" y="818980"/>
                </a:lnTo>
                <a:lnTo>
                  <a:pt x="870895" y="807358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24422" y="797045"/>
                </a:lnTo>
                <a:lnTo>
                  <a:pt x="9577096" y="787488"/>
                </a:lnTo>
                <a:lnTo>
                  <a:pt x="9625947" y="772072"/>
                </a:lnTo>
                <a:lnTo>
                  <a:pt x="9671050" y="751444"/>
                </a:lnTo>
                <a:lnTo>
                  <a:pt x="9712480" y="726250"/>
                </a:lnTo>
                <a:lnTo>
                  <a:pt x="9750313" y="697134"/>
                </a:lnTo>
                <a:lnTo>
                  <a:pt x="9784625" y="664743"/>
                </a:lnTo>
                <a:lnTo>
                  <a:pt x="9815491" y="629722"/>
                </a:lnTo>
                <a:lnTo>
                  <a:pt x="9842986" y="592716"/>
                </a:lnTo>
                <a:lnTo>
                  <a:pt x="9867185" y="554372"/>
                </a:lnTo>
                <a:lnTo>
                  <a:pt x="9888165" y="515335"/>
                </a:lnTo>
                <a:lnTo>
                  <a:pt x="9906000" y="476250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409955"/>
            <a:ext cx="9905999" cy="835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" y="437895"/>
            <a:ext cx="9906000" cy="728345"/>
          </a:xfrm>
          <a:custGeom>
            <a:avLst/>
            <a:gdLst/>
            <a:ahLst/>
            <a:cxnLst/>
            <a:rect l="l" t="t" r="r" b="b"/>
            <a:pathLst>
              <a:path w="9906000" h="728344">
                <a:moveTo>
                  <a:pt x="0" y="330326"/>
                </a:moveTo>
                <a:lnTo>
                  <a:pt x="0" y="397763"/>
                </a:lnTo>
                <a:lnTo>
                  <a:pt x="234453" y="449377"/>
                </a:lnTo>
                <a:lnTo>
                  <a:pt x="381638" y="562927"/>
                </a:lnTo>
                <a:lnTo>
                  <a:pt x="457935" y="676477"/>
                </a:lnTo>
                <a:lnTo>
                  <a:pt x="479727" y="728090"/>
                </a:lnTo>
                <a:lnTo>
                  <a:pt x="501380" y="664209"/>
                </a:lnTo>
                <a:lnTo>
                  <a:pt x="479727" y="664209"/>
                </a:lnTo>
                <a:lnTo>
                  <a:pt x="415046" y="471183"/>
                </a:lnTo>
                <a:lnTo>
                  <a:pt x="343514" y="372062"/>
                </a:lnTo>
                <a:lnTo>
                  <a:pt x="220156" y="335543"/>
                </a:lnTo>
                <a:lnTo>
                  <a:pt x="0" y="330326"/>
                </a:lnTo>
                <a:close/>
              </a:path>
              <a:path w="9906000" h="728344">
                <a:moveTo>
                  <a:pt x="537096" y="558842"/>
                </a:moveTo>
                <a:lnTo>
                  <a:pt x="501569" y="612040"/>
                </a:lnTo>
                <a:lnTo>
                  <a:pt x="479727" y="664209"/>
                </a:lnTo>
                <a:lnTo>
                  <a:pt x="501380" y="664209"/>
                </a:lnTo>
                <a:lnTo>
                  <a:pt x="537096" y="558842"/>
                </a:lnTo>
                <a:close/>
              </a:path>
              <a:path w="9906000" h="728344">
                <a:moveTo>
                  <a:pt x="675568" y="421839"/>
                </a:moveTo>
                <a:lnTo>
                  <a:pt x="616340" y="439054"/>
                </a:lnTo>
                <a:lnTo>
                  <a:pt x="544459" y="537120"/>
                </a:lnTo>
                <a:lnTo>
                  <a:pt x="537096" y="558842"/>
                </a:lnTo>
                <a:lnTo>
                  <a:pt x="578216" y="497268"/>
                </a:lnTo>
                <a:lnTo>
                  <a:pt x="675568" y="421839"/>
                </a:lnTo>
                <a:close/>
              </a:path>
              <a:path w="9906000" h="728344">
                <a:moveTo>
                  <a:pt x="9710320" y="305343"/>
                </a:moveTo>
                <a:lnTo>
                  <a:pt x="9641947" y="325165"/>
                </a:lnTo>
                <a:lnTo>
                  <a:pt x="9419969" y="330326"/>
                </a:lnTo>
                <a:lnTo>
                  <a:pt x="962645" y="330326"/>
                </a:lnTo>
                <a:lnTo>
                  <a:pt x="726347" y="382496"/>
                </a:lnTo>
                <a:lnTo>
                  <a:pt x="675568" y="421839"/>
                </a:lnTo>
                <a:lnTo>
                  <a:pt x="740644" y="402925"/>
                </a:lnTo>
                <a:lnTo>
                  <a:pt x="962645" y="397763"/>
                </a:lnTo>
                <a:lnTo>
                  <a:pt x="9419969" y="397763"/>
                </a:lnTo>
                <a:lnTo>
                  <a:pt x="9656698" y="346150"/>
                </a:lnTo>
                <a:lnTo>
                  <a:pt x="9710320" y="305343"/>
                </a:lnTo>
                <a:close/>
              </a:path>
              <a:path w="9906000" h="728344">
                <a:moveTo>
                  <a:pt x="9844573" y="176125"/>
                </a:moveTo>
                <a:lnTo>
                  <a:pt x="9805906" y="232600"/>
                </a:lnTo>
                <a:lnTo>
                  <a:pt x="9710320" y="305343"/>
                </a:lnTo>
                <a:lnTo>
                  <a:pt x="9766567" y="289036"/>
                </a:lnTo>
                <a:lnTo>
                  <a:pt x="9839396" y="190970"/>
                </a:lnTo>
                <a:lnTo>
                  <a:pt x="9844573" y="176125"/>
                </a:lnTo>
                <a:close/>
              </a:path>
              <a:path w="9906000" h="728344">
                <a:moveTo>
                  <a:pt x="9905998" y="0"/>
                </a:moveTo>
                <a:lnTo>
                  <a:pt x="9844573" y="176125"/>
                </a:lnTo>
                <a:lnTo>
                  <a:pt x="9883651" y="119050"/>
                </a:lnTo>
                <a:lnTo>
                  <a:pt x="9905998" y="67437"/>
                </a:lnTo>
                <a:lnTo>
                  <a:pt x="9905998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97C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30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09090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97C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09090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97C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09090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09090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9955"/>
            <a:ext cx="9905999" cy="835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" y="437895"/>
            <a:ext cx="9906000" cy="728345"/>
          </a:xfrm>
          <a:custGeom>
            <a:avLst/>
            <a:gdLst/>
            <a:ahLst/>
            <a:cxnLst/>
            <a:rect l="l" t="t" r="r" b="b"/>
            <a:pathLst>
              <a:path w="9906000" h="728344">
                <a:moveTo>
                  <a:pt x="0" y="330326"/>
                </a:moveTo>
                <a:lnTo>
                  <a:pt x="0" y="397763"/>
                </a:lnTo>
                <a:lnTo>
                  <a:pt x="234453" y="449377"/>
                </a:lnTo>
                <a:lnTo>
                  <a:pt x="381638" y="562927"/>
                </a:lnTo>
                <a:lnTo>
                  <a:pt x="457935" y="676477"/>
                </a:lnTo>
                <a:lnTo>
                  <a:pt x="479727" y="728090"/>
                </a:lnTo>
                <a:lnTo>
                  <a:pt x="501380" y="664209"/>
                </a:lnTo>
                <a:lnTo>
                  <a:pt x="479727" y="664209"/>
                </a:lnTo>
                <a:lnTo>
                  <a:pt x="415046" y="471183"/>
                </a:lnTo>
                <a:lnTo>
                  <a:pt x="343514" y="372062"/>
                </a:lnTo>
                <a:lnTo>
                  <a:pt x="220156" y="335543"/>
                </a:lnTo>
                <a:lnTo>
                  <a:pt x="0" y="330326"/>
                </a:lnTo>
                <a:close/>
              </a:path>
              <a:path w="9906000" h="728344">
                <a:moveTo>
                  <a:pt x="537096" y="558842"/>
                </a:moveTo>
                <a:lnTo>
                  <a:pt x="501569" y="612040"/>
                </a:lnTo>
                <a:lnTo>
                  <a:pt x="479727" y="664209"/>
                </a:lnTo>
                <a:lnTo>
                  <a:pt x="501380" y="664209"/>
                </a:lnTo>
                <a:lnTo>
                  <a:pt x="537096" y="558842"/>
                </a:lnTo>
                <a:close/>
              </a:path>
              <a:path w="9906000" h="728344">
                <a:moveTo>
                  <a:pt x="675568" y="421839"/>
                </a:moveTo>
                <a:lnTo>
                  <a:pt x="616340" y="439054"/>
                </a:lnTo>
                <a:lnTo>
                  <a:pt x="544459" y="537120"/>
                </a:lnTo>
                <a:lnTo>
                  <a:pt x="537096" y="558842"/>
                </a:lnTo>
                <a:lnTo>
                  <a:pt x="578216" y="497268"/>
                </a:lnTo>
                <a:lnTo>
                  <a:pt x="675568" y="421839"/>
                </a:lnTo>
                <a:close/>
              </a:path>
              <a:path w="9906000" h="728344">
                <a:moveTo>
                  <a:pt x="9710320" y="305343"/>
                </a:moveTo>
                <a:lnTo>
                  <a:pt x="9641947" y="325165"/>
                </a:lnTo>
                <a:lnTo>
                  <a:pt x="9419969" y="330326"/>
                </a:lnTo>
                <a:lnTo>
                  <a:pt x="962645" y="330326"/>
                </a:lnTo>
                <a:lnTo>
                  <a:pt x="726347" y="382496"/>
                </a:lnTo>
                <a:lnTo>
                  <a:pt x="675568" y="421839"/>
                </a:lnTo>
                <a:lnTo>
                  <a:pt x="740644" y="402925"/>
                </a:lnTo>
                <a:lnTo>
                  <a:pt x="962645" y="397763"/>
                </a:lnTo>
                <a:lnTo>
                  <a:pt x="9419969" y="397763"/>
                </a:lnTo>
                <a:lnTo>
                  <a:pt x="9656698" y="346150"/>
                </a:lnTo>
                <a:lnTo>
                  <a:pt x="9710320" y="305343"/>
                </a:lnTo>
                <a:close/>
              </a:path>
              <a:path w="9906000" h="728344">
                <a:moveTo>
                  <a:pt x="9844573" y="176125"/>
                </a:moveTo>
                <a:lnTo>
                  <a:pt x="9805906" y="232600"/>
                </a:lnTo>
                <a:lnTo>
                  <a:pt x="9710320" y="305343"/>
                </a:lnTo>
                <a:lnTo>
                  <a:pt x="9766567" y="289036"/>
                </a:lnTo>
                <a:lnTo>
                  <a:pt x="9839396" y="190970"/>
                </a:lnTo>
                <a:lnTo>
                  <a:pt x="9844573" y="176125"/>
                </a:lnTo>
                <a:close/>
              </a:path>
              <a:path w="9906000" h="728344">
                <a:moveTo>
                  <a:pt x="9905998" y="0"/>
                </a:moveTo>
                <a:lnTo>
                  <a:pt x="9844573" y="176125"/>
                </a:lnTo>
                <a:lnTo>
                  <a:pt x="9883651" y="119050"/>
                </a:lnTo>
                <a:lnTo>
                  <a:pt x="9905998" y="67437"/>
                </a:lnTo>
                <a:lnTo>
                  <a:pt x="9905998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49250" y="6456446"/>
            <a:ext cx="1362456" cy="315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784" y="359917"/>
            <a:ext cx="933643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97C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754" y="1410461"/>
            <a:ext cx="9000490" cy="153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30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389621" y="6484419"/>
            <a:ext cx="1990090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49256" y="6666079"/>
            <a:ext cx="149225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909090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.teradata.com/edownload.cfm?itemid=102320028" TargetMode="External"/><Relationship Id="rId3" Type="http://schemas.openxmlformats.org/officeDocument/2006/relationships/hyperlink" Target="http://www.info.teradata.com/edownload.cfm?itemid=113480006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name.lastname@capgemini.com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hyperlink" Target="http://www.capgemini.com/" TargetMode="External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hyperlink" Target="http://www.capgemini.com/about/how-we-work/the-collaborative-business-experiencetm" TargetMode="External"/><Relationship Id="rId15" Type="http://schemas.openxmlformats.org/officeDocument/2006/relationships/hyperlink" Target="http://www.capgemini.com/about/how-we-work/rightshorer" TargetMode="External"/><Relationship Id="rId16" Type="http://schemas.openxmlformats.org/officeDocument/2006/relationships/image" Target="../media/image6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" y="1346605"/>
            <a:ext cx="9902908" cy="550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1" y="5381649"/>
            <a:ext cx="5895975" cy="1473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-2051" y="0"/>
            <a:ext cx="9908540" cy="2683510"/>
          </a:xfrm>
          <a:custGeom>
            <a:avLst/>
            <a:gdLst/>
            <a:ahLst/>
            <a:cxnLst/>
            <a:rect l="l" t="t" r="r" b="b"/>
            <a:pathLst>
              <a:path w="9908540" h="2683510">
                <a:moveTo>
                  <a:pt x="9908051" y="0"/>
                </a:moveTo>
                <a:lnTo>
                  <a:pt x="2053" y="0"/>
                </a:lnTo>
                <a:lnTo>
                  <a:pt x="2140" y="10095"/>
                </a:lnTo>
                <a:lnTo>
                  <a:pt x="2343" y="78557"/>
                </a:lnTo>
                <a:lnTo>
                  <a:pt x="2482" y="542619"/>
                </a:lnTo>
                <a:lnTo>
                  <a:pt x="2341" y="825152"/>
                </a:lnTo>
                <a:lnTo>
                  <a:pt x="2177" y="1031359"/>
                </a:lnTo>
                <a:lnTo>
                  <a:pt x="1875" y="1309774"/>
                </a:lnTo>
                <a:lnTo>
                  <a:pt x="1448" y="1590549"/>
                </a:lnTo>
                <a:lnTo>
                  <a:pt x="1218" y="1702742"/>
                </a:lnTo>
                <a:lnTo>
                  <a:pt x="843" y="1840746"/>
                </a:lnTo>
                <a:lnTo>
                  <a:pt x="593" y="1903570"/>
                </a:lnTo>
                <a:lnTo>
                  <a:pt x="304" y="1951413"/>
                </a:lnTo>
                <a:lnTo>
                  <a:pt x="0" y="1971802"/>
                </a:lnTo>
                <a:lnTo>
                  <a:pt x="27133" y="1971992"/>
                </a:lnTo>
                <a:lnTo>
                  <a:pt x="86977" y="1974296"/>
                </a:lnTo>
                <a:lnTo>
                  <a:pt x="153379" y="1979892"/>
                </a:lnTo>
                <a:lnTo>
                  <a:pt x="225287" y="1989651"/>
                </a:lnTo>
                <a:lnTo>
                  <a:pt x="262978" y="1996365"/>
                </a:lnTo>
                <a:lnTo>
                  <a:pt x="301650" y="2004446"/>
                </a:lnTo>
                <a:lnTo>
                  <a:pt x="341173" y="2014003"/>
                </a:lnTo>
                <a:lnTo>
                  <a:pt x="381415" y="2025146"/>
                </a:lnTo>
                <a:lnTo>
                  <a:pt x="422245" y="2037984"/>
                </a:lnTo>
                <a:lnTo>
                  <a:pt x="463531" y="2052625"/>
                </a:lnTo>
                <a:lnTo>
                  <a:pt x="505142" y="2069178"/>
                </a:lnTo>
                <a:lnTo>
                  <a:pt x="546946" y="2087752"/>
                </a:lnTo>
                <a:lnTo>
                  <a:pt x="588811" y="2108457"/>
                </a:lnTo>
                <a:lnTo>
                  <a:pt x="630607" y="2131401"/>
                </a:lnTo>
                <a:lnTo>
                  <a:pt x="672201" y="2156693"/>
                </a:lnTo>
                <a:lnTo>
                  <a:pt x="713462" y="2184442"/>
                </a:lnTo>
                <a:lnTo>
                  <a:pt x="754259" y="2214757"/>
                </a:lnTo>
                <a:lnTo>
                  <a:pt x="794461" y="2247747"/>
                </a:lnTo>
                <a:lnTo>
                  <a:pt x="833935" y="2283521"/>
                </a:lnTo>
                <a:lnTo>
                  <a:pt x="872550" y="2322187"/>
                </a:lnTo>
                <a:lnTo>
                  <a:pt x="910175" y="2363856"/>
                </a:lnTo>
                <a:lnTo>
                  <a:pt x="946678" y="2408634"/>
                </a:lnTo>
                <a:lnTo>
                  <a:pt x="981928" y="2456633"/>
                </a:lnTo>
                <a:lnTo>
                  <a:pt x="1015793" y="2507960"/>
                </a:lnTo>
                <a:lnTo>
                  <a:pt x="1048142" y="2562724"/>
                </a:lnTo>
                <a:lnTo>
                  <a:pt x="1078843" y="2621035"/>
                </a:lnTo>
                <a:lnTo>
                  <a:pt x="1107764" y="2683002"/>
                </a:lnTo>
                <a:lnTo>
                  <a:pt x="1127660" y="2638590"/>
                </a:lnTo>
                <a:lnTo>
                  <a:pt x="1148830" y="2595316"/>
                </a:lnTo>
                <a:lnTo>
                  <a:pt x="1171281" y="2553208"/>
                </a:lnTo>
                <a:lnTo>
                  <a:pt x="1195023" y="2512292"/>
                </a:lnTo>
                <a:lnTo>
                  <a:pt x="1220063" y="2472596"/>
                </a:lnTo>
                <a:lnTo>
                  <a:pt x="1246411" y="2434147"/>
                </a:lnTo>
                <a:lnTo>
                  <a:pt x="1274075" y="2396972"/>
                </a:lnTo>
                <a:lnTo>
                  <a:pt x="1303063" y="2361098"/>
                </a:lnTo>
                <a:lnTo>
                  <a:pt x="1333384" y="2326552"/>
                </a:lnTo>
                <a:lnTo>
                  <a:pt x="1365046" y="2293362"/>
                </a:lnTo>
                <a:lnTo>
                  <a:pt x="1398058" y="2261554"/>
                </a:lnTo>
                <a:lnTo>
                  <a:pt x="1432428" y="2231157"/>
                </a:lnTo>
                <a:lnTo>
                  <a:pt x="1468165" y="2202196"/>
                </a:lnTo>
                <a:lnTo>
                  <a:pt x="1505277" y="2174700"/>
                </a:lnTo>
                <a:lnTo>
                  <a:pt x="1543773" y="2148695"/>
                </a:lnTo>
                <a:lnTo>
                  <a:pt x="1583662" y="2124209"/>
                </a:lnTo>
                <a:lnTo>
                  <a:pt x="1624951" y="2101269"/>
                </a:lnTo>
                <a:lnTo>
                  <a:pt x="1667649" y="2079901"/>
                </a:lnTo>
                <a:lnTo>
                  <a:pt x="1711765" y="2060134"/>
                </a:lnTo>
                <a:lnTo>
                  <a:pt x="1757307" y="2041994"/>
                </a:lnTo>
                <a:lnTo>
                  <a:pt x="1804283" y="2025509"/>
                </a:lnTo>
                <a:lnTo>
                  <a:pt x="1852703" y="2010705"/>
                </a:lnTo>
                <a:lnTo>
                  <a:pt x="1902575" y="1997610"/>
                </a:lnTo>
                <a:lnTo>
                  <a:pt x="1953907" y="1986251"/>
                </a:lnTo>
                <a:lnTo>
                  <a:pt x="2006707" y="1976656"/>
                </a:lnTo>
                <a:lnTo>
                  <a:pt x="2060985" y="1968851"/>
                </a:lnTo>
                <a:lnTo>
                  <a:pt x="2116748" y="1962863"/>
                </a:lnTo>
                <a:lnTo>
                  <a:pt x="2174005" y="1958721"/>
                </a:lnTo>
                <a:lnTo>
                  <a:pt x="8856053" y="1952878"/>
                </a:lnTo>
                <a:lnTo>
                  <a:pt x="8868202" y="1952674"/>
                </a:lnTo>
                <a:lnTo>
                  <a:pt x="8906499" y="1951413"/>
                </a:lnTo>
                <a:lnTo>
                  <a:pt x="8944702" y="1949407"/>
                </a:lnTo>
                <a:lnTo>
                  <a:pt x="8982837" y="1946526"/>
                </a:lnTo>
                <a:lnTo>
                  <a:pt x="9020934" y="1942640"/>
                </a:lnTo>
                <a:lnTo>
                  <a:pt x="9059022" y="1937618"/>
                </a:lnTo>
                <a:lnTo>
                  <a:pt x="9097128" y="1931331"/>
                </a:lnTo>
                <a:lnTo>
                  <a:pt x="9135282" y="1923647"/>
                </a:lnTo>
                <a:lnTo>
                  <a:pt x="9173512" y="1914437"/>
                </a:lnTo>
                <a:lnTo>
                  <a:pt x="9211846" y="1903570"/>
                </a:lnTo>
                <a:lnTo>
                  <a:pt x="9250313" y="1890916"/>
                </a:lnTo>
                <a:lnTo>
                  <a:pt x="9288942" y="1876345"/>
                </a:lnTo>
                <a:lnTo>
                  <a:pt x="9327761" y="1859726"/>
                </a:lnTo>
                <a:lnTo>
                  <a:pt x="9366799" y="1840929"/>
                </a:lnTo>
                <a:lnTo>
                  <a:pt x="9406083" y="1819824"/>
                </a:lnTo>
                <a:lnTo>
                  <a:pt x="9445644" y="1796280"/>
                </a:lnTo>
                <a:lnTo>
                  <a:pt x="9485508" y="1770168"/>
                </a:lnTo>
                <a:lnTo>
                  <a:pt x="9525706" y="1741356"/>
                </a:lnTo>
                <a:lnTo>
                  <a:pt x="9566264" y="1709715"/>
                </a:lnTo>
                <a:lnTo>
                  <a:pt x="9607213" y="1675114"/>
                </a:lnTo>
                <a:lnTo>
                  <a:pt x="9648579" y="1637423"/>
                </a:lnTo>
                <a:lnTo>
                  <a:pt x="9690393" y="1596511"/>
                </a:lnTo>
                <a:lnTo>
                  <a:pt x="9732682" y="1552249"/>
                </a:lnTo>
                <a:lnTo>
                  <a:pt x="9775475" y="1504506"/>
                </a:lnTo>
                <a:lnTo>
                  <a:pt x="9818800" y="1453151"/>
                </a:lnTo>
                <a:lnTo>
                  <a:pt x="9862687" y="1398055"/>
                </a:lnTo>
                <a:lnTo>
                  <a:pt x="9907162" y="1339088"/>
                </a:lnTo>
                <a:lnTo>
                  <a:pt x="9907669" y="1244390"/>
                </a:lnTo>
                <a:lnTo>
                  <a:pt x="9907865" y="1149422"/>
                </a:lnTo>
                <a:lnTo>
                  <a:pt x="9908025" y="1031359"/>
                </a:lnTo>
                <a:lnTo>
                  <a:pt x="9908199" y="825152"/>
                </a:lnTo>
                <a:lnTo>
                  <a:pt x="9908284" y="542619"/>
                </a:lnTo>
                <a:lnTo>
                  <a:pt x="9908201" y="64590"/>
                </a:lnTo>
                <a:lnTo>
                  <a:pt x="9908051" y="0"/>
                </a:lnTo>
                <a:close/>
              </a:path>
              <a:path w="9908540" h="2683510">
                <a:moveTo>
                  <a:pt x="8856053" y="1952878"/>
                </a:moveTo>
                <a:lnTo>
                  <a:pt x="8713489" y="1952878"/>
                </a:lnTo>
                <a:lnTo>
                  <a:pt x="8791207" y="1953484"/>
                </a:lnTo>
                <a:lnTo>
                  <a:pt x="8829781" y="1953321"/>
                </a:lnTo>
                <a:lnTo>
                  <a:pt x="8856053" y="1952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8799" y="633780"/>
            <a:ext cx="2926080" cy="678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11646" y="821702"/>
            <a:ext cx="2926079" cy="240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1" y="1346605"/>
            <a:ext cx="9902908" cy="5508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-1" y="5381649"/>
            <a:ext cx="5895975" cy="14735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-2051" y="0"/>
            <a:ext cx="9908540" cy="2683510"/>
          </a:xfrm>
          <a:custGeom>
            <a:avLst/>
            <a:gdLst/>
            <a:ahLst/>
            <a:cxnLst/>
            <a:rect l="l" t="t" r="r" b="b"/>
            <a:pathLst>
              <a:path w="9908540" h="2683510">
                <a:moveTo>
                  <a:pt x="9908051" y="0"/>
                </a:moveTo>
                <a:lnTo>
                  <a:pt x="2053" y="0"/>
                </a:lnTo>
                <a:lnTo>
                  <a:pt x="2140" y="10095"/>
                </a:lnTo>
                <a:lnTo>
                  <a:pt x="2343" y="78557"/>
                </a:lnTo>
                <a:lnTo>
                  <a:pt x="2482" y="542619"/>
                </a:lnTo>
                <a:lnTo>
                  <a:pt x="2341" y="825152"/>
                </a:lnTo>
                <a:lnTo>
                  <a:pt x="2177" y="1031359"/>
                </a:lnTo>
                <a:lnTo>
                  <a:pt x="1875" y="1309774"/>
                </a:lnTo>
                <a:lnTo>
                  <a:pt x="1448" y="1590549"/>
                </a:lnTo>
                <a:lnTo>
                  <a:pt x="1218" y="1702742"/>
                </a:lnTo>
                <a:lnTo>
                  <a:pt x="843" y="1840746"/>
                </a:lnTo>
                <a:lnTo>
                  <a:pt x="593" y="1903570"/>
                </a:lnTo>
                <a:lnTo>
                  <a:pt x="304" y="1951413"/>
                </a:lnTo>
                <a:lnTo>
                  <a:pt x="0" y="1971802"/>
                </a:lnTo>
                <a:lnTo>
                  <a:pt x="27133" y="1971992"/>
                </a:lnTo>
                <a:lnTo>
                  <a:pt x="86977" y="1974296"/>
                </a:lnTo>
                <a:lnTo>
                  <a:pt x="153379" y="1979892"/>
                </a:lnTo>
                <a:lnTo>
                  <a:pt x="225287" y="1989651"/>
                </a:lnTo>
                <a:lnTo>
                  <a:pt x="262978" y="1996365"/>
                </a:lnTo>
                <a:lnTo>
                  <a:pt x="301650" y="2004446"/>
                </a:lnTo>
                <a:lnTo>
                  <a:pt x="341173" y="2014003"/>
                </a:lnTo>
                <a:lnTo>
                  <a:pt x="381415" y="2025146"/>
                </a:lnTo>
                <a:lnTo>
                  <a:pt x="422245" y="2037984"/>
                </a:lnTo>
                <a:lnTo>
                  <a:pt x="463531" y="2052625"/>
                </a:lnTo>
                <a:lnTo>
                  <a:pt x="505142" y="2069178"/>
                </a:lnTo>
                <a:lnTo>
                  <a:pt x="546946" y="2087752"/>
                </a:lnTo>
                <a:lnTo>
                  <a:pt x="588811" y="2108457"/>
                </a:lnTo>
                <a:lnTo>
                  <a:pt x="630607" y="2131401"/>
                </a:lnTo>
                <a:lnTo>
                  <a:pt x="672201" y="2156693"/>
                </a:lnTo>
                <a:lnTo>
                  <a:pt x="713462" y="2184442"/>
                </a:lnTo>
                <a:lnTo>
                  <a:pt x="754259" y="2214757"/>
                </a:lnTo>
                <a:lnTo>
                  <a:pt x="794461" y="2247747"/>
                </a:lnTo>
                <a:lnTo>
                  <a:pt x="833935" y="2283521"/>
                </a:lnTo>
                <a:lnTo>
                  <a:pt x="872550" y="2322187"/>
                </a:lnTo>
                <a:lnTo>
                  <a:pt x="910175" y="2363856"/>
                </a:lnTo>
                <a:lnTo>
                  <a:pt x="946678" y="2408634"/>
                </a:lnTo>
                <a:lnTo>
                  <a:pt x="981928" y="2456633"/>
                </a:lnTo>
                <a:lnTo>
                  <a:pt x="1015793" y="2507960"/>
                </a:lnTo>
                <a:lnTo>
                  <a:pt x="1048142" y="2562724"/>
                </a:lnTo>
                <a:lnTo>
                  <a:pt x="1078843" y="2621035"/>
                </a:lnTo>
                <a:lnTo>
                  <a:pt x="1107764" y="2683002"/>
                </a:lnTo>
                <a:lnTo>
                  <a:pt x="1127660" y="2638590"/>
                </a:lnTo>
                <a:lnTo>
                  <a:pt x="1148830" y="2595316"/>
                </a:lnTo>
                <a:lnTo>
                  <a:pt x="1171281" y="2553208"/>
                </a:lnTo>
                <a:lnTo>
                  <a:pt x="1195023" y="2512292"/>
                </a:lnTo>
                <a:lnTo>
                  <a:pt x="1220063" y="2472596"/>
                </a:lnTo>
                <a:lnTo>
                  <a:pt x="1246411" y="2434147"/>
                </a:lnTo>
                <a:lnTo>
                  <a:pt x="1274075" y="2396972"/>
                </a:lnTo>
                <a:lnTo>
                  <a:pt x="1303063" y="2361098"/>
                </a:lnTo>
                <a:lnTo>
                  <a:pt x="1333384" y="2326552"/>
                </a:lnTo>
                <a:lnTo>
                  <a:pt x="1365046" y="2293362"/>
                </a:lnTo>
                <a:lnTo>
                  <a:pt x="1398058" y="2261554"/>
                </a:lnTo>
                <a:lnTo>
                  <a:pt x="1432428" y="2231157"/>
                </a:lnTo>
                <a:lnTo>
                  <a:pt x="1468165" y="2202196"/>
                </a:lnTo>
                <a:lnTo>
                  <a:pt x="1505277" y="2174700"/>
                </a:lnTo>
                <a:lnTo>
                  <a:pt x="1543773" y="2148695"/>
                </a:lnTo>
                <a:lnTo>
                  <a:pt x="1583662" y="2124209"/>
                </a:lnTo>
                <a:lnTo>
                  <a:pt x="1624951" y="2101269"/>
                </a:lnTo>
                <a:lnTo>
                  <a:pt x="1667649" y="2079901"/>
                </a:lnTo>
                <a:lnTo>
                  <a:pt x="1711765" y="2060134"/>
                </a:lnTo>
                <a:lnTo>
                  <a:pt x="1757307" y="2041994"/>
                </a:lnTo>
                <a:lnTo>
                  <a:pt x="1804283" y="2025509"/>
                </a:lnTo>
                <a:lnTo>
                  <a:pt x="1852703" y="2010705"/>
                </a:lnTo>
                <a:lnTo>
                  <a:pt x="1902575" y="1997610"/>
                </a:lnTo>
                <a:lnTo>
                  <a:pt x="1953907" y="1986251"/>
                </a:lnTo>
                <a:lnTo>
                  <a:pt x="2006707" y="1976656"/>
                </a:lnTo>
                <a:lnTo>
                  <a:pt x="2060985" y="1968851"/>
                </a:lnTo>
                <a:lnTo>
                  <a:pt x="2116748" y="1962863"/>
                </a:lnTo>
                <a:lnTo>
                  <a:pt x="2174005" y="1958721"/>
                </a:lnTo>
                <a:lnTo>
                  <a:pt x="8856053" y="1952878"/>
                </a:lnTo>
                <a:lnTo>
                  <a:pt x="8868202" y="1952674"/>
                </a:lnTo>
                <a:lnTo>
                  <a:pt x="8906499" y="1951413"/>
                </a:lnTo>
                <a:lnTo>
                  <a:pt x="8944702" y="1949407"/>
                </a:lnTo>
                <a:lnTo>
                  <a:pt x="8982837" y="1946526"/>
                </a:lnTo>
                <a:lnTo>
                  <a:pt x="9020934" y="1942640"/>
                </a:lnTo>
                <a:lnTo>
                  <a:pt x="9059022" y="1937618"/>
                </a:lnTo>
                <a:lnTo>
                  <a:pt x="9097128" y="1931331"/>
                </a:lnTo>
                <a:lnTo>
                  <a:pt x="9135282" y="1923647"/>
                </a:lnTo>
                <a:lnTo>
                  <a:pt x="9173512" y="1914437"/>
                </a:lnTo>
                <a:lnTo>
                  <a:pt x="9211846" y="1903570"/>
                </a:lnTo>
                <a:lnTo>
                  <a:pt x="9250313" y="1890916"/>
                </a:lnTo>
                <a:lnTo>
                  <a:pt x="9288942" y="1876345"/>
                </a:lnTo>
                <a:lnTo>
                  <a:pt x="9327761" y="1859726"/>
                </a:lnTo>
                <a:lnTo>
                  <a:pt x="9366799" y="1840929"/>
                </a:lnTo>
                <a:lnTo>
                  <a:pt x="9406083" y="1819824"/>
                </a:lnTo>
                <a:lnTo>
                  <a:pt x="9445644" y="1796280"/>
                </a:lnTo>
                <a:lnTo>
                  <a:pt x="9485508" y="1770168"/>
                </a:lnTo>
                <a:lnTo>
                  <a:pt x="9525706" y="1741356"/>
                </a:lnTo>
                <a:lnTo>
                  <a:pt x="9566264" y="1709715"/>
                </a:lnTo>
                <a:lnTo>
                  <a:pt x="9607213" y="1675114"/>
                </a:lnTo>
                <a:lnTo>
                  <a:pt x="9648579" y="1637423"/>
                </a:lnTo>
                <a:lnTo>
                  <a:pt x="9690393" y="1596511"/>
                </a:lnTo>
                <a:lnTo>
                  <a:pt x="9732682" y="1552249"/>
                </a:lnTo>
                <a:lnTo>
                  <a:pt x="9775475" y="1504506"/>
                </a:lnTo>
                <a:lnTo>
                  <a:pt x="9818800" y="1453151"/>
                </a:lnTo>
                <a:lnTo>
                  <a:pt x="9862687" y="1398055"/>
                </a:lnTo>
                <a:lnTo>
                  <a:pt x="9907162" y="1339088"/>
                </a:lnTo>
                <a:lnTo>
                  <a:pt x="9907669" y="1244390"/>
                </a:lnTo>
                <a:lnTo>
                  <a:pt x="9907865" y="1149422"/>
                </a:lnTo>
                <a:lnTo>
                  <a:pt x="9908025" y="1031359"/>
                </a:lnTo>
                <a:lnTo>
                  <a:pt x="9908199" y="825152"/>
                </a:lnTo>
                <a:lnTo>
                  <a:pt x="9908284" y="542619"/>
                </a:lnTo>
                <a:lnTo>
                  <a:pt x="9908201" y="64590"/>
                </a:lnTo>
                <a:lnTo>
                  <a:pt x="9908051" y="0"/>
                </a:lnTo>
                <a:close/>
              </a:path>
              <a:path w="9908540" h="2683510">
                <a:moveTo>
                  <a:pt x="8856053" y="1952878"/>
                </a:moveTo>
                <a:lnTo>
                  <a:pt x="8713489" y="1952878"/>
                </a:lnTo>
                <a:lnTo>
                  <a:pt x="8791207" y="1953484"/>
                </a:lnTo>
                <a:lnTo>
                  <a:pt x="8829781" y="1953321"/>
                </a:lnTo>
                <a:lnTo>
                  <a:pt x="8856053" y="1952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8799" y="633780"/>
            <a:ext cx="2926080" cy="6781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11646" y="821702"/>
            <a:ext cx="2926079" cy="2400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2504" y="5632703"/>
            <a:ext cx="6318504" cy="941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5900" y="5579364"/>
            <a:ext cx="369316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253046"/>
                </a:solidFill>
                <a:latin typeface="Arial"/>
                <a:cs typeface="Arial"/>
              </a:rPr>
              <a:t>Teradata </a:t>
            </a:r>
            <a:r>
              <a:rPr dirty="0" sz="2400" spc="-20" b="1">
                <a:solidFill>
                  <a:srgbClr val="253046"/>
                </a:solidFill>
                <a:latin typeface="Arial"/>
                <a:cs typeface="Arial"/>
              </a:rPr>
              <a:t>Training </a:t>
            </a:r>
            <a:r>
              <a:rPr dirty="0" sz="2400" spc="-5" b="1">
                <a:solidFill>
                  <a:srgbClr val="253046"/>
                </a:solidFill>
                <a:latin typeface="Arial"/>
                <a:cs typeface="Arial"/>
              </a:rPr>
              <a:t>– Day</a:t>
            </a:r>
            <a:r>
              <a:rPr dirty="0" sz="2400" spc="-1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5304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504" y="6213346"/>
            <a:ext cx="7825740" cy="537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7424" y="3921505"/>
            <a:ext cx="478409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253046"/>
                </a:solidFill>
                <a:latin typeface="Arial"/>
                <a:cs typeface="Arial"/>
              </a:rPr>
              <a:t>Fresher </a:t>
            </a:r>
            <a:r>
              <a:rPr dirty="0" sz="3200" spc="-5">
                <a:solidFill>
                  <a:srgbClr val="253046"/>
                </a:solidFill>
                <a:latin typeface="Arial"/>
                <a:cs typeface="Arial"/>
              </a:rPr>
              <a:t>Learning</a:t>
            </a:r>
            <a:r>
              <a:rPr dirty="0" sz="3200" spc="-14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253046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81885">
              <a:lnSpc>
                <a:spcPct val="100000"/>
              </a:lnSpc>
            </a:pPr>
            <a:r>
              <a:rPr dirty="0" spc="-5"/>
              <a:t>RDBMS Concepts – Primary</a:t>
            </a:r>
            <a:r>
              <a:rPr dirty="0" spc="10"/>
              <a:t> </a:t>
            </a:r>
            <a:r>
              <a:rPr dirty="0" spc="-5"/>
              <a:t>Key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228852"/>
            <a:ext cx="519366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Foreign Key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(FK) values model</a:t>
            </a:r>
            <a:r>
              <a:rPr dirty="0" sz="2000" spc="-12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relationships.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266441"/>
            <a:ext cx="6093460" cy="220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4495" indent="-391795">
              <a:lnSpc>
                <a:spcPct val="100000"/>
              </a:lnSpc>
              <a:buFont typeface="Wingdings"/>
              <a:buChar char=""/>
              <a:tabLst>
                <a:tab pos="404495" algn="l"/>
                <a:tab pos="405130" algn="l"/>
              </a:tabLst>
            </a:pP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FKs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are</a:t>
            </a:r>
            <a:r>
              <a:rPr dirty="0" sz="1800" spc="-8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optional.</a:t>
            </a:r>
            <a:endParaRPr sz="1800">
              <a:latin typeface="Arial"/>
              <a:cs typeface="Arial"/>
            </a:endParaRPr>
          </a:p>
          <a:p>
            <a:pPr marL="404495" indent="-391795">
              <a:lnSpc>
                <a:spcPct val="100000"/>
              </a:lnSpc>
              <a:buFont typeface="Wingdings"/>
              <a:buChar char=""/>
              <a:tabLst>
                <a:tab pos="404495" algn="l"/>
                <a:tab pos="40513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More than one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FK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is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allowed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per</a:t>
            </a:r>
            <a:r>
              <a:rPr dirty="0" sz="1800" spc="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  <a:p>
            <a:pPr marL="404495" indent="-391795">
              <a:lnSpc>
                <a:spcPct val="100000"/>
              </a:lnSpc>
              <a:buFont typeface="Wingdings"/>
              <a:buChar char=""/>
              <a:tabLst>
                <a:tab pos="404495" algn="l"/>
                <a:tab pos="405130" algn="l"/>
              </a:tabLst>
            </a:pP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FKs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can be made up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more than one column.</a:t>
            </a:r>
            <a:endParaRPr sz="1800">
              <a:latin typeface="Arial"/>
              <a:cs typeface="Arial"/>
            </a:endParaRPr>
          </a:p>
          <a:p>
            <a:pPr marL="404495" indent="-391795">
              <a:lnSpc>
                <a:spcPct val="100000"/>
              </a:lnSpc>
              <a:buFont typeface="Wingdings"/>
              <a:buChar char=""/>
              <a:tabLst>
                <a:tab pos="404495" algn="l"/>
                <a:tab pos="40513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Duplicate values may be</a:t>
            </a:r>
            <a:r>
              <a:rPr dirty="0" sz="18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allowed.</a:t>
            </a:r>
            <a:endParaRPr sz="1800">
              <a:latin typeface="Arial"/>
              <a:cs typeface="Arial"/>
            </a:endParaRPr>
          </a:p>
          <a:p>
            <a:pPr marL="341630" indent="-328930">
              <a:lnSpc>
                <a:spcPct val="100000"/>
              </a:lnSpc>
              <a:buFont typeface="Wingdings"/>
              <a:buChar char=""/>
              <a:tabLst>
                <a:tab pos="34226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Missing (null)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FK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values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may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be</a:t>
            </a:r>
            <a:r>
              <a:rPr dirty="0" sz="1800" spc="-1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allowed.</a:t>
            </a:r>
            <a:endParaRPr sz="1800">
              <a:latin typeface="Arial"/>
              <a:cs typeface="Arial"/>
            </a:endParaRPr>
          </a:p>
          <a:p>
            <a:pPr marL="341630" indent="-328930">
              <a:lnSpc>
                <a:spcPct val="100000"/>
              </a:lnSpc>
              <a:buFont typeface="Wingdings"/>
              <a:buChar char=""/>
              <a:tabLst>
                <a:tab pos="34226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Changes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FKs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are</a:t>
            </a:r>
            <a:r>
              <a:rPr dirty="0" sz="1800" spc="-4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allowed.</a:t>
            </a:r>
            <a:endParaRPr sz="1800">
              <a:latin typeface="Arial"/>
              <a:cs typeface="Arial"/>
            </a:endParaRPr>
          </a:p>
          <a:p>
            <a:pPr marL="341630" indent="-328930">
              <a:lnSpc>
                <a:spcPct val="100000"/>
              </a:lnSpc>
              <a:buFont typeface="Wingdings"/>
              <a:buChar char=""/>
              <a:tabLst>
                <a:tab pos="34226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Each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FK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value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must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exist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somewhere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as a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PK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value</a:t>
            </a:r>
            <a:r>
              <a:rPr dirty="0" sz="1800" spc="7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(i.e.</a:t>
            </a:r>
            <a:endParaRPr sz="1800">
              <a:latin typeface="Arial"/>
              <a:cs typeface="Arial"/>
            </a:endParaRPr>
          </a:p>
          <a:p>
            <a:pPr marL="341630" indent="-328930">
              <a:lnSpc>
                <a:spcPct val="100000"/>
              </a:lnSpc>
              <a:buFont typeface="Wingdings"/>
              <a:buChar char=""/>
              <a:tabLst>
                <a:tab pos="34226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have referential</a:t>
            </a:r>
            <a:r>
              <a:rPr dirty="0" sz="1800" spc="-4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integrity).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11734"/>
            <a:ext cx="620903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RDBMS Concepts – Relational</a:t>
            </a:r>
            <a:r>
              <a:rPr dirty="0" spc="-65"/>
              <a:t> </a:t>
            </a:r>
            <a:r>
              <a:rPr dirty="0" spc="-5"/>
              <a:t>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105661"/>
            <a:ext cx="7461250" cy="3213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Advantages of a Relational Database compared to other</a:t>
            </a:r>
            <a:r>
              <a:rPr dirty="0" sz="2000" spc="-18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database  methodologies</a:t>
            </a:r>
            <a:r>
              <a:rPr dirty="0" sz="2000" spc="-1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include: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SzPct val="112500"/>
              <a:buFont typeface="Wingdings"/>
              <a:buChar char=""/>
              <a:tabLst>
                <a:tab pos="382905" algn="l"/>
                <a:tab pos="38354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More flexible than other</a:t>
            </a:r>
            <a:r>
              <a:rPr dirty="0" sz="1600" spc="1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5"/>
              </a:spcBef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Allowing businesses to quickly respond to changing</a:t>
            </a:r>
            <a:r>
              <a:rPr dirty="0" sz="1600" spc="4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conditions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Being data-driven vs. application</a:t>
            </a:r>
            <a:r>
              <a:rPr dirty="0" sz="1600" spc="1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driven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Modeling the business, not the</a:t>
            </a:r>
            <a:r>
              <a:rPr dirty="0" sz="1600" spc="3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Makes applications easier to build because the data does more of the</a:t>
            </a:r>
            <a:r>
              <a:rPr dirty="0" sz="1600" spc="17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work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Being easy to</a:t>
            </a:r>
            <a:r>
              <a:rPr dirty="0" sz="1600" spc="-3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understand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Supporting trend toward end-user</a:t>
            </a:r>
            <a:r>
              <a:rPr dirty="0" sz="1600" spc="7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computing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No need to know the access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path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Solidly founded 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set</a:t>
            </a:r>
            <a:r>
              <a:rPr dirty="0" sz="1600" spc="-3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theory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388995">
              <a:lnSpc>
                <a:spcPct val="100000"/>
              </a:lnSpc>
            </a:pPr>
            <a:r>
              <a:rPr dirty="0" spc="-25"/>
              <a:t>Teradata</a:t>
            </a:r>
            <a:r>
              <a:rPr dirty="0" spc="-50"/>
              <a:t> </a:t>
            </a:r>
            <a:r>
              <a:rPr dirty="0" spc="-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5661"/>
            <a:ext cx="8752840" cy="2480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20" b="1">
                <a:solidFill>
                  <a:srgbClr val="253046"/>
                </a:solidFill>
                <a:latin typeface="Arial"/>
                <a:cs typeface="Arial"/>
              </a:rPr>
              <a:t>Teradata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is a </a:t>
            </a:r>
            <a:r>
              <a:rPr dirty="0" sz="2000" b="1" u="heavy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elational </a:t>
            </a:r>
            <a:r>
              <a:rPr dirty="0" sz="2000" b="1" u="heavy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atabase </a:t>
            </a:r>
            <a:r>
              <a:rPr dirty="0" sz="2000" b="1" u="heavy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anagement </a:t>
            </a:r>
            <a:r>
              <a:rPr dirty="0" sz="2000" b="1" u="heavy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ystem (RDBMS) that</a:t>
            </a:r>
            <a:r>
              <a:rPr dirty="0" sz="2000" spc="-16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drives  an </a:t>
            </a:r>
            <a:r>
              <a:rPr dirty="0" sz="2000" spc="-5">
                <a:solidFill>
                  <a:srgbClr val="253046"/>
                </a:solidFill>
                <a:latin typeface="Arial"/>
                <a:cs typeface="Arial"/>
              </a:rPr>
              <a:t>company’s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z="2000" spc="-9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warehouse.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An open system, compliant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with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industry ANSI</a:t>
            </a:r>
            <a:r>
              <a:rPr dirty="0" sz="1600" spc="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standards.</a:t>
            </a:r>
            <a:endParaRPr sz="1600">
              <a:latin typeface="Arial"/>
              <a:cs typeface="Arial"/>
            </a:endParaRPr>
          </a:p>
          <a:p>
            <a:pPr marL="350520" marR="1002030" indent="-33782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Capable of supporting many concurrent users from various client platforms (over a  TCP/IP or IBM channel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connection).</a:t>
            </a:r>
            <a:endParaRPr sz="1600">
              <a:latin typeface="Arial"/>
              <a:cs typeface="Arial"/>
            </a:endParaRPr>
          </a:p>
          <a:p>
            <a:pPr marL="410209" marR="810260" indent="-397510">
              <a:lnSpc>
                <a:spcPct val="10000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Runs on various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OS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like Novell SUSE Linux, MS Windows Enterprise Server &amp; other  traditional OS. Hence it is considered an open</a:t>
            </a:r>
            <a:r>
              <a:rPr dirty="0" sz="1600" spc="8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ts val="2150"/>
              </a:lnSpc>
              <a:buFont typeface="Wingdings"/>
              <a:buChar char=""/>
              <a:tabLst>
                <a:tab pos="342900" algn="l"/>
                <a:tab pos="34353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Built on a parallel</a:t>
            </a:r>
            <a:r>
              <a:rPr dirty="0" sz="1600" spc="1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architecture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4626" y="3886200"/>
            <a:ext cx="5476875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42490">
              <a:lnSpc>
                <a:spcPct val="100000"/>
              </a:lnSpc>
            </a:pPr>
            <a:r>
              <a:rPr dirty="0" spc="-25"/>
              <a:t>Teradata </a:t>
            </a:r>
            <a:r>
              <a:rPr dirty="0" spc="-5"/>
              <a:t>Overview – </a:t>
            </a:r>
            <a:r>
              <a:rPr dirty="0"/>
              <a:t>Why </a:t>
            </a:r>
            <a:r>
              <a:rPr dirty="0" spc="-25"/>
              <a:t>Teradata?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2108834"/>
            <a:ext cx="5637530" cy="171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6395" indent="-353695">
              <a:lnSpc>
                <a:spcPct val="100000"/>
              </a:lnSpc>
              <a:buSzPct val="120000"/>
              <a:buFont typeface="Wingdings"/>
              <a:buChar char=""/>
              <a:tabLst>
                <a:tab pos="367030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Single Data</a:t>
            </a:r>
            <a:r>
              <a:rPr dirty="0" sz="2000" spc="-7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53046"/>
                </a:solidFill>
                <a:latin typeface="Arial"/>
                <a:cs typeface="Arial"/>
              </a:rPr>
              <a:t>Store</a:t>
            </a:r>
            <a:endParaRPr sz="20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spcBef>
                <a:spcPts val="1380"/>
              </a:spcBef>
              <a:buFont typeface="Wingdings"/>
              <a:buChar char=""/>
              <a:tabLst>
                <a:tab pos="309245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Scalability</a:t>
            </a:r>
            <a:endParaRPr sz="20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09245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Unconditional Parallelism (parallel</a:t>
            </a:r>
            <a:r>
              <a:rPr dirty="0" sz="2000" spc="-6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architecture)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253046"/>
                </a:solidFill>
                <a:latin typeface="Wingdings"/>
                <a:cs typeface="Wingdings"/>
              </a:rPr>
              <a:t>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Parallel aware</a:t>
            </a:r>
            <a:r>
              <a:rPr dirty="0" sz="2000" spc="-11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optimizer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80335">
              <a:lnSpc>
                <a:spcPct val="100000"/>
              </a:lnSpc>
            </a:pPr>
            <a:r>
              <a:rPr dirty="0" spc="-25"/>
              <a:t>Teradata </a:t>
            </a:r>
            <a:r>
              <a:rPr dirty="0" spc="-5"/>
              <a:t>– </a:t>
            </a:r>
            <a:r>
              <a:rPr dirty="0"/>
              <a:t>Single </a:t>
            </a:r>
            <a:r>
              <a:rPr dirty="0" spc="-5"/>
              <a:t>Data</a:t>
            </a:r>
            <a:r>
              <a:rPr dirty="0" spc="-40"/>
              <a:t> </a:t>
            </a:r>
            <a:r>
              <a:rPr dirty="0" spc="-5"/>
              <a:t>Store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 spc="-30"/>
              <a:t>Teradata </a:t>
            </a:r>
            <a:r>
              <a:rPr dirty="0"/>
              <a:t>DB acts as a single data store, with multiple client applications</a:t>
            </a:r>
            <a:r>
              <a:rPr dirty="0" spc="-150"/>
              <a:t> </a:t>
            </a:r>
            <a:r>
              <a:rPr dirty="0"/>
              <a:t>making</a:t>
            </a:r>
          </a:p>
          <a:p>
            <a:pPr marL="19685">
              <a:lnSpc>
                <a:spcPct val="100000"/>
              </a:lnSpc>
            </a:pPr>
            <a:r>
              <a:rPr dirty="0"/>
              <a:t>inquiries against it</a:t>
            </a:r>
            <a:r>
              <a:rPr dirty="0" spc="-110"/>
              <a:t> </a:t>
            </a:r>
            <a:r>
              <a:rPr dirty="0" spc="-10"/>
              <a:t>concurrently.</a:t>
            </a:r>
          </a:p>
          <a:p>
            <a:pPr marL="6985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9685" marR="5080">
              <a:lnSpc>
                <a:spcPct val="100000"/>
              </a:lnSpc>
            </a:pPr>
            <a:r>
              <a:rPr dirty="0"/>
              <a:t>Instead of replicating a database for </a:t>
            </a:r>
            <a:r>
              <a:rPr dirty="0" spc="-5"/>
              <a:t>different </a:t>
            </a:r>
            <a:r>
              <a:rPr dirty="0"/>
              <a:t>purpose, with </a:t>
            </a:r>
            <a:r>
              <a:rPr dirty="0" spc="-5"/>
              <a:t>the </a:t>
            </a:r>
            <a:r>
              <a:rPr dirty="0" spc="-30"/>
              <a:t>Teradata </a:t>
            </a:r>
            <a:r>
              <a:rPr dirty="0"/>
              <a:t>DB</a:t>
            </a:r>
            <a:r>
              <a:rPr dirty="0" spc="-220"/>
              <a:t> </a:t>
            </a:r>
            <a:r>
              <a:rPr dirty="0" spc="-5"/>
              <a:t>you  </a:t>
            </a:r>
            <a:r>
              <a:rPr dirty="0"/>
              <a:t>store the data once &amp; use it for many</a:t>
            </a:r>
            <a:r>
              <a:rPr dirty="0" spc="-195"/>
              <a:t> </a:t>
            </a:r>
            <a:r>
              <a:rPr dirty="0"/>
              <a:t>applications.</a:t>
            </a:r>
          </a:p>
        </p:txBody>
      </p:sp>
      <p:sp>
        <p:nvSpPr>
          <p:cNvPr id="4" name="object 4"/>
          <p:cNvSpPr/>
          <p:nvPr/>
        </p:nvSpPr>
        <p:spPr>
          <a:xfrm>
            <a:off x="1247775" y="3352800"/>
            <a:ext cx="741045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89605">
              <a:lnSpc>
                <a:spcPct val="100000"/>
              </a:lnSpc>
            </a:pPr>
            <a:r>
              <a:rPr dirty="0" spc="-25"/>
              <a:t>Teradata </a:t>
            </a:r>
            <a:r>
              <a:rPr dirty="0" spc="-5"/>
              <a:t>–</a:t>
            </a:r>
            <a:r>
              <a:rPr dirty="0" spc="-15"/>
              <a:t> </a:t>
            </a:r>
            <a:r>
              <a:rPr dirty="0" spc="-5"/>
              <a:t>Scalability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82878"/>
            <a:ext cx="7917815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253046"/>
                </a:solidFill>
                <a:latin typeface="Wingdings"/>
                <a:cs typeface="Wingdings"/>
              </a:rPr>
              <a:t>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“Linear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Scalability”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means that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as you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add components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the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system,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the 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performance increase is </a:t>
            </a:r>
            <a:r>
              <a:rPr dirty="0" sz="1800" spc="-20">
                <a:solidFill>
                  <a:srgbClr val="253046"/>
                </a:solidFill>
                <a:latin typeface="Arial"/>
                <a:cs typeface="Arial"/>
              </a:rPr>
              <a:t>linear.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Linear Scalability enables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system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grow 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support more users/data/queries/complexity of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queries without experiencing 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performance</a:t>
            </a:r>
            <a:r>
              <a:rPr dirty="0" sz="1800" spc="-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degradation.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01600">
              <a:lnSpc>
                <a:spcPct val="100000"/>
              </a:lnSpc>
            </a:pPr>
            <a:r>
              <a:rPr dirty="0" sz="1800" spc="-25">
                <a:solidFill>
                  <a:srgbClr val="253046"/>
                </a:solidFill>
                <a:latin typeface="Wingdings"/>
                <a:cs typeface="Wingdings"/>
              </a:rPr>
              <a:t></a:t>
            </a:r>
            <a:r>
              <a:rPr dirty="0" sz="1800" spc="-25">
                <a:solidFill>
                  <a:srgbClr val="253046"/>
                </a:solidFill>
                <a:latin typeface="Arial"/>
                <a:cs typeface="Arial"/>
              </a:rPr>
              <a:t>Teradata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DB </a:t>
            </a:r>
            <a:r>
              <a:rPr dirty="0" sz="1800" spc="-15">
                <a:solidFill>
                  <a:srgbClr val="253046"/>
                </a:solidFill>
                <a:latin typeface="Arial"/>
                <a:cs typeface="Arial"/>
              </a:rPr>
              <a:t>was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the 1st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commercial database system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scale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&amp;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support a  trillion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bytes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dirty="0" sz="1800" spc="-2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solidFill>
                  <a:srgbClr val="253046"/>
                </a:solidFill>
                <a:latin typeface="Wingdings"/>
                <a:cs typeface="Wingdings"/>
              </a:rPr>
              <a:t></a:t>
            </a:r>
            <a:r>
              <a:rPr dirty="0" sz="1800" spc="-25">
                <a:solidFill>
                  <a:srgbClr val="253046"/>
                </a:solidFill>
                <a:latin typeface="Arial"/>
                <a:cs typeface="Arial"/>
              </a:rPr>
              <a:t>Teradata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DB can scale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100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GB’s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over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100+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petabytes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dirty="0" sz="1800" spc="9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4038600"/>
            <a:ext cx="7981950" cy="221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90" y="411734"/>
            <a:ext cx="755205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Teradata </a:t>
            </a:r>
            <a:r>
              <a:rPr dirty="0" spc="-5"/>
              <a:t>Overview – Designed </a:t>
            </a:r>
            <a:r>
              <a:rPr dirty="0"/>
              <a:t>for </a:t>
            </a:r>
            <a:r>
              <a:rPr dirty="0" spc="-45"/>
              <a:t>Today’s</a:t>
            </a:r>
            <a:r>
              <a:rPr dirty="0" spc="50"/>
              <a:t> </a:t>
            </a:r>
            <a:r>
              <a:rPr dirty="0" spc="-5"/>
              <a:t>Business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562861"/>
            <a:ext cx="7737475" cy="306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0">
                <a:solidFill>
                  <a:srgbClr val="253046"/>
                </a:solidFill>
                <a:latin typeface="Arial"/>
                <a:cs typeface="Arial"/>
              </a:rPr>
              <a:t>Teradata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meets the business needs of today &amp; tomorrow</a:t>
            </a:r>
            <a:r>
              <a:rPr dirty="0" sz="2000" spc="-19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with: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Relational model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standard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database</a:t>
            </a:r>
            <a:r>
              <a:rPr dirty="0" sz="1800" spc="2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design.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Huge capacity (billions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rows,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terabytes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dirty="0" sz="1800" spc="9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data).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High performance parallel</a:t>
            </a:r>
            <a:r>
              <a:rPr dirty="0" sz="1800" spc="1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Single database server for multiple clients (“Single </a:t>
            </a:r>
            <a:r>
              <a:rPr dirty="0" sz="1800" spc="-20">
                <a:solidFill>
                  <a:srgbClr val="253046"/>
                </a:solidFill>
                <a:latin typeface="Arial"/>
                <a:cs typeface="Arial"/>
              </a:rPr>
              <a:t>Version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of 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z="1800" spc="8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Truth”).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Network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and mainframe</a:t>
            </a:r>
            <a:r>
              <a:rPr dirty="0" sz="1800" spc="1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53046"/>
                </a:solidFill>
                <a:latin typeface="Arial"/>
                <a:cs typeface="Arial"/>
              </a:rPr>
              <a:t>connectivity.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Industry standard access language</a:t>
            </a:r>
            <a:r>
              <a:rPr dirty="0" sz="1800" spc="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(SQL).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Manageable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growth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through</a:t>
            </a:r>
            <a:r>
              <a:rPr dirty="0" sz="1800" spc="4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53046"/>
                </a:solidFill>
                <a:latin typeface="Arial"/>
                <a:cs typeface="Arial"/>
              </a:rPr>
              <a:t>modularity.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Fault tolerance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at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all levels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hardware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dirty="0" sz="1800" spc="10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software.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buFont typeface="Wingdings"/>
              <a:buChar char=""/>
              <a:tabLst>
                <a:tab pos="320675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 integrity and </a:t>
            </a:r>
            <a:r>
              <a:rPr dirty="0" sz="1800" spc="-20">
                <a:solidFill>
                  <a:srgbClr val="253046"/>
                </a:solidFill>
                <a:latin typeface="Arial"/>
                <a:cs typeface="Arial"/>
              </a:rPr>
              <a:t>reliability.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95575">
              <a:lnSpc>
                <a:spcPct val="100000"/>
              </a:lnSpc>
            </a:pPr>
            <a:r>
              <a:rPr dirty="0" spc="-25"/>
              <a:t>Teradata </a:t>
            </a:r>
            <a:r>
              <a:rPr dirty="0" spc="-5"/>
              <a:t>Overview –</a:t>
            </a:r>
            <a:r>
              <a:rPr dirty="0" spc="-10"/>
              <a:t> </a:t>
            </a:r>
            <a:r>
              <a:rPr dirty="0" spc="-5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650746"/>
            <a:ext cx="7352665" cy="275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buFont typeface="Wingdings"/>
              <a:buChar char=""/>
              <a:tabLst>
                <a:tab pos="25654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Designed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process large quantities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detail</a:t>
            </a:r>
            <a:r>
              <a:rPr dirty="0" sz="1800" spc="5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5654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Ideal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warehouse</a:t>
            </a:r>
            <a:r>
              <a:rPr dirty="0" sz="1800" spc="2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5654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Parallelism makes easy access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very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large tables</a:t>
            </a:r>
            <a:r>
              <a:rPr dirty="0" sz="1800" spc="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possible.</a:t>
            </a:r>
            <a:endParaRPr sz="18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5654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Open architecture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uses industry standard</a:t>
            </a:r>
            <a:r>
              <a:rPr dirty="0" sz="1800" spc="7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components.</a:t>
            </a:r>
            <a:endParaRPr sz="18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5654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Scalability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Performance increase is linear as components are</a:t>
            </a:r>
            <a:r>
              <a:rPr dirty="0" sz="1800" spc="12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added.</a:t>
            </a:r>
            <a:endParaRPr sz="18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5654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Runs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as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 database server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client</a:t>
            </a:r>
            <a:r>
              <a:rPr dirty="0" sz="1800" spc="4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Runs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on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multiple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hardware</a:t>
            </a:r>
            <a:r>
              <a:rPr dirty="0" sz="1800" spc="7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platforms.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973" y="411734"/>
            <a:ext cx="43605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Teradata </a:t>
            </a:r>
            <a:r>
              <a:rPr dirty="0"/>
              <a:t>and </a:t>
            </a:r>
            <a:r>
              <a:rPr dirty="0" spc="-5"/>
              <a:t>Data</a:t>
            </a:r>
            <a:r>
              <a:rPr dirty="0" spc="-15"/>
              <a:t> Warehouse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295400"/>
            <a:ext cx="8458200" cy="491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9994" y="411734"/>
            <a:ext cx="40392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Teradata </a:t>
            </a:r>
            <a:r>
              <a:rPr dirty="0" spc="-5"/>
              <a:t>&amp; Data</a:t>
            </a:r>
            <a:r>
              <a:rPr dirty="0"/>
              <a:t> </a:t>
            </a:r>
            <a:r>
              <a:rPr dirty="0" spc="-15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953261"/>
            <a:ext cx="6155690" cy="2421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z="2000" spc="-13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53046"/>
                </a:solidFill>
                <a:latin typeface="Arial"/>
                <a:cs typeface="Arial"/>
              </a:rPr>
              <a:t>Warehouse: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central, enterprise-wide database that contains information  extracted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operational</a:t>
            </a:r>
            <a:r>
              <a:rPr dirty="0" sz="18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systems.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buChar char="–"/>
              <a:tabLst>
                <a:tab pos="18034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Based on enterprise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wide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Char char="–"/>
              <a:tabLst>
                <a:tab pos="18034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Can begin small but may grow large</a:t>
            </a:r>
            <a:r>
              <a:rPr dirty="0" sz="1600" spc="5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rapidly</a:t>
            </a:r>
            <a:endParaRPr sz="16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Char char="–"/>
              <a:tabLst>
                <a:tab pos="18034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Populated by extraction/loading of data from operational</a:t>
            </a:r>
            <a:r>
              <a:rPr dirty="0" sz="1600" spc="13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Char char="–"/>
              <a:tabLst>
                <a:tab pos="18034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Responds to end-user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“what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if”</a:t>
            </a:r>
            <a:r>
              <a:rPr dirty="0" sz="1600" spc="8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queries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3733800"/>
            <a:ext cx="7134225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86175">
              <a:lnSpc>
                <a:spcPct val="100000"/>
              </a:lnSpc>
            </a:pPr>
            <a:r>
              <a:rPr dirty="0"/>
              <a:t>Module</a:t>
            </a:r>
            <a:r>
              <a:rPr dirty="0" spc="-130"/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854708"/>
            <a:ext cx="4335780" cy="2449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3850" indent="-311150">
              <a:lnSpc>
                <a:spcPct val="100000"/>
              </a:lnSpc>
              <a:buClr>
                <a:srgbClr val="0097C6"/>
              </a:buClr>
              <a:buFont typeface="Wingdings"/>
              <a:buChar char=""/>
              <a:tabLst>
                <a:tab pos="323215" algn="l"/>
                <a:tab pos="324485" algn="l"/>
              </a:tabLst>
            </a:pPr>
            <a:r>
              <a:rPr dirty="0" sz="2400" spc="-5">
                <a:solidFill>
                  <a:srgbClr val="253046"/>
                </a:solidFill>
                <a:latin typeface="Arial"/>
                <a:cs typeface="Arial"/>
              </a:rPr>
              <a:t>RDBMS</a:t>
            </a:r>
            <a:r>
              <a:rPr dirty="0" sz="2400" spc="-6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53046"/>
                </a:solidFill>
                <a:latin typeface="Arial"/>
                <a:cs typeface="Arial"/>
              </a:rPr>
              <a:t>Concepts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0097C6"/>
              </a:buClr>
              <a:buFont typeface="Wingdings"/>
              <a:buChar char=""/>
              <a:tabLst>
                <a:tab pos="241300" algn="l"/>
              </a:tabLst>
            </a:pPr>
            <a:r>
              <a:rPr dirty="0" sz="2400" spc="-35">
                <a:solidFill>
                  <a:srgbClr val="253046"/>
                </a:solidFill>
                <a:latin typeface="Arial"/>
                <a:cs typeface="Arial"/>
              </a:rPr>
              <a:t>Teradata</a:t>
            </a:r>
            <a:r>
              <a:rPr dirty="0" sz="2400" spc="-7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53046"/>
                </a:solidFill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0097C6"/>
              </a:buClr>
              <a:buFont typeface="Wingdings"/>
              <a:buChar char=""/>
              <a:tabLst>
                <a:tab pos="241300" algn="l"/>
              </a:tabLst>
            </a:pPr>
            <a:r>
              <a:rPr dirty="0" sz="2400" spc="-35">
                <a:solidFill>
                  <a:srgbClr val="253046"/>
                </a:solidFill>
                <a:latin typeface="Arial"/>
                <a:cs typeface="Arial"/>
              </a:rPr>
              <a:t>Teradata </a:t>
            </a:r>
            <a:r>
              <a:rPr dirty="0" sz="2400" spc="-5">
                <a:solidFill>
                  <a:srgbClr val="253046"/>
                </a:solidFill>
                <a:latin typeface="Arial"/>
                <a:cs typeface="Arial"/>
              </a:rPr>
              <a:t>and Data</a:t>
            </a:r>
            <a:r>
              <a:rPr dirty="0" sz="24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53046"/>
                </a:solidFill>
                <a:latin typeface="Arial"/>
                <a:cs typeface="Arial"/>
              </a:rPr>
              <a:t>warehouse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0097C6"/>
              </a:buClr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solidFill>
                  <a:srgbClr val="253046"/>
                </a:solidFill>
                <a:latin typeface="Arial"/>
                <a:cs typeface="Arial"/>
              </a:rPr>
              <a:t>Components and</a:t>
            </a:r>
            <a:r>
              <a:rPr dirty="0" sz="2400" spc="-17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53046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0097C6"/>
              </a:buClr>
              <a:buFont typeface="Wingdings"/>
              <a:buChar char=""/>
              <a:tabLst>
                <a:tab pos="241300" algn="l"/>
              </a:tabLst>
            </a:pPr>
            <a:r>
              <a:rPr dirty="0" sz="2400" spc="-35">
                <a:solidFill>
                  <a:srgbClr val="253046"/>
                </a:solidFill>
                <a:latin typeface="Arial"/>
                <a:cs typeface="Arial"/>
              </a:rPr>
              <a:t>Teradata</a:t>
            </a:r>
            <a:r>
              <a:rPr dirty="0" sz="2400" spc="-6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53046"/>
                </a:solidFill>
                <a:latin typeface="Arial"/>
                <a:cs typeface="Arial"/>
              </a:rPr>
              <a:t>Utiltities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27325">
              <a:lnSpc>
                <a:spcPct val="100000"/>
              </a:lnSpc>
            </a:pPr>
            <a:r>
              <a:rPr dirty="0" spc="-25"/>
              <a:t>Teradata </a:t>
            </a:r>
            <a:r>
              <a:rPr dirty="0" spc="-5"/>
              <a:t>&amp; Data</a:t>
            </a:r>
            <a:r>
              <a:rPr dirty="0"/>
              <a:t> </a:t>
            </a:r>
            <a:r>
              <a:rPr dirty="0" spc="-15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28852"/>
            <a:ext cx="8760460" cy="2541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z="2000" spc="-12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marts:</a:t>
            </a:r>
            <a:endParaRPr sz="2000">
              <a:latin typeface="Arial"/>
              <a:cs typeface="Arial"/>
            </a:endParaRPr>
          </a:p>
          <a:p>
            <a:pPr marL="264160" indent="-25146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64160" algn="l"/>
              </a:tabLst>
            </a:pP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mart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is a special purpose subset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enterprise data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 particular function</a:t>
            </a:r>
            <a:r>
              <a:rPr dirty="0" sz="1800" spc="6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application.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It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may contain detail or summary data or</a:t>
            </a:r>
            <a:r>
              <a:rPr dirty="0" sz="1800" spc="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both.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08610" algn="l"/>
              </a:tabLst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Data mart</a:t>
            </a:r>
            <a:r>
              <a:rPr dirty="0" sz="2000" spc="-13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53046"/>
                </a:solidFill>
                <a:latin typeface="Arial"/>
                <a:cs typeface="Arial"/>
              </a:rPr>
              <a:t>types:</a:t>
            </a:r>
            <a:endParaRPr sz="2000">
              <a:latin typeface="Arial"/>
              <a:cs typeface="Arial"/>
            </a:endParaRPr>
          </a:p>
          <a:p>
            <a:pPr marL="201295" marR="606425" indent="-188595">
              <a:lnSpc>
                <a:spcPct val="100000"/>
              </a:lnSpc>
              <a:spcBef>
                <a:spcPts val="5"/>
              </a:spcBef>
              <a:buChar char="–"/>
              <a:tabLst>
                <a:tab pos="20193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Independent—created directly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operational systems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 separate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physical 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datastore.</a:t>
            </a:r>
            <a:endParaRPr sz="1800">
              <a:latin typeface="Arial"/>
              <a:cs typeface="Arial"/>
            </a:endParaRPr>
          </a:p>
          <a:p>
            <a:pPr marL="201295" indent="-188595">
              <a:lnSpc>
                <a:spcPct val="100000"/>
              </a:lnSpc>
              <a:buChar char="–"/>
              <a:tabLst>
                <a:tab pos="20193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Logical—exists as a subset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existing data</a:t>
            </a:r>
            <a:r>
              <a:rPr dirty="0" sz="1800" spc="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warehouse.</a:t>
            </a:r>
            <a:endParaRPr sz="1800">
              <a:latin typeface="Arial"/>
              <a:cs typeface="Arial"/>
            </a:endParaRPr>
          </a:p>
          <a:p>
            <a:pPr marL="201295" indent="-188595">
              <a:lnSpc>
                <a:spcPct val="100000"/>
              </a:lnSpc>
              <a:buChar char="–"/>
              <a:tabLst>
                <a:tab pos="20193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Dependent—created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warehouse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 separate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physical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z="1800" spc="21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store.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5126" y="3962400"/>
            <a:ext cx="5095875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51358"/>
            <a:ext cx="3059430" cy="3740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>
                <a:latin typeface="Arial Narrow"/>
                <a:cs typeface="Arial Narrow"/>
              </a:rPr>
              <a:t>Teradata </a:t>
            </a:r>
            <a:r>
              <a:rPr dirty="0">
                <a:latin typeface="Arial Narrow"/>
                <a:cs typeface="Arial Narrow"/>
              </a:rPr>
              <a:t>→ SMP </a:t>
            </a:r>
            <a:r>
              <a:rPr dirty="0" spc="-5">
                <a:latin typeface="Arial Narrow"/>
                <a:cs typeface="Arial Narrow"/>
              </a:rPr>
              <a:t>v/s</a:t>
            </a:r>
            <a:r>
              <a:rPr dirty="0" spc="-95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MPP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58061"/>
            <a:ext cx="8366759" cy="1229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SMP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→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ymmetric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ultiprocessing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latforms manage terabytes of data</a:t>
            </a:r>
            <a:r>
              <a:rPr dirty="0" sz="2000" spc="-27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to  support an entry-level data warehousing</a:t>
            </a:r>
            <a:r>
              <a:rPr dirty="0" sz="2000" spc="-17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12700" marR="1651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MPP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→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assively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arallel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rocessing systems can manage hundreds</a:t>
            </a:r>
            <a:r>
              <a:rPr dirty="0" sz="2000" spc="-2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of  petabytes of data. </a:t>
            </a:r>
            <a:r>
              <a:rPr dirty="0" sz="2000" spc="-60">
                <a:solidFill>
                  <a:srgbClr val="253046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can start with a couple of</a:t>
            </a:r>
            <a:r>
              <a:rPr dirty="0" sz="2000" spc="-19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337" y="2590800"/>
            <a:ext cx="8315325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67305">
              <a:lnSpc>
                <a:spcPct val="100000"/>
              </a:lnSpc>
            </a:pPr>
            <a:r>
              <a:rPr dirty="0" spc="-25"/>
              <a:t>Teradata </a:t>
            </a:r>
            <a:r>
              <a:rPr dirty="0"/>
              <a:t>and </a:t>
            </a:r>
            <a:r>
              <a:rPr dirty="0" spc="-5"/>
              <a:t>Data</a:t>
            </a:r>
            <a:r>
              <a:rPr dirty="0" spc="-15"/>
              <a:t> Warehouse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334261"/>
            <a:ext cx="8405495" cy="361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253046"/>
                </a:solidFill>
                <a:latin typeface="Arial"/>
                <a:cs typeface="Arial"/>
              </a:rPr>
              <a:t>Active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z="2000" spc="-10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53046"/>
                </a:solidFill>
                <a:latin typeface="Arial"/>
                <a:cs typeface="Arial"/>
              </a:rPr>
              <a:t>Warehousing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1383030" indent="-184785">
              <a:lnSpc>
                <a:spcPts val="2395"/>
              </a:lnSpc>
              <a:buSzPct val="125000"/>
              <a:buChar char="–"/>
              <a:tabLst>
                <a:tab pos="141097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Response time within</a:t>
            </a:r>
            <a:r>
              <a:rPr dirty="0" sz="1600" spc="-3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seconds.</a:t>
            </a:r>
            <a:endParaRPr sz="16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200"/>
              </a:spcBef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Scalability</a:t>
            </a:r>
            <a:endParaRPr sz="1800">
              <a:latin typeface="Arial"/>
              <a:cs typeface="Arial"/>
            </a:endParaRPr>
          </a:p>
          <a:p>
            <a:pPr marL="1383030" marR="5080" indent="-184785">
              <a:lnSpc>
                <a:spcPct val="105000"/>
              </a:lnSpc>
              <a:spcBef>
                <a:spcPts val="345"/>
              </a:spcBef>
              <a:buChar char="–"/>
              <a:tabLst>
                <a:tab pos="136969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Support for large amounts of detailed data, mixed workloads (both tactical and  strategic queries) for mission critical applications, and concurrent</a:t>
            </a:r>
            <a:r>
              <a:rPr dirty="0" sz="1600" spc="15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users.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dirty="0" sz="1800" spc="-15" b="1">
                <a:solidFill>
                  <a:srgbClr val="253046"/>
                </a:solidFill>
                <a:latin typeface="Arial"/>
                <a:cs typeface="Arial"/>
              </a:rPr>
              <a:t>Availability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dirty="0" sz="1800" spc="4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Reliability</a:t>
            </a:r>
            <a:endParaRPr sz="1800">
              <a:latin typeface="Arial"/>
              <a:cs typeface="Arial"/>
            </a:endParaRPr>
          </a:p>
          <a:p>
            <a:pPr marL="1128395">
              <a:lnSpc>
                <a:spcPts val="2395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–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7 x</a:t>
            </a:r>
            <a:r>
              <a:rPr dirty="0" sz="1600" spc="-8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595"/>
              </a:spcBef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z="1800" spc="-6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Freshness</a:t>
            </a:r>
            <a:endParaRPr sz="1800">
              <a:latin typeface="Arial"/>
              <a:cs typeface="Arial"/>
            </a:endParaRPr>
          </a:p>
          <a:p>
            <a:pPr marL="1268095" marR="962025" indent="-210820">
              <a:lnSpc>
                <a:spcPct val="100699"/>
              </a:lnSpc>
              <a:spcBef>
                <a:spcPts val="110"/>
              </a:spcBef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–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Accurate, up to the minute, data including access to operational data  store level</a:t>
            </a:r>
            <a:r>
              <a:rPr dirty="0" sz="16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information.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864" y="411734"/>
            <a:ext cx="610171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Teradata </a:t>
            </a:r>
            <a:r>
              <a:rPr dirty="0"/>
              <a:t>→ </a:t>
            </a:r>
            <a:r>
              <a:rPr dirty="0" spc="-5"/>
              <a:t>Components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666750" y="1295400"/>
            <a:ext cx="8572500" cy="497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95450">
              <a:lnSpc>
                <a:spcPct val="100000"/>
              </a:lnSpc>
            </a:pPr>
            <a:r>
              <a:rPr dirty="0" spc="-25"/>
              <a:t>Teradata </a:t>
            </a:r>
            <a:r>
              <a:rPr dirty="0"/>
              <a:t>→ </a:t>
            </a:r>
            <a:r>
              <a:rPr dirty="0" spc="-5"/>
              <a:t>Components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47687" y="1219200"/>
            <a:ext cx="8810625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7145">
              <a:lnSpc>
                <a:spcPct val="100000"/>
              </a:lnSpc>
            </a:pPr>
            <a:r>
              <a:rPr dirty="0" spc="-5"/>
              <a:t>Components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76287" y="1066863"/>
            <a:ext cx="8353425" cy="503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7145">
              <a:lnSpc>
                <a:spcPct val="100000"/>
              </a:lnSpc>
            </a:pPr>
            <a:r>
              <a:rPr dirty="0" spc="-5"/>
              <a:t>Components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90575" y="1104900"/>
            <a:ext cx="832485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7145">
              <a:lnSpc>
                <a:spcPct val="100000"/>
              </a:lnSpc>
            </a:pPr>
            <a:r>
              <a:rPr dirty="0" spc="-5"/>
              <a:t>Components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5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181861"/>
            <a:ext cx="8450580" cy="5134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Major Components of a </a:t>
            </a:r>
            <a:r>
              <a:rPr dirty="0" sz="2000" spc="-20" b="1">
                <a:solidFill>
                  <a:srgbClr val="253046"/>
                </a:solidFill>
                <a:latin typeface="Arial"/>
                <a:cs typeface="Arial"/>
              </a:rPr>
              <a:t>Teradata</a:t>
            </a:r>
            <a:r>
              <a:rPr dirty="0" sz="2000" spc="-14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53046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Parsing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Engine</a:t>
            </a:r>
            <a:r>
              <a:rPr dirty="0" sz="1800" spc="-10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(PE)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The Parsing Engine (PE) is a component that interprets SQL requests, receives input records,  and passes data. </a:t>
            </a:r>
            <a:r>
              <a:rPr dirty="0" sz="1600" spc="-95">
                <a:solidFill>
                  <a:srgbClr val="253046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do that it sends the messages through the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BYNET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to the</a:t>
            </a:r>
            <a:r>
              <a:rPr dirty="0" sz="1600" spc="20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AMPs.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BYNET</a:t>
            </a:r>
            <a:endParaRPr sz="1800">
              <a:latin typeface="Arial"/>
              <a:cs typeface="Arial"/>
            </a:endParaRPr>
          </a:p>
          <a:p>
            <a:pPr marL="12700" marR="588645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The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BYNET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is the message-passing </a:t>
            </a:r>
            <a:r>
              <a:rPr dirty="0" sz="1600" spc="-20">
                <a:solidFill>
                  <a:srgbClr val="253046"/>
                </a:solidFill>
                <a:latin typeface="Arial"/>
                <a:cs typeface="Arial"/>
              </a:rPr>
              <a:t>layer.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It determines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which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AMP(s) (Access Module  Processor) should receive a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message.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 b="1">
                <a:solidFill>
                  <a:srgbClr val="253046"/>
                </a:solidFill>
                <a:latin typeface="Arial"/>
                <a:cs typeface="Arial"/>
              </a:rPr>
              <a:t>Access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Module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Processor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(AMP)</a:t>
            </a:r>
            <a:endParaRPr sz="1800">
              <a:latin typeface="Arial"/>
              <a:cs typeface="Arial"/>
            </a:endParaRPr>
          </a:p>
          <a:p>
            <a:pPr marL="12700" marR="23749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The AMP is a virtual processor (vproc) designed for and dedicated to managing a portion of  the entire database. It performs 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all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database management functions 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such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as sorting,  aggregating, and formatting data. The AMP receives data from the PE, formats rows, and  distributes them to the disk storage units it controls. The AMP also retrieves the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rows 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requested by the Parsing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Engine.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Disks</a:t>
            </a:r>
            <a:endParaRPr sz="1800">
              <a:latin typeface="Arial"/>
              <a:cs typeface="Arial"/>
            </a:endParaRPr>
          </a:p>
          <a:p>
            <a:pPr marL="12700" marR="246379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Disks are disk drives associated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with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an AMP that store the data rows. </a:t>
            </a:r>
            <a:r>
              <a:rPr dirty="0" sz="1600" spc="-10">
                <a:solidFill>
                  <a:srgbClr val="253046"/>
                </a:solidFill>
                <a:latin typeface="Arial"/>
                <a:cs typeface="Arial"/>
              </a:rPr>
              <a:t>On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current systems,  they are implemented using a disk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7145">
              <a:lnSpc>
                <a:spcPct val="100000"/>
              </a:lnSpc>
            </a:pPr>
            <a:r>
              <a:rPr dirty="0" spc="-5"/>
              <a:t>Components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295336"/>
            <a:ext cx="8496300" cy="4767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7145">
              <a:lnSpc>
                <a:spcPct val="100000"/>
              </a:lnSpc>
            </a:pPr>
            <a:r>
              <a:rPr dirty="0" spc="-5"/>
              <a:t>Components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19200"/>
            <a:ext cx="8458200" cy="498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373634"/>
            <a:ext cx="72847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70505" algn="l"/>
              </a:tabLst>
            </a:pPr>
            <a:r>
              <a:rPr dirty="0" spc="-5"/>
              <a:t>RDBMS</a:t>
            </a:r>
            <a:r>
              <a:rPr dirty="0" spc="20"/>
              <a:t> </a:t>
            </a:r>
            <a:r>
              <a:rPr dirty="0" spc="-5"/>
              <a:t>Concepts	What </a:t>
            </a:r>
            <a:r>
              <a:rPr dirty="0"/>
              <a:t>is </a:t>
            </a:r>
            <a:r>
              <a:rPr dirty="0" spc="-5"/>
              <a:t>a Relational</a:t>
            </a:r>
            <a:r>
              <a:rPr dirty="0" spc="-20"/>
              <a:t> </a:t>
            </a:r>
            <a:r>
              <a:rPr dirty="0" spc="-5"/>
              <a:t>Database?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626615"/>
            <a:ext cx="8616315" cy="427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What is a Relation Database</a:t>
            </a:r>
            <a:r>
              <a:rPr dirty="0" sz="2000" spc="-15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 database is a collection of permanently stored data that</a:t>
            </a:r>
            <a:r>
              <a:rPr dirty="0" sz="2000" spc="-34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0097C6"/>
              </a:buClr>
              <a:buFont typeface="Wingdings"/>
              <a:buChar char=""/>
              <a:tabLst>
                <a:tab pos="309880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Logically related → </a:t>
            </a:r>
            <a:r>
              <a:rPr dirty="0" sz="2000">
                <a:solidFill>
                  <a:srgbClr val="E37D1A"/>
                </a:solidFill>
                <a:latin typeface="Arial"/>
                <a:cs typeface="Arial"/>
              </a:rPr>
              <a:t>data relates to other</a:t>
            </a:r>
            <a:r>
              <a:rPr dirty="0" sz="2000" spc="-165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E37D1A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200"/>
              </a:spcBef>
              <a:buClr>
                <a:srgbClr val="0097C6"/>
              </a:buClr>
              <a:buFont typeface="Wingdings"/>
              <a:buChar char=""/>
              <a:tabLst>
                <a:tab pos="309880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Shared → </a:t>
            </a:r>
            <a:r>
              <a:rPr dirty="0" sz="2000" spc="-5">
                <a:solidFill>
                  <a:srgbClr val="253046"/>
                </a:solidFill>
                <a:latin typeface="Arial"/>
                <a:cs typeface="Arial"/>
              </a:rPr>
              <a:t>many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users may access</a:t>
            </a:r>
            <a:r>
              <a:rPr dirty="0" sz="2000" spc="-1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200"/>
              </a:spcBef>
              <a:buClr>
                <a:srgbClr val="0097C6"/>
              </a:buClr>
              <a:buFont typeface="Wingdings"/>
              <a:buChar char=""/>
              <a:tabLst>
                <a:tab pos="309880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Protected → access to data is</a:t>
            </a:r>
            <a:r>
              <a:rPr dirty="0" sz="2000" spc="-15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controlled.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97C6"/>
                </a:solidFill>
                <a:latin typeface="Wingdings"/>
                <a:cs typeface="Wingdings"/>
              </a:rPr>
              <a:t>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Managed → data integrity and value is</a:t>
            </a:r>
            <a:r>
              <a:rPr dirty="0" sz="2000" spc="-13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maintained.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Relational databases are based on the relational model, which is founded</a:t>
            </a:r>
            <a:r>
              <a:rPr dirty="0" sz="2000" spc="-22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on  mathematical Set</a:t>
            </a:r>
            <a:r>
              <a:rPr dirty="0" sz="2000" spc="-18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53046"/>
                </a:solidFill>
                <a:latin typeface="Arial"/>
                <a:cs typeface="Arial"/>
              </a:rPr>
              <a:t>Theory.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91385">
              <a:lnSpc>
                <a:spcPct val="100000"/>
              </a:lnSpc>
            </a:pPr>
            <a:r>
              <a:rPr dirty="0" sz="2800" spc="-5"/>
              <a:t>Components and</a:t>
            </a:r>
            <a:r>
              <a:rPr dirty="0" sz="2800" spc="-95"/>
              <a:t> </a:t>
            </a:r>
            <a:r>
              <a:rPr dirty="0" sz="2800" spc="-5"/>
              <a:t>Architecture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85800" y="1219200"/>
            <a:ext cx="8181975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17265">
              <a:lnSpc>
                <a:spcPct val="100000"/>
              </a:lnSpc>
            </a:pPr>
            <a:r>
              <a:rPr dirty="0" spc="-25"/>
              <a:t>Teradata</a:t>
            </a:r>
            <a:r>
              <a:rPr dirty="0" spc="-80"/>
              <a:t> </a:t>
            </a:r>
            <a:r>
              <a:rPr dirty="0"/>
              <a:t>Utilities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86661"/>
            <a:ext cx="9327515" cy="1229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0">
                <a:solidFill>
                  <a:srgbClr val="253046"/>
                </a:solidFill>
                <a:latin typeface="Arial"/>
                <a:cs typeface="Arial"/>
              </a:rPr>
              <a:t>Teradata </a:t>
            </a:r>
            <a:r>
              <a:rPr dirty="0" sz="2000" spc="-5">
                <a:solidFill>
                  <a:srgbClr val="253046"/>
                </a:solidFill>
                <a:latin typeface="Arial"/>
                <a:cs typeface="Arial"/>
              </a:rPr>
              <a:t>utilities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leverage the </a:t>
            </a:r>
            <a:r>
              <a:rPr dirty="0" sz="2000" spc="-30">
                <a:solidFill>
                  <a:srgbClr val="253046"/>
                </a:solidFill>
                <a:latin typeface="Arial"/>
                <a:cs typeface="Arial"/>
              </a:rPr>
              <a:t>Teradata </a:t>
            </a:r>
            <a:r>
              <a:rPr dirty="0" sz="2000" spc="-5">
                <a:solidFill>
                  <a:srgbClr val="253046"/>
                </a:solidFill>
                <a:latin typeface="Arial"/>
                <a:cs typeface="Arial"/>
              </a:rPr>
              <a:t>Database’s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high performance capabilities</a:t>
            </a:r>
            <a:r>
              <a:rPr dirty="0" sz="2000" spc="-9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are fully parallel &amp; scalable. They run on both SMP &amp; MPP</a:t>
            </a:r>
            <a:r>
              <a:rPr dirty="0" sz="2000" spc="-27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Utilities which are commonly used by all </a:t>
            </a:r>
            <a:r>
              <a:rPr dirty="0" sz="2000" spc="-30">
                <a:solidFill>
                  <a:srgbClr val="253046"/>
                </a:solidFill>
                <a:latin typeface="Arial"/>
                <a:cs typeface="Arial"/>
              </a:rPr>
              <a:t>Teradata</a:t>
            </a:r>
            <a:r>
              <a:rPr dirty="0" sz="2000" spc="-19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253046"/>
                </a:solidFill>
                <a:latin typeface="Arial"/>
                <a:cs typeface="Arial"/>
              </a:rPr>
              <a:t>Developer’:-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1300" y="3124200"/>
            <a:ext cx="43434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17265">
              <a:lnSpc>
                <a:spcPct val="100000"/>
              </a:lnSpc>
            </a:pPr>
            <a:r>
              <a:rPr dirty="0" spc="-25"/>
              <a:t>Teradata</a:t>
            </a:r>
            <a:r>
              <a:rPr dirty="0" spc="-80"/>
              <a:t> </a:t>
            </a:r>
            <a:r>
              <a:rPr dirty="0"/>
              <a:t>Utilities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4261"/>
            <a:ext cx="647700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Utilities which are commonly used by all </a:t>
            </a:r>
            <a:r>
              <a:rPr dirty="0" sz="2000" spc="-30">
                <a:solidFill>
                  <a:srgbClr val="253046"/>
                </a:solidFill>
                <a:latin typeface="Arial"/>
                <a:cs typeface="Arial"/>
              </a:rPr>
              <a:t>Teradata</a:t>
            </a:r>
            <a:r>
              <a:rPr dirty="0" sz="2000" spc="-16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253046"/>
                </a:solidFill>
                <a:latin typeface="Arial"/>
                <a:cs typeface="Arial"/>
              </a:rPr>
              <a:t>DBA’s:-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1828800"/>
            <a:ext cx="74676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9955"/>
            <a:ext cx="9905999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" y="437895"/>
            <a:ext cx="9906000" cy="728345"/>
          </a:xfrm>
          <a:custGeom>
            <a:avLst/>
            <a:gdLst/>
            <a:ahLst/>
            <a:cxnLst/>
            <a:rect l="l" t="t" r="r" b="b"/>
            <a:pathLst>
              <a:path w="9906000" h="728344">
                <a:moveTo>
                  <a:pt x="0" y="330326"/>
                </a:moveTo>
                <a:lnTo>
                  <a:pt x="0" y="397763"/>
                </a:lnTo>
                <a:lnTo>
                  <a:pt x="234453" y="449377"/>
                </a:lnTo>
                <a:lnTo>
                  <a:pt x="381638" y="562927"/>
                </a:lnTo>
                <a:lnTo>
                  <a:pt x="457935" y="676477"/>
                </a:lnTo>
                <a:lnTo>
                  <a:pt x="479727" y="728090"/>
                </a:lnTo>
                <a:lnTo>
                  <a:pt x="501380" y="664209"/>
                </a:lnTo>
                <a:lnTo>
                  <a:pt x="479727" y="664209"/>
                </a:lnTo>
                <a:lnTo>
                  <a:pt x="415046" y="471183"/>
                </a:lnTo>
                <a:lnTo>
                  <a:pt x="343514" y="372062"/>
                </a:lnTo>
                <a:lnTo>
                  <a:pt x="220156" y="335543"/>
                </a:lnTo>
                <a:lnTo>
                  <a:pt x="0" y="330326"/>
                </a:lnTo>
                <a:close/>
              </a:path>
              <a:path w="9906000" h="728344">
                <a:moveTo>
                  <a:pt x="537096" y="558842"/>
                </a:moveTo>
                <a:lnTo>
                  <a:pt x="501569" y="612040"/>
                </a:lnTo>
                <a:lnTo>
                  <a:pt x="479727" y="664209"/>
                </a:lnTo>
                <a:lnTo>
                  <a:pt x="501380" y="664209"/>
                </a:lnTo>
                <a:lnTo>
                  <a:pt x="537096" y="558842"/>
                </a:lnTo>
                <a:close/>
              </a:path>
              <a:path w="9906000" h="728344">
                <a:moveTo>
                  <a:pt x="675568" y="421839"/>
                </a:moveTo>
                <a:lnTo>
                  <a:pt x="616340" y="439054"/>
                </a:lnTo>
                <a:lnTo>
                  <a:pt x="544459" y="537120"/>
                </a:lnTo>
                <a:lnTo>
                  <a:pt x="537096" y="558842"/>
                </a:lnTo>
                <a:lnTo>
                  <a:pt x="578216" y="497268"/>
                </a:lnTo>
                <a:lnTo>
                  <a:pt x="675568" y="421839"/>
                </a:lnTo>
                <a:close/>
              </a:path>
              <a:path w="9906000" h="728344">
                <a:moveTo>
                  <a:pt x="9710320" y="305343"/>
                </a:moveTo>
                <a:lnTo>
                  <a:pt x="9641947" y="325165"/>
                </a:lnTo>
                <a:lnTo>
                  <a:pt x="9419969" y="330326"/>
                </a:lnTo>
                <a:lnTo>
                  <a:pt x="962645" y="330326"/>
                </a:lnTo>
                <a:lnTo>
                  <a:pt x="726347" y="382496"/>
                </a:lnTo>
                <a:lnTo>
                  <a:pt x="675568" y="421839"/>
                </a:lnTo>
                <a:lnTo>
                  <a:pt x="740644" y="402925"/>
                </a:lnTo>
                <a:lnTo>
                  <a:pt x="962645" y="397763"/>
                </a:lnTo>
                <a:lnTo>
                  <a:pt x="9419969" y="397763"/>
                </a:lnTo>
                <a:lnTo>
                  <a:pt x="9656698" y="346150"/>
                </a:lnTo>
                <a:lnTo>
                  <a:pt x="9710320" y="305343"/>
                </a:lnTo>
                <a:close/>
              </a:path>
              <a:path w="9906000" h="728344">
                <a:moveTo>
                  <a:pt x="9844573" y="176125"/>
                </a:moveTo>
                <a:lnTo>
                  <a:pt x="9805906" y="232600"/>
                </a:lnTo>
                <a:lnTo>
                  <a:pt x="9710320" y="305343"/>
                </a:lnTo>
                <a:lnTo>
                  <a:pt x="9766567" y="289036"/>
                </a:lnTo>
                <a:lnTo>
                  <a:pt x="9839396" y="190970"/>
                </a:lnTo>
                <a:lnTo>
                  <a:pt x="9844573" y="176125"/>
                </a:lnTo>
                <a:close/>
              </a:path>
              <a:path w="9906000" h="728344">
                <a:moveTo>
                  <a:pt x="9905998" y="0"/>
                </a:moveTo>
                <a:lnTo>
                  <a:pt x="9844573" y="176125"/>
                </a:lnTo>
                <a:lnTo>
                  <a:pt x="9883651" y="119050"/>
                </a:lnTo>
                <a:lnTo>
                  <a:pt x="9905998" y="67437"/>
                </a:lnTo>
                <a:lnTo>
                  <a:pt x="9905998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250" y="6456446"/>
            <a:ext cx="1362456" cy="31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0" cy="6362700"/>
          </a:xfrm>
          <a:custGeom>
            <a:avLst/>
            <a:gdLst/>
            <a:ahLst/>
            <a:cxnLst/>
            <a:rect l="l" t="t" r="r" b="b"/>
            <a:pathLst>
              <a:path w="0" h="6362700">
                <a:moveTo>
                  <a:pt x="0" y="6362700"/>
                </a:move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9906000" cy="1129030"/>
          </a:xfrm>
          <a:custGeom>
            <a:avLst/>
            <a:gdLst/>
            <a:ahLst/>
            <a:cxnLst/>
            <a:rect l="l" t="t" r="r" b="b"/>
            <a:pathLst>
              <a:path w="9906000" h="1129030">
                <a:moveTo>
                  <a:pt x="9906000" y="0"/>
                </a:moveTo>
                <a:lnTo>
                  <a:pt x="0" y="0"/>
                </a:lnTo>
                <a:lnTo>
                  <a:pt x="0" y="801877"/>
                </a:lnTo>
                <a:lnTo>
                  <a:pt x="66443" y="813295"/>
                </a:lnTo>
                <a:lnTo>
                  <a:pt x="125845" y="826928"/>
                </a:lnTo>
                <a:lnTo>
                  <a:pt x="178769" y="842797"/>
                </a:lnTo>
                <a:lnTo>
                  <a:pt x="225783" y="860920"/>
                </a:lnTo>
                <a:lnTo>
                  <a:pt x="267451" y="881319"/>
                </a:lnTo>
                <a:lnTo>
                  <a:pt x="304340" y="904012"/>
                </a:lnTo>
                <a:lnTo>
                  <a:pt x="337014" y="929019"/>
                </a:lnTo>
                <a:lnTo>
                  <a:pt x="366040" y="956361"/>
                </a:lnTo>
                <a:lnTo>
                  <a:pt x="391984" y="986057"/>
                </a:lnTo>
                <a:lnTo>
                  <a:pt x="415411" y="1018127"/>
                </a:lnTo>
                <a:lnTo>
                  <a:pt x="436888" y="1052590"/>
                </a:lnTo>
                <a:lnTo>
                  <a:pt x="456978" y="1089466"/>
                </a:lnTo>
                <a:lnTo>
                  <a:pt x="476250" y="1128776"/>
                </a:lnTo>
                <a:lnTo>
                  <a:pt x="500302" y="1093625"/>
                </a:lnTo>
                <a:lnTo>
                  <a:pt x="522579" y="1058760"/>
                </a:lnTo>
                <a:lnTo>
                  <a:pt x="544095" y="1024551"/>
                </a:lnTo>
                <a:lnTo>
                  <a:pt x="565865" y="991368"/>
                </a:lnTo>
                <a:lnTo>
                  <a:pt x="588903" y="959583"/>
                </a:lnTo>
                <a:lnTo>
                  <a:pt x="614224" y="929566"/>
                </a:lnTo>
                <a:lnTo>
                  <a:pt x="642842" y="901688"/>
                </a:lnTo>
                <a:lnTo>
                  <a:pt x="675772" y="876319"/>
                </a:lnTo>
                <a:lnTo>
                  <a:pt x="714027" y="853831"/>
                </a:lnTo>
                <a:lnTo>
                  <a:pt x="758623" y="834594"/>
                </a:lnTo>
                <a:lnTo>
                  <a:pt x="810574" y="818980"/>
                </a:lnTo>
                <a:lnTo>
                  <a:pt x="870895" y="807358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24422" y="797045"/>
                </a:lnTo>
                <a:lnTo>
                  <a:pt x="9577096" y="787488"/>
                </a:lnTo>
                <a:lnTo>
                  <a:pt x="9625947" y="772072"/>
                </a:lnTo>
                <a:lnTo>
                  <a:pt x="9671050" y="751444"/>
                </a:lnTo>
                <a:lnTo>
                  <a:pt x="9712480" y="726250"/>
                </a:lnTo>
                <a:lnTo>
                  <a:pt x="9750313" y="697134"/>
                </a:lnTo>
                <a:lnTo>
                  <a:pt x="9784625" y="664743"/>
                </a:lnTo>
                <a:lnTo>
                  <a:pt x="9815491" y="629722"/>
                </a:lnTo>
                <a:lnTo>
                  <a:pt x="9842986" y="592716"/>
                </a:lnTo>
                <a:lnTo>
                  <a:pt x="9867185" y="554372"/>
                </a:lnTo>
                <a:lnTo>
                  <a:pt x="9888165" y="515335"/>
                </a:lnTo>
                <a:lnTo>
                  <a:pt x="9906000" y="476250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09955"/>
            <a:ext cx="9905999" cy="835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" y="437895"/>
            <a:ext cx="9906000" cy="728345"/>
          </a:xfrm>
          <a:custGeom>
            <a:avLst/>
            <a:gdLst/>
            <a:ahLst/>
            <a:cxnLst/>
            <a:rect l="l" t="t" r="r" b="b"/>
            <a:pathLst>
              <a:path w="9906000" h="728344">
                <a:moveTo>
                  <a:pt x="0" y="330326"/>
                </a:moveTo>
                <a:lnTo>
                  <a:pt x="0" y="397763"/>
                </a:lnTo>
                <a:lnTo>
                  <a:pt x="234453" y="449377"/>
                </a:lnTo>
                <a:lnTo>
                  <a:pt x="381638" y="562927"/>
                </a:lnTo>
                <a:lnTo>
                  <a:pt x="457935" y="676477"/>
                </a:lnTo>
                <a:lnTo>
                  <a:pt x="479727" y="728090"/>
                </a:lnTo>
                <a:lnTo>
                  <a:pt x="501380" y="664209"/>
                </a:lnTo>
                <a:lnTo>
                  <a:pt x="479727" y="664209"/>
                </a:lnTo>
                <a:lnTo>
                  <a:pt x="415046" y="471183"/>
                </a:lnTo>
                <a:lnTo>
                  <a:pt x="343514" y="372062"/>
                </a:lnTo>
                <a:lnTo>
                  <a:pt x="220156" y="335543"/>
                </a:lnTo>
                <a:lnTo>
                  <a:pt x="0" y="330326"/>
                </a:lnTo>
                <a:close/>
              </a:path>
              <a:path w="9906000" h="728344">
                <a:moveTo>
                  <a:pt x="537096" y="558842"/>
                </a:moveTo>
                <a:lnTo>
                  <a:pt x="501569" y="612040"/>
                </a:lnTo>
                <a:lnTo>
                  <a:pt x="479727" y="664209"/>
                </a:lnTo>
                <a:lnTo>
                  <a:pt x="501380" y="664209"/>
                </a:lnTo>
                <a:lnTo>
                  <a:pt x="537096" y="558842"/>
                </a:lnTo>
                <a:close/>
              </a:path>
              <a:path w="9906000" h="728344">
                <a:moveTo>
                  <a:pt x="675568" y="421839"/>
                </a:moveTo>
                <a:lnTo>
                  <a:pt x="616340" y="439054"/>
                </a:lnTo>
                <a:lnTo>
                  <a:pt x="544459" y="537120"/>
                </a:lnTo>
                <a:lnTo>
                  <a:pt x="537096" y="558842"/>
                </a:lnTo>
                <a:lnTo>
                  <a:pt x="578216" y="497268"/>
                </a:lnTo>
                <a:lnTo>
                  <a:pt x="675568" y="421839"/>
                </a:lnTo>
                <a:close/>
              </a:path>
              <a:path w="9906000" h="728344">
                <a:moveTo>
                  <a:pt x="9710320" y="305343"/>
                </a:moveTo>
                <a:lnTo>
                  <a:pt x="9641947" y="325165"/>
                </a:lnTo>
                <a:lnTo>
                  <a:pt x="9419969" y="330326"/>
                </a:lnTo>
                <a:lnTo>
                  <a:pt x="962645" y="330326"/>
                </a:lnTo>
                <a:lnTo>
                  <a:pt x="726347" y="382496"/>
                </a:lnTo>
                <a:lnTo>
                  <a:pt x="675568" y="421839"/>
                </a:lnTo>
                <a:lnTo>
                  <a:pt x="740644" y="402925"/>
                </a:lnTo>
                <a:lnTo>
                  <a:pt x="962645" y="397763"/>
                </a:lnTo>
                <a:lnTo>
                  <a:pt x="9419969" y="397763"/>
                </a:lnTo>
                <a:lnTo>
                  <a:pt x="9656698" y="346150"/>
                </a:lnTo>
                <a:lnTo>
                  <a:pt x="9710320" y="305343"/>
                </a:lnTo>
                <a:close/>
              </a:path>
              <a:path w="9906000" h="728344">
                <a:moveTo>
                  <a:pt x="9844573" y="176125"/>
                </a:moveTo>
                <a:lnTo>
                  <a:pt x="9805906" y="232600"/>
                </a:lnTo>
                <a:lnTo>
                  <a:pt x="9710320" y="305343"/>
                </a:lnTo>
                <a:lnTo>
                  <a:pt x="9766567" y="289036"/>
                </a:lnTo>
                <a:lnTo>
                  <a:pt x="9839396" y="190970"/>
                </a:lnTo>
                <a:lnTo>
                  <a:pt x="9844573" y="176125"/>
                </a:lnTo>
                <a:close/>
              </a:path>
              <a:path w="9906000" h="728344">
                <a:moveTo>
                  <a:pt x="9905998" y="0"/>
                </a:moveTo>
                <a:lnTo>
                  <a:pt x="9844573" y="176125"/>
                </a:lnTo>
                <a:lnTo>
                  <a:pt x="9883651" y="119050"/>
                </a:lnTo>
                <a:lnTo>
                  <a:pt x="9905998" y="67437"/>
                </a:lnTo>
                <a:lnTo>
                  <a:pt x="9905998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9906000" cy="1129030"/>
          </a:xfrm>
          <a:custGeom>
            <a:avLst/>
            <a:gdLst/>
            <a:ahLst/>
            <a:cxnLst/>
            <a:rect l="l" t="t" r="r" b="b"/>
            <a:pathLst>
              <a:path w="9906000" h="1129030">
                <a:moveTo>
                  <a:pt x="9906000" y="0"/>
                </a:moveTo>
                <a:lnTo>
                  <a:pt x="0" y="0"/>
                </a:lnTo>
                <a:lnTo>
                  <a:pt x="0" y="801877"/>
                </a:lnTo>
                <a:lnTo>
                  <a:pt x="66443" y="813295"/>
                </a:lnTo>
                <a:lnTo>
                  <a:pt x="125845" y="826928"/>
                </a:lnTo>
                <a:lnTo>
                  <a:pt x="178769" y="842797"/>
                </a:lnTo>
                <a:lnTo>
                  <a:pt x="225783" y="860920"/>
                </a:lnTo>
                <a:lnTo>
                  <a:pt x="267451" y="881319"/>
                </a:lnTo>
                <a:lnTo>
                  <a:pt x="304340" y="904012"/>
                </a:lnTo>
                <a:lnTo>
                  <a:pt x="337014" y="929019"/>
                </a:lnTo>
                <a:lnTo>
                  <a:pt x="366040" y="956361"/>
                </a:lnTo>
                <a:lnTo>
                  <a:pt x="391984" y="986057"/>
                </a:lnTo>
                <a:lnTo>
                  <a:pt x="415411" y="1018127"/>
                </a:lnTo>
                <a:lnTo>
                  <a:pt x="436888" y="1052590"/>
                </a:lnTo>
                <a:lnTo>
                  <a:pt x="456978" y="1089466"/>
                </a:lnTo>
                <a:lnTo>
                  <a:pt x="476250" y="1128776"/>
                </a:lnTo>
                <a:lnTo>
                  <a:pt x="500302" y="1093625"/>
                </a:lnTo>
                <a:lnTo>
                  <a:pt x="522579" y="1058760"/>
                </a:lnTo>
                <a:lnTo>
                  <a:pt x="544095" y="1024551"/>
                </a:lnTo>
                <a:lnTo>
                  <a:pt x="565865" y="991368"/>
                </a:lnTo>
                <a:lnTo>
                  <a:pt x="588903" y="959583"/>
                </a:lnTo>
                <a:lnTo>
                  <a:pt x="614224" y="929566"/>
                </a:lnTo>
                <a:lnTo>
                  <a:pt x="642842" y="901688"/>
                </a:lnTo>
                <a:lnTo>
                  <a:pt x="675772" y="876319"/>
                </a:lnTo>
                <a:lnTo>
                  <a:pt x="714027" y="853831"/>
                </a:lnTo>
                <a:lnTo>
                  <a:pt x="758623" y="834594"/>
                </a:lnTo>
                <a:lnTo>
                  <a:pt x="810574" y="818980"/>
                </a:lnTo>
                <a:lnTo>
                  <a:pt x="870895" y="807358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24422" y="797045"/>
                </a:lnTo>
                <a:lnTo>
                  <a:pt x="9577096" y="787488"/>
                </a:lnTo>
                <a:lnTo>
                  <a:pt x="9625947" y="772072"/>
                </a:lnTo>
                <a:lnTo>
                  <a:pt x="9671050" y="751444"/>
                </a:lnTo>
                <a:lnTo>
                  <a:pt x="9712480" y="726250"/>
                </a:lnTo>
                <a:lnTo>
                  <a:pt x="9750313" y="697134"/>
                </a:lnTo>
                <a:lnTo>
                  <a:pt x="9784625" y="664743"/>
                </a:lnTo>
                <a:lnTo>
                  <a:pt x="9815491" y="629722"/>
                </a:lnTo>
                <a:lnTo>
                  <a:pt x="9842986" y="592716"/>
                </a:lnTo>
                <a:lnTo>
                  <a:pt x="9867185" y="554372"/>
                </a:lnTo>
                <a:lnTo>
                  <a:pt x="9888165" y="515335"/>
                </a:lnTo>
                <a:lnTo>
                  <a:pt x="9906000" y="476250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409955"/>
            <a:ext cx="9905999" cy="835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" y="437895"/>
            <a:ext cx="9906000" cy="728345"/>
          </a:xfrm>
          <a:custGeom>
            <a:avLst/>
            <a:gdLst/>
            <a:ahLst/>
            <a:cxnLst/>
            <a:rect l="l" t="t" r="r" b="b"/>
            <a:pathLst>
              <a:path w="9906000" h="728344">
                <a:moveTo>
                  <a:pt x="0" y="330326"/>
                </a:moveTo>
                <a:lnTo>
                  <a:pt x="0" y="397763"/>
                </a:lnTo>
                <a:lnTo>
                  <a:pt x="234453" y="449377"/>
                </a:lnTo>
                <a:lnTo>
                  <a:pt x="381638" y="562927"/>
                </a:lnTo>
                <a:lnTo>
                  <a:pt x="457935" y="676477"/>
                </a:lnTo>
                <a:lnTo>
                  <a:pt x="479727" y="728090"/>
                </a:lnTo>
                <a:lnTo>
                  <a:pt x="501380" y="664209"/>
                </a:lnTo>
                <a:lnTo>
                  <a:pt x="479727" y="664209"/>
                </a:lnTo>
                <a:lnTo>
                  <a:pt x="415046" y="471183"/>
                </a:lnTo>
                <a:lnTo>
                  <a:pt x="343514" y="372062"/>
                </a:lnTo>
                <a:lnTo>
                  <a:pt x="220156" y="335543"/>
                </a:lnTo>
                <a:lnTo>
                  <a:pt x="0" y="330326"/>
                </a:lnTo>
                <a:close/>
              </a:path>
              <a:path w="9906000" h="728344">
                <a:moveTo>
                  <a:pt x="537096" y="558842"/>
                </a:moveTo>
                <a:lnTo>
                  <a:pt x="501569" y="612040"/>
                </a:lnTo>
                <a:lnTo>
                  <a:pt x="479727" y="664209"/>
                </a:lnTo>
                <a:lnTo>
                  <a:pt x="501380" y="664209"/>
                </a:lnTo>
                <a:lnTo>
                  <a:pt x="537096" y="558842"/>
                </a:lnTo>
                <a:close/>
              </a:path>
              <a:path w="9906000" h="728344">
                <a:moveTo>
                  <a:pt x="675568" y="421839"/>
                </a:moveTo>
                <a:lnTo>
                  <a:pt x="616340" y="439054"/>
                </a:lnTo>
                <a:lnTo>
                  <a:pt x="544459" y="537120"/>
                </a:lnTo>
                <a:lnTo>
                  <a:pt x="537096" y="558842"/>
                </a:lnTo>
                <a:lnTo>
                  <a:pt x="578216" y="497268"/>
                </a:lnTo>
                <a:lnTo>
                  <a:pt x="675568" y="421839"/>
                </a:lnTo>
                <a:close/>
              </a:path>
              <a:path w="9906000" h="728344">
                <a:moveTo>
                  <a:pt x="9710320" y="305343"/>
                </a:moveTo>
                <a:lnTo>
                  <a:pt x="9641947" y="325165"/>
                </a:lnTo>
                <a:lnTo>
                  <a:pt x="9419969" y="330326"/>
                </a:lnTo>
                <a:lnTo>
                  <a:pt x="962645" y="330326"/>
                </a:lnTo>
                <a:lnTo>
                  <a:pt x="726347" y="382496"/>
                </a:lnTo>
                <a:lnTo>
                  <a:pt x="675568" y="421839"/>
                </a:lnTo>
                <a:lnTo>
                  <a:pt x="740644" y="402925"/>
                </a:lnTo>
                <a:lnTo>
                  <a:pt x="962645" y="397763"/>
                </a:lnTo>
                <a:lnTo>
                  <a:pt x="9419969" y="397763"/>
                </a:lnTo>
                <a:lnTo>
                  <a:pt x="9656698" y="346150"/>
                </a:lnTo>
                <a:lnTo>
                  <a:pt x="9710320" y="305343"/>
                </a:lnTo>
                <a:close/>
              </a:path>
              <a:path w="9906000" h="728344">
                <a:moveTo>
                  <a:pt x="9844573" y="176125"/>
                </a:moveTo>
                <a:lnTo>
                  <a:pt x="9805906" y="232600"/>
                </a:lnTo>
                <a:lnTo>
                  <a:pt x="9710320" y="305343"/>
                </a:lnTo>
                <a:lnTo>
                  <a:pt x="9766567" y="289036"/>
                </a:lnTo>
                <a:lnTo>
                  <a:pt x="9839396" y="190970"/>
                </a:lnTo>
                <a:lnTo>
                  <a:pt x="9844573" y="176125"/>
                </a:lnTo>
                <a:close/>
              </a:path>
              <a:path w="9906000" h="728344">
                <a:moveTo>
                  <a:pt x="9905998" y="0"/>
                </a:moveTo>
                <a:lnTo>
                  <a:pt x="9844573" y="176125"/>
                </a:lnTo>
                <a:lnTo>
                  <a:pt x="9883651" y="119050"/>
                </a:lnTo>
                <a:lnTo>
                  <a:pt x="9905998" y="67437"/>
                </a:lnTo>
                <a:lnTo>
                  <a:pt x="9905998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64863" y="2923794"/>
            <a:ext cx="113919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097C6"/>
                </a:solidFill>
                <a:latin typeface="Arial"/>
                <a:cs typeface="Arial"/>
              </a:rPr>
              <a:t>Q &amp;</a:t>
            </a:r>
            <a:r>
              <a:rPr dirty="0" sz="3200" spc="-22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22650">
              <a:lnSpc>
                <a:spcPct val="100000"/>
              </a:lnSpc>
            </a:pPr>
            <a:r>
              <a:rPr dirty="0" spc="-5"/>
              <a:t>Review</a:t>
            </a:r>
            <a:r>
              <a:rPr dirty="0" spc="-85"/>
              <a:t> </a:t>
            </a:r>
            <a:r>
              <a:rPr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258061"/>
            <a:ext cx="7286625" cy="4462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Match each term </a:t>
            </a:r>
            <a:r>
              <a:rPr dirty="0" sz="2000" spc="5" b="1">
                <a:solidFill>
                  <a:srgbClr val="253046"/>
                </a:solidFill>
                <a:latin typeface="Arial"/>
                <a:cs typeface="Arial"/>
              </a:rPr>
              <a:t>with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its definition</a:t>
            </a:r>
            <a:r>
              <a:rPr dirty="0" sz="2000" spc="-25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253046"/>
                </a:solidFill>
                <a:latin typeface="Arial"/>
                <a:cs typeface="Arial"/>
              </a:rPr>
              <a:t>below: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2755" algn="l"/>
              </a:tabLst>
            </a:pPr>
            <a:r>
              <a:rPr dirty="0" sz="1800" b="1" u="heavy">
                <a:solidFill>
                  <a:srgbClr val="253046"/>
                </a:solidFill>
                <a:latin typeface="Arial"/>
                <a:cs typeface="Arial"/>
              </a:rPr>
              <a:t> 	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1.</a:t>
            </a:r>
            <a:r>
              <a:rPr dirty="0" sz="1800" spc="-8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2755" algn="l"/>
              </a:tabLst>
            </a:pPr>
            <a:r>
              <a:rPr dirty="0" sz="1800" b="1" u="heavy">
                <a:solidFill>
                  <a:srgbClr val="253046"/>
                </a:solidFill>
                <a:latin typeface="Arial"/>
                <a:cs typeface="Arial"/>
              </a:rPr>
              <a:t> 	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2.</a:t>
            </a:r>
            <a:r>
              <a:rPr dirty="0" sz="1800" spc="-8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253046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2755" algn="l"/>
              </a:tabLst>
            </a:pPr>
            <a:r>
              <a:rPr dirty="0" sz="1800" b="1" u="heavy">
                <a:solidFill>
                  <a:srgbClr val="253046"/>
                </a:solidFill>
                <a:latin typeface="Arial"/>
                <a:cs typeface="Arial"/>
              </a:rPr>
              <a:t> 	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3.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Relational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2755" algn="l"/>
              </a:tabLst>
            </a:pPr>
            <a:r>
              <a:rPr dirty="0" sz="1800" b="1" u="heavy">
                <a:solidFill>
                  <a:srgbClr val="253046"/>
                </a:solidFill>
                <a:latin typeface="Arial"/>
                <a:cs typeface="Arial"/>
              </a:rPr>
              <a:t> 	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4.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Primary</a:t>
            </a:r>
            <a:r>
              <a:rPr dirty="0" sz="1800" spc="-6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2755" algn="l"/>
              </a:tabLst>
            </a:pPr>
            <a:r>
              <a:rPr dirty="0" sz="1800" b="1" u="heavy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b="1" u="heavy">
                <a:solidFill>
                  <a:srgbClr val="253046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5.</a:t>
            </a:r>
            <a:r>
              <a:rPr dirty="0" sz="1800" spc="-10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2755" algn="l"/>
              </a:tabLst>
            </a:pPr>
            <a:r>
              <a:rPr dirty="0" sz="1800" b="1" u="heavy">
                <a:solidFill>
                  <a:srgbClr val="253046"/>
                </a:solidFill>
                <a:latin typeface="Arial"/>
                <a:cs typeface="Arial"/>
              </a:rPr>
              <a:t> 	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6.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Foreign</a:t>
            </a:r>
            <a:r>
              <a:rPr dirty="0" sz="1800" spc="-5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180213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 set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columns </a:t>
            </a:r>
            <a:r>
              <a:rPr dirty="0" sz="1800" spc="5" b="1">
                <a:solidFill>
                  <a:srgbClr val="253046"/>
                </a:solidFill>
                <a:latin typeface="Arial"/>
                <a:cs typeface="Arial"/>
              </a:rPr>
              <a:t>which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uniquely identify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z="1800" spc="-24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row. 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b -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 set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logically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related</a:t>
            </a:r>
            <a:r>
              <a:rPr dirty="0" sz="1800" spc="-19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tables.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c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One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or more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columns that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are a PK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somewhere in the</a:t>
            </a:r>
            <a:r>
              <a:rPr dirty="0" sz="1800" spc="-3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database. 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d - The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absence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z="1800" spc="-9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e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two-dimensional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array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5" b="1">
                <a:solidFill>
                  <a:srgbClr val="253046"/>
                </a:solidFill>
                <a:latin typeface="Arial"/>
                <a:cs typeface="Arial"/>
              </a:rPr>
              <a:t>rows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dirty="0" sz="1800" spc="-23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columns.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f - A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collection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permanently stored</a:t>
            </a:r>
            <a:r>
              <a:rPr dirty="0" sz="1800" spc="-14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97654">
              <a:lnSpc>
                <a:spcPct val="100000"/>
              </a:lnSpc>
            </a:pPr>
            <a:r>
              <a:rPr dirty="0" spc="-5"/>
              <a:t>An</a:t>
            </a:r>
            <a:r>
              <a:rPr dirty="0" spc="-15"/>
              <a:t>s</a:t>
            </a:r>
            <a:r>
              <a:rPr dirty="0" spc="25"/>
              <a:t>w</a:t>
            </a:r>
            <a:r>
              <a:rPr dirty="0" spc="-5"/>
              <a:t>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258061"/>
            <a:ext cx="7223125" cy="4340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Match each term </a:t>
            </a:r>
            <a:r>
              <a:rPr dirty="0" sz="2000" spc="5" b="1">
                <a:solidFill>
                  <a:srgbClr val="253046"/>
                </a:solidFill>
                <a:latin typeface="Arial"/>
                <a:cs typeface="Arial"/>
              </a:rPr>
              <a:t>with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its definition</a:t>
            </a:r>
            <a:r>
              <a:rPr dirty="0" sz="2000" spc="-25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253046"/>
                </a:solidFill>
                <a:latin typeface="Arial"/>
                <a:cs typeface="Arial"/>
              </a:rPr>
              <a:t>below: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z="1800" spc="-5" b="1">
                <a:solidFill>
                  <a:srgbClr val="B90064"/>
                </a:solidFill>
                <a:latin typeface="Arial"/>
                <a:cs typeface="Arial"/>
              </a:rPr>
              <a:t>f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 1.</a:t>
            </a:r>
            <a:r>
              <a:rPr dirty="0" sz="1800" spc="-7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z="1800" spc="-5" b="1">
                <a:solidFill>
                  <a:srgbClr val="B90064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 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2.</a:t>
            </a:r>
            <a:r>
              <a:rPr dirty="0" sz="1800" spc="-7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253046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z="1800" spc="-5" b="1">
                <a:solidFill>
                  <a:srgbClr val="B90064"/>
                </a:solidFill>
                <a:latin typeface="Arial"/>
                <a:cs typeface="Arial"/>
              </a:rPr>
              <a:t>b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 3. Relational</a:t>
            </a:r>
            <a:r>
              <a:rPr dirty="0" sz="1800" spc="-1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z="1800" spc="-5" b="1">
                <a:solidFill>
                  <a:srgbClr val="B90064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 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4.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Primary</a:t>
            </a:r>
            <a:r>
              <a:rPr dirty="0" sz="1800" spc="-5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z="1800" spc="-5" b="1">
                <a:solidFill>
                  <a:srgbClr val="B90064"/>
                </a:solidFill>
                <a:latin typeface="Arial"/>
                <a:cs typeface="Arial"/>
              </a:rPr>
              <a:t>d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 5.</a:t>
            </a:r>
            <a:r>
              <a:rPr dirty="0" sz="1800" spc="-9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z="1800" spc="-5" b="1">
                <a:solidFill>
                  <a:srgbClr val="B90064"/>
                </a:solidFill>
                <a:latin typeface="Arial"/>
                <a:cs typeface="Arial"/>
              </a:rPr>
              <a:t>c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_ 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6.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Foreign</a:t>
            </a:r>
            <a:r>
              <a:rPr dirty="0" sz="1800" spc="-4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E37D1A"/>
                </a:solidFill>
                <a:latin typeface="Arial"/>
                <a:cs typeface="Arial"/>
              </a:rPr>
              <a:t>a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 set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columns </a:t>
            </a:r>
            <a:r>
              <a:rPr dirty="0" sz="1800" spc="5" b="1">
                <a:solidFill>
                  <a:srgbClr val="253046"/>
                </a:solidFill>
                <a:latin typeface="Arial"/>
                <a:cs typeface="Arial"/>
              </a:rPr>
              <a:t>which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uniquely identify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z="1800" spc="-24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E37D1A"/>
                </a:solidFill>
                <a:latin typeface="Arial"/>
                <a:cs typeface="Arial"/>
              </a:rPr>
              <a:t>b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A 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set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logically related</a:t>
            </a:r>
            <a:r>
              <a:rPr dirty="0" sz="1800" spc="-16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solidFill>
                  <a:srgbClr val="E37D1A"/>
                </a:solidFill>
                <a:latin typeface="Arial"/>
                <a:cs typeface="Arial"/>
              </a:rPr>
              <a:t>c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One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or more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columns that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are a PK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somewhere in the</a:t>
            </a:r>
            <a:r>
              <a:rPr dirty="0" sz="1800" spc="-4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database  </a:t>
            </a:r>
            <a:r>
              <a:rPr dirty="0" sz="1800" b="1">
                <a:solidFill>
                  <a:srgbClr val="E37D1A"/>
                </a:solidFill>
                <a:latin typeface="Arial"/>
                <a:cs typeface="Arial"/>
              </a:rPr>
              <a:t>d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The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absence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z="1800" spc="-10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53046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12700" marR="1887220">
              <a:lnSpc>
                <a:spcPct val="100000"/>
              </a:lnSpc>
            </a:pPr>
            <a:r>
              <a:rPr dirty="0" sz="1800" spc="-5" b="1">
                <a:solidFill>
                  <a:srgbClr val="E37D1A"/>
                </a:solidFill>
                <a:latin typeface="Arial"/>
                <a:cs typeface="Arial"/>
              </a:rPr>
              <a:t>e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two-dimensional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array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5" b="1">
                <a:solidFill>
                  <a:srgbClr val="253046"/>
                </a:solidFill>
                <a:latin typeface="Arial"/>
                <a:cs typeface="Arial"/>
              </a:rPr>
              <a:t>rows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dirty="0" sz="1800" spc="-24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columns  </a:t>
            </a:r>
            <a:r>
              <a:rPr dirty="0" sz="1800" b="1">
                <a:solidFill>
                  <a:srgbClr val="E37D1A"/>
                </a:solidFill>
                <a:latin typeface="Arial"/>
                <a:cs typeface="Arial"/>
              </a:rPr>
              <a:t>f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-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1800" b="1">
                <a:solidFill>
                  <a:srgbClr val="253046"/>
                </a:solidFill>
                <a:latin typeface="Arial"/>
                <a:cs typeface="Arial"/>
              </a:rPr>
              <a:t>collection of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permanently stored</a:t>
            </a:r>
            <a:r>
              <a:rPr dirty="0" sz="1800" spc="-16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9955"/>
            <a:ext cx="9905999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38150"/>
            <a:ext cx="9906000" cy="727075"/>
          </a:xfrm>
          <a:custGeom>
            <a:avLst/>
            <a:gdLst/>
            <a:ahLst/>
            <a:cxnLst/>
            <a:rect l="l" t="t" r="r" b="b"/>
            <a:pathLst>
              <a:path w="9906000" h="727075">
                <a:moveTo>
                  <a:pt x="0" y="329819"/>
                </a:moveTo>
                <a:lnTo>
                  <a:pt x="0" y="397255"/>
                </a:lnTo>
                <a:lnTo>
                  <a:pt x="234454" y="448790"/>
                </a:lnTo>
                <a:lnTo>
                  <a:pt x="381639" y="562165"/>
                </a:lnTo>
                <a:lnTo>
                  <a:pt x="457937" y="675540"/>
                </a:lnTo>
                <a:lnTo>
                  <a:pt x="479729" y="727075"/>
                </a:lnTo>
                <a:lnTo>
                  <a:pt x="501416" y="663194"/>
                </a:lnTo>
                <a:lnTo>
                  <a:pt x="479729" y="663194"/>
                </a:lnTo>
                <a:lnTo>
                  <a:pt x="415048" y="470461"/>
                </a:lnTo>
                <a:lnTo>
                  <a:pt x="343515" y="371490"/>
                </a:lnTo>
                <a:lnTo>
                  <a:pt x="220158" y="335027"/>
                </a:lnTo>
                <a:lnTo>
                  <a:pt x="0" y="329819"/>
                </a:lnTo>
                <a:close/>
              </a:path>
              <a:path w="9906000" h="727075">
                <a:moveTo>
                  <a:pt x="537167" y="557883"/>
                </a:moveTo>
                <a:lnTo>
                  <a:pt x="501571" y="611104"/>
                </a:lnTo>
                <a:lnTo>
                  <a:pt x="479729" y="663194"/>
                </a:lnTo>
                <a:lnTo>
                  <a:pt x="501416" y="663194"/>
                </a:lnTo>
                <a:lnTo>
                  <a:pt x="537167" y="557883"/>
                </a:lnTo>
                <a:close/>
              </a:path>
              <a:path w="9906000" h="727075">
                <a:moveTo>
                  <a:pt x="675359" y="421356"/>
                </a:moveTo>
                <a:lnTo>
                  <a:pt x="616342" y="438483"/>
                </a:lnTo>
                <a:lnTo>
                  <a:pt x="544461" y="536398"/>
                </a:lnTo>
                <a:lnTo>
                  <a:pt x="537167" y="557883"/>
                </a:lnTo>
                <a:lnTo>
                  <a:pt x="578218" y="496506"/>
                </a:lnTo>
                <a:lnTo>
                  <a:pt x="675359" y="421356"/>
                </a:lnTo>
                <a:close/>
              </a:path>
              <a:path w="9906000" h="727075">
                <a:moveTo>
                  <a:pt x="9710543" y="304809"/>
                </a:moveTo>
                <a:lnTo>
                  <a:pt x="9641949" y="324665"/>
                </a:lnTo>
                <a:lnTo>
                  <a:pt x="9419971" y="329819"/>
                </a:lnTo>
                <a:lnTo>
                  <a:pt x="962647" y="329819"/>
                </a:lnTo>
                <a:lnTo>
                  <a:pt x="726349" y="381908"/>
                </a:lnTo>
                <a:lnTo>
                  <a:pt x="675359" y="421356"/>
                </a:lnTo>
                <a:lnTo>
                  <a:pt x="740646" y="402409"/>
                </a:lnTo>
                <a:lnTo>
                  <a:pt x="962647" y="397255"/>
                </a:lnTo>
                <a:lnTo>
                  <a:pt x="9419971" y="397255"/>
                </a:lnTo>
                <a:lnTo>
                  <a:pt x="9656700" y="345721"/>
                </a:lnTo>
                <a:lnTo>
                  <a:pt x="9710543" y="304809"/>
                </a:lnTo>
                <a:close/>
              </a:path>
              <a:path w="9906000" h="727075">
                <a:moveTo>
                  <a:pt x="9844501" y="176066"/>
                </a:moveTo>
                <a:lnTo>
                  <a:pt x="9805908" y="232346"/>
                </a:lnTo>
                <a:lnTo>
                  <a:pt x="9710543" y="304809"/>
                </a:lnTo>
                <a:lnTo>
                  <a:pt x="9766569" y="288591"/>
                </a:lnTo>
                <a:lnTo>
                  <a:pt x="9839398" y="190676"/>
                </a:lnTo>
                <a:lnTo>
                  <a:pt x="9844501" y="176066"/>
                </a:lnTo>
                <a:close/>
              </a:path>
              <a:path w="9906000" h="727075">
                <a:moveTo>
                  <a:pt x="9906000" y="0"/>
                </a:moveTo>
                <a:lnTo>
                  <a:pt x="9844501" y="176066"/>
                </a:lnTo>
                <a:lnTo>
                  <a:pt x="9883653" y="118971"/>
                </a:lnTo>
                <a:lnTo>
                  <a:pt x="9906000" y="67437"/>
                </a:lnTo>
                <a:lnTo>
                  <a:pt x="990600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45752" y="409841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04140" y="0"/>
                </a:moveTo>
                <a:lnTo>
                  <a:pt x="52197" y="9270"/>
                </a:lnTo>
                <a:lnTo>
                  <a:pt x="23114" y="34924"/>
                </a:lnTo>
                <a:lnTo>
                  <a:pt x="0" y="85851"/>
                </a:lnTo>
                <a:lnTo>
                  <a:pt x="1650" y="102742"/>
                </a:lnTo>
                <a:lnTo>
                  <a:pt x="10541" y="140588"/>
                </a:lnTo>
                <a:lnTo>
                  <a:pt x="47751" y="177926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68275" y="157860"/>
                </a:lnTo>
                <a:lnTo>
                  <a:pt x="186054" y="123951"/>
                </a:lnTo>
                <a:lnTo>
                  <a:pt x="191134" y="85851"/>
                </a:lnTo>
                <a:lnTo>
                  <a:pt x="189483" y="69087"/>
                </a:lnTo>
                <a:lnTo>
                  <a:pt x="157861" y="21716"/>
                </a:lnTo>
                <a:lnTo>
                  <a:pt x="123825" y="3936"/>
                </a:lnTo>
                <a:lnTo>
                  <a:pt x="1041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45752" y="409841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04140" y="0"/>
                </a:moveTo>
                <a:lnTo>
                  <a:pt x="52197" y="9270"/>
                </a:lnTo>
                <a:lnTo>
                  <a:pt x="23114" y="34924"/>
                </a:lnTo>
                <a:lnTo>
                  <a:pt x="0" y="85851"/>
                </a:lnTo>
                <a:lnTo>
                  <a:pt x="1650" y="102742"/>
                </a:lnTo>
                <a:lnTo>
                  <a:pt x="10541" y="140588"/>
                </a:lnTo>
                <a:lnTo>
                  <a:pt x="47751" y="177926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68275" y="157860"/>
                </a:lnTo>
                <a:lnTo>
                  <a:pt x="186054" y="123951"/>
                </a:lnTo>
                <a:lnTo>
                  <a:pt x="191134" y="85851"/>
                </a:lnTo>
                <a:lnTo>
                  <a:pt x="189483" y="69087"/>
                </a:lnTo>
                <a:lnTo>
                  <a:pt x="157861" y="21716"/>
                </a:lnTo>
                <a:lnTo>
                  <a:pt x="123825" y="3936"/>
                </a:lnTo>
                <a:lnTo>
                  <a:pt x="1041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90431" y="4424171"/>
            <a:ext cx="171450" cy="172085"/>
          </a:xfrm>
          <a:custGeom>
            <a:avLst/>
            <a:gdLst/>
            <a:ahLst/>
            <a:cxnLst/>
            <a:rect l="l" t="t" r="r" b="b"/>
            <a:pathLst>
              <a:path w="171450" h="172085">
                <a:moveTo>
                  <a:pt x="95630" y="0"/>
                </a:moveTo>
                <a:lnTo>
                  <a:pt x="31242" y="19176"/>
                </a:lnTo>
                <a:lnTo>
                  <a:pt x="3683" y="61848"/>
                </a:lnTo>
                <a:lnTo>
                  <a:pt x="0" y="95630"/>
                </a:lnTo>
                <a:lnTo>
                  <a:pt x="8890" y="126364"/>
                </a:lnTo>
                <a:lnTo>
                  <a:pt x="44576" y="161035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2305" y="46862"/>
                </a:ln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90431" y="4424171"/>
            <a:ext cx="171450" cy="172085"/>
          </a:xfrm>
          <a:custGeom>
            <a:avLst/>
            <a:gdLst/>
            <a:ahLst/>
            <a:cxnLst/>
            <a:rect l="l" t="t" r="r" b="b"/>
            <a:pathLst>
              <a:path w="171450" h="172085">
                <a:moveTo>
                  <a:pt x="95630" y="0"/>
                </a:moveTo>
                <a:lnTo>
                  <a:pt x="31242" y="19176"/>
                </a:lnTo>
                <a:lnTo>
                  <a:pt x="3683" y="61848"/>
                </a:lnTo>
                <a:lnTo>
                  <a:pt x="0" y="95630"/>
                </a:lnTo>
                <a:lnTo>
                  <a:pt x="8890" y="126364"/>
                </a:lnTo>
                <a:lnTo>
                  <a:pt x="44576" y="161035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2305" y="46862"/>
                </a:ln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082278" y="4715890"/>
            <a:ext cx="153670" cy="156210"/>
          </a:xfrm>
          <a:custGeom>
            <a:avLst/>
            <a:gdLst/>
            <a:ahLst/>
            <a:cxnLst/>
            <a:rect l="l" t="t" r="r" b="b"/>
            <a:pathLst>
              <a:path w="153670" h="156210">
                <a:moveTo>
                  <a:pt x="69088" y="0"/>
                </a:moveTo>
                <a:lnTo>
                  <a:pt x="53721" y="4444"/>
                </a:lnTo>
                <a:lnTo>
                  <a:pt x="28575" y="17398"/>
                </a:lnTo>
                <a:lnTo>
                  <a:pt x="16001" y="27431"/>
                </a:lnTo>
                <a:lnTo>
                  <a:pt x="9271" y="41655"/>
                </a:lnTo>
                <a:lnTo>
                  <a:pt x="2413" y="55752"/>
                </a:lnTo>
                <a:lnTo>
                  <a:pt x="18" y="70357"/>
                </a:lnTo>
                <a:lnTo>
                  <a:pt x="0" y="85343"/>
                </a:lnTo>
                <a:lnTo>
                  <a:pt x="253" y="99313"/>
                </a:lnTo>
                <a:lnTo>
                  <a:pt x="14731" y="127253"/>
                </a:lnTo>
                <a:lnTo>
                  <a:pt x="26162" y="135508"/>
                </a:lnTo>
                <a:lnTo>
                  <a:pt x="38862" y="146557"/>
                </a:lnTo>
                <a:lnTo>
                  <a:pt x="68579" y="155955"/>
                </a:lnTo>
                <a:lnTo>
                  <a:pt x="82676" y="155828"/>
                </a:lnTo>
                <a:lnTo>
                  <a:pt x="113411" y="146938"/>
                </a:lnTo>
                <a:lnTo>
                  <a:pt x="123190" y="138302"/>
                </a:lnTo>
                <a:lnTo>
                  <a:pt x="135636" y="128269"/>
                </a:lnTo>
                <a:lnTo>
                  <a:pt x="143891" y="116966"/>
                </a:lnTo>
                <a:lnTo>
                  <a:pt x="149225" y="99948"/>
                </a:lnTo>
                <a:lnTo>
                  <a:pt x="153289" y="87248"/>
                </a:lnTo>
                <a:lnTo>
                  <a:pt x="151638" y="70357"/>
                </a:lnTo>
                <a:lnTo>
                  <a:pt x="151383" y="56387"/>
                </a:lnTo>
                <a:lnTo>
                  <a:pt x="144145" y="42417"/>
                </a:lnTo>
                <a:lnTo>
                  <a:pt x="137032" y="28447"/>
                </a:lnTo>
                <a:lnTo>
                  <a:pt x="114173" y="11937"/>
                </a:lnTo>
                <a:lnTo>
                  <a:pt x="100075" y="5079"/>
                </a:lnTo>
                <a:lnTo>
                  <a:pt x="690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82278" y="4715890"/>
            <a:ext cx="153670" cy="156210"/>
          </a:xfrm>
          <a:custGeom>
            <a:avLst/>
            <a:gdLst/>
            <a:ahLst/>
            <a:cxnLst/>
            <a:rect l="l" t="t" r="r" b="b"/>
            <a:pathLst>
              <a:path w="153670" h="156210">
                <a:moveTo>
                  <a:pt x="69088" y="0"/>
                </a:moveTo>
                <a:lnTo>
                  <a:pt x="53721" y="4444"/>
                </a:lnTo>
                <a:lnTo>
                  <a:pt x="28575" y="17398"/>
                </a:lnTo>
                <a:lnTo>
                  <a:pt x="16001" y="27431"/>
                </a:lnTo>
                <a:lnTo>
                  <a:pt x="9271" y="41655"/>
                </a:lnTo>
                <a:lnTo>
                  <a:pt x="2413" y="55752"/>
                </a:lnTo>
                <a:lnTo>
                  <a:pt x="18" y="70357"/>
                </a:lnTo>
                <a:lnTo>
                  <a:pt x="0" y="85343"/>
                </a:lnTo>
                <a:lnTo>
                  <a:pt x="253" y="99313"/>
                </a:lnTo>
                <a:lnTo>
                  <a:pt x="14731" y="127253"/>
                </a:lnTo>
                <a:lnTo>
                  <a:pt x="26162" y="135508"/>
                </a:lnTo>
                <a:lnTo>
                  <a:pt x="38862" y="146557"/>
                </a:lnTo>
                <a:lnTo>
                  <a:pt x="68579" y="155955"/>
                </a:lnTo>
                <a:lnTo>
                  <a:pt x="82676" y="155828"/>
                </a:lnTo>
                <a:lnTo>
                  <a:pt x="113411" y="146938"/>
                </a:lnTo>
                <a:lnTo>
                  <a:pt x="123190" y="138302"/>
                </a:lnTo>
                <a:lnTo>
                  <a:pt x="135636" y="128269"/>
                </a:lnTo>
                <a:lnTo>
                  <a:pt x="143891" y="116966"/>
                </a:lnTo>
                <a:lnTo>
                  <a:pt x="149225" y="99948"/>
                </a:lnTo>
                <a:lnTo>
                  <a:pt x="153289" y="87248"/>
                </a:lnTo>
                <a:lnTo>
                  <a:pt x="151638" y="70357"/>
                </a:lnTo>
                <a:lnTo>
                  <a:pt x="151383" y="56387"/>
                </a:lnTo>
                <a:lnTo>
                  <a:pt x="144145" y="42417"/>
                </a:lnTo>
                <a:lnTo>
                  <a:pt x="137032" y="28447"/>
                </a:lnTo>
                <a:lnTo>
                  <a:pt x="114173" y="11937"/>
                </a:lnTo>
                <a:lnTo>
                  <a:pt x="100075" y="5079"/>
                </a:lnTo>
                <a:lnTo>
                  <a:pt x="690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24214" y="4965572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77850" y="0"/>
                </a:moveTo>
                <a:lnTo>
                  <a:pt x="38480" y="6222"/>
                </a:lnTo>
                <a:lnTo>
                  <a:pt x="10794" y="34670"/>
                </a:lnTo>
                <a:lnTo>
                  <a:pt x="0" y="61594"/>
                </a:lnTo>
                <a:lnTo>
                  <a:pt x="253" y="75564"/>
                </a:lnTo>
                <a:lnTo>
                  <a:pt x="16255" y="113283"/>
                </a:lnTo>
                <a:lnTo>
                  <a:pt x="48894" y="13538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23062" y="114553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24214" y="4965572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77850" y="0"/>
                </a:moveTo>
                <a:lnTo>
                  <a:pt x="38480" y="6222"/>
                </a:lnTo>
                <a:lnTo>
                  <a:pt x="10794" y="34670"/>
                </a:lnTo>
                <a:lnTo>
                  <a:pt x="0" y="61594"/>
                </a:lnTo>
                <a:lnTo>
                  <a:pt x="253" y="75564"/>
                </a:lnTo>
                <a:lnTo>
                  <a:pt x="16255" y="113283"/>
                </a:lnTo>
                <a:lnTo>
                  <a:pt x="48894" y="13538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23062" y="114553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30717" y="516420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56514" y="0"/>
                </a:moveTo>
                <a:lnTo>
                  <a:pt x="14731" y="21717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121030" y="83439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565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30717" y="516420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56514" y="0"/>
                </a:moveTo>
                <a:lnTo>
                  <a:pt x="14731" y="21717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121030" y="83439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565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06358" y="5306821"/>
            <a:ext cx="113030" cy="112395"/>
          </a:xfrm>
          <a:custGeom>
            <a:avLst/>
            <a:gdLst/>
            <a:ahLst/>
            <a:cxnLst/>
            <a:rect l="l" t="t" r="r" b="b"/>
            <a:pathLst>
              <a:path w="113029" h="112395">
                <a:moveTo>
                  <a:pt x="51308" y="0"/>
                </a:move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27559" y="104393"/>
                </a:lnTo>
                <a:lnTo>
                  <a:pt x="59944" y="112394"/>
                </a:lnTo>
                <a:lnTo>
                  <a:pt x="72644" y="109346"/>
                </a:lnTo>
                <a:lnTo>
                  <a:pt x="92075" y="99186"/>
                </a:lnTo>
                <a:lnTo>
                  <a:pt x="99060" y="92074"/>
                </a:lnTo>
                <a:lnTo>
                  <a:pt x="109982" y="72262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0838" y="20446"/>
                </a:lnTo>
                <a:lnTo>
                  <a:pt x="93599" y="13461"/>
                </a:lnTo>
                <a:lnTo>
                  <a:pt x="73787" y="2539"/>
                </a:lnTo>
                <a:lnTo>
                  <a:pt x="513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06358" y="5306821"/>
            <a:ext cx="113030" cy="112395"/>
          </a:xfrm>
          <a:custGeom>
            <a:avLst/>
            <a:gdLst/>
            <a:ahLst/>
            <a:cxnLst/>
            <a:rect l="l" t="t" r="r" b="b"/>
            <a:pathLst>
              <a:path w="113029" h="112395">
                <a:moveTo>
                  <a:pt x="51308" y="0"/>
                </a:move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27559" y="104393"/>
                </a:lnTo>
                <a:lnTo>
                  <a:pt x="59944" y="112394"/>
                </a:lnTo>
                <a:lnTo>
                  <a:pt x="72644" y="109346"/>
                </a:lnTo>
                <a:lnTo>
                  <a:pt x="92075" y="99186"/>
                </a:lnTo>
                <a:lnTo>
                  <a:pt x="99060" y="92074"/>
                </a:lnTo>
                <a:lnTo>
                  <a:pt x="109982" y="72262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0838" y="20446"/>
                </a:lnTo>
                <a:lnTo>
                  <a:pt x="93599" y="13461"/>
                </a:lnTo>
                <a:lnTo>
                  <a:pt x="73787" y="2539"/>
                </a:lnTo>
                <a:lnTo>
                  <a:pt x="513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61807" y="538937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45593" y="0"/>
                </a:move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10287" y="82041"/>
                </a:lnTo>
                <a:lnTo>
                  <a:pt x="35814" y="97154"/>
                </a:lnTo>
                <a:lnTo>
                  <a:pt x="45720" y="102615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99568" y="35686"/>
                </a:lnTo>
                <a:lnTo>
                  <a:pt x="95184" y="27304"/>
                </a:ln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61807" y="538937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45593" y="0"/>
                </a:move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10287" y="82041"/>
                </a:lnTo>
                <a:lnTo>
                  <a:pt x="35814" y="97154"/>
                </a:lnTo>
                <a:lnTo>
                  <a:pt x="45720" y="102615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99568" y="35686"/>
                </a:lnTo>
                <a:lnTo>
                  <a:pt x="95184" y="27304"/>
                </a:ln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12050" y="5410072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1401" y="0"/>
                </a:move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12050" y="5410072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1401" y="0"/>
                </a:move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61276" y="53675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37338" y="0"/>
                </a:move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61276" y="53675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37338" y="0"/>
                </a:move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24980" y="5261609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90" h="74929">
                <a:moveTo>
                  <a:pt x="31876" y="0"/>
                </a:move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24980" y="5261609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90" h="74929">
                <a:moveTo>
                  <a:pt x="31876" y="0"/>
                </a:move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54718" y="3756914"/>
            <a:ext cx="191770" cy="191135"/>
          </a:xfrm>
          <a:custGeom>
            <a:avLst/>
            <a:gdLst/>
            <a:ahLst/>
            <a:cxnLst/>
            <a:rect l="l" t="t" r="r" b="b"/>
            <a:pathLst>
              <a:path w="191770" h="191135">
                <a:moveTo>
                  <a:pt x="87122" y="0"/>
                </a:moveTo>
                <a:lnTo>
                  <a:pt x="50673" y="11684"/>
                </a:lnTo>
                <a:lnTo>
                  <a:pt x="13334" y="48894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20776" y="187833"/>
                </a:lnTo>
                <a:lnTo>
                  <a:pt x="168148" y="156210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0593" y="50546"/>
                </a:lnTo>
                <a:lnTo>
                  <a:pt x="143509" y="13208"/>
                </a:lnTo>
                <a:lnTo>
                  <a:pt x="105409" y="1143"/>
                </a:lnTo>
                <a:lnTo>
                  <a:pt x="8712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554718" y="3756914"/>
            <a:ext cx="191770" cy="191135"/>
          </a:xfrm>
          <a:custGeom>
            <a:avLst/>
            <a:gdLst/>
            <a:ahLst/>
            <a:cxnLst/>
            <a:rect l="l" t="t" r="r" b="b"/>
            <a:pathLst>
              <a:path w="191770" h="191135">
                <a:moveTo>
                  <a:pt x="87122" y="0"/>
                </a:moveTo>
                <a:lnTo>
                  <a:pt x="50673" y="11684"/>
                </a:lnTo>
                <a:lnTo>
                  <a:pt x="13334" y="48894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20776" y="187833"/>
                </a:lnTo>
                <a:lnTo>
                  <a:pt x="168148" y="156210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0593" y="50546"/>
                </a:lnTo>
                <a:lnTo>
                  <a:pt x="143509" y="13208"/>
                </a:lnTo>
                <a:lnTo>
                  <a:pt x="105409" y="1143"/>
                </a:lnTo>
                <a:lnTo>
                  <a:pt x="8712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11359" y="3412997"/>
            <a:ext cx="171450" cy="173355"/>
          </a:xfrm>
          <a:custGeom>
            <a:avLst/>
            <a:gdLst/>
            <a:ahLst/>
            <a:cxnLst/>
            <a:rect l="l" t="t" r="r" b="b"/>
            <a:pathLst>
              <a:path w="171450" h="173354">
                <a:moveTo>
                  <a:pt x="92837" y="0"/>
                </a:moveTo>
                <a:lnTo>
                  <a:pt x="78740" y="126"/>
                </a:lnTo>
                <a:lnTo>
                  <a:pt x="61849" y="1777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8890" y="124840"/>
                </a:lnTo>
                <a:lnTo>
                  <a:pt x="60198" y="169163"/>
                </a:lnTo>
                <a:lnTo>
                  <a:pt x="93980" y="172847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62306" y="45338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611359" y="3412997"/>
            <a:ext cx="171450" cy="173355"/>
          </a:xfrm>
          <a:custGeom>
            <a:avLst/>
            <a:gdLst/>
            <a:ahLst/>
            <a:cxnLst/>
            <a:rect l="l" t="t" r="r" b="b"/>
            <a:pathLst>
              <a:path w="171450" h="173354">
                <a:moveTo>
                  <a:pt x="92837" y="0"/>
                </a:moveTo>
                <a:lnTo>
                  <a:pt x="78740" y="126"/>
                </a:lnTo>
                <a:lnTo>
                  <a:pt x="61849" y="1777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8890" y="124840"/>
                </a:lnTo>
                <a:lnTo>
                  <a:pt x="60198" y="169163"/>
                </a:lnTo>
                <a:lnTo>
                  <a:pt x="93980" y="172847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62306" y="45338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06023" y="3063367"/>
            <a:ext cx="153670" cy="156210"/>
          </a:xfrm>
          <a:custGeom>
            <a:avLst/>
            <a:gdLst/>
            <a:ahLst/>
            <a:cxnLst/>
            <a:rect l="l" t="t" r="r" b="b"/>
            <a:pathLst>
              <a:path w="153670" h="156210">
                <a:moveTo>
                  <a:pt x="69090" y="0"/>
                </a:moveTo>
                <a:lnTo>
                  <a:pt x="28577" y="17399"/>
                </a:lnTo>
                <a:lnTo>
                  <a:pt x="9273" y="41656"/>
                </a:lnTo>
                <a:lnTo>
                  <a:pt x="2415" y="55753"/>
                </a:lnTo>
                <a:lnTo>
                  <a:pt x="0" y="70485"/>
                </a:lnTo>
                <a:lnTo>
                  <a:pt x="2" y="85344"/>
                </a:lnTo>
                <a:lnTo>
                  <a:pt x="256" y="99441"/>
                </a:lnTo>
                <a:lnTo>
                  <a:pt x="7495" y="113411"/>
                </a:lnTo>
                <a:lnTo>
                  <a:pt x="14734" y="127254"/>
                </a:lnTo>
                <a:lnTo>
                  <a:pt x="26037" y="135636"/>
                </a:lnTo>
                <a:lnTo>
                  <a:pt x="38864" y="146685"/>
                </a:lnTo>
                <a:lnTo>
                  <a:pt x="53088" y="153416"/>
                </a:lnTo>
                <a:lnTo>
                  <a:pt x="68582" y="156083"/>
                </a:lnTo>
                <a:lnTo>
                  <a:pt x="82552" y="155829"/>
                </a:lnTo>
                <a:lnTo>
                  <a:pt x="113413" y="146938"/>
                </a:lnTo>
                <a:lnTo>
                  <a:pt x="123065" y="138303"/>
                </a:lnTo>
                <a:lnTo>
                  <a:pt x="135638" y="128270"/>
                </a:lnTo>
                <a:lnTo>
                  <a:pt x="143893" y="116967"/>
                </a:lnTo>
                <a:lnTo>
                  <a:pt x="150751" y="102743"/>
                </a:lnTo>
                <a:lnTo>
                  <a:pt x="153291" y="87249"/>
                </a:lnTo>
                <a:lnTo>
                  <a:pt x="151640" y="70485"/>
                </a:lnTo>
                <a:lnTo>
                  <a:pt x="151386" y="56387"/>
                </a:lnTo>
                <a:lnTo>
                  <a:pt x="136908" y="28448"/>
                </a:lnTo>
                <a:lnTo>
                  <a:pt x="114175" y="11937"/>
                </a:lnTo>
                <a:lnTo>
                  <a:pt x="100078" y="5207"/>
                </a:lnTo>
                <a:lnTo>
                  <a:pt x="690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606023" y="3063367"/>
            <a:ext cx="153670" cy="156210"/>
          </a:xfrm>
          <a:custGeom>
            <a:avLst/>
            <a:gdLst/>
            <a:ahLst/>
            <a:cxnLst/>
            <a:rect l="l" t="t" r="r" b="b"/>
            <a:pathLst>
              <a:path w="153670" h="156210">
                <a:moveTo>
                  <a:pt x="69090" y="0"/>
                </a:moveTo>
                <a:lnTo>
                  <a:pt x="28577" y="17399"/>
                </a:lnTo>
                <a:lnTo>
                  <a:pt x="9273" y="41656"/>
                </a:lnTo>
                <a:lnTo>
                  <a:pt x="2415" y="55753"/>
                </a:lnTo>
                <a:lnTo>
                  <a:pt x="0" y="70485"/>
                </a:lnTo>
                <a:lnTo>
                  <a:pt x="2" y="85344"/>
                </a:lnTo>
                <a:lnTo>
                  <a:pt x="256" y="99441"/>
                </a:lnTo>
                <a:lnTo>
                  <a:pt x="7495" y="113411"/>
                </a:lnTo>
                <a:lnTo>
                  <a:pt x="14734" y="127254"/>
                </a:lnTo>
                <a:lnTo>
                  <a:pt x="26037" y="135636"/>
                </a:lnTo>
                <a:lnTo>
                  <a:pt x="38864" y="146685"/>
                </a:lnTo>
                <a:lnTo>
                  <a:pt x="53088" y="153416"/>
                </a:lnTo>
                <a:lnTo>
                  <a:pt x="68582" y="156083"/>
                </a:lnTo>
                <a:lnTo>
                  <a:pt x="82552" y="155829"/>
                </a:lnTo>
                <a:lnTo>
                  <a:pt x="113413" y="146938"/>
                </a:lnTo>
                <a:lnTo>
                  <a:pt x="123065" y="138303"/>
                </a:lnTo>
                <a:lnTo>
                  <a:pt x="135638" y="128270"/>
                </a:lnTo>
                <a:lnTo>
                  <a:pt x="143893" y="116967"/>
                </a:lnTo>
                <a:lnTo>
                  <a:pt x="150751" y="102743"/>
                </a:lnTo>
                <a:lnTo>
                  <a:pt x="153291" y="87249"/>
                </a:lnTo>
                <a:lnTo>
                  <a:pt x="151640" y="70485"/>
                </a:lnTo>
                <a:lnTo>
                  <a:pt x="151386" y="56387"/>
                </a:lnTo>
                <a:lnTo>
                  <a:pt x="136908" y="28448"/>
                </a:lnTo>
                <a:lnTo>
                  <a:pt x="114175" y="11937"/>
                </a:lnTo>
                <a:lnTo>
                  <a:pt x="100078" y="5207"/>
                </a:lnTo>
                <a:lnTo>
                  <a:pt x="690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34525" y="2724150"/>
            <a:ext cx="139700" cy="138430"/>
          </a:xfrm>
          <a:custGeom>
            <a:avLst/>
            <a:gdLst/>
            <a:ahLst/>
            <a:cxnLst/>
            <a:rect l="l" t="t" r="r" b="b"/>
            <a:pathLst>
              <a:path w="139700" h="138430">
                <a:moveTo>
                  <a:pt x="77850" y="0"/>
                </a:move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10922" y="34671"/>
                </a:lnTo>
                <a:lnTo>
                  <a:pt x="0" y="61595"/>
                </a:lnTo>
                <a:lnTo>
                  <a:pt x="253" y="75564"/>
                </a:lnTo>
                <a:lnTo>
                  <a:pt x="16255" y="11328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123190" y="114553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25983" y="24511"/>
                </a:lnTo>
                <a:lnTo>
                  <a:pt x="93345" y="2539"/>
                </a:lnTo>
                <a:lnTo>
                  <a:pt x="778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534525" y="2724150"/>
            <a:ext cx="139700" cy="138430"/>
          </a:xfrm>
          <a:custGeom>
            <a:avLst/>
            <a:gdLst/>
            <a:ahLst/>
            <a:cxnLst/>
            <a:rect l="l" t="t" r="r" b="b"/>
            <a:pathLst>
              <a:path w="139700" h="138430">
                <a:moveTo>
                  <a:pt x="77850" y="0"/>
                </a:move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10922" y="34671"/>
                </a:lnTo>
                <a:lnTo>
                  <a:pt x="0" y="61595"/>
                </a:lnTo>
                <a:lnTo>
                  <a:pt x="253" y="75564"/>
                </a:lnTo>
                <a:lnTo>
                  <a:pt x="16255" y="11328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123190" y="114553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25983" y="24511"/>
                </a:lnTo>
                <a:lnTo>
                  <a:pt x="93345" y="2539"/>
                </a:lnTo>
                <a:lnTo>
                  <a:pt x="778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406001" y="2398648"/>
            <a:ext cx="124460" cy="127000"/>
          </a:xfrm>
          <a:custGeom>
            <a:avLst/>
            <a:gdLst/>
            <a:ahLst/>
            <a:cxnLst/>
            <a:rect l="l" t="t" r="r" b="b"/>
            <a:pathLst>
              <a:path w="124459" h="127000">
                <a:moveTo>
                  <a:pt x="45593" y="1650"/>
                </a:move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20447" y="110362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03377" y="17652"/>
                </a:lnTo>
                <a:lnTo>
                  <a:pt x="78891" y="2921"/>
                </a:lnTo>
                <a:lnTo>
                  <a:pt x="56769" y="2921"/>
                </a:lnTo>
                <a:lnTo>
                  <a:pt x="45593" y="1650"/>
                </a:lnTo>
                <a:close/>
              </a:path>
              <a:path w="124459" h="127000">
                <a:moveTo>
                  <a:pt x="69469" y="0"/>
                </a:moveTo>
                <a:lnTo>
                  <a:pt x="56769" y="2921"/>
                </a:lnTo>
                <a:lnTo>
                  <a:pt x="78891" y="2921"/>
                </a:lnTo>
                <a:lnTo>
                  <a:pt x="694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406001" y="2398648"/>
            <a:ext cx="124460" cy="127000"/>
          </a:xfrm>
          <a:custGeom>
            <a:avLst/>
            <a:gdLst/>
            <a:ahLst/>
            <a:cxnLst/>
            <a:rect l="l" t="t" r="r" b="b"/>
            <a:pathLst>
              <a:path w="124459" h="127000">
                <a:moveTo>
                  <a:pt x="45593" y="1650"/>
                </a:move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20447" y="110362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03377" y="17652"/>
                </a:lnTo>
                <a:lnTo>
                  <a:pt x="78891" y="2921"/>
                </a:lnTo>
                <a:lnTo>
                  <a:pt x="56769" y="2921"/>
                </a:lnTo>
                <a:lnTo>
                  <a:pt x="45593" y="1650"/>
                </a:lnTo>
                <a:close/>
              </a:path>
              <a:path w="124459" h="127000">
                <a:moveTo>
                  <a:pt x="69469" y="0"/>
                </a:moveTo>
                <a:lnTo>
                  <a:pt x="56769" y="2921"/>
                </a:lnTo>
                <a:lnTo>
                  <a:pt x="78891" y="2921"/>
                </a:lnTo>
                <a:lnTo>
                  <a:pt x="694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20327" y="210362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2450" y="0"/>
                </a:moveTo>
                <a:lnTo>
                  <a:pt x="13462" y="20193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220327" y="210362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2450" y="0"/>
                </a:moveTo>
                <a:lnTo>
                  <a:pt x="13462" y="20193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85757" y="1845564"/>
            <a:ext cx="101600" cy="102870"/>
          </a:xfrm>
          <a:custGeom>
            <a:avLst/>
            <a:gdLst/>
            <a:ahLst/>
            <a:cxnLst/>
            <a:rect l="l" t="t" r="r" b="b"/>
            <a:pathLst>
              <a:path w="101600" h="102869">
                <a:moveTo>
                  <a:pt x="54101" y="0"/>
                </a:moveTo>
                <a:lnTo>
                  <a:pt x="17780" y="11811"/>
                </a:lnTo>
                <a:lnTo>
                  <a:pt x="0" y="45847"/>
                </a:lnTo>
                <a:lnTo>
                  <a:pt x="4572" y="75184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85757" y="1845564"/>
            <a:ext cx="101600" cy="102870"/>
          </a:xfrm>
          <a:custGeom>
            <a:avLst/>
            <a:gdLst/>
            <a:ahLst/>
            <a:cxnLst/>
            <a:rect l="l" t="t" r="r" b="b"/>
            <a:pathLst>
              <a:path w="101600" h="102869">
                <a:moveTo>
                  <a:pt x="54101" y="0"/>
                </a:moveTo>
                <a:lnTo>
                  <a:pt x="17780" y="11811"/>
                </a:lnTo>
                <a:lnTo>
                  <a:pt x="0" y="45847"/>
                </a:lnTo>
                <a:lnTo>
                  <a:pt x="4572" y="75184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07119" y="163195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1401" y="0"/>
                </a:move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07119" y="163195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1401" y="0"/>
                </a:move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95461" y="147345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51308" y="0"/>
                </a:moveTo>
                <a:lnTo>
                  <a:pt x="9398" y="1460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lnTo>
                  <a:pt x="66929" y="9525"/>
                </a:lnTo>
                <a:lnTo>
                  <a:pt x="513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95461" y="147345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51308" y="0"/>
                </a:moveTo>
                <a:lnTo>
                  <a:pt x="9398" y="1460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lnTo>
                  <a:pt x="66929" y="9525"/>
                </a:lnTo>
                <a:lnTo>
                  <a:pt x="513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59039" y="13676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1876" y="0"/>
                </a:move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59039" y="13676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1876" y="0"/>
                </a:move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97034" y="309994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89026" y="0"/>
                </a:moveTo>
                <a:lnTo>
                  <a:pt x="46990" y="7620"/>
                </a:lnTo>
                <a:lnTo>
                  <a:pt x="12192" y="36322"/>
                </a:lnTo>
                <a:lnTo>
                  <a:pt x="0" y="67437"/>
                </a:lnTo>
                <a:lnTo>
                  <a:pt x="254" y="81534"/>
                </a:lnTo>
                <a:lnTo>
                  <a:pt x="9271" y="119253"/>
                </a:lnTo>
                <a:lnTo>
                  <a:pt x="34925" y="148462"/>
                </a:lnTo>
                <a:lnTo>
                  <a:pt x="70358" y="161925"/>
                </a:lnTo>
                <a:lnTo>
                  <a:pt x="98425" y="161544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51511" y="45466"/>
                </a:lnTo>
                <a:lnTo>
                  <a:pt x="125730" y="16383"/>
                </a:lnTo>
                <a:lnTo>
                  <a:pt x="114426" y="8128"/>
                </a:lnTo>
                <a:lnTo>
                  <a:pt x="890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297034" y="309994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89026" y="0"/>
                </a:moveTo>
                <a:lnTo>
                  <a:pt x="46990" y="7620"/>
                </a:lnTo>
                <a:lnTo>
                  <a:pt x="12192" y="36322"/>
                </a:lnTo>
                <a:lnTo>
                  <a:pt x="0" y="67437"/>
                </a:lnTo>
                <a:lnTo>
                  <a:pt x="254" y="81534"/>
                </a:lnTo>
                <a:lnTo>
                  <a:pt x="9271" y="119253"/>
                </a:lnTo>
                <a:lnTo>
                  <a:pt x="34925" y="148462"/>
                </a:lnTo>
                <a:lnTo>
                  <a:pt x="70358" y="161925"/>
                </a:lnTo>
                <a:lnTo>
                  <a:pt x="98425" y="161544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51511" y="45466"/>
                </a:lnTo>
                <a:lnTo>
                  <a:pt x="125730" y="16383"/>
                </a:lnTo>
                <a:lnTo>
                  <a:pt x="114426" y="8128"/>
                </a:lnTo>
                <a:lnTo>
                  <a:pt x="890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17101" y="3411854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82042" y="0"/>
                </a:moveTo>
                <a:lnTo>
                  <a:pt x="42672" y="6223"/>
                </a:lnTo>
                <a:lnTo>
                  <a:pt x="10795" y="33400"/>
                </a:lnTo>
                <a:lnTo>
                  <a:pt x="0" y="60198"/>
                </a:lnTo>
                <a:lnTo>
                  <a:pt x="126" y="74295"/>
                </a:lnTo>
                <a:lnTo>
                  <a:pt x="14858" y="116205"/>
                </a:lnTo>
                <a:lnTo>
                  <a:pt x="53213" y="14236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24587" y="123062"/>
                </a:lnTo>
                <a:lnTo>
                  <a:pt x="145160" y="87630"/>
                </a:lnTo>
                <a:lnTo>
                  <a:pt x="144906" y="73533"/>
                </a:lnTo>
                <a:lnTo>
                  <a:pt x="131572" y="27432"/>
                </a:lnTo>
                <a:lnTo>
                  <a:pt x="93218" y="1270"/>
                </a:lnTo>
                <a:lnTo>
                  <a:pt x="820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17101" y="3411854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82042" y="0"/>
                </a:moveTo>
                <a:lnTo>
                  <a:pt x="42672" y="6223"/>
                </a:lnTo>
                <a:lnTo>
                  <a:pt x="10795" y="33400"/>
                </a:lnTo>
                <a:lnTo>
                  <a:pt x="0" y="60198"/>
                </a:lnTo>
                <a:lnTo>
                  <a:pt x="126" y="74295"/>
                </a:lnTo>
                <a:lnTo>
                  <a:pt x="14858" y="116205"/>
                </a:lnTo>
                <a:lnTo>
                  <a:pt x="53213" y="14236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24587" y="123062"/>
                </a:lnTo>
                <a:lnTo>
                  <a:pt x="145160" y="87630"/>
                </a:lnTo>
                <a:lnTo>
                  <a:pt x="144906" y="73533"/>
                </a:lnTo>
                <a:lnTo>
                  <a:pt x="131572" y="27432"/>
                </a:lnTo>
                <a:lnTo>
                  <a:pt x="93218" y="1270"/>
                </a:lnTo>
                <a:lnTo>
                  <a:pt x="820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285096" y="3720338"/>
            <a:ext cx="130810" cy="132715"/>
          </a:xfrm>
          <a:custGeom>
            <a:avLst/>
            <a:gdLst/>
            <a:ahLst/>
            <a:cxnLst/>
            <a:rect l="l" t="t" r="r" b="b"/>
            <a:pathLst>
              <a:path w="130809" h="132714">
                <a:moveTo>
                  <a:pt x="51053" y="254"/>
                </a:moveTo>
                <a:lnTo>
                  <a:pt x="16255" y="21843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81991" y="129412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21920" y="34417"/>
                </a:lnTo>
                <a:lnTo>
                  <a:pt x="93345" y="6731"/>
                </a:lnTo>
                <a:lnTo>
                  <a:pt x="76938" y="1524"/>
                </a:lnTo>
                <a:lnTo>
                  <a:pt x="62356" y="1524"/>
                </a:lnTo>
                <a:lnTo>
                  <a:pt x="51053" y="254"/>
                </a:lnTo>
                <a:close/>
              </a:path>
              <a:path w="130809" h="132714">
                <a:moveTo>
                  <a:pt x="81991" y="129412"/>
                </a:moveTo>
                <a:lnTo>
                  <a:pt x="68452" y="129412"/>
                </a:lnTo>
                <a:lnTo>
                  <a:pt x="79755" y="130556"/>
                </a:lnTo>
                <a:lnTo>
                  <a:pt x="81991" y="129412"/>
                </a:lnTo>
                <a:close/>
              </a:path>
              <a:path w="130809" h="132714">
                <a:moveTo>
                  <a:pt x="72135" y="0"/>
                </a:moveTo>
                <a:lnTo>
                  <a:pt x="62356" y="1524"/>
                </a:lnTo>
                <a:lnTo>
                  <a:pt x="76938" y="1524"/>
                </a:lnTo>
                <a:lnTo>
                  <a:pt x="72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285096" y="3720338"/>
            <a:ext cx="130810" cy="132715"/>
          </a:xfrm>
          <a:custGeom>
            <a:avLst/>
            <a:gdLst/>
            <a:ahLst/>
            <a:cxnLst/>
            <a:rect l="l" t="t" r="r" b="b"/>
            <a:pathLst>
              <a:path w="130809" h="132714">
                <a:moveTo>
                  <a:pt x="51053" y="254"/>
                </a:moveTo>
                <a:lnTo>
                  <a:pt x="16255" y="21843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81991" y="129412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21920" y="34417"/>
                </a:lnTo>
                <a:lnTo>
                  <a:pt x="93345" y="6731"/>
                </a:lnTo>
                <a:lnTo>
                  <a:pt x="76938" y="1524"/>
                </a:lnTo>
                <a:lnTo>
                  <a:pt x="62356" y="1524"/>
                </a:lnTo>
                <a:lnTo>
                  <a:pt x="51053" y="254"/>
                </a:lnTo>
                <a:close/>
              </a:path>
              <a:path w="130809" h="132714">
                <a:moveTo>
                  <a:pt x="81991" y="129412"/>
                </a:moveTo>
                <a:lnTo>
                  <a:pt x="68452" y="129412"/>
                </a:lnTo>
                <a:lnTo>
                  <a:pt x="79755" y="130556"/>
                </a:lnTo>
                <a:lnTo>
                  <a:pt x="81991" y="129412"/>
                </a:lnTo>
                <a:close/>
              </a:path>
              <a:path w="130809" h="132714">
                <a:moveTo>
                  <a:pt x="72135" y="0"/>
                </a:moveTo>
                <a:lnTo>
                  <a:pt x="62356" y="1524"/>
                </a:lnTo>
                <a:lnTo>
                  <a:pt x="76938" y="1524"/>
                </a:lnTo>
                <a:lnTo>
                  <a:pt x="72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198102" y="401688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65150" y="0"/>
                </a:moveTo>
                <a:lnTo>
                  <a:pt x="24511" y="10541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198102" y="401688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65150" y="0"/>
                </a:moveTo>
                <a:lnTo>
                  <a:pt x="24511" y="10541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64243" y="429171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8292" y="0"/>
                </a:move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64243" y="429171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8292" y="0"/>
                </a:move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882380" y="4537964"/>
            <a:ext cx="98425" cy="95885"/>
          </a:xfrm>
          <a:custGeom>
            <a:avLst/>
            <a:gdLst/>
            <a:ahLst/>
            <a:cxnLst/>
            <a:rect l="l" t="t" r="r" b="b"/>
            <a:pathLst>
              <a:path w="98425" h="95885">
                <a:moveTo>
                  <a:pt x="38608" y="0"/>
                </a:move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90297" y="7226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882380" y="4537964"/>
            <a:ext cx="98425" cy="95885"/>
          </a:xfrm>
          <a:custGeom>
            <a:avLst/>
            <a:gdLst/>
            <a:ahLst/>
            <a:cxnLst/>
            <a:rect l="l" t="t" r="r" b="b"/>
            <a:pathLst>
              <a:path w="98425" h="95885">
                <a:moveTo>
                  <a:pt x="38608" y="0"/>
                </a:move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90297" y="7226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64829" y="4749038"/>
            <a:ext cx="87630" cy="83185"/>
          </a:xfrm>
          <a:custGeom>
            <a:avLst/>
            <a:gdLst/>
            <a:ahLst/>
            <a:cxnLst/>
            <a:rect l="l" t="t" r="r" b="b"/>
            <a:pathLst>
              <a:path w="87629" h="83185">
                <a:moveTo>
                  <a:pt x="46990" y="0"/>
                </a:moveTo>
                <a:lnTo>
                  <a:pt x="6476" y="17525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664829" y="4749038"/>
            <a:ext cx="87630" cy="83185"/>
          </a:xfrm>
          <a:custGeom>
            <a:avLst/>
            <a:gdLst/>
            <a:ahLst/>
            <a:cxnLst/>
            <a:rect l="l" t="t" r="r" b="b"/>
            <a:pathLst>
              <a:path w="87629" h="83185">
                <a:moveTo>
                  <a:pt x="46990" y="0"/>
                </a:moveTo>
                <a:lnTo>
                  <a:pt x="6476" y="17525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11336" y="4914519"/>
            <a:ext cx="77470" cy="79375"/>
          </a:xfrm>
          <a:custGeom>
            <a:avLst/>
            <a:gdLst/>
            <a:ahLst/>
            <a:cxnLst/>
            <a:rect l="l" t="t" r="r" b="b"/>
            <a:pathLst>
              <a:path w="77470" h="79375">
                <a:moveTo>
                  <a:pt x="42926" y="0"/>
                </a:moveTo>
                <a:lnTo>
                  <a:pt x="6604" y="187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11336" y="4914519"/>
            <a:ext cx="77470" cy="79375"/>
          </a:xfrm>
          <a:custGeom>
            <a:avLst/>
            <a:gdLst/>
            <a:ahLst/>
            <a:cxnLst/>
            <a:rect l="l" t="t" r="r" b="b"/>
            <a:pathLst>
              <a:path w="77470" h="79375">
                <a:moveTo>
                  <a:pt x="42926" y="0"/>
                </a:moveTo>
                <a:lnTo>
                  <a:pt x="6604" y="187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34477" y="503415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27686" y="0"/>
                </a:move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lnTo>
                  <a:pt x="61595" y="10795"/>
                </a:lnTo>
                <a:lnTo>
                  <a:pt x="50292" y="2540"/>
                </a:lnTo>
                <a:lnTo>
                  <a:pt x="27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34477" y="503415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27686" y="0"/>
                </a:move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lnTo>
                  <a:pt x="61595" y="10795"/>
                </a:lnTo>
                <a:lnTo>
                  <a:pt x="50292" y="2540"/>
                </a:lnTo>
                <a:lnTo>
                  <a:pt x="27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843139" y="5103240"/>
            <a:ext cx="62230" cy="63500"/>
          </a:xfrm>
          <a:custGeom>
            <a:avLst/>
            <a:gdLst/>
            <a:ahLst/>
            <a:cxnLst/>
            <a:rect l="l" t="t" r="r" b="b"/>
            <a:pathLst>
              <a:path w="62229" h="63500">
                <a:moveTo>
                  <a:pt x="22097" y="0"/>
                </a:move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43139" y="5103240"/>
            <a:ext cx="62230" cy="63500"/>
          </a:xfrm>
          <a:custGeom>
            <a:avLst/>
            <a:gdLst/>
            <a:ahLst/>
            <a:cxnLst/>
            <a:rect l="l" t="t" r="r" b="b"/>
            <a:pathLst>
              <a:path w="62229" h="63500">
                <a:moveTo>
                  <a:pt x="22097" y="0"/>
                </a:move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230741" y="2804286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90424" y="0"/>
                </a:moveTo>
                <a:lnTo>
                  <a:pt x="34416" y="14986"/>
                </a:lnTo>
                <a:lnTo>
                  <a:pt x="6857" y="50418"/>
                </a:lnTo>
                <a:lnTo>
                  <a:pt x="0" y="64642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40334" y="137033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37159" y="21843"/>
                </a:lnTo>
                <a:lnTo>
                  <a:pt x="115824" y="8127"/>
                </a:lnTo>
                <a:lnTo>
                  <a:pt x="904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230741" y="2804286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90424" y="0"/>
                </a:moveTo>
                <a:lnTo>
                  <a:pt x="34416" y="14986"/>
                </a:lnTo>
                <a:lnTo>
                  <a:pt x="6857" y="50418"/>
                </a:lnTo>
                <a:lnTo>
                  <a:pt x="0" y="64642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40334" y="137033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37159" y="21843"/>
                </a:lnTo>
                <a:lnTo>
                  <a:pt x="115824" y="8127"/>
                </a:lnTo>
                <a:lnTo>
                  <a:pt x="904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122791" y="2530729"/>
            <a:ext cx="146685" cy="146050"/>
          </a:xfrm>
          <a:custGeom>
            <a:avLst/>
            <a:gdLst/>
            <a:ahLst/>
            <a:cxnLst/>
            <a:rect l="l" t="t" r="r" b="b"/>
            <a:pathLst>
              <a:path w="146684" h="146050">
                <a:moveTo>
                  <a:pt x="70611" y="0"/>
                </a:moveTo>
                <a:lnTo>
                  <a:pt x="31495" y="13208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14731" y="117475"/>
                </a:lnTo>
                <a:lnTo>
                  <a:pt x="53085" y="14363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27253" y="122809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24332" y="21717"/>
                </a:lnTo>
                <a:lnTo>
                  <a:pt x="81914" y="1143"/>
                </a:lnTo>
                <a:lnTo>
                  <a:pt x="706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122791" y="2530729"/>
            <a:ext cx="146685" cy="146050"/>
          </a:xfrm>
          <a:custGeom>
            <a:avLst/>
            <a:gdLst/>
            <a:ahLst/>
            <a:cxnLst/>
            <a:rect l="l" t="t" r="r" b="b"/>
            <a:pathLst>
              <a:path w="146684" h="146050">
                <a:moveTo>
                  <a:pt x="70611" y="0"/>
                </a:moveTo>
                <a:lnTo>
                  <a:pt x="31495" y="13208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14731" y="117475"/>
                </a:lnTo>
                <a:lnTo>
                  <a:pt x="53085" y="14363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27253" y="122809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24332" y="21717"/>
                </a:lnTo>
                <a:lnTo>
                  <a:pt x="81914" y="1143"/>
                </a:lnTo>
                <a:lnTo>
                  <a:pt x="706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967216" y="2281301"/>
            <a:ext cx="131445" cy="132715"/>
          </a:xfrm>
          <a:custGeom>
            <a:avLst/>
            <a:gdLst/>
            <a:ahLst/>
            <a:cxnLst/>
            <a:rect l="l" t="t" r="r" b="b"/>
            <a:pathLst>
              <a:path w="131445" h="132714">
                <a:moveTo>
                  <a:pt x="72135" y="0"/>
                </a:move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10667" y="31876"/>
                </a:lnTo>
                <a:lnTo>
                  <a:pt x="0" y="65786"/>
                </a:lnTo>
                <a:lnTo>
                  <a:pt x="126" y="79883"/>
                </a:lnTo>
                <a:lnTo>
                  <a:pt x="37337" y="124333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428" y="51181"/>
                </a:lnTo>
                <a:lnTo>
                  <a:pt x="123316" y="37211"/>
                </a:ln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67216" y="2281301"/>
            <a:ext cx="131445" cy="132715"/>
          </a:xfrm>
          <a:custGeom>
            <a:avLst/>
            <a:gdLst/>
            <a:ahLst/>
            <a:cxnLst/>
            <a:rect l="l" t="t" r="r" b="b"/>
            <a:pathLst>
              <a:path w="131445" h="132714">
                <a:moveTo>
                  <a:pt x="72135" y="0"/>
                </a:move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10667" y="31876"/>
                </a:lnTo>
                <a:lnTo>
                  <a:pt x="0" y="65786"/>
                </a:lnTo>
                <a:lnTo>
                  <a:pt x="126" y="79883"/>
                </a:lnTo>
                <a:lnTo>
                  <a:pt x="37337" y="124333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428" y="51181"/>
                </a:lnTo>
                <a:lnTo>
                  <a:pt x="123316" y="37211"/>
                </a:ln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768588" y="2065147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66547" y="0"/>
                </a:moveTo>
                <a:lnTo>
                  <a:pt x="25907" y="10413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82168" y="112140"/>
                </a:lnTo>
                <a:lnTo>
                  <a:pt x="114045" y="77977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768588" y="2065147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66547" y="0"/>
                </a:moveTo>
                <a:lnTo>
                  <a:pt x="25907" y="10413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82168" y="112140"/>
                </a:lnTo>
                <a:lnTo>
                  <a:pt x="114045" y="77977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533638" y="1884807"/>
            <a:ext cx="107314" cy="106680"/>
          </a:xfrm>
          <a:custGeom>
            <a:avLst/>
            <a:gdLst/>
            <a:ahLst/>
            <a:cxnLst/>
            <a:rect l="l" t="t" r="r" b="b"/>
            <a:pathLst>
              <a:path w="107315" h="106680">
                <a:moveTo>
                  <a:pt x="41528" y="0"/>
                </a:move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17525" y="90296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533638" y="1884807"/>
            <a:ext cx="107314" cy="106680"/>
          </a:xfrm>
          <a:custGeom>
            <a:avLst/>
            <a:gdLst/>
            <a:ahLst/>
            <a:cxnLst/>
            <a:rect l="l" t="t" r="r" b="b"/>
            <a:pathLst>
              <a:path w="107315" h="106680">
                <a:moveTo>
                  <a:pt x="41528" y="0"/>
                </a:move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17525" y="90296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270113" y="1749298"/>
            <a:ext cx="95885" cy="94615"/>
          </a:xfrm>
          <a:custGeom>
            <a:avLst/>
            <a:gdLst/>
            <a:ahLst/>
            <a:cxnLst/>
            <a:rect l="l" t="t" r="r" b="b"/>
            <a:pathLst>
              <a:path w="95884" h="94614">
                <a:moveTo>
                  <a:pt x="54228" y="0"/>
                </a:moveTo>
                <a:lnTo>
                  <a:pt x="8127" y="20447"/>
                </a:lnTo>
                <a:lnTo>
                  <a:pt x="0" y="38862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70113" y="1749298"/>
            <a:ext cx="95885" cy="94615"/>
          </a:xfrm>
          <a:custGeom>
            <a:avLst/>
            <a:gdLst/>
            <a:ahLst/>
            <a:cxnLst/>
            <a:rect l="l" t="t" r="r" b="b"/>
            <a:pathLst>
              <a:path w="95884" h="94614">
                <a:moveTo>
                  <a:pt x="54228" y="0"/>
                </a:moveTo>
                <a:lnTo>
                  <a:pt x="8127" y="20447"/>
                </a:lnTo>
                <a:lnTo>
                  <a:pt x="0" y="38862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986141" y="1662302"/>
            <a:ext cx="86360" cy="84455"/>
          </a:xfrm>
          <a:custGeom>
            <a:avLst/>
            <a:gdLst/>
            <a:ahLst/>
            <a:cxnLst/>
            <a:rect l="l" t="t" r="r" b="b"/>
            <a:pathLst>
              <a:path w="86359" h="84455">
                <a:moveTo>
                  <a:pt x="48767" y="0"/>
                </a:move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986141" y="1662302"/>
            <a:ext cx="86360" cy="84455"/>
          </a:xfrm>
          <a:custGeom>
            <a:avLst/>
            <a:gdLst/>
            <a:ahLst/>
            <a:cxnLst/>
            <a:rect l="l" t="t" r="r" b="b"/>
            <a:pathLst>
              <a:path w="86359" h="84455">
                <a:moveTo>
                  <a:pt x="48767" y="0"/>
                </a:move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88960" y="162737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44577" y="0"/>
                </a:move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55880" y="1270"/>
                </a:lnTo>
                <a:lnTo>
                  <a:pt x="445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88960" y="162737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44577" y="0"/>
                </a:move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55880" y="1270"/>
                </a:lnTo>
                <a:lnTo>
                  <a:pt x="445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88352" y="164337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27686" y="0"/>
                </a:move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8352" y="164337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27686" y="0"/>
                </a:move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95743" y="1712467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30">
                <a:moveTo>
                  <a:pt x="23367" y="0"/>
                </a:move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95743" y="1712467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30">
                <a:moveTo>
                  <a:pt x="23367" y="0"/>
                </a:move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757157" y="2436241"/>
            <a:ext cx="135255" cy="138430"/>
          </a:xfrm>
          <a:custGeom>
            <a:avLst/>
            <a:gdLst/>
            <a:ahLst/>
            <a:cxnLst/>
            <a:rect l="l" t="t" r="r" b="b"/>
            <a:pathLst>
              <a:path w="135254" h="138430">
                <a:moveTo>
                  <a:pt x="72136" y="0"/>
                </a:moveTo>
                <a:lnTo>
                  <a:pt x="31623" y="10541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38989" y="134112"/>
                </a:lnTo>
                <a:lnTo>
                  <a:pt x="51689" y="138175"/>
                </a:lnTo>
                <a:lnTo>
                  <a:pt x="79883" y="137668"/>
                </a:lnTo>
                <a:lnTo>
                  <a:pt x="123063" y="111760"/>
                </a:lnTo>
                <a:lnTo>
                  <a:pt x="135255" y="80645"/>
                </a:lnTo>
                <a:lnTo>
                  <a:pt x="134874" y="59562"/>
                </a:lnTo>
                <a:lnTo>
                  <a:pt x="118872" y="21844"/>
                </a:lnTo>
                <a:lnTo>
                  <a:pt x="721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757157" y="2436241"/>
            <a:ext cx="135255" cy="138430"/>
          </a:xfrm>
          <a:custGeom>
            <a:avLst/>
            <a:gdLst/>
            <a:ahLst/>
            <a:cxnLst/>
            <a:rect l="l" t="t" r="r" b="b"/>
            <a:pathLst>
              <a:path w="135254" h="138430">
                <a:moveTo>
                  <a:pt x="72136" y="0"/>
                </a:moveTo>
                <a:lnTo>
                  <a:pt x="31623" y="10541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38989" y="134112"/>
                </a:lnTo>
                <a:lnTo>
                  <a:pt x="51689" y="138175"/>
                </a:lnTo>
                <a:lnTo>
                  <a:pt x="79883" y="137668"/>
                </a:lnTo>
                <a:lnTo>
                  <a:pt x="123063" y="111760"/>
                </a:lnTo>
                <a:lnTo>
                  <a:pt x="135255" y="80645"/>
                </a:lnTo>
                <a:lnTo>
                  <a:pt x="134874" y="59562"/>
                </a:lnTo>
                <a:lnTo>
                  <a:pt x="118872" y="21844"/>
                </a:lnTo>
                <a:lnTo>
                  <a:pt x="721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02318" y="2661920"/>
            <a:ext cx="124460" cy="125095"/>
          </a:xfrm>
          <a:custGeom>
            <a:avLst/>
            <a:gdLst/>
            <a:ahLst/>
            <a:cxnLst/>
            <a:rect l="l" t="t" r="r" b="b"/>
            <a:pathLst>
              <a:path w="124459" h="125094">
                <a:moveTo>
                  <a:pt x="65277" y="0"/>
                </a:moveTo>
                <a:lnTo>
                  <a:pt x="20574" y="16128"/>
                </a:lnTo>
                <a:lnTo>
                  <a:pt x="0" y="51562"/>
                </a:lnTo>
                <a:lnTo>
                  <a:pt x="380" y="72643"/>
                </a:lnTo>
                <a:lnTo>
                  <a:pt x="24891" y="113156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76580" y="1269"/>
                </a:lnTo>
                <a:lnTo>
                  <a:pt x="65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902318" y="2661920"/>
            <a:ext cx="124460" cy="125095"/>
          </a:xfrm>
          <a:custGeom>
            <a:avLst/>
            <a:gdLst/>
            <a:ahLst/>
            <a:cxnLst/>
            <a:rect l="l" t="t" r="r" b="b"/>
            <a:pathLst>
              <a:path w="124459" h="125094">
                <a:moveTo>
                  <a:pt x="65277" y="0"/>
                </a:moveTo>
                <a:lnTo>
                  <a:pt x="20574" y="16128"/>
                </a:lnTo>
                <a:lnTo>
                  <a:pt x="0" y="51562"/>
                </a:lnTo>
                <a:lnTo>
                  <a:pt x="380" y="72643"/>
                </a:lnTo>
                <a:lnTo>
                  <a:pt x="24891" y="113156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76580" y="1269"/>
                </a:lnTo>
                <a:lnTo>
                  <a:pt x="65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007347" y="2905125"/>
            <a:ext cx="111125" cy="114300"/>
          </a:xfrm>
          <a:custGeom>
            <a:avLst/>
            <a:gdLst/>
            <a:ahLst/>
            <a:cxnLst/>
            <a:rect l="l" t="t" r="r" b="b"/>
            <a:pathLst>
              <a:path w="111125" h="114300">
                <a:moveTo>
                  <a:pt x="58038" y="0"/>
                </a:move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41528" y="111251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580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007347" y="2905125"/>
            <a:ext cx="111125" cy="114300"/>
          </a:xfrm>
          <a:custGeom>
            <a:avLst/>
            <a:gdLst/>
            <a:ahLst/>
            <a:cxnLst/>
            <a:rect l="l" t="t" r="r" b="b"/>
            <a:pathLst>
              <a:path w="111125" h="114300">
                <a:moveTo>
                  <a:pt x="58038" y="0"/>
                </a:move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41528" y="111251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580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067292" y="3164332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51180" y="0"/>
                </a:move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86232" y="88137"/>
                </a:lnTo>
                <a:lnTo>
                  <a:pt x="93151" y="73787"/>
                </a:lnTo>
                <a:lnTo>
                  <a:pt x="99822" y="59816"/>
                </a:lnTo>
                <a:lnTo>
                  <a:pt x="100964" y="41528"/>
                </a:lnTo>
                <a:lnTo>
                  <a:pt x="93661" y="27431"/>
                </a:ln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067292" y="3164332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51180" y="0"/>
                </a:move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86232" y="88137"/>
                </a:lnTo>
                <a:lnTo>
                  <a:pt x="93151" y="73787"/>
                </a:lnTo>
                <a:lnTo>
                  <a:pt x="99822" y="59816"/>
                </a:lnTo>
                <a:lnTo>
                  <a:pt x="100964" y="41528"/>
                </a:lnTo>
                <a:lnTo>
                  <a:pt x="93661" y="27431"/>
                </a:ln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083547" y="3427095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7244" y="0"/>
                </a:move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083547" y="3427095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7244" y="0"/>
                </a:move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053703" y="3689096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43052" y="0"/>
                </a:move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053703" y="3689096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43052" y="0"/>
                </a:move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978772" y="3939032"/>
            <a:ext cx="74930" cy="71755"/>
          </a:xfrm>
          <a:custGeom>
            <a:avLst/>
            <a:gdLst/>
            <a:ahLst/>
            <a:cxnLst/>
            <a:rect l="l" t="t" r="r" b="b"/>
            <a:pathLst>
              <a:path w="74929" h="71754">
                <a:moveTo>
                  <a:pt x="38734" y="0"/>
                </a:move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978772" y="3939032"/>
            <a:ext cx="74930" cy="71755"/>
          </a:xfrm>
          <a:custGeom>
            <a:avLst/>
            <a:gdLst/>
            <a:ahLst/>
            <a:cxnLst/>
            <a:rect l="l" t="t" r="r" b="b"/>
            <a:pathLst>
              <a:path w="74929" h="71754">
                <a:moveTo>
                  <a:pt x="38734" y="0"/>
                </a:move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864092" y="4171315"/>
            <a:ext cx="66040" cy="64769"/>
          </a:xfrm>
          <a:custGeom>
            <a:avLst/>
            <a:gdLst/>
            <a:ahLst/>
            <a:cxnLst/>
            <a:rect l="l" t="t" r="r" b="b"/>
            <a:pathLst>
              <a:path w="66040" h="64770">
                <a:moveTo>
                  <a:pt x="33147" y="0"/>
                </a:moveTo>
                <a:lnTo>
                  <a:pt x="1269" y="27178"/>
                </a:lnTo>
                <a:lnTo>
                  <a:pt x="0" y="38481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864092" y="4171315"/>
            <a:ext cx="66040" cy="64769"/>
          </a:xfrm>
          <a:custGeom>
            <a:avLst/>
            <a:gdLst/>
            <a:ahLst/>
            <a:cxnLst/>
            <a:rect l="l" t="t" r="r" b="b"/>
            <a:pathLst>
              <a:path w="66040" h="64770">
                <a:moveTo>
                  <a:pt x="33147" y="0"/>
                </a:moveTo>
                <a:lnTo>
                  <a:pt x="1269" y="27178"/>
                </a:lnTo>
                <a:lnTo>
                  <a:pt x="0" y="38481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709532" y="4380357"/>
            <a:ext cx="60960" cy="57785"/>
          </a:xfrm>
          <a:custGeom>
            <a:avLst/>
            <a:gdLst/>
            <a:ahLst/>
            <a:cxnLst/>
            <a:rect l="l" t="t" r="r" b="b"/>
            <a:pathLst>
              <a:path w="60959" h="57785">
                <a:moveTo>
                  <a:pt x="30607" y="0"/>
                </a:move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56515" y="43180"/>
                </a:lnTo>
                <a:lnTo>
                  <a:pt x="60451" y="23495"/>
                </a:lnTo>
                <a:lnTo>
                  <a:pt x="56134" y="15113"/>
                </a:ln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709532" y="4380357"/>
            <a:ext cx="60960" cy="57785"/>
          </a:xfrm>
          <a:custGeom>
            <a:avLst/>
            <a:gdLst/>
            <a:ahLst/>
            <a:cxnLst/>
            <a:rect l="l" t="t" r="r" b="b"/>
            <a:pathLst>
              <a:path w="60959" h="57785">
                <a:moveTo>
                  <a:pt x="30607" y="0"/>
                </a:move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56515" y="43180"/>
                </a:lnTo>
                <a:lnTo>
                  <a:pt x="60451" y="23495"/>
                </a:lnTo>
                <a:lnTo>
                  <a:pt x="56134" y="15113"/>
                </a:ln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522461" y="4555997"/>
            <a:ext cx="52069" cy="55244"/>
          </a:xfrm>
          <a:custGeom>
            <a:avLst/>
            <a:gdLst/>
            <a:ahLst/>
            <a:cxnLst/>
            <a:rect l="l" t="t" r="r" b="b"/>
            <a:pathLst>
              <a:path w="52070" h="55245">
                <a:moveTo>
                  <a:pt x="29083" y="0"/>
                </a:move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5842" y="43941"/>
                </a:lnTo>
                <a:lnTo>
                  <a:pt x="25654" y="54863"/>
                </a:lnTo>
                <a:lnTo>
                  <a:pt x="35433" y="53339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522461" y="4555997"/>
            <a:ext cx="52069" cy="55244"/>
          </a:xfrm>
          <a:custGeom>
            <a:avLst/>
            <a:gdLst/>
            <a:ahLst/>
            <a:cxnLst/>
            <a:rect l="l" t="t" r="r" b="b"/>
            <a:pathLst>
              <a:path w="52070" h="55245">
                <a:moveTo>
                  <a:pt x="29083" y="0"/>
                </a:move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5842" y="43941"/>
                </a:lnTo>
                <a:lnTo>
                  <a:pt x="25654" y="54863"/>
                </a:lnTo>
                <a:lnTo>
                  <a:pt x="35433" y="53339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584183" y="2246502"/>
            <a:ext cx="135255" cy="139065"/>
          </a:xfrm>
          <a:custGeom>
            <a:avLst/>
            <a:gdLst/>
            <a:ahLst/>
            <a:cxnLst/>
            <a:rect l="l" t="t" r="r" b="b"/>
            <a:pathLst>
              <a:path w="135254" h="139064">
                <a:moveTo>
                  <a:pt x="58166" y="0"/>
                </a:move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27686" y="125602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lnTo>
                  <a:pt x="118999" y="21589"/>
                </a:lnTo>
                <a:lnTo>
                  <a:pt x="96266" y="5080"/>
                </a:lnTo>
                <a:lnTo>
                  <a:pt x="84359" y="1270"/>
                </a:lnTo>
                <a:lnTo>
                  <a:pt x="69469" y="1270"/>
                </a:lnTo>
                <a:lnTo>
                  <a:pt x="58166" y="0"/>
                </a:lnTo>
                <a:close/>
              </a:path>
              <a:path w="135254" h="139064">
                <a:moveTo>
                  <a:pt x="83566" y="1016"/>
                </a:moveTo>
                <a:lnTo>
                  <a:pt x="69469" y="1270"/>
                </a:lnTo>
                <a:lnTo>
                  <a:pt x="84359" y="1270"/>
                </a:lnTo>
                <a:lnTo>
                  <a:pt x="83566" y="10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584183" y="2246502"/>
            <a:ext cx="135255" cy="139065"/>
          </a:xfrm>
          <a:custGeom>
            <a:avLst/>
            <a:gdLst/>
            <a:ahLst/>
            <a:cxnLst/>
            <a:rect l="l" t="t" r="r" b="b"/>
            <a:pathLst>
              <a:path w="135254" h="139064">
                <a:moveTo>
                  <a:pt x="58166" y="0"/>
                </a:move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27686" y="125602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lnTo>
                  <a:pt x="118999" y="21589"/>
                </a:lnTo>
                <a:lnTo>
                  <a:pt x="96266" y="5080"/>
                </a:lnTo>
                <a:lnTo>
                  <a:pt x="84359" y="1270"/>
                </a:lnTo>
                <a:lnTo>
                  <a:pt x="69469" y="1270"/>
                </a:lnTo>
                <a:lnTo>
                  <a:pt x="58166" y="0"/>
                </a:lnTo>
                <a:close/>
              </a:path>
              <a:path w="135254" h="139064">
                <a:moveTo>
                  <a:pt x="83566" y="1016"/>
                </a:moveTo>
                <a:lnTo>
                  <a:pt x="69469" y="1270"/>
                </a:lnTo>
                <a:lnTo>
                  <a:pt x="84359" y="1270"/>
                </a:lnTo>
                <a:lnTo>
                  <a:pt x="83566" y="10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385047" y="2094738"/>
            <a:ext cx="122555" cy="125095"/>
          </a:xfrm>
          <a:custGeom>
            <a:avLst/>
            <a:gdLst/>
            <a:ahLst/>
            <a:cxnLst/>
            <a:rect l="l" t="t" r="r" b="b"/>
            <a:pathLst>
              <a:path w="122554" h="125094">
                <a:moveTo>
                  <a:pt x="65277" y="0"/>
                </a:moveTo>
                <a:lnTo>
                  <a:pt x="20574" y="16128"/>
                </a:lnTo>
                <a:lnTo>
                  <a:pt x="0" y="51562"/>
                </a:lnTo>
                <a:lnTo>
                  <a:pt x="253" y="72644"/>
                </a:lnTo>
                <a:lnTo>
                  <a:pt x="24765" y="113029"/>
                </a:lnTo>
                <a:lnTo>
                  <a:pt x="69976" y="124967"/>
                </a:lnTo>
                <a:lnTo>
                  <a:pt x="82550" y="122047"/>
                </a:lnTo>
                <a:lnTo>
                  <a:pt x="117348" y="93345"/>
                </a:lnTo>
                <a:lnTo>
                  <a:pt x="122300" y="55372"/>
                </a:lnTo>
                <a:lnTo>
                  <a:pt x="115061" y="34416"/>
                </a:ln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385047" y="2094738"/>
            <a:ext cx="122555" cy="125095"/>
          </a:xfrm>
          <a:custGeom>
            <a:avLst/>
            <a:gdLst/>
            <a:ahLst/>
            <a:cxnLst/>
            <a:rect l="l" t="t" r="r" b="b"/>
            <a:pathLst>
              <a:path w="122554" h="125094">
                <a:moveTo>
                  <a:pt x="65277" y="0"/>
                </a:moveTo>
                <a:lnTo>
                  <a:pt x="20574" y="16128"/>
                </a:lnTo>
                <a:lnTo>
                  <a:pt x="0" y="51562"/>
                </a:lnTo>
                <a:lnTo>
                  <a:pt x="253" y="72644"/>
                </a:lnTo>
                <a:lnTo>
                  <a:pt x="24765" y="113029"/>
                </a:lnTo>
                <a:lnTo>
                  <a:pt x="69976" y="124967"/>
                </a:lnTo>
                <a:lnTo>
                  <a:pt x="82550" y="122047"/>
                </a:lnTo>
                <a:lnTo>
                  <a:pt x="117348" y="93345"/>
                </a:lnTo>
                <a:lnTo>
                  <a:pt x="122300" y="55372"/>
                </a:lnTo>
                <a:lnTo>
                  <a:pt x="115061" y="34416"/>
                </a:ln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161146" y="1982977"/>
            <a:ext cx="113030" cy="111125"/>
          </a:xfrm>
          <a:custGeom>
            <a:avLst/>
            <a:gdLst/>
            <a:ahLst/>
            <a:cxnLst/>
            <a:rect l="l" t="t" r="r" b="b"/>
            <a:pathLst>
              <a:path w="113029" h="111125">
                <a:moveTo>
                  <a:pt x="47117" y="0"/>
                </a:move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34671" y="105663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4711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161146" y="1982977"/>
            <a:ext cx="113030" cy="111125"/>
          </a:xfrm>
          <a:custGeom>
            <a:avLst/>
            <a:gdLst/>
            <a:ahLst/>
            <a:cxnLst/>
            <a:rect l="l" t="t" r="r" b="b"/>
            <a:pathLst>
              <a:path w="113029" h="111125">
                <a:moveTo>
                  <a:pt x="47117" y="0"/>
                </a:move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34671" y="105663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4711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921370" y="1910588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51053" y="0"/>
                </a:moveTo>
                <a:lnTo>
                  <a:pt x="14731" y="11811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99822" y="59689"/>
                </a:lnTo>
                <a:lnTo>
                  <a:pt x="100964" y="41401"/>
                </a:ln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921370" y="1910588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51053" y="0"/>
                </a:moveTo>
                <a:lnTo>
                  <a:pt x="14731" y="11811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99822" y="59689"/>
                </a:lnTo>
                <a:lnTo>
                  <a:pt x="100964" y="41401"/>
                </a:ln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671816" y="1880616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44323" y="0"/>
                </a:move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671816" y="1880616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44323" y="0"/>
                </a:move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16038" y="1897126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5" h="80644">
                <a:moveTo>
                  <a:pt x="43179" y="0"/>
                </a:move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416038" y="1897126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5" h="80644">
                <a:moveTo>
                  <a:pt x="43179" y="0"/>
                </a:move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168260" y="1957070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38735" y="0"/>
                </a:move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168260" y="1957070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38735" y="0"/>
                </a:move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32168" y="2059051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37464" y="0"/>
                </a:moveTo>
                <a:lnTo>
                  <a:pt x="23367" y="253"/>
                </a:lnTo>
                <a:lnTo>
                  <a:pt x="12191" y="5969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4388" y="17907"/>
                </a:ln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932168" y="2059051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37464" y="0"/>
                </a:moveTo>
                <a:lnTo>
                  <a:pt x="23367" y="253"/>
                </a:lnTo>
                <a:lnTo>
                  <a:pt x="12191" y="5969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4388" y="17907"/>
                </a:ln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19061" y="2200275"/>
            <a:ext cx="57785" cy="59055"/>
          </a:xfrm>
          <a:custGeom>
            <a:avLst/>
            <a:gdLst/>
            <a:ahLst/>
            <a:cxnLst/>
            <a:rect l="l" t="t" r="r" b="b"/>
            <a:pathLst>
              <a:path w="57784" h="59055">
                <a:moveTo>
                  <a:pt x="19304" y="0"/>
                </a:move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193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19061" y="2200275"/>
            <a:ext cx="57785" cy="59055"/>
          </a:xfrm>
          <a:custGeom>
            <a:avLst/>
            <a:gdLst/>
            <a:ahLst/>
            <a:cxnLst/>
            <a:rect l="l" t="t" r="r" b="b"/>
            <a:pathLst>
              <a:path w="57784" h="59055">
                <a:moveTo>
                  <a:pt x="19304" y="0"/>
                </a:move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193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530467" y="2378582"/>
            <a:ext cx="53975" cy="50800"/>
          </a:xfrm>
          <a:custGeom>
            <a:avLst/>
            <a:gdLst/>
            <a:ahLst/>
            <a:cxnLst/>
            <a:rect l="l" t="t" r="r" b="b"/>
            <a:pathLst>
              <a:path w="53975" h="50800">
                <a:moveTo>
                  <a:pt x="27812" y="0"/>
                </a:move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530467" y="2378582"/>
            <a:ext cx="53975" cy="50800"/>
          </a:xfrm>
          <a:custGeom>
            <a:avLst/>
            <a:gdLst/>
            <a:ahLst/>
            <a:cxnLst/>
            <a:rect l="l" t="t" r="r" b="b"/>
            <a:pathLst>
              <a:path w="53975" h="50800">
                <a:moveTo>
                  <a:pt x="27812" y="0"/>
                </a:move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66421" y="0"/>
                </a:moveTo>
                <a:lnTo>
                  <a:pt x="23114" y="1193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31623" y="11023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lnTo>
                  <a:pt x="106172" y="21970"/>
                </a:lnTo>
                <a:lnTo>
                  <a:pt x="97536" y="12191"/>
                </a:lnTo>
                <a:lnTo>
                  <a:pt x="77724" y="1269"/>
                </a:lnTo>
                <a:lnTo>
                  <a:pt x="664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66421" y="0"/>
                </a:moveTo>
                <a:lnTo>
                  <a:pt x="23114" y="1193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31623" y="11023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lnTo>
                  <a:pt x="106172" y="21970"/>
                </a:lnTo>
                <a:lnTo>
                  <a:pt x="97536" y="12191"/>
                </a:lnTo>
                <a:lnTo>
                  <a:pt x="77724" y="1269"/>
                </a:lnTo>
                <a:lnTo>
                  <a:pt x="664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272653" y="2291969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49911" y="0"/>
                </a:moveTo>
                <a:lnTo>
                  <a:pt x="13589" y="18795"/>
                </a:lnTo>
                <a:lnTo>
                  <a:pt x="5461" y="37210"/>
                </a:lnTo>
                <a:lnTo>
                  <a:pt x="0" y="47116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87883" y="93598"/>
                </a:lnTo>
                <a:lnTo>
                  <a:pt x="94866" y="86359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88011" y="12064"/>
                </a:lnTo>
                <a:lnTo>
                  <a:pt x="61214" y="1269"/>
                </a:lnTo>
                <a:lnTo>
                  <a:pt x="499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272653" y="2291969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49911" y="0"/>
                </a:moveTo>
                <a:lnTo>
                  <a:pt x="13589" y="18795"/>
                </a:lnTo>
                <a:lnTo>
                  <a:pt x="5461" y="37210"/>
                </a:lnTo>
                <a:lnTo>
                  <a:pt x="0" y="47116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87883" y="93598"/>
                </a:lnTo>
                <a:lnTo>
                  <a:pt x="94866" y="86359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88011" y="12064"/>
                </a:lnTo>
                <a:lnTo>
                  <a:pt x="61214" y="1269"/>
                </a:lnTo>
                <a:lnTo>
                  <a:pt x="499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453246" y="243128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51307" y="0"/>
                </a:moveTo>
                <a:lnTo>
                  <a:pt x="10795" y="17399"/>
                </a:lnTo>
                <a:lnTo>
                  <a:pt x="0" y="44323"/>
                </a:lnTo>
                <a:lnTo>
                  <a:pt x="0" y="51308"/>
                </a:lnTo>
                <a:lnTo>
                  <a:pt x="23113" y="89026"/>
                </a:lnTo>
                <a:lnTo>
                  <a:pt x="44323" y="95631"/>
                </a:lnTo>
                <a:lnTo>
                  <a:pt x="51307" y="95631"/>
                </a:lnTo>
                <a:lnTo>
                  <a:pt x="88900" y="72516"/>
                </a:lnTo>
                <a:lnTo>
                  <a:pt x="95630" y="51308"/>
                </a:lnTo>
                <a:lnTo>
                  <a:pt x="95503" y="44323"/>
                </a:lnTo>
                <a:lnTo>
                  <a:pt x="72517" y="6731"/>
                </a:lnTo>
                <a:lnTo>
                  <a:pt x="513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453246" y="243128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51307" y="0"/>
                </a:moveTo>
                <a:lnTo>
                  <a:pt x="10795" y="17399"/>
                </a:lnTo>
                <a:lnTo>
                  <a:pt x="0" y="44323"/>
                </a:lnTo>
                <a:lnTo>
                  <a:pt x="0" y="51308"/>
                </a:lnTo>
                <a:lnTo>
                  <a:pt x="23113" y="89026"/>
                </a:lnTo>
                <a:lnTo>
                  <a:pt x="44323" y="95631"/>
                </a:lnTo>
                <a:lnTo>
                  <a:pt x="51307" y="95631"/>
                </a:lnTo>
                <a:lnTo>
                  <a:pt x="88900" y="72516"/>
                </a:lnTo>
                <a:lnTo>
                  <a:pt x="95630" y="51308"/>
                </a:lnTo>
                <a:lnTo>
                  <a:pt x="95503" y="44323"/>
                </a:lnTo>
                <a:lnTo>
                  <a:pt x="72517" y="6731"/>
                </a:lnTo>
                <a:lnTo>
                  <a:pt x="513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604757" y="2599308"/>
            <a:ext cx="88900" cy="84455"/>
          </a:xfrm>
          <a:custGeom>
            <a:avLst/>
            <a:gdLst/>
            <a:ahLst/>
            <a:cxnLst/>
            <a:rect l="l" t="t" r="r" b="b"/>
            <a:pathLst>
              <a:path w="88900" h="84455">
                <a:moveTo>
                  <a:pt x="40005" y="0"/>
                </a:move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604757" y="2599308"/>
            <a:ext cx="88900" cy="84455"/>
          </a:xfrm>
          <a:custGeom>
            <a:avLst/>
            <a:gdLst/>
            <a:ahLst/>
            <a:cxnLst/>
            <a:rect l="l" t="t" r="r" b="b"/>
            <a:pathLst>
              <a:path w="88900" h="84455">
                <a:moveTo>
                  <a:pt x="40005" y="0"/>
                </a:move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728075" y="27885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50292" y="0"/>
                </a:move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lnTo>
                  <a:pt x="61595" y="8255"/>
                </a:lnTo>
                <a:lnTo>
                  <a:pt x="50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728075" y="27885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50292" y="0"/>
                </a:move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lnTo>
                  <a:pt x="61595" y="8255"/>
                </a:lnTo>
                <a:lnTo>
                  <a:pt x="50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815705" y="2994151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0352" y="0"/>
                </a:move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815705" y="2994151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0352" y="0"/>
                </a:move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866631" y="321271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29083" y="0"/>
                </a:move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866631" y="321271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29083" y="0"/>
                </a:move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878316" y="343471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6288" y="0"/>
                </a:move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878316" y="343471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6288" y="0"/>
                </a:move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853551" y="365582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0574" y="0"/>
                </a:move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853551" y="365582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0574" y="0"/>
                </a:move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787638" y="386626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2225" y="0"/>
                </a:move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39115" y="5333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787638" y="386626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2225" y="0"/>
                </a:move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39115" y="5333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863967" y="2119502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53975" y="0"/>
                </a:moveTo>
                <a:lnTo>
                  <a:pt x="14858" y="20193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248" y="94742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5061" y="42672"/>
                </a:lnTo>
                <a:lnTo>
                  <a:pt x="89153" y="6476"/>
                </a:lnTo>
                <a:lnTo>
                  <a:pt x="65277" y="1143"/>
                </a:lnTo>
                <a:lnTo>
                  <a:pt x="539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863967" y="2119502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53975" y="0"/>
                </a:moveTo>
                <a:lnTo>
                  <a:pt x="14858" y="20193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248" y="94742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5061" y="42672"/>
                </a:lnTo>
                <a:lnTo>
                  <a:pt x="89153" y="6476"/>
                </a:lnTo>
                <a:lnTo>
                  <a:pt x="65277" y="1143"/>
                </a:lnTo>
                <a:lnTo>
                  <a:pt x="539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652766" y="2094610"/>
            <a:ext cx="105410" cy="108585"/>
          </a:xfrm>
          <a:custGeom>
            <a:avLst/>
            <a:gdLst/>
            <a:ahLst/>
            <a:cxnLst/>
            <a:rect l="l" t="t" r="r" b="b"/>
            <a:pathLst>
              <a:path w="105409" h="108585">
                <a:moveTo>
                  <a:pt x="46862" y="0"/>
                </a:move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lnTo>
                  <a:pt x="4686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652766" y="2094610"/>
            <a:ext cx="105410" cy="108585"/>
          </a:xfrm>
          <a:custGeom>
            <a:avLst/>
            <a:gdLst/>
            <a:ahLst/>
            <a:cxnLst/>
            <a:rect l="l" t="t" r="r" b="b"/>
            <a:pathLst>
              <a:path w="105409" h="108585">
                <a:moveTo>
                  <a:pt x="46862" y="0"/>
                </a:move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lnTo>
                  <a:pt x="4686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437881" y="210908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42672" y="0"/>
                </a:moveTo>
                <a:lnTo>
                  <a:pt x="6603" y="25781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53975" y="1270"/>
                </a:lnTo>
                <a:lnTo>
                  <a:pt x="426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437881" y="210908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42672" y="0"/>
                </a:moveTo>
                <a:lnTo>
                  <a:pt x="6603" y="25781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53975" y="1270"/>
                </a:lnTo>
                <a:lnTo>
                  <a:pt x="426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227696" y="2162810"/>
            <a:ext cx="88900" cy="84455"/>
          </a:xfrm>
          <a:custGeom>
            <a:avLst/>
            <a:gdLst/>
            <a:ahLst/>
            <a:cxnLst/>
            <a:rect l="l" t="t" r="r" b="b"/>
            <a:pathLst>
              <a:path w="88900" h="84455">
                <a:moveTo>
                  <a:pt x="40004" y="0"/>
                </a:move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227696" y="2162810"/>
            <a:ext cx="88900" cy="84455"/>
          </a:xfrm>
          <a:custGeom>
            <a:avLst/>
            <a:gdLst/>
            <a:ahLst/>
            <a:cxnLst/>
            <a:rect l="l" t="t" r="r" b="b"/>
            <a:pathLst>
              <a:path w="88900" h="84455">
                <a:moveTo>
                  <a:pt x="40004" y="0"/>
                </a:move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030719" y="2250185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34416" y="0"/>
                </a:move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030719" y="2250185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34416" y="0"/>
                </a:move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849618" y="2371089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0352" y="0"/>
                </a:move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849618" y="2371089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0352" y="0"/>
                </a:move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689979" y="2522473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27813" y="0"/>
                </a:move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689979" y="2522473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27813" y="0"/>
                </a:move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560693" y="27015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3367" y="0"/>
                </a:move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60693" y="27015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3367" y="0"/>
                </a:move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459473" y="2896870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4798" y="0"/>
                </a:move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459473" y="2896870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4798" y="0"/>
                </a:move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396354" y="310870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30734" y="0"/>
                </a:move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396354" y="310870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30734" y="0"/>
                </a:move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460106" y="2295525"/>
            <a:ext cx="100330" cy="99060"/>
          </a:xfrm>
          <a:custGeom>
            <a:avLst/>
            <a:gdLst/>
            <a:ahLst/>
            <a:cxnLst/>
            <a:rect l="l" t="t" r="r" b="b"/>
            <a:pathLst>
              <a:path w="100329" h="99060">
                <a:moveTo>
                  <a:pt x="57023" y="0"/>
                </a:moveTo>
                <a:lnTo>
                  <a:pt x="8127" y="21844"/>
                </a:lnTo>
                <a:lnTo>
                  <a:pt x="0" y="40132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460106" y="2295525"/>
            <a:ext cx="100330" cy="99060"/>
          </a:xfrm>
          <a:custGeom>
            <a:avLst/>
            <a:gdLst/>
            <a:ahLst/>
            <a:cxnLst/>
            <a:rect l="l" t="t" r="r" b="b"/>
            <a:pathLst>
              <a:path w="100329" h="99060">
                <a:moveTo>
                  <a:pt x="57023" y="0"/>
                </a:moveTo>
                <a:lnTo>
                  <a:pt x="8127" y="21844"/>
                </a:lnTo>
                <a:lnTo>
                  <a:pt x="0" y="40132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651115" y="2291333"/>
            <a:ext cx="90805" cy="90170"/>
          </a:xfrm>
          <a:custGeom>
            <a:avLst/>
            <a:gdLst/>
            <a:ahLst/>
            <a:cxnLst/>
            <a:rect l="l" t="t" r="r" b="b"/>
            <a:pathLst>
              <a:path w="90804" h="90169">
                <a:moveTo>
                  <a:pt x="51434" y="0"/>
                </a:move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651115" y="2291333"/>
            <a:ext cx="90805" cy="90170"/>
          </a:xfrm>
          <a:custGeom>
            <a:avLst/>
            <a:gdLst/>
            <a:ahLst/>
            <a:cxnLst/>
            <a:rect l="l" t="t" r="r" b="b"/>
            <a:pathLst>
              <a:path w="90804" h="90169">
                <a:moveTo>
                  <a:pt x="51434" y="0"/>
                </a:move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841233" y="2322322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47371" y="0"/>
                </a:move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58674" y="1269"/>
                </a:lnTo>
                <a:lnTo>
                  <a:pt x="4737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841233" y="2322322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47371" y="0"/>
                </a:move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58674" y="1269"/>
                </a:lnTo>
                <a:lnTo>
                  <a:pt x="4737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023479" y="23830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5">
                <a:moveTo>
                  <a:pt x="41782" y="0"/>
                </a:move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023479" y="23830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5">
                <a:moveTo>
                  <a:pt x="41782" y="0"/>
                </a:move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192007" y="2471927"/>
            <a:ext cx="66675" cy="64769"/>
          </a:xfrm>
          <a:custGeom>
            <a:avLst/>
            <a:gdLst/>
            <a:ahLst/>
            <a:cxnLst/>
            <a:rect l="l" t="t" r="r" b="b"/>
            <a:pathLst>
              <a:path w="66675" h="64769">
                <a:moveTo>
                  <a:pt x="36195" y="0"/>
                </a:move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192007" y="2471927"/>
            <a:ext cx="66675" cy="64769"/>
          </a:xfrm>
          <a:custGeom>
            <a:avLst/>
            <a:gdLst/>
            <a:ahLst/>
            <a:cxnLst/>
            <a:rect l="l" t="t" r="r" b="b"/>
            <a:pathLst>
              <a:path w="66675" h="64769">
                <a:moveTo>
                  <a:pt x="36195" y="0"/>
                </a:move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343010" y="2588005"/>
            <a:ext cx="59055" cy="60325"/>
          </a:xfrm>
          <a:custGeom>
            <a:avLst/>
            <a:gdLst/>
            <a:ahLst/>
            <a:cxnLst/>
            <a:rect l="l" t="t" r="r" b="b"/>
            <a:pathLst>
              <a:path w="59054" h="60325">
                <a:moveTo>
                  <a:pt x="23241" y="0"/>
                </a:move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343010" y="2588005"/>
            <a:ext cx="59055" cy="60325"/>
          </a:xfrm>
          <a:custGeom>
            <a:avLst/>
            <a:gdLst/>
            <a:ahLst/>
            <a:cxnLst/>
            <a:rect l="l" t="t" r="r" b="b"/>
            <a:pathLst>
              <a:path w="59054" h="60325">
                <a:moveTo>
                  <a:pt x="23241" y="0"/>
                </a:move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472805" y="2729357"/>
            <a:ext cx="52069" cy="53975"/>
          </a:xfrm>
          <a:custGeom>
            <a:avLst/>
            <a:gdLst/>
            <a:ahLst/>
            <a:cxnLst/>
            <a:rect l="l" t="t" r="r" b="b"/>
            <a:pathLst>
              <a:path w="52070" h="53975">
                <a:moveTo>
                  <a:pt x="30479" y="0"/>
                </a:move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472805" y="2729357"/>
            <a:ext cx="52069" cy="53975"/>
          </a:xfrm>
          <a:custGeom>
            <a:avLst/>
            <a:gdLst/>
            <a:ahLst/>
            <a:cxnLst/>
            <a:rect l="l" t="t" r="r" b="b"/>
            <a:pathLst>
              <a:path w="52070" h="53975">
                <a:moveTo>
                  <a:pt x="30479" y="0"/>
                </a:move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574913" y="2890773"/>
            <a:ext cx="48260" cy="45720"/>
          </a:xfrm>
          <a:custGeom>
            <a:avLst/>
            <a:gdLst/>
            <a:ahLst/>
            <a:cxnLst/>
            <a:rect l="l" t="t" r="r" b="b"/>
            <a:pathLst>
              <a:path w="48259" h="45719">
                <a:moveTo>
                  <a:pt x="33400" y="0"/>
                </a:move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574913" y="2890773"/>
            <a:ext cx="48260" cy="45720"/>
          </a:xfrm>
          <a:custGeom>
            <a:avLst/>
            <a:gdLst/>
            <a:ahLst/>
            <a:cxnLst/>
            <a:rect l="l" t="t" r="r" b="b"/>
            <a:pathLst>
              <a:path w="48259" h="45719">
                <a:moveTo>
                  <a:pt x="33400" y="0"/>
                </a:move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647810" y="3065526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6416" y="0"/>
                </a:move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647810" y="3065526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6416" y="0"/>
                </a:move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691371" y="3247770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20700" y="0"/>
                </a:move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691371" y="3247770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20700" y="0"/>
                </a:move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276592" y="2335022"/>
            <a:ext cx="102870" cy="99695"/>
          </a:xfrm>
          <a:custGeom>
            <a:avLst/>
            <a:gdLst/>
            <a:ahLst/>
            <a:cxnLst/>
            <a:rect l="l" t="t" r="r" b="b"/>
            <a:pathLst>
              <a:path w="102870" h="99694">
                <a:moveTo>
                  <a:pt x="41528" y="0"/>
                </a:move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lnTo>
                  <a:pt x="88137" y="14731"/>
                </a:lnTo>
                <a:lnTo>
                  <a:pt x="72516" y="5206"/>
                </a:lnTo>
                <a:lnTo>
                  <a:pt x="41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276592" y="2335022"/>
            <a:ext cx="102870" cy="99695"/>
          </a:xfrm>
          <a:custGeom>
            <a:avLst/>
            <a:gdLst/>
            <a:ahLst/>
            <a:cxnLst/>
            <a:rect l="l" t="t" r="r" b="b"/>
            <a:pathLst>
              <a:path w="102870" h="99694">
                <a:moveTo>
                  <a:pt x="41528" y="0"/>
                </a:move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lnTo>
                  <a:pt x="88137" y="14731"/>
                </a:lnTo>
                <a:lnTo>
                  <a:pt x="72516" y="5206"/>
                </a:lnTo>
                <a:lnTo>
                  <a:pt x="41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775068" y="2413254"/>
            <a:ext cx="1344929" cy="1680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713981" y="2796032"/>
            <a:ext cx="64769" cy="67945"/>
          </a:xfrm>
          <a:custGeom>
            <a:avLst/>
            <a:gdLst/>
            <a:ahLst/>
            <a:cxnLst/>
            <a:rect l="l" t="t" r="r" b="b"/>
            <a:pathLst>
              <a:path w="64770" h="67944">
                <a:moveTo>
                  <a:pt x="35941" y="0"/>
                </a:move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55879" y="11048"/>
                </a:lnTo>
                <a:lnTo>
                  <a:pt x="359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713981" y="2796032"/>
            <a:ext cx="64769" cy="67945"/>
          </a:xfrm>
          <a:custGeom>
            <a:avLst/>
            <a:gdLst/>
            <a:ahLst/>
            <a:cxnLst/>
            <a:rect l="l" t="t" r="r" b="b"/>
            <a:pathLst>
              <a:path w="64770" h="67944">
                <a:moveTo>
                  <a:pt x="35941" y="0"/>
                </a:move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55879" y="11048"/>
                </a:lnTo>
                <a:lnTo>
                  <a:pt x="359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630543" y="29646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3400" y="0"/>
                </a:move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630543" y="29646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3400" y="0"/>
                </a:move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577203" y="3146805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40" h="52069">
                <a:moveTo>
                  <a:pt x="28955" y="0"/>
                </a:move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577203" y="3146805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40" h="52069">
                <a:moveTo>
                  <a:pt x="28955" y="0"/>
                </a:move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554469" y="333273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7812" y="0"/>
                </a:move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554469" y="333273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7812" y="0"/>
                </a:move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565645" y="3523741"/>
            <a:ext cx="43815" cy="41275"/>
          </a:xfrm>
          <a:custGeom>
            <a:avLst/>
            <a:gdLst/>
            <a:ahLst/>
            <a:cxnLst/>
            <a:rect l="l" t="t" r="r" b="b"/>
            <a:pathLst>
              <a:path w="43815" h="41275">
                <a:moveTo>
                  <a:pt x="30606" y="0"/>
                </a:move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lnTo>
                  <a:pt x="36322" y="4063"/>
                </a:lnTo>
                <a:lnTo>
                  <a:pt x="306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65645" y="3523741"/>
            <a:ext cx="43815" cy="41275"/>
          </a:xfrm>
          <a:custGeom>
            <a:avLst/>
            <a:gdLst/>
            <a:ahLst/>
            <a:cxnLst/>
            <a:rect l="l" t="t" r="r" b="b"/>
            <a:pathLst>
              <a:path w="43815" h="41275">
                <a:moveTo>
                  <a:pt x="30606" y="0"/>
                </a:move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lnTo>
                  <a:pt x="36322" y="4063"/>
                </a:lnTo>
                <a:lnTo>
                  <a:pt x="306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607682" y="3707510"/>
            <a:ext cx="40005" cy="39370"/>
          </a:xfrm>
          <a:custGeom>
            <a:avLst/>
            <a:gdLst/>
            <a:ahLst/>
            <a:cxnLst/>
            <a:rect l="l" t="t" r="r" b="b"/>
            <a:pathLst>
              <a:path w="40004" h="39370">
                <a:moveTo>
                  <a:pt x="25571" y="37845"/>
                </a:moveTo>
                <a:lnTo>
                  <a:pt x="18669" y="37845"/>
                </a:lnTo>
                <a:lnTo>
                  <a:pt x="22860" y="39243"/>
                </a:lnTo>
                <a:lnTo>
                  <a:pt x="25571" y="37845"/>
                </a:lnTo>
                <a:close/>
              </a:path>
              <a:path w="40004" h="39370">
                <a:moveTo>
                  <a:pt x="16637" y="0"/>
                </a:move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5571" y="37845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lnTo>
                  <a:pt x="33655" y="5333"/>
                </a:lnTo>
                <a:lnTo>
                  <a:pt x="28113" y="1269"/>
                </a:lnTo>
                <a:lnTo>
                  <a:pt x="20827" y="1269"/>
                </a:lnTo>
                <a:lnTo>
                  <a:pt x="16637" y="0"/>
                </a:lnTo>
                <a:close/>
              </a:path>
              <a:path w="40004" h="39370">
                <a:moveTo>
                  <a:pt x="27940" y="1143"/>
                </a:moveTo>
                <a:lnTo>
                  <a:pt x="20827" y="1269"/>
                </a:lnTo>
                <a:lnTo>
                  <a:pt x="28113" y="1269"/>
                </a:lnTo>
                <a:lnTo>
                  <a:pt x="27940" y="11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607682" y="3707510"/>
            <a:ext cx="40005" cy="39370"/>
          </a:xfrm>
          <a:custGeom>
            <a:avLst/>
            <a:gdLst/>
            <a:ahLst/>
            <a:cxnLst/>
            <a:rect l="l" t="t" r="r" b="b"/>
            <a:pathLst>
              <a:path w="40004" h="39370">
                <a:moveTo>
                  <a:pt x="25571" y="37845"/>
                </a:moveTo>
                <a:lnTo>
                  <a:pt x="18669" y="37845"/>
                </a:lnTo>
                <a:lnTo>
                  <a:pt x="22860" y="39243"/>
                </a:lnTo>
                <a:lnTo>
                  <a:pt x="25571" y="37845"/>
                </a:lnTo>
                <a:close/>
              </a:path>
              <a:path w="40004" h="39370">
                <a:moveTo>
                  <a:pt x="16637" y="0"/>
                </a:move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5571" y="37845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lnTo>
                  <a:pt x="33655" y="5333"/>
                </a:lnTo>
                <a:lnTo>
                  <a:pt x="28113" y="1269"/>
                </a:lnTo>
                <a:lnTo>
                  <a:pt x="20827" y="1269"/>
                </a:lnTo>
                <a:lnTo>
                  <a:pt x="16637" y="0"/>
                </a:lnTo>
                <a:close/>
              </a:path>
              <a:path w="40004" h="39370">
                <a:moveTo>
                  <a:pt x="27940" y="1143"/>
                </a:moveTo>
                <a:lnTo>
                  <a:pt x="20827" y="1269"/>
                </a:lnTo>
                <a:lnTo>
                  <a:pt x="28113" y="1269"/>
                </a:lnTo>
                <a:lnTo>
                  <a:pt x="27940" y="11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665594" y="2684017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30">
                <a:moveTo>
                  <a:pt x="44450" y="0"/>
                </a:moveTo>
                <a:lnTo>
                  <a:pt x="29082" y="4445"/>
                </a:lnTo>
                <a:lnTo>
                  <a:pt x="15112" y="11684"/>
                </a:lnTo>
                <a:lnTo>
                  <a:pt x="6857" y="22987"/>
                </a:lnTo>
                <a:lnTo>
                  <a:pt x="0" y="37211"/>
                </a:lnTo>
                <a:lnTo>
                  <a:pt x="253" y="51308"/>
                </a:lnTo>
                <a:lnTo>
                  <a:pt x="6096" y="62357"/>
                </a:lnTo>
                <a:lnTo>
                  <a:pt x="10413" y="70739"/>
                </a:lnTo>
                <a:lnTo>
                  <a:pt x="26034" y="80391"/>
                </a:lnTo>
                <a:lnTo>
                  <a:pt x="40131" y="87249"/>
                </a:lnTo>
                <a:lnTo>
                  <a:pt x="55499" y="82804"/>
                </a:lnTo>
                <a:lnTo>
                  <a:pt x="72262" y="74041"/>
                </a:lnTo>
                <a:lnTo>
                  <a:pt x="80518" y="62737"/>
                </a:lnTo>
                <a:lnTo>
                  <a:pt x="84581" y="50037"/>
                </a:lnTo>
                <a:lnTo>
                  <a:pt x="84327" y="35941"/>
                </a:lnTo>
                <a:lnTo>
                  <a:pt x="81406" y="23368"/>
                </a:lnTo>
                <a:lnTo>
                  <a:pt x="72771" y="13589"/>
                </a:lnTo>
                <a:lnTo>
                  <a:pt x="61468" y="5334"/>
                </a:lnTo>
                <a:lnTo>
                  <a:pt x="444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340854" y="250278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35941" y="0"/>
                </a:moveTo>
                <a:lnTo>
                  <a:pt x="23368" y="3048"/>
                </a:lnTo>
                <a:lnTo>
                  <a:pt x="12192" y="8889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66294" y="51562"/>
                </a:lnTo>
                <a:lnTo>
                  <a:pt x="67494" y="39877"/>
                </a:lnTo>
                <a:lnTo>
                  <a:pt x="68706" y="29083"/>
                </a:lnTo>
                <a:lnTo>
                  <a:pt x="67182" y="19303"/>
                </a:ln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340854" y="250278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35941" y="0"/>
                </a:moveTo>
                <a:lnTo>
                  <a:pt x="23368" y="3048"/>
                </a:lnTo>
                <a:lnTo>
                  <a:pt x="12192" y="8889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66294" y="51562"/>
                </a:lnTo>
                <a:lnTo>
                  <a:pt x="67494" y="39877"/>
                </a:lnTo>
                <a:lnTo>
                  <a:pt x="68706" y="29083"/>
                </a:lnTo>
                <a:lnTo>
                  <a:pt x="67182" y="19303"/>
                </a:ln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500619" y="247243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30352" y="0"/>
                </a:moveTo>
                <a:lnTo>
                  <a:pt x="1270" y="25780"/>
                </a:lnTo>
                <a:lnTo>
                  <a:pt x="0" y="36956"/>
                </a:lnTo>
                <a:lnTo>
                  <a:pt x="8635" y="53721"/>
                </a:lnTo>
                <a:lnTo>
                  <a:pt x="18541" y="5918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500619" y="247243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30352" y="0"/>
                </a:moveTo>
                <a:lnTo>
                  <a:pt x="1270" y="25780"/>
                </a:lnTo>
                <a:lnTo>
                  <a:pt x="0" y="36956"/>
                </a:lnTo>
                <a:lnTo>
                  <a:pt x="8635" y="53721"/>
                </a:lnTo>
                <a:lnTo>
                  <a:pt x="18541" y="5918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662036" y="2470023"/>
            <a:ext cx="56515" cy="55244"/>
          </a:xfrm>
          <a:custGeom>
            <a:avLst/>
            <a:gdLst/>
            <a:ahLst/>
            <a:cxnLst/>
            <a:rect l="l" t="t" r="r" b="b"/>
            <a:pathLst>
              <a:path w="56515" h="55244">
                <a:moveTo>
                  <a:pt x="30607" y="0"/>
                </a:move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662036" y="2470023"/>
            <a:ext cx="56515" cy="55244"/>
          </a:xfrm>
          <a:custGeom>
            <a:avLst/>
            <a:gdLst/>
            <a:ahLst/>
            <a:cxnLst/>
            <a:rect l="l" t="t" r="r" b="b"/>
            <a:pathLst>
              <a:path w="56515" h="55244">
                <a:moveTo>
                  <a:pt x="30607" y="0"/>
                </a:move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821168" y="2493010"/>
            <a:ext cx="50800" cy="49530"/>
          </a:xfrm>
          <a:custGeom>
            <a:avLst/>
            <a:gdLst/>
            <a:ahLst/>
            <a:cxnLst/>
            <a:rect l="l" t="t" r="r" b="b"/>
            <a:pathLst>
              <a:path w="50800" h="49530">
                <a:moveTo>
                  <a:pt x="25018" y="0"/>
                </a:move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821168" y="2493010"/>
            <a:ext cx="50800" cy="49530"/>
          </a:xfrm>
          <a:custGeom>
            <a:avLst/>
            <a:gdLst/>
            <a:ahLst/>
            <a:cxnLst/>
            <a:rect l="l" t="t" r="r" b="b"/>
            <a:pathLst>
              <a:path w="50800" h="49530">
                <a:moveTo>
                  <a:pt x="25018" y="0"/>
                </a:move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975092" y="2544191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4" h="43814">
                <a:moveTo>
                  <a:pt x="25018" y="0"/>
                </a:move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5968" y="38226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75092" y="2544191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4" h="43814">
                <a:moveTo>
                  <a:pt x="25018" y="0"/>
                </a:move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5968" y="38226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118220" y="262077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7812" y="0"/>
                </a:move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118220" y="262077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7812" y="0"/>
                </a:move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246109" y="2718689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25146" y="0"/>
                </a:move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lnTo>
                  <a:pt x="30861" y="4190"/>
                </a:lnTo>
                <a:lnTo>
                  <a:pt x="251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246109" y="2718689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25146" y="0"/>
                </a:move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lnTo>
                  <a:pt x="30861" y="4190"/>
                </a:lnTo>
                <a:lnTo>
                  <a:pt x="251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354821" y="2836672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19">
                <a:moveTo>
                  <a:pt x="16509" y="0"/>
                </a:move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354821" y="2836672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19">
                <a:moveTo>
                  <a:pt x="16509" y="0"/>
                </a:move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729476" y="3175507"/>
            <a:ext cx="62230" cy="63500"/>
          </a:xfrm>
          <a:custGeom>
            <a:avLst/>
            <a:gdLst/>
            <a:ahLst/>
            <a:cxnLst/>
            <a:rect l="l" t="t" r="r" b="b"/>
            <a:pathLst>
              <a:path w="62229" h="63500">
                <a:moveTo>
                  <a:pt x="33147" y="0"/>
                </a:move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lnTo>
                  <a:pt x="52958" y="10921"/>
                </a:lnTo>
                <a:lnTo>
                  <a:pt x="331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729476" y="3175507"/>
            <a:ext cx="62230" cy="63500"/>
          </a:xfrm>
          <a:custGeom>
            <a:avLst/>
            <a:gdLst/>
            <a:ahLst/>
            <a:cxnLst/>
            <a:rect l="l" t="t" r="r" b="b"/>
            <a:pathLst>
              <a:path w="62229" h="63500">
                <a:moveTo>
                  <a:pt x="33147" y="0"/>
                </a:move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lnTo>
                  <a:pt x="52958" y="10921"/>
                </a:lnTo>
                <a:lnTo>
                  <a:pt x="331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710680" y="3338829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4" h="55245">
                <a:moveTo>
                  <a:pt x="30479" y="0"/>
                </a:moveTo>
                <a:lnTo>
                  <a:pt x="0" y="29972"/>
                </a:ln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710680" y="3338829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4" h="55245">
                <a:moveTo>
                  <a:pt x="30479" y="0"/>
                </a:moveTo>
                <a:lnTo>
                  <a:pt x="0" y="29972"/>
                </a:ln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721347" y="34989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019" y="0"/>
                </a:move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721347" y="34989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019" y="0"/>
                </a:move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758813" y="365721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30606" y="0"/>
                </a:move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lnTo>
                  <a:pt x="37845" y="6984"/>
                </a:lnTo>
                <a:lnTo>
                  <a:pt x="306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758813" y="365721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30606" y="0"/>
                </a:move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lnTo>
                  <a:pt x="37845" y="6984"/>
                </a:lnTo>
                <a:lnTo>
                  <a:pt x="306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821423" y="3804030"/>
            <a:ext cx="40005" cy="42545"/>
          </a:xfrm>
          <a:custGeom>
            <a:avLst/>
            <a:gdLst/>
            <a:ahLst/>
            <a:cxnLst/>
            <a:rect l="l" t="t" r="r" b="b"/>
            <a:pathLst>
              <a:path w="40004" h="42545">
                <a:moveTo>
                  <a:pt x="19430" y="0"/>
                </a:move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821423" y="3804030"/>
            <a:ext cx="40005" cy="42545"/>
          </a:xfrm>
          <a:custGeom>
            <a:avLst/>
            <a:gdLst/>
            <a:ahLst/>
            <a:cxnLst/>
            <a:rect l="l" t="t" r="r" b="b"/>
            <a:pathLst>
              <a:path w="40004" h="42545">
                <a:moveTo>
                  <a:pt x="19430" y="0"/>
                </a:move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907783" y="394055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034" y="0"/>
                </a:move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907783" y="394055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034" y="0"/>
                </a:move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396098" y="2645664"/>
            <a:ext cx="41275" cy="43815"/>
          </a:xfrm>
          <a:custGeom>
            <a:avLst/>
            <a:gdLst/>
            <a:ahLst/>
            <a:cxnLst/>
            <a:rect l="l" t="t" r="r" b="b"/>
            <a:pathLst>
              <a:path w="41275" h="43814">
                <a:moveTo>
                  <a:pt x="19430" y="0"/>
                </a:move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396098" y="2645664"/>
            <a:ext cx="41275" cy="43815"/>
          </a:xfrm>
          <a:custGeom>
            <a:avLst/>
            <a:gdLst/>
            <a:ahLst/>
            <a:cxnLst/>
            <a:rect l="l" t="t" r="r" b="b"/>
            <a:pathLst>
              <a:path w="41275" h="43814">
                <a:moveTo>
                  <a:pt x="19430" y="0"/>
                </a:move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529194" y="2619629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25019" y="0"/>
                </a:moveTo>
                <a:lnTo>
                  <a:pt x="18033" y="126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lnTo>
                  <a:pt x="30733" y="4191"/>
                </a:lnTo>
                <a:lnTo>
                  <a:pt x="25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529194" y="2619629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25019" y="0"/>
                </a:moveTo>
                <a:lnTo>
                  <a:pt x="18033" y="126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lnTo>
                  <a:pt x="30733" y="4191"/>
                </a:lnTo>
                <a:lnTo>
                  <a:pt x="25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665593" y="2616326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17906" y="0"/>
                </a:move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0606" y="4063"/>
                </a:lnTo>
                <a:lnTo>
                  <a:pt x="179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665593" y="2616326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17906" y="0"/>
                </a:move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0606" y="4063"/>
                </a:lnTo>
                <a:lnTo>
                  <a:pt x="179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802118" y="2636773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5" h="29844">
                <a:moveTo>
                  <a:pt x="19430" y="0"/>
                </a:move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802118" y="2636773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5" h="29844">
                <a:moveTo>
                  <a:pt x="19430" y="0"/>
                </a:move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932039" y="2678557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13842" y="0"/>
                </a:move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932039" y="2678557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13842" y="0"/>
                </a:move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334757" y="41057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16637" y="0"/>
                </a:move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334757" y="41057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16637" y="0"/>
                </a:move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465948" y="4146041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5">
                <a:moveTo>
                  <a:pt x="12573" y="0"/>
                </a:move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465948" y="4146041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5">
                <a:moveTo>
                  <a:pt x="12573" y="0"/>
                </a:move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437119" y="2765932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5">
                <a:moveTo>
                  <a:pt x="19557" y="0"/>
                </a:move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lnTo>
                  <a:pt x="1955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437119" y="2765932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5">
                <a:moveTo>
                  <a:pt x="19557" y="0"/>
                </a:move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lnTo>
                  <a:pt x="1955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550657" y="2743200"/>
            <a:ext cx="25400" cy="22860"/>
          </a:xfrm>
          <a:custGeom>
            <a:avLst/>
            <a:gdLst/>
            <a:ahLst/>
            <a:cxnLst/>
            <a:rect l="l" t="t" r="r" b="b"/>
            <a:pathLst>
              <a:path w="25400" h="22860">
                <a:moveTo>
                  <a:pt x="18034" y="0"/>
                </a:move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550657" y="2743200"/>
            <a:ext cx="25400" cy="22860"/>
          </a:xfrm>
          <a:custGeom>
            <a:avLst/>
            <a:gdLst/>
            <a:ahLst/>
            <a:cxnLst/>
            <a:rect l="l" t="t" r="r" b="b"/>
            <a:pathLst>
              <a:path w="25400" h="22860">
                <a:moveTo>
                  <a:pt x="18034" y="0"/>
                </a:move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603743" y="4048252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5" h="29845">
                <a:moveTo>
                  <a:pt x="22351" y="0"/>
                </a:moveTo>
                <a:lnTo>
                  <a:pt x="12446" y="1524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603743" y="4048252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5" h="29845">
                <a:moveTo>
                  <a:pt x="22351" y="0"/>
                </a:moveTo>
                <a:lnTo>
                  <a:pt x="12446" y="1524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720456" y="4046601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18034" y="0"/>
                </a:move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720456" y="4046601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18034" y="0"/>
                </a:move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832470" y="402120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651" y="0"/>
                </a:move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lnTo>
                  <a:pt x="18160" y="2667"/>
                </a:lnTo>
                <a:lnTo>
                  <a:pt x="96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832470" y="402120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651" y="0"/>
                </a:move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lnTo>
                  <a:pt x="18160" y="2667"/>
                </a:lnTo>
                <a:lnTo>
                  <a:pt x="96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 txBox="1">
            <a:spLocks noGrp="1"/>
          </p:cNvSpPr>
          <p:nvPr>
            <p:ph type="title"/>
          </p:nvPr>
        </p:nvSpPr>
        <p:spPr>
          <a:xfrm>
            <a:off x="4643120" y="222758"/>
            <a:ext cx="7537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QUIZ</a:t>
            </a:r>
          </a:p>
        </p:txBody>
      </p:sp>
      <p:sp>
        <p:nvSpPr>
          <p:cNvPr id="259" name="object 2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260" name="object 2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56" name="object 256"/>
          <p:cNvSpPr txBox="1"/>
          <p:nvPr/>
        </p:nvSpPr>
        <p:spPr>
          <a:xfrm>
            <a:off x="215900" y="1366265"/>
            <a:ext cx="6162675" cy="4401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350" marR="358775" indent="-228600">
              <a:lnSpc>
                <a:spcPct val="100000"/>
              </a:lnSpc>
              <a:buClr>
                <a:srgbClr val="0097C6"/>
              </a:buClr>
              <a:buFont typeface="Wingdings"/>
              <a:buChar char=""/>
              <a:tabLst>
                <a:tab pos="260350" algn="l"/>
                <a:tab pos="260985" algn="l"/>
              </a:tabLst>
            </a:pPr>
            <a:r>
              <a:rPr dirty="0" sz="1400" b="1">
                <a:solidFill>
                  <a:srgbClr val="474747"/>
                </a:solidFill>
                <a:latin typeface="Arial"/>
                <a:cs typeface="Arial"/>
              </a:rPr>
              <a:t>1. </a:t>
            </a:r>
            <a:r>
              <a:rPr dirty="0" sz="1400" spc="-5" b="1">
                <a:solidFill>
                  <a:srgbClr val="474747"/>
                </a:solidFill>
                <a:latin typeface="Arial"/>
                <a:cs typeface="Arial"/>
              </a:rPr>
              <a:t>Which </a:t>
            </a:r>
            <a:r>
              <a:rPr dirty="0" sz="1400" spc="-15" b="1">
                <a:solidFill>
                  <a:srgbClr val="474747"/>
                </a:solidFill>
                <a:latin typeface="Arial"/>
                <a:cs typeface="Arial"/>
              </a:rPr>
              <a:t>type </a:t>
            </a:r>
            <a:r>
              <a:rPr dirty="0" sz="1400" spc="-5" b="1">
                <a:solidFill>
                  <a:srgbClr val="474747"/>
                </a:solidFill>
                <a:latin typeface="Arial"/>
                <a:cs typeface="Arial"/>
              </a:rPr>
              <a:t>of database </a:t>
            </a:r>
            <a:r>
              <a:rPr dirty="0" sz="1400" b="1">
                <a:solidFill>
                  <a:srgbClr val="474747"/>
                </a:solidFill>
                <a:latin typeface="Arial"/>
                <a:cs typeface="Arial"/>
              </a:rPr>
              <a:t>is </a:t>
            </a:r>
            <a:r>
              <a:rPr dirty="0" sz="1400" spc="-5" b="1">
                <a:solidFill>
                  <a:srgbClr val="474747"/>
                </a:solidFill>
                <a:latin typeface="Arial"/>
                <a:cs typeface="Arial"/>
              </a:rPr>
              <a:t>built around both </a:t>
            </a:r>
            <a:r>
              <a:rPr dirty="0" sz="1400" b="1">
                <a:solidFill>
                  <a:srgbClr val="474747"/>
                </a:solidFill>
                <a:latin typeface="Arial"/>
                <a:cs typeface="Arial"/>
              </a:rPr>
              <a:t>set processing</a:t>
            </a:r>
            <a:r>
              <a:rPr dirty="0" sz="1400" spc="-170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474747"/>
                </a:solidFill>
                <a:latin typeface="Arial"/>
                <a:cs typeface="Arial"/>
              </a:rPr>
              <a:t>and  row-at-a-time</a:t>
            </a:r>
            <a:r>
              <a:rPr dirty="0" sz="1400" spc="-65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474747"/>
                </a:solidFill>
                <a:latin typeface="Arial"/>
                <a:cs typeface="Arial"/>
              </a:rPr>
              <a:t>processing?</a:t>
            </a:r>
            <a:endParaRPr sz="1400">
              <a:latin typeface="Arial"/>
              <a:cs typeface="Arial"/>
            </a:endParaRPr>
          </a:p>
          <a:p>
            <a:pPr marL="26035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60350" algn="l"/>
                <a:tab pos="260985" algn="l"/>
              </a:tabLst>
            </a:pP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A.</a:t>
            </a:r>
            <a:r>
              <a:rPr dirty="0" sz="1400" spc="-8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marL="26035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60350" algn="l"/>
                <a:tab pos="260985" algn="l"/>
              </a:tabLst>
            </a:pP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B. data</a:t>
            </a:r>
            <a:r>
              <a:rPr dirty="0" sz="1400" spc="-12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mart</a:t>
            </a:r>
            <a:endParaRPr sz="1400">
              <a:latin typeface="Arial"/>
              <a:cs typeface="Arial"/>
            </a:endParaRPr>
          </a:p>
          <a:p>
            <a:pPr marL="26035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60350" algn="l"/>
                <a:tab pos="260985" algn="l"/>
              </a:tabLst>
            </a:pP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C.</a:t>
            </a:r>
            <a:r>
              <a:rPr dirty="0" sz="1400" spc="-10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relational</a:t>
            </a:r>
            <a:endParaRPr sz="1400">
              <a:latin typeface="Arial"/>
              <a:cs typeface="Arial"/>
            </a:endParaRPr>
          </a:p>
          <a:p>
            <a:pPr marL="26035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60350" algn="l"/>
                <a:tab pos="260985" algn="l"/>
              </a:tabLst>
            </a:pP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D.</a:t>
            </a:r>
            <a:r>
              <a:rPr dirty="0" sz="1400" spc="-9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hierarchical</a:t>
            </a:r>
            <a:endParaRPr sz="1400">
              <a:latin typeface="Arial"/>
              <a:cs typeface="Arial"/>
            </a:endParaRPr>
          </a:p>
          <a:p>
            <a:pPr marL="26035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60350" algn="l"/>
                <a:tab pos="260985" algn="l"/>
              </a:tabLst>
            </a:pP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E. </a:t>
            </a: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inverted</a:t>
            </a:r>
            <a:r>
              <a:rPr dirty="0" sz="1400" spc="-8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845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 b="1">
                <a:solidFill>
                  <a:srgbClr val="474747"/>
                </a:solidFill>
                <a:latin typeface="Arial"/>
                <a:cs typeface="Arial"/>
              </a:rPr>
              <a:t>2.Which three are terms that are associated </a:t>
            </a:r>
            <a:r>
              <a:rPr dirty="0" sz="1600" spc="5" b="1">
                <a:solidFill>
                  <a:srgbClr val="474747"/>
                </a:solidFill>
                <a:latin typeface="Arial"/>
                <a:cs typeface="Arial"/>
              </a:rPr>
              <a:t>with </a:t>
            </a:r>
            <a:r>
              <a:rPr dirty="0" sz="1600" spc="-5" b="1">
                <a:solidFill>
                  <a:srgbClr val="474747"/>
                </a:solidFill>
                <a:latin typeface="Arial"/>
                <a:cs typeface="Arial"/>
              </a:rPr>
              <a:t>star schema  and dimensional modeling? </a:t>
            </a:r>
            <a:r>
              <a:rPr dirty="0" sz="1600" spc="-10" b="1">
                <a:solidFill>
                  <a:srgbClr val="474747"/>
                </a:solidFill>
                <a:latin typeface="Arial"/>
                <a:cs typeface="Arial"/>
              </a:rPr>
              <a:t>(Choose</a:t>
            </a:r>
            <a:r>
              <a:rPr dirty="0" sz="1600" spc="70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74747"/>
                </a:solidFill>
                <a:latin typeface="Arial"/>
                <a:cs typeface="Arial"/>
              </a:rPr>
              <a:t>three.)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A.</a:t>
            </a:r>
            <a:r>
              <a:rPr dirty="0" sz="1600" spc="-8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facts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B.</a:t>
            </a:r>
            <a:r>
              <a:rPr dirty="0" sz="1600" spc="-6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entities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C.</a:t>
            </a:r>
            <a:r>
              <a:rPr dirty="0" sz="1600" spc="-7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attributes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D.</a:t>
            </a:r>
            <a:r>
              <a:rPr dirty="0" sz="1600" spc="-8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snowflakes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E.</a:t>
            </a:r>
            <a:r>
              <a:rPr dirty="0" sz="1600" spc="-6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dimensions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100">
                <a:solidFill>
                  <a:srgbClr val="474747"/>
                </a:solidFill>
                <a:latin typeface="Arial"/>
                <a:cs typeface="Arial"/>
              </a:rPr>
              <a:t>F.</a:t>
            </a:r>
            <a:r>
              <a:rPr dirty="0" sz="1600" spc="-4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relationships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7239000" y="1676400"/>
            <a:ext cx="2063750" cy="685800"/>
          </a:xfrm>
          <a:prstGeom prst="rect">
            <a:avLst/>
          </a:prstGeom>
          <a:solidFill>
            <a:srgbClr val="588E1F"/>
          </a:solidFill>
          <a:ln w="25400">
            <a:solidFill>
              <a:srgbClr val="3E6713"/>
            </a:solidFill>
          </a:ln>
        </p:spPr>
        <p:txBody>
          <a:bodyPr wrap="square" lIns="0" tIns="179070" rIns="0" bIns="0" rtlCol="0" vert="horz">
            <a:spAutoFit/>
          </a:bodyPr>
          <a:lstStyle/>
          <a:p>
            <a:pPr marL="511175">
              <a:lnSpc>
                <a:spcPct val="100000"/>
              </a:lnSpc>
              <a:spcBef>
                <a:spcPts val="1410"/>
              </a:spcBef>
            </a:pP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dirty="0" sz="19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7239000" y="4267200"/>
            <a:ext cx="2063750" cy="685800"/>
          </a:xfrm>
          <a:prstGeom prst="rect">
            <a:avLst/>
          </a:prstGeom>
          <a:solidFill>
            <a:srgbClr val="588E1F"/>
          </a:solidFill>
          <a:ln w="25400">
            <a:solidFill>
              <a:srgbClr val="3E6713"/>
            </a:solidFill>
          </a:ln>
        </p:spPr>
        <p:txBody>
          <a:bodyPr wrap="square" lIns="0" tIns="179705" rIns="0" bIns="0" rtlCol="0" vert="horz">
            <a:spAutoFit/>
          </a:bodyPr>
          <a:lstStyle/>
          <a:p>
            <a:pPr marL="281305">
              <a:lnSpc>
                <a:spcPct val="100000"/>
              </a:lnSpc>
              <a:spcBef>
                <a:spcPts val="1415"/>
              </a:spcBef>
            </a:pP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dirty="0" sz="19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A,D,E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9955"/>
            <a:ext cx="9905999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19" y="605027"/>
            <a:ext cx="106680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38150"/>
            <a:ext cx="9906000" cy="727075"/>
          </a:xfrm>
          <a:custGeom>
            <a:avLst/>
            <a:gdLst/>
            <a:ahLst/>
            <a:cxnLst/>
            <a:rect l="l" t="t" r="r" b="b"/>
            <a:pathLst>
              <a:path w="9906000" h="727075">
                <a:moveTo>
                  <a:pt x="0" y="329819"/>
                </a:moveTo>
                <a:lnTo>
                  <a:pt x="0" y="397255"/>
                </a:lnTo>
                <a:lnTo>
                  <a:pt x="234454" y="448790"/>
                </a:lnTo>
                <a:lnTo>
                  <a:pt x="381639" y="562165"/>
                </a:lnTo>
                <a:lnTo>
                  <a:pt x="457937" y="675540"/>
                </a:lnTo>
                <a:lnTo>
                  <a:pt x="479729" y="727075"/>
                </a:lnTo>
                <a:lnTo>
                  <a:pt x="501416" y="663194"/>
                </a:lnTo>
                <a:lnTo>
                  <a:pt x="479729" y="663194"/>
                </a:lnTo>
                <a:lnTo>
                  <a:pt x="415048" y="470461"/>
                </a:lnTo>
                <a:lnTo>
                  <a:pt x="343515" y="371490"/>
                </a:lnTo>
                <a:lnTo>
                  <a:pt x="220158" y="335027"/>
                </a:lnTo>
                <a:lnTo>
                  <a:pt x="0" y="329819"/>
                </a:lnTo>
                <a:close/>
              </a:path>
              <a:path w="9906000" h="727075">
                <a:moveTo>
                  <a:pt x="537167" y="557883"/>
                </a:moveTo>
                <a:lnTo>
                  <a:pt x="501571" y="611104"/>
                </a:lnTo>
                <a:lnTo>
                  <a:pt x="479729" y="663194"/>
                </a:lnTo>
                <a:lnTo>
                  <a:pt x="501416" y="663194"/>
                </a:lnTo>
                <a:lnTo>
                  <a:pt x="537167" y="557883"/>
                </a:lnTo>
                <a:close/>
              </a:path>
              <a:path w="9906000" h="727075">
                <a:moveTo>
                  <a:pt x="675359" y="421356"/>
                </a:moveTo>
                <a:lnTo>
                  <a:pt x="616342" y="438483"/>
                </a:lnTo>
                <a:lnTo>
                  <a:pt x="544461" y="536398"/>
                </a:lnTo>
                <a:lnTo>
                  <a:pt x="537167" y="557883"/>
                </a:lnTo>
                <a:lnTo>
                  <a:pt x="578218" y="496506"/>
                </a:lnTo>
                <a:lnTo>
                  <a:pt x="675359" y="421356"/>
                </a:lnTo>
                <a:close/>
              </a:path>
              <a:path w="9906000" h="727075">
                <a:moveTo>
                  <a:pt x="9710543" y="304809"/>
                </a:moveTo>
                <a:lnTo>
                  <a:pt x="9641949" y="324665"/>
                </a:lnTo>
                <a:lnTo>
                  <a:pt x="9419971" y="329819"/>
                </a:lnTo>
                <a:lnTo>
                  <a:pt x="962647" y="329819"/>
                </a:lnTo>
                <a:lnTo>
                  <a:pt x="726349" y="381908"/>
                </a:lnTo>
                <a:lnTo>
                  <a:pt x="675359" y="421356"/>
                </a:lnTo>
                <a:lnTo>
                  <a:pt x="740646" y="402409"/>
                </a:lnTo>
                <a:lnTo>
                  <a:pt x="962647" y="397255"/>
                </a:lnTo>
                <a:lnTo>
                  <a:pt x="9419971" y="397255"/>
                </a:lnTo>
                <a:lnTo>
                  <a:pt x="9656700" y="345721"/>
                </a:lnTo>
                <a:lnTo>
                  <a:pt x="9710543" y="304809"/>
                </a:lnTo>
                <a:close/>
              </a:path>
              <a:path w="9906000" h="727075">
                <a:moveTo>
                  <a:pt x="9844501" y="176066"/>
                </a:moveTo>
                <a:lnTo>
                  <a:pt x="9805908" y="232346"/>
                </a:lnTo>
                <a:lnTo>
                  <a:pt x="9710543" y="304809"/>
                </a:lnTo>
                <a:lnTo>
                  <a:pt x="9766569" y="288591"/>
                </a:lnTo>
                <a:lnTo>
                  <a:pt x="9839398" y="190676"/>
                </a:lnTo>
                <a:lnTo>
                  <a:pt x="9844501" y="176066"/>
                </a:lnTo>
                <a:close/>
              </a:path>
              <a:path w="9906000" h="727075">
                <a:moveTo>
                  <a:pt x="9906000" y="0"/>
                </a:moveTo>
                <a:lnTo>
                  <a:pt x="9844501" y="176066"/>
                </a:lnTo>
                <a:lnTo>
                  <a:pt x="9883653" y="118971"/>
                </a:lnTo>
                <a:lnTo>
                  <a:pt x="9906000" y="67437"/>
                </a:lnTo>
                <a:lnTo>
                  <a:pt x="990600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45752" y="409841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04140" y="0"/>
                </a:moveTo>
                <a:lnTo>
                  <a:pt x="52197" y="9270"/>
                </a:lnTo>
                <a:lnTo>
                  <a:pt x="23114" y="34924"/>
                </a:lnTo>
                <a:lnTo>
                  <a:pt x="0" y="85851"/>
                </a:lnTo>
                <a:lnTo>
                  <a:pt x="1650" y="102742"/>
                </a:lnTo>
                <a:lnTo>
                  <a:pt x="10541" y="140588"/>
                </a:lnTo>
                <a:lnTo>
                  <a:pt x="47751" y="177926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68275" y="157860"/>
                </a:lnTo>
                <a:lnTo>
                  <a:pt x="186054" y="123951"/>
                </a:lnTo>
                <a:lnTo>
                  <a:pt x="191134" y="85851"/>
                </a:lnTo>
                <a:lnTo>
                  <a:pt x="189483" y="69087"/>
                </a:lnTo>
                <a:lnTo>
                  <a:pt x="157861" y="21716"/>
                </a:lnTo>
                <a:lnTo>
                  <a:pt x="123825" y="3936"/>
                </a:lnTo>
                <a:lnTo>
                  <a:pt x="1041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45752" y="409841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04140" y="0"/>
                </a:moveTo>
                <a:lnTo>
                  <a:pt x="52197" y="9270"/>
                </a:lnTo>
                <a:lnTo>
                  <a:pt x="23114" y="34924"/>
                </a:lnTo>
                <a:lnTo>
                  <a:pt x="0" y="85851"/>
                </a:lnTo>
                <a:lnTo>
                  <a:pt x="1650" y="102742"/>
                </a:lnTo>
                <a:lnTo>
                  <a:pt x="10541" y="140588"/>
                </a:lnTo>
                <a:lnTo>
                  <a:pt x="47751" y="177926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68275" y="157860"/>
                </a:lnTo>
                <a:lnTo>
                  <a:pt x="186054" y="123951"/>
                </a:lnTo>
                <a:lnTo>
                  <a:pt x="191134" y="85851"/>
                </a:lnTo>
                <a:lnTo>
                  <a:pt x="189483" y="69087"/>
                </a:lnTo>
                <a:lnTo>
                  <a:pt x="157861" y="21716"/>
                </a:lnTo>
                <a:lnTo>
                  <a:pt x="123825" y="3936"/>
                </a:lnTo>
                <a:lnTo>
                  <a:pt x="1041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90431" y="4424171"/>
            <a:ext cx="171450" cy="172085"/>
          </a:xfrm>
          <a:custGeom>
            <a:avLst/>
            <a:gdLst/>
            <a:ahLst/>
            <a:cxnLst/>
            <a:rect l="l" t="t" r="r" b="b"/>
            <a:pathLst>
              <a:path w="171450" h="172085">
                <a:moveTo>
                  <a:pt x="95630" y="0"/>
                </a:moveTo>
                <a:lnTo>
                  <a:pt x="31242" y="19176"/>
                </a:lnTo>
                <a:lnTo>
                  <a:pt x="3683" y="61848"/>
                </a:lnTo>
                <a:lnTo>
                  <a:pt x="0" y="95630"/>
                </a:lnTo>
                <a:lnTo>
                  <a:pt x="8890" y="126364"/>
                </a:lnTo>
                <a:lnTo>
                  <a:pt x="44576" y="161035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2305" y="46862"/>
                </a:ln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90431" y="4424171"/>
            <a:ext cx="171450" cy="172085"/>
          </a:xfrm>
          <a:custGeom>
            <a:avLst/>
            <a:gdLst/>
            <a:ahLst/>
            <a:cxnLst/>
            <a:rect l="l" t="t" r="r" b="b"/>
            <a:pathLst>
              <a:path w="171450" h="172085">
                <a:moveTo>
                  <a:pt x="95630" y="0"/>
                </a:moveTo>
                <a:lnTo>
                  <a:pt x="31242" y="19176"/>
                </a:lnTo>
                <a:lnTo>
                  <a:pt x="3683" y="61848"/>
                </a:lnTo>
                <a:lnTo>
                  <a:pt x="0" y="95630"/>
                </a:lnTo>
                <a:lnTo>
                  <a:pt x="8890" y="126364"/>
                </a:lnTo>
                <a:lnTo>
                  <a:pt x="44576" y="161035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2305" y="46862"/>
                </a:ln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082278" y="4715890"/>
            <a:ext cx="153670" cy="156210"/>
          </a:xfrm>
          <a:custGeom>
            <a:avLst/>
            <a:gdLst/>
            <a:ahLst/>
            <a:cxnLst/>
            <a:rect l="l" t="t" r="r" b="b"/>
            <a:pathLst>
              <a:path w="153670" h="156210">
                <a:moveTo>
                  <a:pt x="69088" y="0"/>
                </a:moveTo>
                <a:lnTo>
                  <a:pt x="53721" y="4444"/>
                </a:lnTo>
                <a:lnTo>
                  <a:pt x="28575" y="17398"/>
                </a:lnTo>
                <a:lnTo>
                  <a:pt x="16001" y="27431"/>
                </a:lnTo>
                <a:lnTo>
                  <a:pt x="9271" y="41655"/>
                </a:lnTo>
                <a:lnTo>
                  <a:pt x="2413" y="55752"/>
                </a:lnTo>
                <a:lnTo>
                  <a:pt x="18" y="70357"/>
                </a:lnTo>
                <a:lnTo>
                  <a:pt x="0" y="85343"/>
                </a:lnTo>
                <a:lnTo>
                  <a:pt x="253" y="99313"/>
                </a:lnTo>
                <a:lnTo>
                  <a:pt x="14731" y="127253"/>
                </a:lnTo>
                <a:lnTo>
                  <a:pt x="26162" y="135508"/>
                </a:lnTo>
                <a:lnTo>
                  <a:pt x="38862" y="146557"/>
                </a:lnTo>
                <a:lnTo>
                  <a:pt x="68579" y="155955"/>
                </a:lnTo>
                <a:lnTo>
                  <a:pt x="82676" y="155828"/>
                </a:lnTo>
                <a:lnTo>
                  <a:pt x="113411" y="146938"/>
                </a:lnTo>
                <a:lnTo>
                  <a:pt x="123190" y="138302"/>
                </a:lnTo>
                <a:lnTo>
                  <a:pt x="135636" y="128269"/>
                </a:lnTo>
                <a:lnTo>
                  <a:pt x="143891" y="116966"/>
                </a:lnTo>
                <a:lnTo>
                  <a:pt x="149225" y="99948"/>
                </a:lnTo>
                <a:lnTo>
                  <a:pt x="153289" y="87248"/>
                </a:lnTo>
                <a:lnTo>
                  <a:pt x="151638" y="70357"/>
                </a:lnTo>
                <a:lnTo>
                  <a:pt x="151383" y="56387"/>
                </a:lnTo>
                <a:lnTo>
                  <a:pt x="144145" y="42417"/>
                </a:lnTo>
                <a:lnTo>
                  <a:pt x="137032" y="28447"/>
                </a:lnTo>
                <a:lnTo>
                  <a:pt x="114173" y="11937"/>
                </a:lnTo>
                <a:lnTo>
                  <a:pt x="100075" y="5079"/>
                </a:lnTo>
                <a:lnTo>
                  <a:pt x="690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82278" y="4715890"/>
            <a:ext cx="153670" cy="156210"/>
          </a:xfrm>
          <a:custGeom>
            <a:avLst/>
            <a:gdLst/>
            <a:ahLst/>
            <a:cxnLst/>
            <a:rect l="l" t="t" r="r" b="b"/>
            <a:pathLst>
              <a:path w="153670" h="156210">
                <a:moveTo>
                  <a:pt x="69088" y="0"/>
                </a:moveTo>
                <a:lnTo>
                  <a:pt x="53721" y="4444"/>
                </a:lnTo>
                <a:lnTo>
                  <a:pt x="28575" y="17398"/>
                </a:lnTo>
                <a:lnTo>
                  <a:pt x="16001" y="27431"/>
                </a:lnTo>
                <a:lnTo>
                  <a:pt x="9271" y="41655"/>
                </a:lnTo>
                <a:lnTo>
                  <a:pt x="2413" y="55752"/>
                </a:lnTo>
                <a:lnTo>
                  <a:pt x="18" y="70357"/>
                </a:lnTo>
                <a:lnTo>
                  <a:pt x="0" y="85343"/>
                </a:lnTo>
                <a:lnTo>
                  <a:pt x="253" y="99313"/>
                </a:lnTo>
                <a:lnTo>
                  <a:pt x="14731" y="127253"/>
                </a:lnTo>
                <a:lnTo>
                  <a:pt x="26162" y="135508"/>
                </a:lnTo>
                <a:lnTo>
                  <a:pt x="38862" y="146557"/>
                </a:lnTo>
                <a:lnTo>
                  <a:pt x="68579" y="155955"/>
                </a:lnTo>
                <a:lnTo>
                  <a:pt x="82676" y="155828"/>
                </a:lnTo>
                <a:lnTo>
                  <a:pt x="113411" y="146938"/>
                </a:lnTo>
                <a:lnTo>
                  <a:pt x="123190" y="138302"/>
                </a:lnTo>
                <a:lnTo>
                  <a:pt x="135636" y="128269"/>
                </a:lnTo>
                <a:lnTo>
                  <a:pt x="143891" y="116966"/>
                </a:lnTo>
                <a:lnTo>
                  <a:pt x="149225" y="99948"/>
                </a:lnTo>
                <a:lnTo>
                  <a:pt x="153289" y="87248"/>
                </a:lnTo>
                <a:lnTo>
                  <a:pt x="151638" y="70357"/>
                </a:lnTo>
                <a:lnTo>
                  <a:pt x="151383" y="56387"/>
                </a:lnTo>
                <a:lnTo>
                  <a:pt x="144145" y="42417"/>
                </a:lnTo>
                <a:lnTo>
                  <a:pt x="137032" y="28447"/>
                </a:lnTo>
                <a:lnTo>
                  <a:pt x="114173" y="11937"/>
                </a:lnTo>
                <a:lnTo>
                  <a:pt x="100075" y="5079"/>
                </a:lnTo>
                <a:lnTo>
                  <a:pt x="690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24214" y="4965572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77850" y="0"/>
                </a:moveTo>
                <a:lnTo>
                  <a:pt x="38480" y="6222"/>
                </a:lnTo>
                <a:lnTo>
                  <a:pt x="10794" y="34670"/>
                </a:lnTo>
                <a:lnTo>
                  <a:pt x="0" y="61594"/>
                </a:lnTo>
                <a:lnTo>
                  <a:pt x="253" y="75564"/>
                </a:lnTo>
                <a:lnTo>
                  <a:pt x="16255" y="113283"/>
                </a:lnTo>
                <a:lnTo>
                  <a:pt x="48894" y="13538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23062" y="114553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24214" y="4965572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77850" y="0"/>
                </a:moveTo>
                <a:lnTo>
                  <a:pt x="38480" y="6222"/>
                </a:lnTo>
                <a:lnTo>
                  <a:pt x="10794" y="34670"/>
                </a:lnTo>
                <a:lnTo>
                  <a:pt x="0" y="61594"/>
                </a:lnTo>
                <a:lnTo>
                  <a:pt x="253" y="75564"/>
                </a:lnTo>
                <a:lnTo>
                  <a:pt x="16255" y="113283"/>
                </a:lnTo>
                <a:lnTo>
                  <a:pt x="48894" y="13538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23062" y="114553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30717" y="516420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56514" y="0"/>
                </a:moveTo>
                <a:lnTo>
                  <a:pt x="14731" y="21717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121030" y="83439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565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30717" y="516420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56514" y="0"/>
                </a:moveTo>
                <a:lnTo>
                  <a:pt x="14731" y="21717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121030" y="83439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565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06358" y="5306821"/>
            <a:ext cx="113030" cy="112395"/>
          </a:xfrm>
          <a:custGeom>
            <a:avLst/>
            <a:gdLst/>
            <a:ahLst/>
            <a:cxnLst/>
            <a:rect l="l" t="t" r="r" b="b"/>
            <a:pathLst>
              <a:path w="113029" h="112395">
                <a:moveTo>
                  <a:pt x="51308" y="0"/>
                </a:move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27559" y="104393"/>
                </a:lnTo>
                <a:lnTo>
                  <a:pt x="59944" y="112394"/>
                </a:lnTo>
                <a:lnTo>
                  <a:pt x="72644" y="109346"/>
                </a:lnTo>
                <a:lnTo>
                  <a:pt x="92075" y="99186"/>
                </a:lnTo>
                <a:lnTo>
                  <a:pt x="99060" y="92074"/>
                </a:lnTo>
                <a:lnTo>
                  <a:pt x="109982" y="72262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0838" y="20446"/>
                </a:lnTo>
                <a:lnTo>
                  <a:pt x="93599" y="13461"/>
                </a:lnTo>
                <a:lnTo>
                  <a:pt x="73787" y="2539"/>
                </a:lnTo>
                <a:lnTo>
                  <a:pt x="513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06358" y="5306821"/>
            <a:ext cx="113030" cy="112395"/>
          </a:xfrm>
          <a:custGeom>
            <a:avLst/>
            <a:gdLst/>
            <a:ahLst/>
            <a:cxnLst/>
            <a:rect l="l" t="t" r="r" b="b"/>
            <a:pathLst>
              <a:path w="113029" h="112395">
                <a:moveTo>
                  <a:pt x="51308" y="0"/>
                </a:move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27559" y="104393"/>
                </a:lnTo>
                <a:lnTo>
                  <a:pt x="59944" y="112394"/>
                </a:lnTo>
                <a:lnTo>
                  <a:pt x="72644" y="109346"/>
                </a:lnTo>
                <a:lnTo>
                  <a:pt x="92075" y="99186"/>
                </a:lnTo>
                <a:lnTo>
                  <a:pt x="99060" y="92074"/>
                </a:lnTo>
                <a:lnTo>
                  <a:pt x="109982" y="72262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0838" y="20446"/>
                </a:lnTo>
                <a:lnTo>
                  <a:pt x="93599" y="13461"/>
                </a:lnTo>
                <a:lnTo>
                  <a:pt x="73787" y="2539"/>
                </a:lnTo>
                <a:lnTo>
                  <a:pt x="513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61807" y="538937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45593" y="0"/>
                </a:move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10287" y="82041"/>
                </a:lnTo>
                <a:lnTo>
                  <a:pt x="35814" y="97154"/>
                </a:lnTo>
                <a:lnTo>
                  <a:pt x="45720" y="102615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99568" y="35686"/>
                </a:lnTo>
                <a:lnTo>
                  <a:pt x="95184" y="27304"/>
                </a:ln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61807" y="538937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45593" y="0"/>
                </a:move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10287" y="82041"/>
                </a:lnTo>
                <a:lnTo>
                  <a:pt x="35814" y="97154"/>
                </a:lnTo>
                <a:lnTo>
                  <a:pt x="45720" y="102615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99568" y="35686"/>
                </a:lnTo>
                <a:lnTo>
                  <a:pt x="95184" y="27304"/>
                </a:ln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12050" y="5410072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1401" y="0"/>
                </a:move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12050" y="5410072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1401" y="0"/>
                </a:move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61276" y="53675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37338" y="0"/>
                </a:move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61276" y="53675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37338" y="0"/>
                </a:move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24980" y="5261609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90" h="74929">
                <a:moveTo>
                  <a:pt x="31876" y="0"/>
                </a:move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24980" y="5261609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90" h="74929">
                <a:moveTo>
                  <a:pt x="31876" y="0"/>
                </a:move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54718" y="3756914"/>
            <a:ext cx="191770" cy="191135"/>
          </a:xfrm>
          <a:custGeom>
            <a:avLst/>
            <a:gdLst/>
            <a:ahLst/>
            <a:cxnLst/>
            <a:rect l="l" t="t" r="r" b="b"/>
            <a:pathLst>
              <a:path w="191770" h="191135">
                <a:moveTo>
                  <a:pt x="87122" y="0"/>
                </a:moveTo>
                <a:lnTo>
                  <a:pt x="50673" y="11684"/>
                </a:lnTo>
                <a:lnTo>
                  <a:pt x="13334" y="48894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20776" y="187833"/>
                </a:lnTo>
                <a:lnTo>
                  <a:pt x="168148" y="156210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0593" y="50546"/>
                </a:lnTo>
                <a:lnTo>
                  <a:pt x="143509" y="13208"/>
                </a:lnTo>
                <a:lnTo>
                  <a:pt x="105409" y="1143"/>
                </a:lnTo>
                <a:lnTo>
                  <a:pt x="8712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554718" y="3756914"/>
            <a:ext cx="191770" cy="191135"/>
          </a:xfrm>
          <a:custGeom>
            <a:avLst/>
            <a:gdLst/>
            <a:ahLst/>
            <a:cxnLst/>
            <a:rect l="l" t="t" r="r" b="b"/>
            <a:pathLst>
              <a:path w="191770" h="191135">
                <a:moveTo>
                  <a:pt x="87122" y="0"/>
                </a:moveTo>
                <a:lnTo>
                  <a:pt x="50673" y="11684"/>
                </a:lnTo>
                <a:lnTo>
                  <a:pt x="13334" y="48894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20776" y="187833"/>
                </a:lnTo>
                <a:lnTo>
                  <a:pt x="168148" y="156210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0593" y="50546"/>
                </a:lnTo>
                <a:lnTo>
                  <a:pt x="143509" y="13208"/>
                </a:lnTo>
                <a:lnTo>
                  <a:pt x="105409" y="1143"/>
                </a:lnTo>
                <a:lnTo>
                  <a:pt x="8712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11359" y="3412997"/>
            <a:ext cx="171450" cy="173355"/>
          </a:xfrm>
          <a:custGeom>
            <a:avLst/>
            <a:gdLst/>
            <a:ahLst/>
            <a:cxnLst/>
            <a:rect l="l" t="t" r="r" b="b"/>
            <a:pathLst>
              <a:path w="171450" h="173354">
                <a:moveTo>
                  <a:pt x="92837" y="0"/>
                </a:moveTo>
                <a:lnTo>
                  <a:pt x="78740" y="126"/>
                </a:lnTo>
                <a:lnTo>
                  <a:pt x="61849" y="1777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8890" y="124840"/>
                </a:lnTo>
                <a:lnTo>
                  <a:pt x="60198" y="169163"/>
                </a:lnTo>
                <a:lnTo>
                  <a:pt x="93980" y="172847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62306" y="45338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611359" y="3412997"/>
            <a:ext cx="171450" cy="173355"/>
          </a:xfrm>
          <a:custGeom>
            <a:avLst/>
            <a:gdLst/>
            <a:ahLst/>
            <a:cxnLst/>
            <a:rect l="l" t="t" r="r" b="b"/>
            <a:pathLst>
              <a:path w="171450" h="173354">
                <a:moveTo>
                  <a:pt x="92837" y="0"/>
                </a:moveTo>
                <a:lnTo>
                  <a:pt x="78740" y="126"/>
                </a:lnTo>
                <a:lnTo>
                  <a:pt x="61849" y="1777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8890" y="124840"/>
                </a:lnTo>
                <a:lnTo>
                  <a:pt x="60198" y="169163"/>
                </a:lnTo>
                <a:lnTo>
                  <a:pt x="93980" y="172847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62306" y="45338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06023" y="3063367"/>
            <a:ext cx="153670" cy="156210"/>
          </a:xfrm>
          <a:custGeom>
            <a:avLst/>
            <a:gdLst/>
            <a:ahLst/>
            <a:cxnLst/>
            <a:rect l="l" t="t" r="r" b="b"/>
            <a:pathLst>
              <a:path w="153670" h="156210">
                <a:moveTo>
                  <a:pt x="69090" y="0"/>
                </a:moveTo>
                <a:lnTo>
                  <a:pt x="28577" y="17399"/>
                </a:lnTo>
                <a:lnTo>
                  <a:pt x="9273" y="41656"/>
                </a:lnTo>
                <a:lnTo>
                  <a:pt x="2415" y="55753"/>
                </a:lnTo>
                <a:lnTo>
                  <a:pt x="0" y="70485"/>
                </a:lnTo>
                <a:lnTo>
                  <a:pt x="2" y="85344"/>
                </a:lnTo>
                <a:lnTo>
                  <a:pt x="256" y="99441"/>
                </a:lnTo>
                <a:lnTo>
                  <a:pt x="7495" y="113411"/>
                </a:lnTo>
                <a:lnTo>
                  <a:pt x="14734" y="127254"/>
                </a:lnTo>
                <a:lnTo>
                  <a:pt x="26037" y="135636"/>
                </a:lnTo>
                <a:lnTo>
                  <a:pt x="38864" y="146685"/>
                </a:lnTo>
                <a:lnTo>
                  <a:pt x="53088" y="153416"/>
                </a:lnTo>
                <a:lnTo>
                  <a:pt x="68582" y="156083"/>
                </a:lnTo>
                <a:lnTo>
                  <a:pt x="82552" y="155829"/>
                </a:lnTo>
                <a:lnTo>
                  <a:pt x="113413" y="146938"/>
                </a:lnTo>
                <a:lnTo>
                  <a:pt x="123065" y="138303"/>
                </a:lnTo>
                <a:lnTo>
                  <a:pt x="135638" y="128270"/>
                </a:lnTo>
                <a:lnTo>
                  <a:pt x="143893" y="116967"/>
                </a:lnTo>
                <a:lnTo>
                  <a:pt x="150751" y="102743"/>
                </a:lnTo>
                <a:lnTo>
                  <a:pt x="153291" y="87249"/>
                </a:lnTo>
                <a:lnTo>
                  <a:pt x="151640" y="70485"/>
                </a:lnTo>
                <a:lnTo>
                  <a:pt x="151386" y="56387"/>
                </a:lnTo>
                <a:lnTo>
                  <a:pt x="136908" y="28448"/>
                </a:lnTo>
                <a:lnTo>
                  <a:pt x="114175" y="11937"/>
                </a:lnTo>
                <a:lnTo>
                  <a:pt x="100078" y="5207"/>
                </a:lnTo>
                <a:lnTo>
                  <a:pt x="690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606023" y="3063367"/>
            <a:ext cx="153670" cy="156210"/>
          </a:xfrm>
          <a:custGeom>
            <a:avLst/>
            <a:gdLst/>
            <a:ahLst/>
            <a:cxnLst/>
            <a:rect l="l" t="t" r="r" b="b"/>
            <a:pathLst>
              <a:path w="153670" h="156210">
                <a:moveTo>
                  <a:pt x="69090" y="0"/>
                </a:moveTo>
                <a:lnTo>
                  <a:pt x="28577" y="17399"/>
                </a:lnTo>
                <a:lnTo>
                  <a:pt x="9273" y="41656"/>
                </a:lnTo>
                <a:lnTo>
                  <a:pt x="2415" y="55753"/>
                </a:lnTo>
                <a:lnTo>
                  <a:pt x="0" y="70485"/>
                </a:lnTo>
                <a:lnTo>
                  <a:pt x="2" y="85344"/>
                </a:lnTo>
                <a:lnTo>
                  <a:pt x="256" y="99441"/>
                </a:lnTo>
                <a:lnTo>
                  <a:pt x="7495" y="113411"/>
                </a:lnTo>
                <a:lnTo>
                  <a:pt x="14734" y="127254"/>
                </a:lnTo>
                <a:lnTo>
                  <a:pt x="26037" y="135636"/>
                </a:lnTo>
                <a:lnTo>
                  <a:pt x="38864" y="146685"/>
                </a:lnTo>
                <a:lnTo>
                  <a:pt x="53088" y="153416"/>
                </a:lnTo>
                <a:lnTo>
                  <a:pt x="68582" y="156083"/>
                </a:lnTo>
                <a:lnTo>
                  <a:pt x="82552" y="155829"/>
                </a:lnTo>
                <a:lnTo>
                  <a:pt x="113413" y="146938"/>
                </a:lnTo>
                <a:lnTo>
                  <a:pt x="123065" y="138303"/>
                </a:lnTo>
                <a:lnTo>
                  <a:pt x="135638" y="128270"/>
                </a:lnTo>
                <a:lnTo>
                  <a:pt x="143893" y="116967"/>
                </a:lnTo>
                <a:lnTo>
                  <a:pt x="150751" y="102743"/>
                </a:lnTo>
                <a:lnTo>
                  <a:pt x="153291" y="87249"/>
                </a:lnTo>
                <a:lnTo>
                  <a:pt x="151640" y="70485"/>
                </a:lnTo>
                <a:lnTo>
                  <a:pt x="151386" y="56387"/>
                </a:lnTo>
                <a:lnTo>
                  <a:pt x="136908" y="28448"/>
                </a:lnTo>
                <a:lnTo>
                  <a:pt x="114175" y="11937"/>
                </a:lnTo>
                <a:lnTo>
                  <a:pt x="100078" y="5207"/>
                </a:lnTo>
                <a:lnTo>
                  <a:pt x="690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34525" y="2724150"/>
            <a:ext cx="139700" cy="138430"/>
          </a:xfrm>
          <a:custGeom>
            <a:avLst/>
            <a:gdLst/>
            <a:ahLst/>
            <a:cxnLst/>
            <a:rect l="l" t="t" r="r" b="b"/>
            <a:pathLst>
              <a:path w="139700" h="138430">
                <a:moveTo>
                  <a:pt x="77850" y="0"/>
                </a:move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10922" y="34671"/>
                </a:lnTo>
                <a:lnTo>
                  <a:pt x="0" y="61595"/>
                </a:lnTo>
                <a:lnTo>
                  <a:pt x="253" y="75564"/>
                </a:lnTo>
                <a:lnTo>
                  <a:pt x="16255" y="11328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123190" y="114553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25983" y="24511"/>
                </a:lnTo>
                <a:lnTo>
                  <a:pt x="93345" y="2539"/>
                </a:lnTo>
                <a:lnTo>
                  <a:pt x="778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534525" y="2724150"/>
            <a:ext cx="139700" cy="138430"/>
          </a:xfrm>
          <a:custGeom>
            <a:avLst/>
            <a:gdLst/>
            <a:ahLst/>
            <a:cxnLst/>
            <a:rect l="l" t="t" r="r" b="b"/>
            <a:pathLst>
              <a:path w="139700" h="138430">
                <a:moveTo>
                  <a:pt x="77850" y="0"/>
                </a:move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10922" y="34671"/>
                </a:lnTo>
                <a:lnTo>
                  <a:pt x="0" y="61595"/>
                </a:lnTo>
                <a:lnTo>
                  <a:pt x="253" y="75564"/>
                </a:lnTo>
                <a:lnTo>
                  <a:pt x="16255" y="11328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123190" y="114553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25983" y="24511"/>
                </a:lnTo>
                <a:lnTo>
                  <a:pt x="93345" y="2539"/>
                </a:lnTo>
                <a:lnTo>
                  <a:pt x="778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406001" y="2398648"/>
            <a:ext cx="124460" cy="127000"/>
          </a:xfrm>
          <a:custGeom>
            <a:avLst/>
            <a:gdLst/>
            <a:ahLst/>
            <a:cxnLst/>
            <a:rect l="l" t="t" r="r" b="b"/>
            <a:pathLst>
              <a:path w="124459" h="127000">
                <a:moveTo>
                  <a:pt x="45593" y="1650"/>
                </a:move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20447" y="110362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03377" y="17652"/>
                </a:lnTo>
                <a:lnTo>
                  <a:pt x="78891" y="2921"/>
                </a:lnTo>
                <a:lnTo>
                  <a:pt x="56769" y="2921"/>
                </a:lnTo>
                <a:lnTo>
                  <a:pt x="45593" y="1650"/>
                </a:lnTo>
                <a:close/>
              </a:path>
              <a:path w="124459" h="127000">
                <a:moveTo>
                  <a:pt x="69469" y="0"/>
                </a:moveTo>
                <a:lnTo>
                  <a:pt x="56769" y="2921"/>
                </a:lnTo>
                <a:lnTo>
                  <a:pt x="78891" y="2921"/>
                </a:lnTo>
                <a:lnTo>
                  <a:pt x="694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406001" y="2398648"/>
            <a:ext cx="124460" cy="127000"/>
          </a:xfrm>
          <a:custGeom>
            <a:avLst/>
            <a:gdLst/>
            <a:ahLst/>
            <a:cxnLst/>
            <a:rect l="l" t="t" r="r" b="b"/>
            <a:pathLst>
              <a:path w="124459" h="127000">
                <a:moveTo>
                  <a:pt x="45593" y="1650"/>
                </a:move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20447" y="110362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03377" y="17652"/>
                </a:lnTo>
                <a:lnTo>
                  <a:pt x="78891" y="2921"/>
                </a:lnTo>
                <a:lnTo>
                  <a:pt x="56769" y="2921"/>
                </a:lnTo>
                <a:lnTo>
                  <a:pt x="45593" y="1650"/>
                </a:lnTo>
                <a:close/>
              </a:path>
              <a:path w="124459" h="127000">
                <a:moveTo>
                  <a:pt x="69469" y="0"/>
                </a:moveTo>
                <a:lnTo>
                  <a:pt x="56769" y="2921"/>
                </a:lnTo>
                <a:lnTo>
                  <a:pt x="78891" y="2921"/>
                </a:lnTo>
                <a:lnTo>
                  <a:pt x="694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20327" y="210362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2450" y="0"/>
                </a:moveTo>
                <a:lnTo>
                  <a:pt x="13462" y="20193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220327" y="210362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2450" y="0"/>
                </a:moveTo>
                <a:lnTo>
                  <a:pt x="13462" y="20193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85757" y="1845564"/>
            <a:ext cx="101600" cy="102870"/>
          </a:xfrm>
          <a:custGeom>
            <a:avLst/>
            <a:gdLst/>
            <a:ahLst/>
            <a:cxnLst/>
            <a:rect l="l" t="t" r="r" b="b"/>
            <a:pathLst>
              <a:path w="101600" h="102869">
                <a:moveTo>
                  <a:pt x="54101" y="0"/>
                </a:moveTo>
                <a:lnTo>
                  <a:pt x="17780" y="11811"/>
                </a:lnTo>
                <a:lnTo>
                  <a:pt x="0" y="45847"/>
                </a:lnTo>
                <a:lnTo>
                  <a:pt x="4572" y="75184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85757" y="1845564"/>
            <a:ext cx="101600" cy="102870"/>
          </a:xfrm>
          <a:custGeom>
            <a:avLst/>
            <a:gdLst/>
            <a:ahLst/>
            <a:cxnLst/>
            <a:rect l="l" t="t" r="r" b="b"/>
            <a:pathLst>
              <a:path w="101600" h="102869">
                <a:moveTo>
                  <a:pt x="54101" y="0"/>
                </a:moveTo>
                <a:lnTo>
                  <a:pt x="17780" y="11811"/>
                </a:lnTo>
                <a:lnTo>
                  <a:pt x="0" y="45847"/>
                </a:lnTo>
                <a:lnTo>
                  <a:pt x="4572" y="75184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07119" y="163195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1401" y="0"/>
                </a:move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07119" y="163195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1401" y="0"/>
                </a:move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95461" y="147345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51308" y="0"/>
                </a:moveTo>
                <a:lnTo>
                  <a:pt x="9398" y="1460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lnTo>
                  <a:pt x="66929" y="9525"/>
                </a:lnTo>
                <a:lnTo>
                  <a:pt x="513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95461" y="147345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51308" y="0"/>
                </a:moveTo>
                <a:lnTo>
                  <a:pt x="9398" y="1460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lnTo>
                  <a:pt x="66929" y="9525"/>
                </a:lnTo>
                <a:lnTo>
                  <a:pt x="513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59039" y="13676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1876" y="0"/>
                </a:move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59039" y="13676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1876" y="0"/>
                </a:move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97034" y="309994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89026" y="0"/>
                </a:moveTo>
                <a:lnTo>
                  <a:pt x="46990" y="7620"/>
                </a:lnTo>
                <a:lnTo>
                  <a:pt x="12192" y="36322"/>
                </a:lnTo>
                <a:lnTo>
                  <a:pt x="0" y="67437"/>
                </a:lnTo>
                <a:lnTo>
                  <a:pt x="254" y="81534"/>
                </a:lnTo>
                <a:lnTo>
                  <a:pt x="9271" y="119253"/>
                </a:lnTo>
                <a:lnTo>
                  <a:pt x="34925" y="148462"/>
                </a:lnTo>
                <a:lnTo>
                  <a:pt x="70358" y="161925"/>
                </a:lnTo>
                <a:lnTo>
                  <a:pt x="98425" y="161544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51511" y="45466"/>
                </a:lnTo>
                <a:lnTo>
                  <a:pt x="125730" y="16383"/>
                </a:lnTo>
                <a:lnTo>
                  <a:pt x="114426" y="8128"/>
                </a:lnTo>
                <a:lnTo>
                  <a:pt x="890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297034" y="309994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89026" y="0"/>
                </a:moveTo>
                <a:lnTo>
                  <a:pt x="46990" y="7620"/>
                </a:lnTo>
                <a:lnTo>
                  <a:pt x="12192" y="36322"/>
                </a:lnTo>
                <a:lnTo>
                  <a:pt x="0" y="67437"/>
                </a:lnTo>
                <a:lnTo>
                  <a:pt x="254" y="81534"/>
                </a:lnTo>
                <a:lnTo>
                  <a:pt x="9271" y="119253"/>
                </a:lnTo>
                <a:lnTo>
                  <a:pt x="34925" y="148462"/>
                </a:lnTo>
                <a:lnTo>
                  <a:pt x="70358" y="161925"/>
                </a:lnTo>
                <a:lnTo>
                  <a:pt x="98425" y="161544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51511" y="45466"/>
                </a:lnTo>
                <a:lnTo>
                  <a:pt x="125730" y="16383"/>
                </a:lnTo>
                <a:lnTo>
                  <a:pt x="114426" y="8128"/>
                </a:lnTo>
                <a:lnTo>
                  <a:pt x="890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17101" y="3411854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82042" y="0"/>
                </a:moveTo>
                <a:lnTo>
                  <a:pt x="42672" y="6223"/>
                </a:lnTo>
                <a:lnTo>
                  <a:pt x="10795" y="33400"/>
                </a:lnTo>
                <a:lnTo>
                  <a:pt x="0" y="60198"/>
                </a:lnTo>
                <a:lnTo>
                  <a:pt x="126" y="74295"/>
                </a:lnTo>
                <a:lnTo>
                  <a:pt x="14858" y="116205"/>
                </a:lnTo>
                <a:lnTo>
                  <a:pt x="53213" y="14236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24587" y="123062"/>
                </a:lnTo>
                <a:lnTo>
                  <a:pt x="145160" y="87630"/>
                </a:lnTo>
                <a:lnTo>
                  <a:pt x="144906" y="73533"/>
                </a:lnTo>
                <a:lnTo>
                  <a:pt x="131572" y="27432"/>
                </a:lnTo>
                <a:lnTo>
                  <a:pt x="93218" y="1270"/>
                </a:lnTo>
                <a:lnTo>
                  <a:pt x="820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17101" y="3411854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82042" y="0"/>
                </a:moveTo>
                <a:lnTo>
                  <a:pt x="42672" y="6223"/>
                </a:lnTo>
                <a:lnTo>
                  <a:pt x="10795" y="33400"/>
                </a:lnTo>
                <a:lnTo>
                  <a:pt x="0" y="60198"/>
                </a:lnTo>
                <a:lnTo>
                  <a:pt x="126" y="74295"/>
                </a:lnTo>
                <a:lnTo>
                  <a:pt x="14858" y="116205"/>
                </a:lnTo>
                <a:lnTo>
                  <a:pt x="53213" y="14236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24587" y="123062"/>
                </a:lnTo>
                <a:lnTo>
                  <a:pt x="145160" y="87630"/>
                </a:lnTo>
                <a:lnTo>
                  <a:pt x="144906" y="73533"/>
                </a:lnTo>
                <a:lnTo>
                  <a:pt x="131572" y="27432"/>
                </a:lnTo>
                <a:lnTo>
                  <a:pt x="93218" y="1270"/>
                </a:lnTo>
                <a:lnTo>
                  <a:pt x="820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285096" y="3720338"/>
            <a:ext cx="130810" cy="132715"/>
          </a:xfrm>
          <a:custGeom>
            <a:avLst/>
            <a:gdLst/>
            <a:ahLst/>
            <a:cxnLst/>
            <a:rect l="l" t="t" r="r" b="b"/>
            <a:pathLst>
              <a:path w="130809" h="132714">
                <a:moveTo>
                  <a:pt x="51053" y="254"/>
                </a:moveTo>
                <a:lnTo>
                  <a:pt x="16255" y="21843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81991" y="129412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21920" y="34417"/>
                </a:lnTo>
                <a:lnTo>
                  <a:pt x="93345" y="6731"/>
                </a:lnTo>
                <a:lnTo>
                  <a:pt x="76938" y="1524"/>
                </a:lnTo>
                <a:lnTo>
                  <a:pt x="62356" y="1524"/>
                </a:lnTo>
                <a:lnTo>
                  <a:pt x="51053" y="254"/>
                </a:lnTo>
                <a:close/>
              </a:path>
              <a:path w="130809" h="132714">
                <a:moveTo>
                  <a:pt x="81991" y="129412"/>
                </a:moveTo>
                <a:lnTo>
                  <a:pt x="68452" y="129412"/>
                </a:lnTo>
                <a:lnTo>
                  <a:pt x="79755" y="130556"/>
                </a:lnTo>
                <a:lnTo>
                  <a:pt x="81991" y="129412"/>
                </a:lnTo>
                <a:close/>
              </a:path>
              <a:path w="130809" h="132714">
                <a:moveTo>
                  <a:pt x="72135" y="0"/>
                </a:moveTo>
                <a:lnTo>
                  <a:pt x="62356" y="1524"/>
                </a:lnTo>
                <a:lnTo>
                  <a:pt x="76938" y="1524"/>
                </a:lnTo>
                <a:lnTo>
                  <a:pt x="72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285096" y="3720338"/>
            <a:ext cx="130810" cy="132715"/>
          </a:xfrm>
          <a:custGeom>
            <a:avLst/>
            <a:gdLst/>
            <a:ahLst/>
            <a:cxnLst/>
            <a:rect l="l" t="t" r="r" b="b"/>
            <a:pathLst>
              <a:path w="130809" h="132714">
                <a:moveTo>
                  <a:pt x="51053" y="254"/>
                </a:moveTo>
                <a:lnTo>
                  <a:pt x="16255" y="21843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81991" y="129412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21920" y="34417"/>
                </a:lnTo>
                <a:lnTo>
                  <a:pt x="93345" y="6731"/>
                </a:lnTo>
                <a:lnTo>
                  <a:pt x="76938" y="1524"/>
                </a:lnTo>
                <a:lnTo>
                  <a:pt x="62356" y="1524"/>
                </a:lnTo>
                <a:lnTo>
                  <a:pt x="51053" y="254"/>
                </a:lnTo>
                <a:close/>
              </a:path>
              <a:path w="130809" h="132714">
                <a:moveTo>
                  <a:pt x="81991" y="129412"/>
                </a:moveTo>
                <a:lnTo>
                  <a:pt x="68452" y="129412"/>
                </a:lnTo>
                <a:lnTo>
                  <a:pt x="79755" y="130556"/>
                </a:lnTo>
                <a:lnTo>
                  <a:pt x="81991" y="129412"/>
                </a:lnTo>
                <a:close/>
              </a:path>
              <a:path w="130809" h="132714">
                <a:moveTo>
                  <a:pt x="72135" y="0"/>
                </a:moveTo>
                <a:lnTo>
                  <a:pt x="62356" y="1524"/>
                </a:lnTo>
                <a:lnTo>
                  <a:pt x="76938" y="1524"/>
                </a:lnTo>
                <a:lnTo>
                  <a:pt x="72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198102" y="401688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65150" y="0"/>
                </a:moveTo>
                <a:lnTo>
                  <a:pt x="24511" y="10541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198102" y="401688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65150" y="0"/>
                </a:moveTo>
                <a:lnTo>
                  <a:pt x="24511" y="10541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64243" y="429171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8292" y="0"/>
                </a:move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64243" y="429171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8292" y="0"/>
                </a:move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882380" y="4537964"/>
            <a:ext cx="98425" cy="95885"/>
          </a:xfrm>
          <a:custGeom>
            <a:avLst/>
            <a:gdLst/>
            <a:ahLst/>
            <a:cxnLst/>
            <a:rect l="l" t="t" r="r" b="b"/>
            <a:pathLst>
              <a:path w="98425" h="95885">
                <a:moveTo>
                  <a:pt x="38608" y="0"/>
                </a:move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90297" y="7226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882380" y="4537964"/>
            <a:ext cx="98425" cy="95885"/>
          </a:xfrm>
          <a:custGeom>
            <a:avLst/>
            <a:gdLst/>
            <a:ahLst/>
            <a:cxnLst/>
            <a:rect l="l" t="t" r="r" b="b"/>
            <a:pathLst>
              <a:path w="98425" h="95885">
                <a:moveTo>
                  <a:pt x="38608" y="0"/>
                </a:move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90297" y="7226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64829" y="4749038"/>
            <a:ext cx="87630" cy="83185"/>
          </a:xfrm>
          <a:custGeom>
            <a:avLst/>
            <a:gdLst/>
            <a:ahLst/>
            <a:cxnLst/>
            <a:rect l="l" t="t" r="r" b="b"/>
            <a:pathLst>
              <a:path w="87629" h="83185">
                <a:moveTo>
                  <a:pt x="46990" y="0"/>
                </a:moveTo>
                <a:lnTo>
                  <a:pt x="6476" y="17525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664829" y="4749038"/>
            <a:ext cx="87630" cy="83185"/>
          </a:xfrm>
          <a:custGeom>
            <a:avLst/>
            <a:gdLst/>
            <a:ahLst/>
            <a:cxnLst/>
            <a:rect l="l" t="t" r="r" b="b"/>
            <a:pathLst>
              <a:path w="87629" h="83185">
                <a:moveTo>
                  <a:pt x="46990" y="0"/>
                </a:moveTo>
                <a:lnTo>
                  <a:pt x="6476" y="17525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11336" y="4914519"/>
            <a:ext cx="77470" cy="79375"/>
          </a:xfrm>
          <a:custGeom>
            <a:avLst/>
            <a:gdLst/>
            <a:ahLst/>
            <a:cxnLst/>
            <a:rect l="l" t="t" r="r" b="b"/>
            <a:pathLst>
              <a:path w="77470" h="79375">
                <a:moveTo>
                  <a:pt x="42926" y="0"/>
                </a:moveTo>
                <a:lnTo>
                  <a:pt x="6604" y="187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11336" y="4914519"/>
            <a:ext cx="77470" cy="79375"/>
          </a:xfrm>
          <a:custGeom>
            <a:avLst/>
            <a:gdLst/>
            <a:ahLst/>
            <a:cxnLst/>
            <a:rect l="l" t="t" r="r" b="b"/>
            <a:pathLst>
              <a:path w="77470" h="79375">
                <a:moveTo>
                  <a:pt x="42926" y="0"/>
                </a:moveTo>
                <a:lnTo>
                  <a:pt x="6604" y="187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34477" y="503415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27686" y="0"/>
                </a:move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lnTo>
                  <a:pt x="61595" y="10795"/>
                </a:lnTo>
                <a:lnTo>
                  <a:pt x="50292" y="2540"/>
                </a:lnTo>
                <a:lnTo>
                  <a:pt x="27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34477" y="503415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27686" y="0"/>
                </a:move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lnTo>
                  <a:pt x="61595" y="10795"/>
                </a:lnTo>
                <a:lnTo>
                  <a:pt x="50292" y="2540"/>
                </a:lnTo>
                <a:lnTo>
                  <a:pt x="27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843139" y="5103240"/>
            <a:ext cx="62230" cy="63500"/>
          </a:xfrm>
          <a:custGeom>
            <a:avLst/>
            <a:gdLst/>
            <a:ahLst/>
            <a:cxnLst/>
            <a:rect l="l" t="t" r="r" b="b"/>
            <a:pathLst>
              <a:path w="62229" h="63500">
                <a:moveTo>
                  <a:pt x="22097" y="0"/>
                </a:move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43139" y="5103240"/>
            <a:ext cx="62230" cy="63500"/>
          </a:xfrm>
          <a:custGeom>
            <a:avLst/>
            <a:gdLst/>
            <a:ahLst/>
            <a:cxnLst/>
            <a:rect l="l" t="t" r="r" b="b"/>
            <a:pathLst>
              <a:path w="62229" h="63500">
                <a:moveTo>
                  <a:pt x="22097" y="0"/>
                </a:move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230741" y="2804286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90424" y="0"/>
                </a:moveTo>
                <a:lnTo>
                  <a:pt x="34416" y="14986"/>
                </a:lnTo>
                <a:lnTo>
                  <a:pt x="6857" y="50418"/>
                </a:lnTo>
                <a:lnTo>
                  <a:pt x="0" y="64642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40334" y="137033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37159" y="21843"/>
                </a:lnTo>
                <a:lnTo>
                  <a:pt x="115824" y="8127"/>
                </a:lnTo>
                <a:lnTo>
                  <a:pt x="904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230741" y="2804286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90424" y="0"/>
                </a:moveTo>
                <a:lnTo>
                  <a:pt x="34416" y="14986"/>
                </a:lnTo>
                <a:lnTo>
                  <a:pt x="6857" y="50418"/>
                </a:lnTo>
                <a:lnTo>
                  <a:pt x="0" y="64642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40334" y="137033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37159" y="21843"/>
                </a:lnTo>
                <a:lnTo>
                  <a:pt x="115824" y="8127"/>
                </a:lnTo>
                <a:lnTo>
                  <a:pt x="904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122791" y="2530729"/>
            <a:ext cx="146685" cy="146050"/>
          </a:xfrm>
          <a:custGeom>
            <a:avLst/>
            <a:gdLst/>
            <a:ahLst/>
            <a:cxnLst/>
            <a:rect l="l" t="t" r="r" b="b"/>
            <a:pathLst>
              <a:path w="146684" h="146050">
                <a:moveTo>
                  <a:pt x="70611" y="0"/>
                </a:moveTo>
                <a:lnTo>
                  <a:pt x="31495" y="13208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14731" y="117475"/>
                </a:lnTo>
                <a:lnTo>
                  <a:pt x="53085" y="14363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27253" y="122809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24332" y="21717"/>
                </a:lnTo>
                <a:lnTo>
                  <a:pt x="81914" y="1143"/>
                </a:lnTo>
                <a:lnTo>
                  <a:pt x="706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122791" y="2530729"/>
            <a:ext cx="146685" cy="146050"/>
          </a:xfrm>
          <a:custGeom>
            <a:avLst/>
            <a:gdLst/>
            <a:ahLst/>
            <a:cxnLst/>
            <a:rect l="l" t="t" r="r" b="b"/>
            <a:pathLst>
              <a:path w="146684" h="146050">
                <a:moveTo>
                  <a:pt x="70611" y="0"/>
                </a:moveTo>
                <a:lnTo>
                  <a:pt x="31495" y="13208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14731" y="117475"/>
                </a:lnTo>
                <a:lnTo>
                  <a:pt x="53085" y="14363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27253" y="122809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24332" y="21717"/>
                </a:lnTo>
                <a:lnTo>
                  <a:pt x="81914" y="1143"/>
                </a:lnTo>
                <a:lnTo>
                  <a:pt x="706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967216" y="2281301"/>
            <a:ext cx="131445" cy="132715"/>
          </a:xfrm>
          <a:custGeom>
            <a:avLst/>
            <a:gdLst/>
            <a:ahLst/>
            <a:cxnLst/>
            <a:rect l="l" t="t" r="r" b="b"/>
            <a:pathLst>
              <a:path w="131445" h="132714">
                <a:moveTo>
                  <a:pt x="72135" y="0"/>
                </a:move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10667" y="31876"/>
                </a:lnTo>
                <a:lnTo>
                  <a:pt x="0" y="65786"/>
                </a:lnTo>
                <a:lnTo>
                  <a:pt x="126" y="79883"/>
                </a:lnTo>
                <a:lnTo>
                  <a:pt x="37337" y="124333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428" y="51181"/>
                </a:lnTo>
                <a:lnTo>
                  <a:pt x="123316" y="37211"/>
                </a:ln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67216" y="2281301"/>
            <a:ext cx="131445" cy="132715"/>
          </a:xfrm>
          <a:custGeom>
            <a:avLst/>
            <a:gdLst/>
            <a:ahLst/>
            <a:cxnLst/>
            <a:rect l="l" t="t" r="r" b="b"/>
            <a:pathLst>
              <a:path w="131445" h="132714">
                <a:moveTo>
                  <a:pt x="72135" y="0"/>
                </a:move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10667" y="31876"/>
                </a:lnTo>
                <a:lnTo>
                  <a:pt x="0" y="65786"/>
                </a:lnTo>
                <a:lnTo>
                  <a:pt x="126" y="79883"/>
                </a:lnTo>
                <a:lnTo>
                  <a:pt x="37337" y="124333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428" y="51181"/>
                </a:lnTo>
                <a:lnTo>
                  <a:pt x="123316" y="37211"/>
                </a:ln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768588" y="2065147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66547" y="0"/>
                </a:moveTo>
                <a:lnTo>
                  <a:pt x="25907" y="10413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82168" y="112140"/>
                </a:lnTo>
                <a:lnTo>
                  <a:pt x="114045" y="77977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768588" y="2065147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66547" y="0"/>
                </a:moveTo>
                <a:lnTo>
                  <a:pt x="25907" y="10413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82168" y="112140"/>
                </a:lnTo>
                <a:lnTo>
                  <a:pt x="114045" y="77977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533638" y="1884807"/>
            <a:ext cx="107314" cy="106680"/>
          </a:xfrm>
          <a:custGeom>
            <a:avLst/>
            <a:gdLst/>
            <a:ahLst/>
            <a:cxnLst/>
            <a:rect l="l" t="t" r="r" b="b"/>
            <a:pathLst>
              <a:path w="107315" h="106680">
                <a:moveTo>
                  <a:pt x="41528" y="0"/>
                </a:move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17525" y="90296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533638" y="1884807"/>
            <a:ext cx="107314" cy="106680"/>
          </a:xfrm>
          <a:custGeom>
            <a:avLst/>
            <a:gdLst/>
            <a:ahLst/>
            <a:cxnLst/>
            <a:rect l="l" t="t" r="r" b="b"/>
            <a:pathLst>
              <a:path w="107315" h="106680">
                <a:moveTo>
                  <a:pt x="41528" y="0"/>
                </a:move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17525" y="90296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270113" y="1749298"/>
            <a:ext cx="95885" cy="94615"/>
          </a:xfrm>
          <a:custGeom>
            <a:avLst/>
            <a:gdLst/>
            <a:ahLst/>
            <a:cxnLst/>
            <a:rect l="l" t="t" r="r" b="b"/>
            <a:pathLst>
              <a:path w="95884" h="94614">
                <a:moveTo>
                  <a:pt x="54228" y="0"/>
                </a:moveTo>
                <a:lnTo>
                  <a:pt x="8127" y="20447"/>
                </a:lnTo>
                <a:lnTo>
                  <a:pt x="0" y="38862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70113" y="1749298"/>
            <a:ext cx="95885" cy="94615"/>
          </a:xfrm>
          <a:custGeom>
            <a:avLst/>
            <a:gdLst/>
            <a:ahLst/>
            <a:cxnLst/>
            <a:rect l="l" t="t" r="r" b="b"/>
            <a:pathLst>
              <a:path w="95884" h="94614">
                <a:moveTo>
                  <a:pt x="54228" y="0"/>
                </a:moveTo>
                <a:lnTo>
                  <a:pt x="8127" y="20447"/>
                </a:lnTo>
                <a:lnTo>
                  <a:pt x="0" y="38862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986141" y="1662302"/>
            <a:ext cx="86360" cy="84455"/>
          </a:xfrm>
          <a:custGeom>
            <a:avLst/>
            <a:gdLst/>
            <a:ahLst/>
            <a:cxnLst/>
            <a:rect l="l" t="t" r="r" b="b"/>
            <a:pathLst>
              <a:path w="86359" h="84455">
                <a:moveTo>
                  <a:pt x="48767" y="0"/>
                </a:move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986141" y="1662302"/>
            <a:ext cx="86360" cy="84455"/>
          </a:xfrm>
          <a:custGeom>
            <a:avLst/>
            <a:gdLst/>
            <a:ahLst/>
            <a:cxnLst/>
            <a:rect l="l" t="t" r="r" b="b"/>
            <a:pathLst>
              <a:path w="86359" h="84455">
                <a:moveTo>
                  <a:pt x="48767" y="0"/>
                </a:move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88960" y="162737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44577" y="0"/>
                </a:move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55880" y="1270"/>
                </a:lnTo>
                <a:lnTo>
                  <a:pt x="445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88960" y="162737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44577" y="0"/>
                </a:move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55880" y="1270"/>
                </a:lnTo>
                <a:lnTo>
                  <a:pt x="445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88352" y="164337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27686" y="0"/>
                </a:move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8352" y="164337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27686" y="0"/>
                </a:move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95743" y="1712467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30">
                <a:moveTo>
                  <a:pt x="23367" y="0"/>
                </a:move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95743" y="1712467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30">
                <a:moveTo>
                  <a:pt x="23367" y="0"/>
                </a:move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757157" y="2436241"/>
            <a:ext cx="135255" cy="138430"/>
          </a:xfrm>
          <a:custGeom>
            <a:avLst/>
            <a:gdLst/>
            <a:ahLst/>
            <a:cxnLst/>
            <a:rect l="l" t="t" r="r" b="b"/>
            <a:pathLst>
              <a:path w="135254" h="138430">
                <a:moveTo>
                  <a:pt x="72136" y="0"/>
                </a:moveTo>
                <a:lnTo>
                  <a:pt x="31623" y="10541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38989" y="134112"/>
                </a:lnTo>
                <a:lnTo>
                  <a:pt x="51689" y="138175"/>
                </a:lnTo>
                <a:lnTo>
                  <a:pt x="79883" y="137668"/>
                </a:lnTo>
                <a:lnTo>
                  <a:pt x="123063" y="111760"/>
                </a:lnTo>
                <a:lnTo>
                  <a:pt x="135255" y="80645"/>
                </a:lnTo>
                <a:lnTo>
                  <a:pt x="134874" y="59562"/>
                </a:lnTo>
                <a:lnTo>
                  <a:pt x="118872" y="21844"/>
                </a:lnTo>
                <a:lnTo>
                  <a:pt x="721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757157" y="2436241"/>
            <a:ext cx="135255" cy="138430"/>
          </a:xfrm>
          <a:custGeom>
            <a:avLst/>
            <a:gdLst/>
            <a:ahLst/>
            <a:cxnLst/>
            <a:rect l="l" t="t" r="r" b="b"/>
            <a:pathLst>
              <a:path w="135254" h="138430">
                <a:moveTo>
                  <a:pt x="72136" y="0"/>
                </a:moveTo>
                <a:lnTo>
                  <a:pt x="31623" y="10541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38989" y="134112"/>
                </a:lnTo>
                <a:lnTo>
                  <a:pt x="51689" y="138175"/>
                </a:lnTo>
                <a:lnTo>
                  <a:pt x="79883" y="137668"/>
                </a:lnTo>
                <a:lnTo>
                  <a:pt x="123063" y="111760"/>
                </a:lnTo>
                <a:lnTo>
                  <a:pt x="135255" y="80645"/>
                </a:lnTo>
                <a:lnTo>
                  <a:pt x="134874" y="59562"/>
                </a:lnTo>
                <a:lnTo>
                  <a:pt x="118872" y="21844"/>
                </a:lnTo>
                <a:lnTo>
                  <a:pt x="721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02318" y="2661920"/>
            <a:ext cx="124460" cy="125095"/>
          </a:xfrm>
          <a:custGeom>
            <a:avLst/>
            <a:gdLst/>
            <a:ahLst/>
            <a:cxnLst/>
            <a:rect l="l" t="t" r="r" b="b"/>
            <a:pathLst>
              <a:path w="124459" h="125094">
                <a:moveTo>
                  <a:pt x="65277" y="0"/>
                </a:moveTo>
                <a:lnTo>
                  <a:pt x="20574" y="16128"/>
                </a:lnTo>
                <a:lnTo>
                  <a:pt x="0" y="51562"/>
                </a:lnTo>
                <a:lnTo>
                  <a:pt x="380" y="72643"/>
                </a:lnTo>
                <a:lnTo>
                  <a:pt x="24891" y="113156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76580" y="1269"/>
                </a:lnTo>
                <a:lnTo>
                  <a:pt x="65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902318" y="2661920"/>
            <a:ext cx="124460" cy="125095"/>
          </a:xfrm>
          <a:custGeom>
            <a:avLst/>
            <a:gdLst/>
            <a:ahLst/>
            <a:cxnLst/>
            <a:rect l="l" t="t" r="r" b="b"/>
            <a:pathLst>
              <a:path w="124459" h="125094">
                <a:moveTo>
                  <a:pt x="65277" y="0"/>
                </a:moveTo>
                <a:lnTo>
                  <a:pt x="20574" y="16128"/>
                </a:lnTo>
                <a:lnTo>
                  <a:pt x="0" y="51562"/>
                </a:lnTo>
                <a:lnTo>
                  <a:pt x="380" y="72643"/>
                </a:lnTo>
                <a:lnTo>
                  <a:pt x="24891" y="113156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76580" y="1269"/>
                </a:lnTo>
                <a:lnTo>
                  <a:pt x="65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007347" y="2905125"/>
            <a:ext cx="111125" cy="114300"/>
          </a:xfrm>
          <a:custGeom>
            <a:avLst/>
            <a:gdLst/>
            <a:ahLst/>
            <a:cxnLst/>
            <a:rect l="l" t="t" r="r" b="b"/>
            <a:pathLst>
              <a:path w="111125" h="114300">
                <a:moveTo>
                  <a:pt x="58038" y="0"/>
                </a:move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41528" y="111251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580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007347" y="2905125"/>
            <a:ext cx="111125" cy="114300"/>
          </a:xfrm>
          <a:custGeom>
            <a:avLst/>
            <a:gdLst/>
            <a:ahLst/>
            <a:cxnLst/>
            <a:rect l="l" t="t" r="r" b="b"/>
            <a:pathLst>
              <a:path w="111125" h="114300">
                <a:moveTo>
                  <a:pt x="58038" y="0"/>
                </a:move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41528" y="111251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580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067292" y="3164332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51180" y="0"/>
                </a:move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86232" y="88137"/>
                </a:lnTo>
                <a:lnTo>
                  <a:pt x="93151" y="73787"/>
                </a:lnTo>
                <a:lnTo>
                  <a:pt x="99822" y="59816"/>
                </a:lnTo>
                <a:lnTo>
                  <a:pt x="100964" y="41528"/>
                </a:lnTo>
                <a:lnTo>
                  <a:pt x="93661" y="27431"/>
                </a:ln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067292" y="3164332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51180" y="0"/>
                </a:move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86232" y="88137"/>
                </a:lnTo>
                <a:lnTo>
                  <a:pt x="93151" y="73787"/>
                </a:lnTo>
                <a:lnTo>
                  <a:pt x="99822" y="59816"/>
                </a:lnTo>
                <a:lnTo>
                  <a:pt x="100964" y="41528"/>
                </a:lnTo>
                <a:lnTo>
                  <a:pt x="93661" y="27431"/>
                </a:ln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083547" y="3427095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7244" y="0"/>
                </a:move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083547" y="3427095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7244" y="0"/>
                </a:move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053703" y="3689096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43052" y="0"/>
                </a:move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053703" y="3689096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43052" y="0"/>
                </a:move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978772" y="3939032"/>
            <a:ext cx="74930" cy="71755"/>
          </a:xfrm>
          <a:custGeom>
            <a:avLst/>
            <a:gdLst/>
            <a:ahLst/>
            <a:cxnLst/>
            <a:rect l="l" t="t" r="r" b="b"/>
            <a:pathLst>
              <a:path w="74929" h="71754">
                <a:moveTo>
                  <a:pt x="38734" y="0"/>
                </a:move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978772" y="3939032"/>
            <a:ext cx="74930" cy="71755"/>
          </a:xfrm>
          <a:custGeom>
            <a:avLst/>
            <a:gdLst/>
            <a:ahLst/>
            <a:cxnLst/>
            <a:rect l="l" t="t" r="r" b="b"/>
            <a:pathLst>
              <a:path w="74929" h="71754">
                <a:moveTo>
                  <a:pt x="38734" y="0"/>
                </a:move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864092" y="4171315"/>
            <a:ext cx="66040" cy="64769"/>
          </a:xfrm>
          <a:custGeom>
            <a:avLst/>
            <a:gdLst/>
            <a:ahLst/>
            <a:cxnLst/>
            <a:rect l="l" t="t" r="r" b="b"/>
            <a:pathLst>
              <a:path w="66040" h="64770">
                <a:moveTo>
                  <a:pt x="33147" y="0"/>
                </a:moveTo>
                <a:lnTo>
                  <a:pt x="1269" y="27178"/>
                </a:lnTo>
                <a:lnTo>
                  <a:pt x="0" y="38481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864092" y="4171315"/>
            <a:ext cx="66040" cy="64769"/>
          </a:xfrm>
          <a:custGeom>
            <a:avLst/>
            <a:gdLst/>
            <a:ahLst/>
            <a:cxnLst/>
            <a:rect l="l" t="t" r="r" b="b"/>
            <a:pathLst>
              <a:path w="66040" h="64770">
                <a:moveTo>
                  <a:pt x="33147" y="0"/>
                </a:moveTo>
                <a:lnTo>
                  <a:pt x="1269" y="27178"/>
                </a:lnTo>
                <a:lnTo>
                  <a:pt x="0" y="38481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709532" y="4380357"/>
            <a:ext cx="60960" cy="57785"/>
          </a:xfrm>
          <a:custGeom>
            <a:avLst/>
            <a:gdLst/>
            <a:ahLst/>
            <a:cxnLst/>
            <a:rect l="l" t="t" r="r" b="b"/>
            <a:pathLst>
              <a:path w="60959" h="57785">
                <a:moveTo>
                  <a:pt x="30607" y="0"/>
                </a:move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56515" y="43180"/>
                </a:lnTo>
                <a:lnTo>
                  <a:pt x="60451" y="23495"/>
                </a:lnTo>
                <a:lnTo>
                  <a:pt x="56134" y="15113"/>
                </a:ln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709532" y="4380357"/>
            <a:ext cx="60960" cy="57785"/>
          </a:xfrm>
          <a:custGeom>
            <a:avLst/>
            <a:gdLst/>
            <a:ahLst/>
            <a:cxnLst/>
            <a:rect l="l" t="t" r="r" b="b"/>
            <a:pathLst>
              <a:path w="60959" h="57785">
                <a:moveTo>
                  <a:pt x="30607" y="0"/>
                </a:move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56515" y="43180"/>
                </a:lnTo>
                <a:lnTo>
                  <a:pt x="60451" y="23495"/>
                </a:lnTo>
                <a:lnTo>
                  <a:pt x="56134" y="15113"/>
                </a:ln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522461" y="4555997"/>
            <a:ext cx="52069" cy="55244"/>
          </a:xfrm>
          <a:custGeom>
            <a:avLst/>
            <a:gdLst/>
            <a:ahLst/>
            <a:cxnLst/>
            <a:rect l="l" t="t" r="r" b="b"/>
            <a:pathLst>
              <a:path w="52070" h="55245">
                <a:moveTo>
                  <a:pt x="29083" y="0"/>
                </a:move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5842" y="43941"/>
                </a:lnTo>
                <a:lnTo>
                  <a:pt x="25654" y="54863"/>
                </a:lnTo>
                <a:lnTo>
                  <a:pt x="35433" y="53339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522461" y="4555997"/>
            <a:ext cx="52069" cy="55244"/>
          </a:xfrm>
          <a:custGeom>
            <a:avLst/>
            <a:gdLst/>
            <a:ahLst/>
            <a:cxnLst/>
            <a:rect l="l" t="t" r="r" b="b"/>
            <a:pathLst>
              <a:path w="52070" h="55245">
                <a:moveTo>
                  <a:pt x="29083" y="0"/>
                </a:move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5842" y="43941"/>
                </a:lnTo>
                <a:lnTo>
                  <a:pt x="25654" y="54863"/>
                </a:lnTo>
                <a:lnTo>
                  <a:pt x="35433" y="53339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584183" y="2246502"/>
            <a:ext cx="135255" cy="139065"/>
          </a:xfrm>
          <a:custGeom>
            <a:avLst/>
            <a:gdLst/>
            <a:ahLst/>
            <a:cxnLst/>
            <a:rect l="l" t="t" r="r" b="b"/>
            <a:pathLst>
              <a:path w="135254" h="139064">
                <a:moveTo>
                  <a:pt x="58166" y="0"/>
                </a:move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27686" y="125602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lnTo>
                  <a:pt x="118999" y="21589"/>
                </a:lnTo>
                <a:lnTo>
                  <a:pt x="96266" y="5080"/>
                </a:lnTo>
                <a:lnTo>
                  <a:pt x="84359" y="1270"/>
                </a:lnTo>
                <a:lnTo>
                  <a:pt x="69469" y="1270"/>
                </a:lnTo>
                <a:lnTo>
                  <a:pt x="58166" y="0"/>
                </a:lnTo>
                <a:close/>
              </a:path>
              <a:path w="135254" h="139064">
                <a:moveTo>
                  <a:pt x="83566" y="1016"/>
                </a:moveTo>
                <a:lnTo>
                  <a:pt x="69469" y="1270"/>
                </a:lnTo>
                <a:lnTo>
                  <a:pt x="84359" y="1270"/>
                </a:lnTo>
                <a:lnTo>
                  <a:pt x="83566" y="10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584183" y="2246502"/>
            <a:ext cx="135255" cy="139065"/>
          </a:xfrm>
          <a:custGeom>
            <a:avLst/>
            <a:gdLst/>
            <a:ahLst/>
            <a:cxnLst/>
            <a:rect l="l" t="t" r="r" b="b"/>
            <a:pathLst>
              <a:path w="135254" h="139064">
                <a:moveTo>
                  <a:pt x="58166" y="0"/>
                </a:move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27686" y="125602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lnTo>
                  <a:pt x="118999" y="21589"/>
                </a:lnTo>
                <a:lnTo>
                  <a:pt x="96266" y="5080"/>
                </a:lnTo>
                <a:lnTo>
                  <a:pt x="84359" y="1270"/>
                </a:lnTo>
                <a:lnTo>
                  <a:pt x="69469" y="1270"/>
                </a:lnTo>
                <a:lnTo>
                  <a:pt x="58166" y="0"/>
                </a:lnTo>
                <a:close/>
              </a:path>
              <a:path w="135254" h="139064">
                <a:moveTo>
                  <a:pt x="83566" y="1016"/>
                </a:moveTo>
                <a:lnTo>
                  <a:pt x="69469" y="1270"/>
                </a:lnTo>
                <a:lnTo>
                  <a:pt x="84359" y="1270"/>
                </a:lnTo>
                <a:lnTo>
                  <a:pt x="83566" y="10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385047" y="2094738"/>
            <a:ext cx="122555" cy="125095"/>
          </a:xfrm>
          <a:custGeom>
            <a:avLst/>
            <a:gdLst/>
            <a:ahLst/>
            <a:cxnLst/>
            <a:rect l="l" t="t" r="r" b="b"/>
            <a:pathLst>
              <a:path w="122554" h="125094">
                <a:moveTo>
                  <a:pt x="65277" y="0"/>
                </a:moveTo>
                <a:lnTo>
                  <a:pt x="20574" y="16128"/>
                </a:lnTo>
                <a:lnTo>
                  <a:pt x="0" y="51562"/>
                </a:lnTo>
                <a:lnTo>
                  <a:pt x="253" y="72644"/>
                </a:lnTo>
                <a:lnTo>
                  <a:pt x="24765" y="113029"/>
                </a:lnTo>
                <a:lnTo>
                  <a:pt x="69976" y="124967"/>
                </a:lnTo>
                <a:lnTo>
                  <a:pt x="82550" y="122047"/>
                </a:lnTo>
                <a:lnTo>
                  <a:pt x="117348" y="93345"/>
                </a:lnTo>
                <a:lnTo>
                  <a:pt x="122300" y="55372"/>
                </a:lnTo>
                <a:lnTo>
                  <a:pt x="115061" y="34416"/>
                </a:ln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385047" y="2094738"/>
            <a:ext cx="122555" cy="125095"/>
          </a:xfrm>
          <a:custGeom>
            <a:avLst/>
            <a:gdLst/>
            <a:ahLst/>
            <a:cxnLst/>
            <a:rect l="l" t="t" r="r" b="b"/>
            <a:pathLst>
              <a:path w="122554" h="125094">
                <a:moveTo>
                  <a:pt x="65277" y="0"/>
                </a:moveTo>
                <a:lnTo>
                  <a:pt x="20574" y="16128"/>
                </a:lnTo>
                <a:lnTo>
                  <a:pt x="0" y="51562"/>
                </a:lnTo>
                <a:lnTo>
                  <a:pt x="253" y="72644"/>
                </a:lnTo>
                <a:lnTo>
                  <a:pt x="24765" y="113029"/>
                </a:lnTo>
                <a:lnTo>
                  <a:pt x="69976" y="124967"/>
                </a:lnTo>
                <a:lnTo>
                  <a:pt x="82550" y="122047"/>
                </a:lnTo>
                <a:lnTo>
                  <a:pt x="117348" y="93345"/>
                </a:lnTo>
                <a:lnTo>
                  <a:pt x="122300" y="55372"/>
                </a:lnTo>
                <a:lnTo>
                  <a:pt x="115061" y="34416"/>
                </a:ln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161146" y="1982977"/>
            <a:ext cx="113030" cy="111125"/>
          </a:xfrm>
          <a:custGeom>
            <a:avLst/>
            <a:gdLst/>
            <a:ahLst/>
            <a:cxnLst/>
            <a:rect l="l" t="t" r="r" b="b"/>
            <a:pathLst>
              <a:path w="113029" h="111125">
                <a:moveTo>
                  <a:pt x="47117" y="0"/>
                </a:move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34671" y="105663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4711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161146" y="1982977"/>
            <a:ext cx="113030" cy="111125"/>
          </a:xfrm>
          <a:custGeom>
            <a:avLst/>
            <a:gdLst/>
            <a:ahLst/>
            <a:cxnLst/>
            <a:rect l="l" t="t" r="r" b="b"/>
            <a:pathLst>
              <a:path w="113029" h="111125">
                <a:moveTo>
                  <a:pt x="47117" y="0"/>
                </a:move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34671" y="105663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4711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921370" y="1910588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51053" y="0"/>
                </a:moveTo>
                <a:lnTo>
                  <a:pt x="14731" y="11811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99822" y="59689"/>
                </a:lnTo>
                <a:lnTo>
                  <a:pt x="100964" y="41401"/>
                </a:ln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921370" y="1910588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51053" y="0"/>
                </a:moveTo>
                <a:lnTo>
                  <a:pt x="14731" y="11811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99822" y="59689"/>
                </a:lnTo>
                <a:lnTo>
                  <a:pt x="100964" y="41401"/>
                </a:ln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671816" y="1880616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44323" y="0"/>
                </a:move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671816" y="1880616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44323" y="0"/>
                </a:move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16038" y="1897126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5" h="80644">
                <a:moveTo>
                  <a:pt x="43179" y="0"/>
                </a:move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416038" y="1897126"/>
            <a:ext cx="81915" cy="80645"/>
          </a:xfrm>
          <a:custGeom>
            <a:avLst/>
            <a:gdLst/>
            <a:ahLst/>
            <a:cxnLst/>
            <a:rect l="l" t="t" r="r" b="b"/>
            <a:pathLst>
              <a:path w="81915" h="80644">
                <a:moveTo>
                  <a:pt x="43179" y="0"/>
                </a:move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168260" y="1957070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38735" y="0"/>
                </a:move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168260" y="1957070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38735" y="0"/>
                </a:move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32168" y="2059051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37464" y="0"/>
                </a:moveTo>
                <a:lnTo>
                  <a:pt x="23367" y="253"/>
                </a:lnTo>
                <a:lnTo>
                  <a:pt x="12191" y="5969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4388" y="17907"/>
                </a:ln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932168" y="2059051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37464" y="0"/>
                </a:moveTo>
                <a:lnTo>
                  <a:pt x="23367" y="253"/>
                </a:lnTo>
                <a:lnTo>
                  <a:pt x="12191" y="5969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4388" y="17907"/>
                </a:ln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19061" y="2200275"/>
            <a:ext cx="57785" cy="59055"/>
          </a:xfrm>
          <a:custGeom>
            <a:avLst/>
            <a:gdLst/>
            <a:ahLst/>
            <a:cxnLst/>
            <a:rect l="l" t="t" r="r" b="b"/>
            <a:pathLst>
              <a:path w="57784" h="59055">
                <a:moveTo>
                  <a:pt x="19304" y="0"/>
                </a:move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193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19061" y="2200275"/>
            <a:ext cx="57785" cy="59055"/>
          </a:xfrm>
          <a:custGeom>
            <a:avLst/>
            <a:gdLst/>
            <a:ahLst/>
            <a:cxnLst/>
            <a:rect l="l" t="t" r="r" b="b"/>
            <a:pathLst>
              <a:path w="57784" h="59055">
                <a:moveTo>
                  <a:pt x="19304" y="0"/>
                </a:move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193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530467" y="2378582"/>
            <a:ext cx="53975" cy="50800"/>
          </a:xfrm>
          <a:custGeom>
            <a:avLst/>
            <a:gdLst/>
            <a:ahLst/>
            <a:cxnLst/>
            <a:rect l="l" t="t" r="r" b="b"/>
            <a:pathLst>
              <a:path w="53975" h="50800">
                <a:moveTo>
                  <a:pt x="27812" y="0"/>
                </a:move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530467" y="2378582"/>
            <a:ext cx="53975" cy="50800"/>
          </a:xfrm>
          <a:custGeom>
            <a:avLst/>
            <a:gdLst/>
            <a:ahLst/>
            <a:cxnLst/>
            <a:rect l="l" t="t" r="r" b="b"/>
            <a:pathLst>
              <a:path w="53975" h="50800">
                <a:moveTo>
                  <a:pt x="27812" y="0"/>
                </a:move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66421" y="0"/>
                </a:moveTo>
                <a:lnTo>
                  <a:pt x="23114" y="1193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31623" y="11023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lnTo>
                  <a:pt x="106172" y="21970"/>
                </a:lnTo>
                <a:lnTo>
                  <a:pt x="97536" y="12191"/>
                </a:lnTo>
                <a:lnTo>
                  <a:pt x="77724" y="1269"/>
                </a:lnTo>
                <a:lnTo>
                  <a:pt x="664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66421" y="0"/>
                </a:moveTo>
                <a:lnTo>
                  <a:pt x="23114" y="1193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31623" y="11023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lnTo>
                  <a:pt x="106172" y="21970"/>
                </a:lnTo>
                <a:lnTo>
                  <a:pt x="97536" y="12191"/>
                </a:lnTo>
                <a:lnTo>
                  <a:pt x="77724" y="1269"/>
                </a:lnTo>
                <a:lnTo>
                  <a:pt x="664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272653" y="2291969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49911" y="0"/>
                </a:moveTo>
                <a:lnTo>
                  <a:pt x="13589" y="18795"/>
                </a:lnTo>
                <a:lnTo>
                  <a:pt x="5461" y="37210"/>
                </a:lnTo>
                <a:lnTo>
                  <a:pt x="0" y="47116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87883" y="93598"/>
                </a:lnTo>
                <a:lnTo>
                  <a:pt x="94866" y="86359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88011" y="12064"/>
                </a:lnTo>
                <a:lnTo>
                  <a:pt x="61214" y="1269"/>
                </a:lnTo>
                <a:lnTo>
                  <a:pt x="499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272653" y="2291969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49911" y="0"/>
                </a:moveTo>
                <a:lnTo>
                  <a:pt x="13589" y="18795"/>
                </a:lnTo>
                <a:lnTo>
                  <a:pt x="5461" y="37210"/>
                </a:lnTo>
                <a:lnTo>
                  <a:pt x="0" y="47116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87883" y="93598"/>
                </a:lnTo>
                <a:lnTo>
                  <a:pt x="94866" y="86359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88011" y="12064"/>
                </a:lnTo>
                <a:lnTo>
                  <a:pt x="61214" y="1269"/>
                </a:lnTo>
                <a:lnTo>
                  <a:pt x="499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453246" y="243128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51307" y="0"/>
                </a:moveTo>
                <a:lnTo>
                  <a:pt x="10795" y="17399"/>
                </a:lnTo>
                <a:lnTo>
                  <a:pt x="0" y="44323"/>
                </a:lnTo>
                <a:lnTo>
                  <a:pt x="0" y="51308"/>
                </a:lnTo>
                <a:lnTo>
                  <a:pt x="23113" y="89026"/>
                </a:lnTo>
                <a:lnTo>
                  <a:pt x="44323" y="95631"/>
                </a:lnTo>
                <a:lnTo>
                  <a:pt x="51307" y="95631"/>
                </a:lnTo>
                <a:lnTo>
                  <a:pt x="88900" y="72516"/>
                </a:lnTo>
                <a:lnTo>
                  <a:pt x="95630" y="51308"/>
                </a:lnTo>
                <a:lnTo>
                  <a:pt x="95503" y="44323"/>
                </a:lnTo>
                <a:lnTo>
                  <a:pt x="72517" y="6731"/>
                </a:lnTo>
                <a:lnTo>
                  <a:pt x="513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453246" y="243128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51307" y="0"/>
                </a:moveTo>
                <a:lnTo>
                  <a:pt x="10795" y="17399"/>
                </a:lnTo>
                <a:lnTo>
                  <a:pt x="0" y="44323"/>
                </a:lnTo>
                <a:lnTo>
                  <a:pt x="0" y="51308"/>
                </a:lnTo>
                <a:lnTo>
                  <a:pt x="23113" y="89026"/>
                </a:lnTo>
                <a:lnTo>
                  <a:pt x="44323" y="95631"/>
                </a:lnTo>
                <a:lnTo>
                  <a:pt x="51307" y="95631"/>
                </a:lnTo>
                <a:lnTo>
                  <a:pt x="88900" y="72516"/>
                </a:lnTo>
                <a:lnTo>
                  <a:pt x="95630" y="51308"/>
                </a:lnTo>
                <a:lnTo>
                  <a:pt x="95503" y="44323"/>
                </a:lnTo>
                <a:lnTo>
                  <a:pt x="72517" y="6731"/>
                </a:lnTo>
                <a:lnTo>
                  <a:pt x="513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604757" y="2599308"/>
            <a:ext cx="88900" cy="84455"/>
          </a:xfrm>
          <a:custGeom>
            <a:avLst/>
            <a:gdLst/>
            <a:ahLst/>
            <a:cxnLst/>
            <a:rect l="l" t="t" r="r" b="b"/>
            <a:pathLst>
              <a:path w="88900" h="84455">
                <a:moveTo>
                  <a:pt x="40005" y="0"/>
                </a:move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604757" y="2599308"/>
            <a:ext cx="88900" cy="84455"/>
          </a:xfrm>
          <a:custGeom>
            <a:avLst/>
            <a:gdLst/>
            <a:ahLst/>
            <a:cxnLst/>
            <a:rect l="l" t="t" r="r" b="b"/>
            <a:pathLst>
              <a:path w="88900" h="84455">
                <a:moveTo>
                  <a:pt x="40005" y="0"/>
                </a:move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728075" y="27885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50292" y="0"/>
                </a:move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lnTo>
                  <a:pt x="61595" y="8255"/>
                </a:lnTo>
                <a:lnTo>
                  <a:pt x="50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728075" y="27885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50292" y="0"/>
                </a:move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lnTo>
                  <a:pt x="61595" y="8255"/>
                </a:lnTo>
                <a:lnTo>
                  <a:pt x="50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815705" y="2994151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0352" y="0"/>
                </a:move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815705" y="2994151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0352" y="0"/>
                </a:move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866631" y="321271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29083" y="0"/>
                </a:move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866631" y="321271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29083" y="0"/>
                </a:move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878316" y="343471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6288" y="0"/>
                </a:move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878316" y="343471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6288" y="0"/>
                </a:move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853551" y="365582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0574" y="0"/>
                </a:move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853551" y="365582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0574" y="0"/>
                </a:move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787638" y="386626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2225" y="0"/>
                </a:move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39115" y="5333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787638" y="386626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2225" y="0"/>
                </a:move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39115" y="5333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863967" y="2119502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53975" y="0"/>
                </a:moveTo>
                <a:lnTo>
                  <a:pt x="14858" y="20193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248" y="94742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5061" y="42672"/>
                </a:lnTo>
                <a:lnTo>
                  <a:pt x="89153" y="6476"/>
                </a:lnTo>
                <a:lnTo>
                  <a:pt x="65277" y="1143"/>
                </a:lnTo>
                <a:lnTo>
                  <a:pt x="539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863967" y="2119502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53975" y="0"/>
                </a:moveTo>
                <a:lnTo>
                  <a:pt x="14858" y="20193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248" y="94742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5061" y="42672"/>
                </a:lnTo>
                <a:lnTo>
                  <a:pt x="89153" y="6476"/>
                </a:lnTo>
                <a:lnTo>
                  <a:pt x="65277" y="1143"/>
                </a:lnTo>
                <a:lnTo>
                  <a:pt x="539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652766" y="2094610"/>
            <a:ext cx="105410" cy="108585"/>
          </a:xfrm>
          <a:custGeom>
            <a:avLst/>
            <a:gdLst/>
            <a:ahLst/>
            <a:cxnLst/>
            <a:rect l="l" t="t" r="r" b="b"/>
            <a:pathLst>
              <a:path w="105409" h="108585">
                <a:moveTo>
                  <a:pt x="46862" y="0"/>
                </a:move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lnTo>
                  <a:pt x="4686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652766" y="2094610"/>
            <a:ext cx="105410" cy="108585"/>
          </a:xfrm>
          <a:custGeom>
            <a:avLst/>
            <a:gdLst/>
            <a:ahLst/>
            <a:cxnLst/>
            <a:rect l="l" t="t" r="r" b="b"/>
            <a:pathLst>
              <a:path w="105409" h="108585">
                <a:moveTo>
                  <a:pt x="46862" y="0"/>
                </a:move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lnTo>
                  <a:pt x="4686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437881" y="210908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42672" y="0"/>
                </a:moveTo>
                <a:lnTo>
                  <a:pt x="6603" y="25781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53975" y="1270"/>
                </a:lnTo>
                <a:lnTo>
                  <a:pt x="426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437881" y="210908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42672" y="0"/>
                </a:moveTo>
                <a:lnTo>
                  <a:pt x="6603" y="25781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53975" y="1270"/>
                </a:lnTo>
                <a:lnTo>
                  <a:pt x="426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227696" y="2162810"/>
            <a:ext cx="88900" cy="84455"/>
          </a:xfrm>
          <a:custGeom>
            <a:avLst/>
            <a:gdLst/>
            <a:ahLst/>
            <a:cxnLst/>
            <a:rect l="l" t="t" r="r" b="b"/>
            <a:pathLst>
              <a:path w="88900" h="84455">
                <a:moveTo>
                  <a:pt x="40004" y="0"/>
                </a:move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227696" y="2162810"/>
            <a:ext cx="88900" cy="84455"/>
          </a:xfrm>
          <a:custGeom>
            <a:avLst/>
            <a:gdLst/>
            <a:ahLst/>
            <a:cxnLst/>
            <a:rect l="l" t="t" r="r" b="b"/>
            <a:pathLst>
              <a:path w="88900" h="84455">
                <a:moveTo>
                  <a:pt x="40004" y="0"/>
                </a:move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030719" y="2250185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34416" y="0"/>
                </a:move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030719" y="2250185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34416" y="0"/>
                </a:move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849618" y="2371089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0352" y="0"/>
                </a:move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849618" y="2371089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0352" y="0"/>
                </a:move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689979" y="2522473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27813" y="0"/>
                </a:move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689979" y="2522473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27813" y="0"/>
                </a:move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560693" y="27015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3367" y="0"/>
                </a:move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60693" y="27015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3367" y="0"/>
                </a:move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459473" y="2896870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4798" y="0"/>
                </a:move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459473" y="2896870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4798" y="0"/>
                </a:move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396354" y="310870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30734" y="0"/>
                </a:move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396354" y="310870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30734" y="0"/>
                </a:move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460106" y="2295525"/>
            <a:ext cx="100330" cy="99060"/>
          </a:xfrm>
          <a:custGeom>
            <a:avLst/>
            <a:gdLst/>
            <a:ahLst/>
            <a:cxnLst/>
            <a:rect l="l" t="t" r="r" b="b"/>
            <a:pathLst>
              <a:path w="100329" h="99060">
                <a:moveTo>
                  <a:pt x="57023" y="0"/>
                </a:moveTo>
                <a:lnTo>
                  <a:pt x="8127" y="21844"/>
                </a:lnTo>
                <a:lnTo>
                  <a:pt x="0" y="40132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460106" y="2295525"/>
            <a:ext cx="100330" cy="99060"/>
          </a:xfrm>
          <a:custGeom>
            <a:avLst/>
            <a:gdLst/>
            <a:ahLst/>
            <a:cxnLst/>
            <a:rect l="l" t="t" r="r" b="b"/>
            <a:pathLst>
              <a:path w="100329" h="99060">
                <a:moveTo>
                  <a:pt x="57023" y="0"/>
                </a:moveTo>
                <a:lnTo>
                  <a:pt x="8127" y="21844"/>
                </a:lnTo>
                <a:lnTo>
                  <a:pt x="0" y="40132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651115" y="2291333"/>
            <a:ext cx="90805" cy="90170"/>
          </a:xfrm>
          <a:custGeom>
            <a:avLst/>
            <a:gdLst/>
            <a:ahLst/>
            <a:cxnLst/>
            <a:rect l="l" t="t" r="r" b="b"/>
            <a:pathLst>
              <a:path w="90804" h="90169">
                <a:moveTo>
                  <a:pt x="51434" y="0"/>
                </a:move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651115" y="2291333"/>
            <a:ext cx="90805" cy="90170"/>
          </a:xfrm>
          <a:custGeom>
            <a:avLst/>
            <a:gdLst/>
            <a:ahLst/>
            <a:cxnLst/>
            <a:rect l="l" t="t" r="r" b="b"/>
            <a:pathLst>
              <a:path w="90804" h="90169">
                <a:moveTo>
                  <a:pt x="51434" y="0"/>
                </a:move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841233" y="2322322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47371" y="0"/>
                </a:move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58674" y="1269"/>
                </a:lnTo>
                <a:lnTo>
                  <a:pt x="4737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841233" y="2322322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47371" y="0"/>
                </a:move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58674" y="1269"/>
                </a:lnTo>
                <a:lnTo>
                  <a:pt x="4737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023479" y="23830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5">
                <a:moveTo>
                  <a:pt x="41782" y="0"/>
                </a:move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023479" y="23830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5">
                <a:moveTo>
                  <a:pt x="41782" y="0"/>
                </a:move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192007" y="2471927"/>
            <a:ext cx="66675" cy="64769"/>
          </a:xfrm>
          <a:custGeom>
            <a:avLst/>
            <a:gdLst/>
            <a:ahLst/>
            <a:cxnLst/>
            <a:rect l="l" t="t" r="r" b="b"/>
            <a:pathLst>
              <a:path w="66675" h="64769">
                <a:moveTo>
                  <a:pt x="36195" y="0"/>
                </a:move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192007" y="2471927"/>
            <a:ext cx="66675" cy="64769"/>
          </a:xfrm>
          <a:custGeom>
            <a:avLst/>
            <a:gdLst/>
            <a:ahLst/>
            <a:cxnLst/>
            <a:rect l="l" t="t" r="r" b="b"/>
            <a:pathLst>
              <a:path w="66675" h="64769">
                <a:moveTo>
                  <a:pt x="36195" y="0"/>
                </a:move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343010" y="2588005"/>
            <a:ext cx="59055" cy="60325"/>
          </a:xfrm>
          <a:custGeom>
            <a:avLst/>
            <a:gdLst/>
            <a:ahLst/>
            <a:cxnLst/>
            <a:rect l="l" t="t" r="r" b="b"/>
            <a:pathLst>
              <a:path w="59054" h="60325">
                <a:moveTo>
                  <a:pt x="23241" y="0"/>
                </a:move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343010" y="2588005"/>
            <a:ext cx="59055" cy="60325"/>
          </a:xfrm>
          <a:custGeom>
            <a:avLst/>
            <a:gdLst/>
            <a:ahLst/>
            <a:cxnLst/>
            <a:rect l="l" t="t" r="r" b="b"/>
            <a:pathLst>
              <a:path w="59054" h="60325">
                <a:moveTo>
                  <a:pt x="23241" y="0"/>
                </a:move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472805" y="2729357"/>
            <a:ext cx="52069" cy="53975"/>
          </a:xfrm>
          <a:custGeom>
            <a:avLst/>
            <a:gdLst/>
            <a:ahLst/>
            <a:cxnLst/>
            <a:rect l="l" t="t" r="r" b="b"/>
            <a:pathLst>
              <a:path w="52070" h="53975">
                <a:moveTo>
                  <a:pt x="30479" y="0"/>
                </a:move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472805" y="2729357"/>
            <a:ext cx="52069" cy="53975"/>
          </a:xfrm>
          <a:custGeom>
            <a:avLst/>
            <a:gdLst/>
            <a:ahLst/>
            <a:cxnLst/>
            <a:rect l="l" t="t" r="r" b="b"/>
            <a:pathLst>
              <a:path w="52070" h="53975">
                <a:moveTo>
                  <a:pt x="30479" y="0"/>
                </a:move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574913" y="2890773"/>
            <a:ext cx="48260" cy="45720"/>
          </a:xfrm>
          <a:custGeom>
            <a:avLst/>
            <a:gdLst/>
            <a:ahLst/>
            <a:cxnLst/>
            <a:rect l="l" t="t" r="r" b="b"/>
            <a:pathLst>
              <a:path w="48259" h="45719">
                <a:moveTo>
                  <a:pt x="33400" y="0"/>
                </a:move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574913" y="2890773"/>
            <a:ext cx="48260" cy="45720"/>
          </a:xfrm>
          <a:custGeom>
            <a:avLst/>
            <a:gdLst/>
            <a:ahLst/>
            <a:cxnLst/>
            <a:rect l="l" t="t" r="r" b="b"/>
            <a:pathLst>
              <a:path w="48259" h="45719">
                <a:moveTo>
                  <a:pt x="33400" y="0"/>
                </a:move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647810" y="3065526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6416" y="0"/>
                </a:move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647810" y="3065526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6416" y="0"/>
                </a:move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691371" y="3247770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20700" y="0"/>
                </a:move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691371" y="3247770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20700" y="0"/>
                </a:move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276592" y="2335022"/>
            <a:ext cx="102870" cy="99695"/>
          </a:xfrm>
          <a:custGeom>
            <a:avLst/>
            <a:gdLst/>
            <a:ahLst/>
            <a:cxnLst/>
            <a:rect l="l" t="t" r="r" b="b"/>
            <a:pathLst>
              <a:path w="102870" h="99694">
                <a:moveTo>
                  <a:pt x="41528" y="0"/>
                </a:move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lnTo>
                  <a:pt x="88137" y="14731"/>
                </a:lnTo>
                <a:lnTo>
                  <a:pt x="72516" y="5206"/>
                </a:lnTo>
                <a:lnTo>
                  <a:pt x="41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276592" y="2335022"/>
            <a:ext cx="102870" cy="99695"/>
          </a:xfrm>
          <a:custGeom>
            <a:avLst/>
            <a:gdLst/>
            <a:ahLst/>
            <a:cxnLst/>
            <a:rect l="l" t="t" r="r" b="b"/>
            <a:pathLst>
              <a:path w="102870" h="99694">
                <a:moveTo>
                  <a:pt x="41528" y="0"/>
                </a:move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lnTo>
                  <a:pt x="88137" y="14731"/>
                </a:lnTo>
                <a:lnTo>
                  <a:pt x="72516" y="5206"/>
                </a:lnTo>
                <a:lnTo>
                  <a:pt x="41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775068" y="2413254"/>
            <a:ext cx="1344929" cy="1680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713981" y="2796032"/>
            <a:ext cx="64769" cy="67945"/>
          </a:xfrm>
          <a:custGeom>
            <a:avLst/>
            <a:gdLst/>
            <a:ahLst/>
            <a:cxnLst/>
            <a:rect l="l" t="t" r="r" b="b"/>
            <a:pathLst>
              <a:path w="64770" h="67944">
                <a:moveTo>
                  <a:pt x="35941" y="0"/>
                </a:move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55879" y="11048"/>
                </a:lnTo>
                <a:lnTo>
                  <a:pt x="359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713981" y="2796032"/>
            <a:ext cx="64769" cy="67945"/>
          </a:xfrm>
          <a:custGeom>
            <a:avLst/>
            <a:gdLst/>
            <a:ahLst/>
            <a:cxnLst/>
            <a:rect l="l" t="t" r="r" b="b"/>
            <a:pathLst>
              <a:path w="64770" h="67944">
                <a:moveTo>
                  <a:pt x="35941" y="0"/>
                </a:move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55879" y="11048"/>
                </a:lnTo>
                <a:lnTo>
                  <a:pt x="359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630543" y="29646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3400" y="0"/>
                </a:move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630543" y="29646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3400" y="0"/>
                </a:move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577203" y="3146805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40" h="52069">
                <a:moveTo>
                  <a:pt x="28955" y="0"/>
                </a:move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577203" y="3146805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40" h="52069">
                <a:moveTo>
                  <a:pt x="28955" y="0"/>
                </a:move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554469" y="333273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7812" y="0"/>
                </a:move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554469" y="333273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7812" y="0"/>
                </a:move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565645" y="3523741"/>
            <a:ext cx="43815" cy="41275"/>
          </a:xfrm>
          <a:custGeom>
            <a:avLst/>
            <a:gdLst/>
            <a:ahLst/>
            <a:cxnLst/>
            <a:rect l="l" t="t" r="r" b="b"/>
            <a:pathLst>
              <a:path w="43815" h="41275">
                <a:moveTo>
                  <a:pt x="30606" y="0"/>
                </a:move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lnTo>
                  <a:pt x="36322" y="4063"/>
                </a:lnTo>
                <a:lnTo>
                  <a:pt x="306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65645" y="3523741"/>
            <a:ext cx="43815" cy="41275"/>
          </a:xfrm>
          <a:custGeom>
            <a:avLst/>
            <a:gdLst/>
            <a:ahLst/>
            <a:cxnLst/>
            <a:rect l="l" t="t" r="r" b="b"/>
            <a:pathLst>
              <a:path w="43815" h="41275">
                <a:moveTo>
                  <a:pt x="30606" y="0"/>
                </a:move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lnTo>
                  <a:pt x="36322" y="4063"/>
                </a:lnTo>
                <a:lnTo>
                  <a:pt x="306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607682" y="3707510"/>
            <a:ext cx="40005" cy="39370"/>
          </a:xfrm>
          <a:custGeom>
            <a:avLst/>
            <a:gdLst/>
            <a:ahLst/>
            <a:cxnLst/>
            <a:rect l="l" t="t" r="r" b="b"/>
            <a:pathLst>
              <a:path w="40004" h="39370">
                <a:moveTo>
                  <a:pt x="25571" y="37845"/>
                </a:moveTo>
                <a:lnTo>
                  <a:pt x="18669" y="37845"/>
                </a:lnTo>
                <a:lnTo>
                  <a:pt x="22860" y="39243"/>
                </a:lnTo>
                <a:lnTo>
                  <a:pt x="25571" y="37845"/>
                </a:lnTo>
                <a:close/>
              </a:path>
              <a:path w="40004" h="39370">
                <a:moveTo>
                  <a:pt x="16637" y="0"/>
                </a:move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5571" y="37845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lnTo>
                  <a:pt x="33655" y="5333"/>
                </a:lnTo>
                <a:lnTo>
                  <a:pt x="28113" y="1269"/>
                </a:lnTo>
                <a:lnTo>
                  <a:pt x="20827" y="1269"/>
                </a:lnTo>
                <a:lnTo>
                  <a:pt x="16637" y="0"/>
                </a:lnTo>
                <a:close/>
              </a:path>
              <a:path w="40004" h="39370">
                <a:moveTo>
                  <a:pt x="27940" y="1143"/>
                </a:moveTo>
                <a:lnTo>
                  <a:pt x="20827" y="1269"/>
                </a:lnTo>
                <a:lnTo>
                  <a:pt x="28113" y="1269"/>
                </a:lnTo>
                <a:lnTo>
                  <a:pt x="27940" y="11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607682" y="3707510"/>
            <a:ext cx="40005" cy="39370"/>
          </a:xfrm>
          <a:custGeom>
            <a:avLst/>
            <a:gdLst/>
            <a:ahLst/>
            <a:cxnLst/>
            <a:rect l="l" t="t" r="r" b="b"/>
            <a:pathLst>
              <a:path w="40004" h="39370">
                <a:moveTo>
                  <a:pt x="25571" y="37845"/>
                </a:moveTo>
                <a:lnTo>
                  <a:pt x="18669" y="37845"/>
                </a:lnTo>
                <a:lnTo>
                  <a:pt x="22860" y="39243"/>
                </a:lnTo>
                <a:lnTo>
                  <a:pt x="25571" y="37845"/>
                </a:lnTo>
                <a:close/>
              </a:path>
              <a:path w="40004" h="39370">
                <a:moveTo>
                  <a:pt x="16637" y="0"/>
                </a:move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5571" y="37845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lnTo>
                  <a:pt x="33655" y="5333"/>
                </a:lnTo>
                <a:lnTo>
                  <a:pt x="28113" y="1269"/>
                </a:lnTo>
                <a:lnTo>
                  <a:pt x="20827" y="1269"/>
                </a:lnTo>
                <a:lnTo>
                  <a:pt x="16637" y="0"/>
                </a:lnTo>
                <a:close/>
              </a:path>
              <a:path w="40004" h="39370">
                <a:moveTo>
                  <a:pt x="27940" y="1143"/>
                </a:moveTo>
                <a:lnTo>
                  <a:pt x="20827" y="1269"/>
                </a:lnTo>
                <a:lnTo>
                  <a:pt x="28113" y="1269"/>
                </a:lnTo>
                <a:lnTo>
                  <a:pt x="27940" y="11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665594" y="2684017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30">
                <a:moveTo>
                  <a:pt x="44450" y="0"/>
                </a:moveTo>
                <a:lnTo>
                  <a:pt x="29082" y="4445"/>
                </a:lnTo>
                <a:lnTo>
                  <a:pt x="15112" y="11684"/>
                </a:lnTo>
                <a:lnTo>
                  <a:pt x="6857" y="22987"/>
                </a:lnTo>
                <a:lnTo>
                  <a:pt x="0" y="37211"/>
                </a:lnTo>
                <a:lnTo>
                  <a:pt x="253" y="51308"/>
                </a:lnTo>
                <a:lnTo>
                  <a:pt x="6096" y="62357"/>
                </a:lnTo>
                <a:lnTo>
                  <a:pt x="10413" y="70739"/>
                </a:lnTo>
                <a:lnTo>
                  <a:pt x="26034" y="80391"/>
                </a:lnTo>
                <a:lnTo>
                  <a:pt x="40131" y="87249"/>
                </a:lnTo>
                <a:lnTo>
                  <a:pt x="55499" y="82804"/>
                </a:lnTo>
                <a:lnTo>
                  <a:pt x="72262" y="74041"/>
                </a:lnTo>
                <a:lnTo>
                  <a:pt x="80518" y="62737"/>
                </a:lnTo>
                <a:lnTo>
                  <a:pt x="84581" y="50037"/>
                </a:lnTo>
                <a:lnTo>
                  <a:pt x="84327" y="35941"/>
                </a:lnTo>
                <a:lnTo>
                  <a:pt x="81406" y="23368"/>
                </a:lnTo>
                <a:lnTo>
                  <a:pt x="72771" y="13589"/>
                </a:lnTo>
                <a:lnTo>
                  <a:pt x="61468" y="5334"/>
                </a:lnTo>
                <a:lnTo>
                  <a:pt x="444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340854" y="250278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35941" y="0"/>
                </a:moveTo>
                <a:lnTo>
                  <a:pt x="23368" y="3048"/>
                </a:lnTo>
                <a:lnTo>
                  <a:pt x="12192" y="8889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66294" y="51562"/>
                </a:lnTo>
                <a:lnTo>
                  <a:pt x="67494" y="39877"/>
                </a:lnTo>
                <a:lnTo>
                  <a:pt x="68706" y="29083"/>
                </a:lnTo>
                <a:lnTo>
                  <a:pt x="67182" y="19303"/>
                </a:ln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340854" y="250278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35941" y="0"/>
                </a:moveTo>
                <a:lnTo>
                  <a:pt x="23368" y="3048"/>
                </a:lnTo>
                <a:lnTo>
                  <a:pt x="12192" y="8889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66294" y="51562"/>
                </a:lnTo>
                <a:lnTo>
                  <a:pt x="67494" y="39877"/>
                </a:lnTo>
                <a:lnTo>
                  <a:pt x="68706" y="29083"/>
                </a:lnTo>
                <a:lnTo>
                  <a:pt x="67182" y="19303"/>
                </a:ln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500619" y="247243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30352" y="0"/>
                </a:moveTo>
                <a:lnTo>
                  <a:pt x="1270" y="25780"/>
                </a:lnTo>
                <a:lnTo>
                  <a:pt x="0" y="36956"/>
                </a:lnTo>
                <a:lnTo>
                  <a:pt x="8635" y="53721"/>
                </a:lnTo>
                <a:lnTo>
                  <a:pt x="18541" y="5918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500619" y="247243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30352" y="0"/>
                </a:moveTo>
                <a:lnTo>
                  <a:pt x="1270" y="25780"/>
                </a:lnTo>
                <a:lnTo>
                  <a:pt x="0" y="36956"/>
                </a:lnTo>
                <a:lnTo>
                  <a:pt x="8635" y="53721"/>
                </a:lnTo>
                <a:lnTo>
                  <a:pt x="18541" y="5918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662036" y="2470023"/>
            <a:ext cx="56515" cy="55244"/>
          </a:xfrm>
          <a:custGeom>
            <a:avLst/>
            <a:gdLst/>
            <a:ahLst/>
            <a:cxnLst/>
            <a:rect l="l" t="t" r="r" b="b"/>
            <a:pathLst>
              <a:path w="56515" h="55244">
                <a:moveTo>
                  <a:pt x="30607" y="0"/>
                </a:move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662036" y="2470023"/>
            <a:ext cx="56515" cy="55244"/>
          </a:xfrm>
          <a:custGeom>
            <a:avLst/>
            <a:gdLst/>
            <a:ahLst/>
            <a:cxnLst/>
            <a:rect l="l" t="t" r="r" b="b"/>
            <a:pathLst>
              <a:path w="56515" h="55244">
                <a:moveTo>
                  <a:pt x="30607" y="0"/>
                </a:move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821168" y="2493010"/>
            <a:ext cx="50800" cy="49530"/>
          </a:xfrm>
          <a:custGeom>
            <a:avLst/>
            <a:gdLst/>
            <a:ahLst/>
            <a:cxnLst/>
            <a:rect l="l" t="t" r="r" b="b"/>
            <a:pathLst>
              <a:path w="50800" h="49530">
                <a:moveTo>
                  <a:pt x="25018" y="0"/>
                </a:move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821168" y="2493010"/>
            <a:ext cx="50800" cy="49530"/>
          </a:xfrm>
          <a:custGeom>
            <a:avLst/>
            <a:gdLst/>
            <a:ahLst/>
            <a:cxnLst/>
            <a:rect l="l" t="t" r="r" b="b"/>
            <a:pathLst>
              <a:path w="50800" h="49530">
                <a:moveTo>
                  <a:pt x="25018" y="0"/>
                </a:move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975092" y="2544191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4" h="43814">
                <a:moveTo>
                  <a:pt x="25018" y="0"/>
                </a:move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5968" y="38226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75092" y="2544191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4" h="43814">
                <a:moveTo>
                  <a:pt x="25018" y="0"/>
                </a:move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5968" y="38226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118220" y="262077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7812" y="0"/>
                </a:move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118220" y="262077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7812" y="0"/>
                </a:move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246109" y="2718689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25146" y="0"/>
                </a:move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lnTo>
                  <a:pt x="30861" y="4190"/>
                </a:lnTo>
                <a:lnTo>
                  <a:pt x="251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246109" y="2718689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25146" y="0"/>
                </a:move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lnTo>
                  <a:pt x="30861" y="4190"/>
                </a:lnTo>
                <a:lnTo>
                  <a:pt x="251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354821" y="2836672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19">
                <a:moveTo>
                  <a:pt x="16509" y="0"/>
                </a:move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354821" y="2836672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19">
                <a:moveTo>
                  <a:pt x="16509" y="0"/>
                </a:move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729476" y="3175507"/>
            <a:ext cx="62230" cy="63500"/>
          </a:xfrm>
          <a:custGeom>
            <a:avLst/>
            <a:gdLst/>
            <a:ahLst/>
            <a:cxnLst/>
            <a:rect l="l" t="t" r="r" b="b"/>
            <a:pathLst>
              <a:path w="62229" h="63500">
                <a:moveTo>
                  <a:pt x="33147" y="0"/>
                </a:move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lnTo>
                  <a:pt x="52958" y="10921"/>
                </a:lnTo>
                <a:lnTo>
                  <a:pt x="331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729476" y="3175507"/>
            <a:ext cx="62230" cy="63500"/>
          </a:xfrm>
          <a:custGeom>
            <a:avLst/>
            <a:gdLst/>
            <a:ahLst/>
            <a:cxnLst/>
            <a:rect l="l" t="t" r="r" b="b"/>
            <a:pathLst>
              <a:path w="62229" h="63500">
                <a:moveTo>
                  <a:pt x="33147" y="0"/>
                </a:move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lnTo>
                  <a:pt x="52958" y="10921"/>
                </a:lnTo>
                <a:lnTo>
                  <a:pt x="331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710680" y="3338829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4" h="55245">
                <a:moveTo>
                  <a:pt x="30479" y="0"/>
                </a:moveTo>
                <a:lnTo>
                  <a:pt x="0" y="29972"/>
                </a:ln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710680" y="3338829"/>
            <a:ext cx="57785" cy="55244"/>
          </a:xfrm>
          <a:custGeom>
            <a:avLst/>
            <a:gdLst/>
            <a:ahLst/>
            <a:cxnLst/>
            <a:rect l="l" t="t" r="r" b="b"/>
            <a:pathLst>
              <a:path w="57784" h="55245">
                <a:moveTo>
                  <a:pt x="30479" y="0"/>
                </a:moveTo>
                <a:lnTo>
                  <a:pt x="0" y="29972"/>
                </a:ln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721347" y="34989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019" y="0"/>
                </a:move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721347" y="34989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019" y="0"/>
                </a:move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758813" y="365721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30606" y="0"/>
                </a:move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lnTo>
                  <a:pt x="37845" y="6984"/>
                </a:lnTo>
                <a:lnTo>
                  <a:pt x="306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758813" y="365721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30606" y="0"/>
                </a:move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lnTo>
                  <a:pt x="37845" y="6984"/>
                </a:lnTo>
                <a:lnTo>
                  <a:pt x="306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821423" y="3804030"/>
            <a:ext cx="40005" cy="42545"/>
          </a:xfrm>
          <a:custGeom>
            <a:avLst/>
            <a:gdLst/>
            <a:ahLst/>
            <a:cxnLst/>
            <a:rect l="l" t="t" r="r" b="b"/>
            <a:pathLst>
              <a:path w="40004" h="42545">
                <a:moveTo>
                  <a:pt x="19430" y="0"/>
                </a:move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821423" y="3804030"/>
            <a:ext cx="40005" cy="42545"/>
          </a:xfrm>
          <a:custGeom>
            <a:avLst/>
            <a:gdLst/>
            <a:ahLst/>
            <a:cxnLst/>
            <a:rect l="l" t="t" r="r" b="b"/>
            <a:pathLst>
              <a:path w="40004" h="42545">
                <a:moveTo>
                  <a:pt x="19430" y="0"/>
                </a:move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907783" y="394055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034" y="0"/>
                </a:move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907783" y="394055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034" y="0"/>
                </a:move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396098" y="2645664"/>
            <a:ext cx="41275" cy="43815"/>
          </a:xfrm>
          <a:custGeom>
            <a:avLst/>
            <a:gdLst/>
            <a:ahLst/>
            <a:cxnLst/>
            <a:rect l="l" t="t" r="r" b="b"/>
            <a:pathLst>
              <a:path w="41275" h="43814">
                <a:moveTo>
                  <a:pt x="19430" y="0"/>
                </a:move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396098" y="2645664"/>
            <a:ext cx="41275" cy="43815"/>
          </a:xfrm>
          <a:custGeom>
            <a:avLst/>
            <a:gdLst/>
            <a:ahLst/>
            <a:cxnLst/>
            <a:rect l="l" t="t" r="r" b="b"/>
            <a:pathLst>
              <a:path w="41275" h="43814">
                <a:moveTo>
                  <a:pt x="19430" y="0"/>
                </a:move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529194" y="2619629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25019" y="0"/>
                </a:moveTo>
                <a:lnTo>
                  <a:pt x="18033" y="126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lnTo>
                  <a:pt x="30733" y="4191"/>
                </a:lnTo>
                <a:lnTo>
                  <a:pt x="25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529194" y="2619629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25019" y="0"/>
                </a:moveTo>
                <a:lnTo>
                  <a:pt x="18033" y="126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lnTo>
                  <a:pt x="30733" y="4191"/>
                </a:lnTo>
                <a:lnTo>
                  <a:pt x="25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665593" y="2616326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17906" y="0"/>
                </a:move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0606" y="4063"/>
                </a:lnTo>
                <a:lnTo>
                  <a:pt x="179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665593" y="2616326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17906" y="0"/>
                </a:move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0606" y="4063"/>
                </a:lnTo>
                <a:lnTo>
                  <a:pt x="179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802118" y="2636773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5" h="29844">
                <a:moveTo>
                  <a:pt x="19430" y="0"/>
                </a:move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802118" y="2636773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5" h="29844">
                <a:moveTo>
                  <a:pt x="19430" y="0"/>
                </a:move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lnTo>
                  <a:pt x="194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932039" y="2678557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13842" y="0"/>
                </a:move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932039" y="2678557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13842" y="0"/>
                </a:move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334757" y="41057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16637" y="0"/>
                </a:move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334757" y="41057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16637" y="0"/>
                </a:move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465948" y="4146041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5">
                <a:moveTo>
                  <a:pt x="12573" y="0"/>
                </a:move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465948" y="4146041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5">
                <a:moveTo>
                  <a:pt x="12573" y="0"/>
                </a:move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437119" y="2765932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5">
                <a:moveTo>
                  <a:pt x="19557" y="0"/>
                </a:move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lnTo>
                  <a:pt x="1955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437119" y="2765932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5">
                <a:moveTo>
                  <a:pt x="19557" y="0"/>
                </a:move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lnTo>
                  <a:pt x="1955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550657" y="2743200"/>
            <a:ext cx="25400" cy="22860"/>
          </a:xfrm>
          <a:custGeom>
            <a:avLst/>
            <a:gdLst/>
            <a:ahLst/>
            <a:cxnLst/>
            <a:rect l="l" t="t" r="r" b="b"/>
            <a:pathLst>
              <a:path w="25400" h="22860">
                <a:moveTo>
                  <a:pt x="18034" y="0"/>
                </a:move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550657" y="2743200"/>
            <a:ext cx="25400" cy="22860"/>
          </a:xfrm>
          <a:custGeom>
            <a:avLst/>
            <a:gdLst/>
            <a:ahLst/>
            <a:cxnLst/>
            <a:rect l="l" t="t" r="r" b="b"/>
            <a:pathLst>
              <a:path w="25400" h="22860">
                <a:moveTo>
                  <a:pt x="18034" y="0"/>
                </a:move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603743" y="4048252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5" h="29845">
                <a:moveTo>
                  <a:pt x="22351" y="0"/>
                </a:moveTo>
                <a:lnTo>
                  <a:pt x="12446" y="1524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603743" y="4048252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5" h="29845">
                <a:moveTo>
                  <a:pt x="22351" y="0"/>
                </a:moveTo>
                <a:lnTo>
                  <a:pt x="12446" y="1524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720456" y="4046601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18034" y="0"/>
                </a:move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720456" y="4046601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18034" y="0"/>
                </a:move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lnTo>
                  <a:pt x="180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832470" y="402120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651" y="0"/>
                </a:move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lnTo>
                  <a:pt x="18160" y="2667"/>
                </a:lnTo>
                <a:lnTo>
                  <a:pt x="96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832470" y="402120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651" y="0"/>
                </a:move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lnTo>
                  <a:pt x="18160" y="2667"/>
                </a:lnTo>
                <a:lnTo>
                  <a:pt x="96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70705">
              <a:lnSpc>
                <a:spcPct val="100000"/>
              </a:lnSpc>
            </a:pPr>
            <a:r>
              <a:rPr dirty="0" spc="-5"/>
              <a:t>QUIZ</a:t>
            </a:r>
          </a:p>
        </p:txBody>
      </p:sp>
      <p:sp>
        <p:nvSpPr>
          <p:cNvPr id="260" name="object 2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261" name="object 2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56" name="object 256"/>
          <p:cNvSpPr txBox="1"/>
          <p:nvPr/>
        </p:nvSpPr>
        <p:spPr>
          <a:xfrm>
            <a:off x="235102" y="1366265"/>
            <a:ext cx="4643120" cy="1383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400" spc="-5" b="1">
                <a:solidFill>
                  <a:srgbClr val="474747"/>
                </a:solidFill>
                <a:latin typeface="Arial"/>
                <a:cs typeface="Arial"/>
              </a:rPr>
              <a:t>3.What </a:t>
            </a:r>
            <a:r>
              <a:rPr dirty="0" sz="1400" b="1">
                <a:solidFill>
                  <a:srgbClr val="474747"/>
                </a:solidFill>
                <a:latin typeface="Arial"/>
                <a:cs typeface="Arial"/>
              </a:rPr>
              <a:t>is a </a:t>
            </a:r>
            <a:r>
              <a:rPr dirty="0" sz="1400" spc="-5" b="1">
                <a:solidFill>
                  <a:srgbClr val="474747"/>
                </a:solidFill>
                <a:latin typeface="Arial"/>
                <a:cs typeface="Arial"/>
              </a:rPr>
              <a:t>characteristic of </a:t>
            </a:r>
            <a:r>
              <a:rPr dirty="0" sz="1400" b="1">
                <a:solidFill>
                  <a:srgbClr val="474747"/>
                </a:solidFill>
                <a:latin typeface="Arial"/>
                <a:cs typeface="Arial"/>
              </a:rPr>
              <a:t>a </a:t>
            </a:r>
            <a:r>
              <a:rPr dirty="0" sz="1400" spc="-5" b="1">
                <a:solidFill>
                  <a:srgbClr val="474747"/>
                </a:solidFill>
                <a:latin typeface="Arial"/>
                <a:cs typeface="Arial"/>
              </a:rPr>
              <a:t>dependent data</a:t>
            </a:r>
            <a:r>
              <a:rPr dirty="0" sz="1400" spc="-140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474747"/>
                </a:solidFill>
                <a:latin typeface="Arial"/>
                <a:cs typeface="Arial"/>
              </a:rPr>
              <a:t>mart?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A. contains unique</a:t>
            </a:r>
            <a:r>
              <a:rPr dirty="0" sz="1400" spc="-15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B. is the </a:t>
            </a: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system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of</a:t>
            </a:r>
            <a:r>
              <a:rPr dirty="0" sz="1400" spc="-14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record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C.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sourced from operational</a:t>
            </a:r>
            <a:r>
              <a:rPr dirty="0" sz="1400" spc="-17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474747"/>
                </a:solidFill>
                <a:latin typeface="Arial"/>
                <a:cs typeface="Arial"/>
              </a:rPr>
              <a:t>D.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subset of data often used by a</a:t>
            </a:r>
            <a:r>
              <a:rPr dirty="0" sz="1400" spc="-20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74747"/>
                </a:solidFill>
                <a:latin typeface="Arial"/>
                <a:cs typeface="Arial"/>
              </a:rPr>
              <a:t>department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215900" y="3348609"/>
            <a:ext cx="6348730" cy="153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 b="1">
                <a:solidFill>
                  <a:srgbClr val="474747"/>
                </a:solidFill>
                <a:latin typeface="Arial"/>
                <a:cs typeface="Arial"/>
              </a:rPr>
              <a:t>4.What is used by PEs and </a:t>
            </a:r>
            <a:r>
              <a:rPr dirty="0" sz="1600" spc="-20" b="1">
                <a:solidFill>
                  <a:srgbClr val="474747"/>
                </a:solidFill>
                <a:latin typeface="Arial"/>
                <a:cs typeface="Arial"/>
              </a:rPr>
              <a:t>AMPs </a:t>
            </a:r>
            <a:r>
              <a:rPr dirty="0" sz="1600" spc="-10" b="1">
                <a:solidFill>
                  <a:srgbClr val="474747"/>
                </a:solidFill>
                <a:latin typeface="Arial"/>
                <a:cs typeface="Arial"/>
              </a:rPr>
              <a:t>for </a:t>
            </a:r>
            <a:r>
              <a:rPr dirty="0" sz="1600" spc="-5" b="1">
                <a:solidFill>
                  <a:srgbClr val="474747"/>
                </a:solidFill>
                <a:latin typeface="Arial"/>
                <a:cs typeface="Arial"/>
              </a:rPr>
              <a:t>internal</a:t>
            </a:r>
            <a:r>
              <a:rPr dirty="0" sz="1600" spc="120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474747"/>
                </a:solidFill>
                <a:latin typeface="Arial"/>
                <a:cs typeface="Arial"/>
              </a:rPr>
              <a:t>communications?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A. the</a:t>
            </a:r>
            <a:r>
              <a:rPr dirty="0" sz="1600" spc="-10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74747"/>
                </a:solidFill>
                <a:latin typeface="Arial"/>
                <a:cs typeface="Arial"/>
              </a:rPr>
              <a:t>YNET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B. the</a:t>
            </a:r>
            <a:r>
              <a:rPr dirty="0" sz="1600" spc="-7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74747"/>
                </a:solidFill>
                <a:latin typeface="Arial"/>
                <a:cs typeface="Arial"/>
              </a:rPr>
              <a:t>BYNET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C. a proprietary</a:t>
            </a:r>
            <a:r>
              <a:rPr dirty="0" sz="1600" spc="-3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LAN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97C6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474747"/>
                </a:solidFill>
                <a:latin typeface="Arial"/>
                <a:cs typeface="Arial"/>
              </a:rPr>
              <a:t>D. an inter-node</a:t>
            </a:r>
            <a:r>
              <a:rPr dirty="0" sz="1600" spc="-3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74747"/>
                </a:solidFill>
                <a:latin typeface="Arial"/>
                <a:cs typeface="Arial"/>
              </a:rPr>
              <a:t>WAN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7239000" y="1676400"/>
            <a:ext cx="2063750" cy="685800"/>
          </a:xfrm>
          <a:prstGeom prst="rect">
            <a:avLst/>
          </a:prstGeom>
          <a:solidFill>
            <a:srgbClr val="588E1F"/>
          </a:solidFill>
          <a:ln w="25400">
            <a:solidFill>
              <a:srgbClr val="3E6713"/>
            </a:solidFill>
          </a:ln>
        </p:spPr>
        <p:txBody>
          <a:bodyPr wrap="square" lIns="0" tIns="179070" rIns="0" bIns="0" rtlCol="0" vert="horz">
            <a:spAutoFit/>
          </a:bodyPr>
          <a:lstStyle/>
          <a:p>
            <a:pPr marL="511175">
              <a:lnSpc>
                <a:spcPct val="100000"/>
              </a:lnSpc>
              <a:spcBef>
                <a:spcPts val="1410"/>
              </a:spcBef>
            </a:pP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dirty="0" sz="19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7239000" y="4267200"/>
            <a:ext cx="2063750" cy="685800"/>
          </a:xfrm>
          <a:prstGeom prst="rect">
            <a:avLst/>
          </a:prstGeom>
          <a:solidFill>
            <a:srgbClr val="588E1F"/>
          </a:solidFill>
          <a:ln w="25400">
            <a:solidFill>
              <a:srgbClr val="3E6713"/>
            </a:solidFill>
          </a:ln>
        </p:spPr>
        <p:txBody>
          <a:bodyPr wrap="square" lIns="0" tIns="179705" rIns="0" bIns="0" rtlCol="0" vert="horz">
            <a:spAutoFit/>
          </a:bodyPr>
          <a:lstStyle/>
          <a:p>
            <a:pPr marL="511175">
              <a:lnSpc>
                <a:spcPct val="100000"/>
              </a:lnSpc>
              <a:spcBef>
                <a:spcPts val="1415"/>
              </a:spcBef>
            </a:pP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dirty="0" sz="19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461" y="297434"/>
            <a:ext cx="34074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Module </a:t>
            </a:r>
            <a:r>
              <a:rPr dirty="0" spc="-5"/>
              <a:t>1: Lab</a:t>
            </a:r>
            <a:r>
              <a:rPr dirty="0" spc="-85"/>
              <a:t> </a:t>
            </a:r>
            <a:r>
              <a:rPr dirty="0" spc="-5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183894"/>
            <a:ext cx="7435215" cy="4888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273685" indent="-457200">
              <a:lnSpc>
                <a:spcPct val="100000"/>
              </a:lnSpc>
              <a:buAutoNum type="arabicParenR"/>
              <a:tabLst>
                <a:tab pos="469900" algn="l"/>
                <a:tab pos="470534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Create a copy of the table employee_sales.employee using the subquery  form with a “SELECT *”, populating it with data. Show the definition of it to  check primary index.  Then perform a SELECT * against</a:t>
            </a:r>
            <a:r>
              <a:rPr dirty="0" sz="1600" spc="8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it.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3046"/>
              </a:buClr>
              <a:buFont typeface="Arial"/>
              <a:buAutoNum type="arabicParenR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3046"/>
              </a:buClr>
              <a:buFont typeface="Arial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arenR"/>
              <a:tabLst>
                <a:tab pos="469900" algn="l"/>
                <a:tab pos="470534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Use a subquery form to create a table, with data, from a left outer join against  Employee, Department and Job. Project last name, first name, department  name and job description.  </a:t>
            </a:r>
            <a:r>
              <a:rPr dirty="0" sz="1600" spc="-15">
                <a:solidFill>
                  <a:srgbClr val="253046"/>
                </a:solidFill>
                <a:latin typeface="Arial"/>
                <a:cs typeface="Arial"/>
              </a:rPr>
              <a:t>Verify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z="1600" spc="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results.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3046"/>
              </a:buClr>
              <a:buFont typeface="Arial"/>
              <a:buAutoNum type="arabicParenR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3046"/>
              </a:buClr>
              <a:buFont typeface="Arial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marL="469900" marR="102235" indent="-457200">
              <a:lnSpc>
                <a:spcPct val="100000"/>
              </a:lnSpc>
              <a:buAutoNum type="arabicParenR"/>
              <a:tabLst>
                <a:tab pos="469900" algn="l"/>
                <a:tab pos="470534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Using the subquery form of </a:t>
            </a:r>
            <a:r>
              <a:rPr dirty="0" sz="1600" spc="-25">
                <a:solidFill>
                  <a:srgbClr val="253046"/>
                </a:solidFill>
                <a:latin typeface="Arial"/>
                <a:cs typeface="Arial"/>
              </a:rPr>
              <a:t>CREATE </a:t>
            </a:r>
            <a:r>
              <a:rPr dirty="0" sz="1600" spc="-30">
                <a:solidFill>
                  <a:srgbClr val="253046"/>
                </a:solidFill>
                <a:latin typeface="Arial"/>
                <a:cs typeface="Arial"/>
              </a:rPr>
              <a:t>TABLE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AS, create a new Job table and  assign the column for hourly billing rate a default of zero. Leave </a:t>
            </a:r>
            <a:r>
              <a:rPr dirty="0" sz="1600">
                <a:solidFill>
                  <a:srgbClr val="253046"/>
                </a:solidFill>
                <a:latin typeface="Arial"/>
                <a:cs typeface="Arial"/>
              </a:rPr>
              <a:t>all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column  names the same as in the Job table. Insert the default into the new table  from the subquery and use the WITH </a:t>
            </a:r>
            <a:r>
              <a:rPr dirty="0" sz="1600" spc="-65">
                <a:solidFill>
                  <a:srgbClr val="253046"/>
                </a:solidFill>
                <a:latin typeface="Arial"/>
                <a:cs typeface="Arial"/>
              </a:rPr>
              <a:t>DATA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option. Select from the table to  confirm the</a:t>
            </a:r>
            <a:r>
              <a:rPr dirty="0" sz="1600" spc="-3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result.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3046"/>
              </a:buClr>
              <a:buFont typeface="Arial"/>
              <a:buAutoNum type="arabicParenR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3046"/>
              </a:buClr>
              <a:buFont typeface="Arial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marL="469900" marR="281940" indent="-457200">
              <a:lnSpc>
                <a:spcPct val="100000"/>
              </a:lnSpc>
              <a:buAutoNum type="arabicParenR"/>
              <a:tabLst>
                <a:tab pos="469900" algn="l"/>
                <a:tab pos="470534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Optional: Perform the following and follow it up by selecting from the table  and showing the</a:t>
            </a:r>
            <a:r>
              <a:rPr dirty="0" sz="1600" spc="-3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definition.</a:t>
            </a:r>
            <a:endParaRPr sz="1600">
              <a:latin typeface="Arial"/>
              <a:cs typeface="Arial"/>
            </a:endParaRPr>
          </a:p>
          <a:p>
            <a:pPr marL="969644">
              <a:lnSpc>
                <a:spcPct val="100000"/>
              </a:lnSpc>
            </a:pPr>
            <a:r>
              <a:rPr dirty="0" sz="1600" spc="-25">
                <a:solidFill>
                  <a:srgbClr val="0000CC"/>
                </a:solidFill>
                <a:latin typeface="Arial"/>
                <a:cs typeface="Arial"/>
              </a:rPr>
              <a:t>CREATE </a:t>
            </a:r>
            <a:r>
              <a:rPr dirty="0" sz="1600" spc="-30">
                <a:solidFill>
                  <a:srgbClr val="0000CC"/>
                </a:solidFill>
                <a:latin typeface="Arial"/>
                <a:cs typeface="Arial"/>
              </a:rPr>
              <a:t>TABLE </a:t>
            </a:r>
            <a:r>
              <a:rPr dirty="0" sz="1600" spc="-10">
                <a:solidFill>
                  <a:srgbClr val="0000CC"/>
                </a:solidFill>
                <a:latin typeface="Arial"/>
                <a:cs typeface="Arial"/>
              </a:rPr>
              <a:t>y_me </a:t>
            </a:r>
            <a:r>
              <a:rPr dirty="0" sz="1600" spc="-5">
                <a:solidFill>
                  <a:srgbClr val="0000CC"/>
                </a:solidFill>
                <a:latin typeface="Arial"/>
                <a:cs typeface="Arial"/>
              </a:rPr>
              <a:t>AS (SELECT 1 a, 'abc' d, 1e6 </a:t>
            </a:r>
            <a:r>
              <a:rPr dirty="0" sz="1600">
                <a:solidFill>
                  <a:srgbClr val="0000CC"/>
                </a:solidFill>
                <a:latin typeface="Arial"/>
                <a:cs typeface="Arial"/>
              </a:rPr>
              <a:t>j) </a:t>
            </a:r>
            <a:r>
              <a:rPr dirty="0" sz="1600" spc="-5">
                <a:solidFill>
                  <a:srgbClr val="0000CC"/>
                </a:solidFill>
                <a:latin typeface="Arial"/>
                <a:cs typeface="Arial"/>
              </a:rPr>
              <a:t>WITH </a:t>
            </a:r>
            <a:r>
              <a:rPr dirty="0" sz="1600" spc="-55">
                <a:solidFill>
                  <a:srgbClr val="0000CC"/>
                </a:solidFill>
                <a:latin typeface="Arial"/>
                <a:cs typeface="Arial"/>
              </a:rPr>
              <a:t>DATA;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Summary includes </a:t>
            </a:r>
            <a:r>
              <a:rPr dirty="0"/>
              <a:t>all </a:t>
            </a:r>
            <a:r>
              <a:rPr dirty="0" spc="-5"/>
              <a:t>differences </a:t>
            </a:r>
            <a:r>
              <a:rPr dirty="0"/>
              <a:t>between 13 and</a:t>
            </a:r>
            <a:r>
              <a:rPr dirty="0" spc="-30"/>
              <a:t> </a:t>
            </a:r>
            <a:r>
              <a:rPr dirty="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98194" y="1792351"/>
            <a:ext cx="6895465" cy="145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900" spc="-5">
                <a:solidFill>
                  <a:srgbClr val="253046"/>
                </a:solidFill>
                <a:latin typeface="Arial"/>
                <a:cs typeface="Arial"/>
              </a:rPr>
              <a:t>The Release Notes are part of the Documentation, available</a:t>
            </a:r>
            <a:r>
              <a:rPr dirty="0" sz="1900" spc="3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53046"/>
                </a:solidFill>
                <a:latin typeface="Arial"/>
                <a:cs typeface="Arial"/>
              </a:rPr>
              <a:t>at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900" spc="-5" u="heavy">
                <a:solidFill>
                  <a:srgbClr val="E37D1A"/>
                </a:solidFill>
                <a:latin typeface="Arial"/>
                <a:cs typeface="Arial"/>
                <a:hlinkClick r:id="rId2"/>
              </a:rPr>
              <a:t>http://www.info.teradata.com/edownload.cfm?itemid=102320028 </a:t>
            </a:r>
            <a:r>
              <a:rPr dirty="0" sz="1900" spc="-5" u="heavy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dirty="0" sz="1900" spc="-5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http://www.info.teradata.com/edownload.cfm?itemid=113480006 </a:t>
            </a:r>
            <a:r>
              <a:rPr dirty="0" sz="1900" spc="-5" u="heavy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dirty="0" sz="1900" spc="-10" u="heavy">
                <a:solidFill>
                  <a:srgbClr val="E37D1A"/>
                </a:solidFill>
                <a:latin typeface="Arial"/>
                <a:cs typeface="Arial"/>
                <a:hlinkClick r:id="rId2"/>
              </a:rPr>
              <a:t>http://www.info.teradata.com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373634"/>
            <a:ext cx="56781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70505" algn="l"/>
              </a:tabLst>
            </a:pPr>
            <a:r>
              <a:rPr dirty="0" spc="-5"/>
              <a:t>RDBMS</a:t>
            </a:r>
            <a:r>
              <a:rPr dirty="0" spc="20"/>
              <a:t> </a:t>
            </a:r>
            <a:r>
              <a:rPr dirty="0" spc="-5"/>
              <a:t>Concepts	Relational</a:t>
            </a:r>
            <a:r>
              <a:rPr dirty="0" spc="-40"/>
              <a:t> </a:t>
            </a:r>
            <a:r>
              <a:rPr dirty="0" spc="-5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26615"/>
            <a:ext cx="9419590" cy="772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97C6"/>
                </a:solidFill>
                <a:latin typeface="Wingdings"/>
                <a:cs typeface="Wingdings"/>
              </a:rPr>
              <a:t>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Relational Databases present data as of a set of logically related</a:t>
            </a:r>
            <a:r>
              <a:rPr dirty="0" sz="2000" spc="-20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tables.</a:t>
            </a:r>
            <a:endParaRPr sz="20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1200"/>
              </a:spcBef>
              <a:buClr>
                <a:srgbClr val="0097C6"/>
              </a:buClr>
              <a:buFont typeface="Wingdings"/>
              <a:buChar char=""/>
              <a:tabLst>
                <a:tab pos="296545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253046"/>
                </a:solidFill>
                <a:latin typeface="Arial"/>
                <a:cs typeface="Arial"/>
              </a:rPr>
              <a:t>table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is a 2 dimensional representation of data that consists of rows &amp;</a:t>
            </a:r>
            <a:r>
              <a:rPr dirty="0" sz="2000" spc="-31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columns.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590800"/>
            <a:ext cx="7772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47573"/>
            <a:ext cx="2546985" cy="4343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0">
                <a:solidFill>
                  <a:srgbClr val="253046"/>
                </a:solidFill>
                <a:latin typeface="Arial Narrow"/>
                <a:cs typeface="Arial Narrow"/>
              </a:rPr>
              <a:t>Contact</a:t>
            </a:r>
            <a:r>
              <a:rPr dirty="0" sz="2800" spc="-100" b="0">
                <a:solidFill>
                  <a:srgbClr val="253046"/>
                </a:solidFill>
                <a:latin typeface="Arial Narrow"/>
                <a:cs typeface="Arial Narrow"/>
              </a:rPr>
              <a:t> </a:t>
            </a:r>
            <a:r>
              <a:rPr dirty="0" sz="2800" spc="-5" b="0">
                <a:solidFill>
                  <a:srgbClr val="253046"/>
                </a:solidFill>
                <a:latin typeface="Arial Narrow"/>
                <a:cs typeface="Arial Narrow"/>
              </a:rPr>
              <a:t>information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10154" y="1808098"/>
            <a:ext cx="1693545" cy="74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711200">
              <a:lnSpc>
                <a:spcPct val="100000"/>
              </a:lnSpc>
            </a:pPr>
            <a:r>
              <a:rPr dirty="0" sz="1500" spc="-5" b="1">
                <a:solidFill>
                  <a:srgbClr val="253046"/>
                </a:solidFill>
                <a:latin typeface="Arial"/>
                <a:cs typeface="Arial"/>
              </a:rPr>
              <a:t>Name  Last</a:t>
            </a:r>
            <a:r>
              <a:rPr dirty="0" sz="1500" spc="-9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Title/Role  </a:t>
            </a:r>
            <a:r>
              <a:rPr dirty="0" sz="900" spc="-5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name.lastname@capgemini.com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0154" y="2677795"/>
            <a:ext cx="1581785" cy="576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74747"/>
                </a:solidFill>
                <a:latin typeface="Arial"/>
                <a:cs typeface="Arial"/>
              </a:rPr>
              <a:t>Capgemini </a:t>
            </a:r>
            <a:r>
              <a:rPr dirty="0" sz="1000">
                <a:solidFill>
                  <a:srgbClr val="474747"/>
                </a:solidFill>
                <a:latin typeface="Arial"/>
                <a:cs typeface="Arial"/>
              </a:rPr>
              <a:t>Office</a:t>
            </a:r>
            <a:r>
              <a:rPr dirty="0" sz="1000" spc="-11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74747"/>
                </a:solidFill>
                <a:latin typeface="Arial"/>
                <a:cs typeface="Arial"/>
              </a:rPr>
              <a:t>(Optional)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Line</a:t>
            </a:r>
            <a:r>
              <a:rPr dirty="0" sz="900" spc="-14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594" y="1860550"/>
            <a:ext cx="1114425" cy="1311275"/>
          </a:xfrm>
          <a:prstGeom prst="rect">
            <a:avLst/>
          </a:prstGeom>
          <a:ln w="66801">
            <a:solidFill>
              <a:srgbClr val="0097C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257810" marR="250825" indent="-635">
              <a:lnSpc>
                <a:spcPct val="100000"/>
              </a:lnSpc>
              <a:spcBef>
                <a:spcPts val="1030"/>
              </a:spcBef>
            </a:pPr>
            <a:r>
              <a:rPr dirty="0" sz="1300" spc="-10">
                <a:solidFill>
                  <a:srgbClr val="253046"/>
                </a:solidFill>
                <a:latin typeface="Arial"/>
                <a:cs typeface="Arial"/>
              </a:rPr>
              <a:t>Insert  </a:t>
            </a:r>
            <a:r>
              <a:rPr dirty="0" sz="1300" spc="-5">
                <a:solidFill>
                  <a:srgbClr val="253046"/>
                </a:solidFill>
                <a:latin typeface="Arial"/>
                <a:cs typeface="Arial"/>
              </a:rPr>
              <a:t>contact  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8594" y="4142104"/>
            <a:ext cx="1114425" cy="1310640"/>
          </a:xfrm>
          <a:prstGeom prst="rect">
            <a:avLst/>
          </a:prstGeom>
          <a:ln w="66801">
            <a:solidFill>
              <a:srgbClr val="0097C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257810" marR="251460" indent="-635">
              <a:lnSpc>
                <a:spcPct val="100000"/>
              </a:lnSpc>
              <a:spcBef>
                <a:spcPts val="1030"/>
              </a:spcBef>
            </a:pPr>
            <a:r>
              <a:rPr dirty="0" sz="1300" spc="-10">
                <a:solidFill>
                  <a:srgbClr val="253046"/>
                </a:solidFill>
                <a:latin typeface="Arial"/>
                <a:cs typeface="Arial"/>
              </a:rPr>
              <a:t>Insert  contact  </a:t>
            </a:r>
            <a:r>
              <a:rPr dirty="0" sz="1300" spc="-5">
                <a:solidFill>
                  <a:srgbClr val="253046"/>
                </a:solidFill>
                <a:latin typeface="Arial"/>
                <a:cs typeface="Arial"/>
              </a:rPr>
              <a:t>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9326" y="1876425"/>
            <a:ext cx="1116330" cy="1313180"/>
          </a:xfrm>
          <a:prstGeom prst="rect">
            <a:avLst/>
          </a:prstGeom>
          <a:ln w="66928">
            <a:solidFill>
              <a:srgbClr val="0097C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259715" marR="250825" indent="-635">
              <a:lnSpc>
                <a:spcPct val="100000"/>
              </a:lnSpc>
              <a:spcBef>
                <a:spcPts val="1035"/>
              </a:spcBef>
            </a:pPr>
            <a:r>
              <a:rPr dirty="0" sz="1300" spc="-10">
                <a:solidFill>
                  <a:srgbClr val="253046"/>
                </a:solidFill>
                <a:latin typeface="Arial"/>
                <a:cs typeface="Arial"/>
              </a:rPr>
              <a:t>Insert  </a:t>
            </a:r>
            <a:r>
              <a:rPr dirty="0" sz="1300" spc="-5">
                <a:solidFill>
                  <a:srgbClr val="253046"/>
                </a:solidFill>
                <a:latin typeface="Arial"/>
                <a:cs typeface="Arial"/>
              </a:rPr>
              <a:t>contact  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9326" y="4157979"/>
            <a:ext cx="1116330" cy="1312545"/>
          </a:xfrm>
          <a:prstGeom prst="rect">
            <a:avLst/>
          </a:prstGeom>
          <a:ln w="66928">
            <a:solidFill>
              <a:srgbClr val="0097C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259715" marR="250825" indent="-635">
              <a:lnSpc>
                <a:spcPct val="100000"/>
              </a:lnSpc>
              <a:spcBef>
                <a:spcPts val="1035"/>
              </a:spcBef>
            </a:pPr>
            <a:r>
              <a:rPr dirty="0" sz="1300" spc="-10">
                <a:solidFill>
                  <a:srgbClr val="253046"/>
                </a:solidFill>
                <a:latin typeface="Arial"/>
                <a:cs typeface="Arial"/>
              </a:rPr>
              <a:t>Insert  </a:t>
            </a:r>
            <a:r>
              <a:rPr dirty="0" sz="1300" spc="-5">
                <a:solidFill>
                  <a:srgbClr val="253046"/>
                </a:solidFill>
                <a:latin typeface="Arial"/>
                <a:cs typeface="Arial"/>
              </a:rPr>
              <a:t>contact  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3361" y="1808098"/>
            <a:ext cx="1693545" cy="74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711200">
              <a:lnSpc>
                <a:spcPct val="100000"/>
              </a:lnSpc>
            </a:pPr>
            <a:r>
              <a:rPr dirty="0" sz="1500" spc="-5" b="1">
                <a:solidFill>
                  <a:srgbClr val="253046"/>
                </a:solidFill>
                <a:latin typeface="Arial"/>
                <a:cs typeface="Arial"/>
              </a:rPr>
              <a:t>Name  Last</a:t>
            </a:r>
            <a:r>
              <a:rPr dirty="0" sz="1500" spc="-9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Title/Role  </a:t>
            </a:r>
            <a:r>
              <a:rPr dirty="0" sz="900" spc="-5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name.lastname@capgemini.com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3361" y="2677795"/>
            <a:ext cx="1581785" cy="576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74747"/>
                </a:solidFill>
                <a:latin typeface="Arial"/>
                <a:cs typeface="Arial"/>
              </a:rPr>
              <a:t>Capgemini </a:t>
            </a:r>
            <a:r>
              <a:rPr dirty="0" sz="1000">
                <a:solidFill>
                  <a:srgbClr val="474747"/>
                </a:solidFill>
                <a:latin typeface="Arial"/>
                <a:cs typeface="Arial"/>
              </a:rPr>
              <a:t>Office</a:t>
            </a:r>
            <a:r>
              <a:rPr dirty="0" sz="1000" spc="-11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74747"/>
                </a:solidFill>
                <a:latin typeface="Arial"/>
                <a:cs typeface="Arial"/>
              </a:rPr>
              <a:t>(Optional)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Line</a:t>
            </a:r>
            <a:r>
              <a:rPr dirty="0" sz="900" spc="-14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0154" y="4081907"/>
            <a:ext cx="1693545" cy="74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711200">
              <a:lnSpc>
                <a:spcPct val="100000"/>
              </a:lnSpc>
            </a:pPr>
            <a:r>
              <a:rPr dirty="0" sz="1500" spc="-5" b="1">
                <a:solidFill>
                  <a:srgbClr val="253046"/>
                </a:solidFill>
                <a:latin typeface="Arial"/>
                <a:cs typeface="Arial"/>
              </a:rPr>
              <a:t>Name  Last</a:t>
            </a:r>
            <a:r>
              <a:rPr dirty="0" sz="1500" spc="-9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Title/Role  </a:t>
            </a:r>
            <a:r>
              <a:rPr dirty="0" sz="900" spc="-5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name.lastname@capgemini.com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0154" y="4951603"/>
            <a:ext cx="1581785" cy="576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74747"/>
                </a:solidFill>
                <a:latin typeface="Arial"/>
                <a:cs typeface="Arial"/>
              </a:rPr>
              <a:t>Capgemini </a:t>
            </a:r>
            <a:r>
              <a:rPr dirty="0" sz="1000">
                <a:solidFill>
                  <a:srgbClr val="474747"/>
                </a:solidFill>
                <a:latin typeface="Arial"/>
                <a:cs typeface="Arial"/>
              </a:rPr>
              <a:t>Office</a:t>
            </a:r>
            <a:r>
              <a:rPr dirty="0" sz="1000" spc="-11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74747"/>
                </a:solidFill>
                <a:latin typeface="Arial"/>
                <a:cs typeface="Arial"/>
              </a:rPr>
              <a:t>(Optional)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3361" y="4081907"/>
            <a:ext cx="1693545" cy="74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711200">
              <a:lnSpc>
                <a:spcPct val="100000"/>
              </a:lnSpc>
            </a:pPr>
            <a:r>
              <a:rPr dirty="0" sz="1500" spc="-5" b="1">
                <a:solidFill>
                  <a:srgbClr val="253046"/>
                </a:solidFill>
                <a:latin typeface="Arial"/>
                <a:cs typeface="Arial"/>
              </a:rPr>
              <a:t>Name  Last</a:t>
            </a:r>
            <a:r>
              <a:rPr dirty="0" sz="1500" spc="-9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Title/Role  </a:t>
            </a:r>
            <a:r>
              <a:rPr dirty="0" sz="900" spc="-5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name.lastname@capgemini.com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3361" y="4951603"/>
            <a:ext cx="1581785" cy="576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74747"/>
                </a:solidFill>
                <a:latin typeface="Arial"/>
                <a:cs typeface="Arial"/>
              </a:rPr>
              <a:t>Capgemini </a:t>
            </a:r>
            <a:r>
              <a:rPr dirty="0" sz="1000">
                <a:solidFill>
                  <a:srgbClr val="474747"/>
                </a:solidFill>
                <a:latin typeface="Arial"/>
                <a:cs typeface="Arial"/>
              </a:rPr>
              <a:t>Office</a:t>
            </a:r>
            <a:r>
              <a:rPr dirty="0" sz="1000" spc="-11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74747"/>
                </a:solidFill>
                <a:latin typeface="Arial"/>
                <a:cs typeface="Arial"/>
              </a:rPr>
              <a:t>(Optional)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74747"/>
                </a:solidFill>
                <a:latin typeface="Arial"/>
                <a:cs typeface="Arial"/>
              </a:rPr>
              <a:t>Address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Line</a:t>
            </a:r>
            <a:r>
              <a:rPr dirty="0" sz="900" spc="-125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25"/>
            <a:ext cx="9906000" cy="517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8011" y="6308242"/>
            <a:ext cx="238252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L="327660" marR="5080" indent="-315595">
              <a:lnSpc>
                <a:spcPct val="100000"/>
              </a:lnSpc>
            </a:pP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The information contained in this presentation</a:t>
            </a:r>
            <a:r>
              <a:rPr dirty="0" sz="70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proprietary.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Copyright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2015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Capgemini. All</a:t>
            </a:r>
            <a:r>
              <a:rPr dirty="0" sz="7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rights</a:t>
            </a:r>
            <a:r>
              <a:rPr dirty="0" sz="7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reserved.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Rightshore</a:t>
            </a:r>
            <a:r>
              <a:rPr dirty="0" baseline="24691" sz="675" spc="-7">
                <a:solidFill>
                  <a:srgbClr val="FFFFFF"/>
                </a:solidFill>
                <a:latin typeface="Arial"/>
                <a:cs typeface="Arial"/>
              </a:rPr>
              <a:t>® 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is a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trademark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belonging to</a:t>
            </a:r>
            <a:r>
              <a:rPr dirty="0" sz="7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Capgemini.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957" y="5491784"/>
            <a:ext cx="252984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.capg</a:t>
            </a:r>
            <a:r>
              <a:rPr dirty="0" sz="2000" spc="-15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ni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com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39278" y="5932551"/>
            <a:ext cx="278218" cy="263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4684" y="5932551"/>
            <a:ext cx="281317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03716" y="5932551"/>
            <a:ext cx="281317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2170" y="5932551"/>
            <a:ext cx="281317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75547" y="5917691"/>
            <a:ext cx="307848" cy="3139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13140" y="5932551"/>
            <a:ext cx="233425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6750" y="844448"/>
            <a:ext cx="3154679" cy="7311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87490" y="1106868"/>
            <a:ext cx="315468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19984" y="3573303"/>
            <a:ext cx="3543491" cy="17498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82759" y="5257800"/>
            <a:ext cx="107314" cy="113030"/>
          </a:xfrm>
          <a:custGeom>
            <a:avLst/>
            <a:gdLst/>
            <a:ahLst/>
            <a:cxnLst/>
            <a:rect l="l" t="t" r="r" b="b"/>
            <a:pathLst>
              <a:path w="107315" h="113029">
                <a:moveTo>
                  <a:pt x="0" y="108458"/>
                </a:moveTo>
                <a:lnTo>
                  <a:pt x="35179" y="112903"/>
                </a:lnTo>
                <a:lnTo>
                  <a:pt x="45466" y="102615"/>
                </a:lnTo>
                <a:lnTo>
                  <a:pt x="70358" y="60071"/>
                </a:lnTo>
                <a:lnTo>
                  <a:pt x="89535" y="60071"/>
                </a:lnTo>
                <a:lnTo>
                  <a:pt x="89535" y="49911"/>
                </a:lnTo>
                <a:lnTo>
                  <a:pt x="107061" y="29337"/>
                </a:lnTo>
                <a:lnTo>
                  <a:pt x="102743" y="11684"/>
                </a:lnTo>
                <a:lnTo>
                  <a:pt x="90932" y="10287"/>
                </a:lnTo>
                <a:lnTo>
                  <a:pt x="85090" y="0"/>
                </a:lnTo>
                <a:lnTo>
                  <a:pt x="79248" y="2921"/>
                </a:lnTo>
                <a:lnTo>
                  <a:pt x="73406" y="23494"/>
                </a:lnTo>
                <a:lnTo>
                  <a:pt x="49911" y="51308"/>
                </a:lnTo>
                <a:lnTo>
                  <a:pt x="30861" y="57150"/>
                </a:lnTo>
                <a:lnTo>
                  <a:pt x="1524" y="83565"/>
                </a:lnTo>
                <a:lnTo>
                  <a:pt x="0" y="108458"/>
                </a:lnTo>
                <a:close/>
              </a:path>
            </a:pathLst>
          </a:custGeom>
          <a:ln w="476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81057" y="5169789"/>
            <a:ext cx="67945" cy="110489"/>
          </a:xfrm>
          <a:custGeom>
            <a:avLst/>
            <a:gdLst/>
            <a:ahLst/>
            <a:cxnLst/>
            <a:rect l="l" t="t" r="r" b="b"/>
            <a:pathLst>
              <a:path w="67945" h="110489">
                <a:moveTo>
                  <a:pt x="4445" y="82169"/>
                </a:moveTo>
                <a:lnTo>
                  <a:pt x="17525" y="85090"/>
                </a:lnTo>
                <a:lnTo>
                  <a:pt x="19050" y="105537"/>
                </a:lnTo>
                <a:lnTo>
                  <a:pt x="26416" y="109982"/>
                </a:lnTo>
                <a:lnTo>
                  <a:pt x="67437" y="66040"/>
                </a:lnTo>
                <a:lnTo>
                  <a:pt x="60071" y="46990"/>
                </a:lnTo>
                <a:lnTo>
                  <a:pt x="46863" y="51308"/>
                </a:lnTo>
                <a:lnTo>
                  <a:pt x="33655" y="32258"/>
                </a:lnTo>
                <a:lnTo>
                  <a:pt x="24892" y="32258"/>
                </a:lnTo>
                <a:lnTo>
                  <a:pt x="20574" y="16129"/>
                </a:lnTo>
                <a:lnTo>
                  <a:pt x="2921" y="0"/>
                </a:lnTo>
                <a:lnTo>
                  <a:pt x="0" y="17653"/>
                </a:lnTo>
                <a:lnTo>
                  <a:pt x="13208" y="32258"/>
                </a:lnTo>
                <a:lnTo>
                  <a:pt x="20574" y="52831"/>
                </a:lnTo>
                <a:lnTo>
                  <a:pt x="17525" y="63119"/>
                </a:lnTo>
                <a:lnTo>
                  <a:pt x="4445" y="66040"/>
                </a:lnTo>
                <a:lnTo>
                  <a:pt x="4445" y="82169"/>
                </a:lnTo>
                <a:close/>
              </a:path>
            </a:pathLst>
          </a:custGeom>
          <a:ln w="476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91522" y="5382386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4" h="20954">
                <a:moveTo>
                  <a:pt x="10286" y="20574"/>
                </a:moveTo>
                <a:lnTo>
                  <a:pt x="19176" y="14731"/>
                </a:lnTo>
                <a:lnTo>
                  <a:pt x="14731" y="1524"/>
                </a:lnTo>
                <a:lnTo>
                  <a:pt x="0" y="0"/>
                </a:lnTo>
                <a:lnTo>
                  <a:pt x="3048" y="13207"/>
                </a:lnTo>
                <a:lnTo>
                  <a:pt x="1524" y="19176"/>
                </a:lnTo>
                <a:lnTo>
                  <a:pt x="10286" y="20574"/>
                </a:lnTo>
                <a:close/>
              </a:path>
            </a:pathLst>
          </a:custGeom>
          <a:ln w="476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83979" y="5240146"/>
            <a:ext cx="29209" cy="31115"/>
          </a:xfrm>
          <a:custGeom>
            <a:avLst/>
            <a:gdLst/>
            <a:ahLst/>
            <a:cxnLst/>
            <a:rect l="l" t="t" r="r" b="b"/>
            <a:pathLst>
              <a:path w="29209" h="31114">
                <a:moveTo>
                  <a:pt x="22732" y="0"/>
                </a:moveTo>
                <a:lnTo>
                  <a:pt x="6476" y="0"/>
                </a:lnTo>
                <a:lnTo>
                  <a:pt x="0" y="6857"/>
                </a:lnTo>
                <a:lnTo>
                  <a:pt x="0" y="23875"/>
                </a:lnTo>
                <a:lnTo>
                  <a:pt x="6476" y="30860"/>
                </a:lnTo>
                <a:lnTo>
                  <a:pt x="22732" y="30860"/>
                </a:lnTo>
                <a:lnTo>
                  <a:pt x="29210" y="23875"/>
                </a:lnTo>
                <a:lnTo>
                  <a:pt x="29210" y="6857"/>
                </a:lnTo>
                <a:lnTo>
                  <a:pt x="22732" y="0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08519" y="3423158"/>
            <a:ext cx="4278820" cy="23957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54397" y="5273675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08" y="0"/>
                </a:lnTo>
              </a:path>
            </a:pathLst>
          </a:custGeom>
          <a:ln w="9143">
            <a:solidFill>
              <a:srgbClr val="E3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65580" y="3404616"/>
            <a:ext cx="3711575" cy="1889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Capgemini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220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almost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145,000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over 40 countries, Capgemini </a:t>
            </a:r>
            <a:r>
              <a:rPr dirty="0" sz="1000" spc="-15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one of the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world's foremost providers of consulting, technology 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outsourcing services. The Group reported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2014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global  revenues of EUR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10.573</a:t>
            </a:r>
            <a:r>
              <a:rPr dirty="0" sz="1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billion.</a:t>
            </a: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its clients, Capgemini creates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delivers  business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technology solutions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fit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needs and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drive 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results they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want.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A deeply multicultural organization,  Capgemini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has developed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own way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of working, </a:t>
            </a:r>
            <a:r>
              <a:rPr dirty="0" sz="1000" spc="-10" u="sng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the </a:t>
            </a:r>
            <a:r>
              <a:rPr dirty="0" sz="1000" spc="-10" u="sng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dirty="0" sz="1000" spc="-5" u="sng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Collaborativ</a:t>
            </a:r>
            <a:r>
              <a:rPr dirty="0" sz="1000" spc="-5" u="sng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e</a:t>
            </a:r>
            <a:r>
              <a:rPr dirty="0" sz="1000" spc="-5" u="sng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dirty="0" sz="1000" spc="-5" u="sng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Busines</a:t>
            </a:r>
            <a:r>
              <a:rPr dirty="0" sz="1000" spc="-5" u="sng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s</a:t>
            </a:r>
            <a:r>
              <a:rPr dirty="0" sz="1000" spc="-5" u="sng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dirty="0" sz="1000" spc="-5" u="sng">
                <a:solidFill>
                  <a:srgbClr val="E37D1A"/>
                </a:solidFill>
                <a:latin typeface="Arial"/>
                <a:cs typeface="Arial"/>
                <a:hlinkClick r:id="rId14"/>
              </a:rPr>
              <a:t>Experience™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draws on </a:t>
            </a:r>
            <a:r>
              <a:rPr dirty="0" sz="10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Rightshore</a:t>
            </a:r>
            <a:r>
              <a:rPr dirty="0" baseline="25641" sz="975" spc="-7">
                <a:solidFill>
                  <a:srgbClr val="E37D1A"/>
                </a:solidFill>
                <a:latin typeface="Arial"/>
                <a:cs typeface="Arial"/>
                <a:hlinkClick r:id="rId15"/>
              </a:rPr>
              <a:t>®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5580" y="5281929"/>
            <a:ext cx="265493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worldwide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dirty="0" sz="10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about us at</a:t>
            </a:r>
            <a:r>
              <a:rPr dirty="0" sz="1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www</a:t>
            </a:r>
            <a:r>
              <a:rPr dirty="0" sz="1000" spc="-5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z="1000" spc="-5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capgemini</a:t>
            </a:r>
            <a:r>
              <a:rPr dirty="0" sz="1000" spc="-5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z="1000" spc="-5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com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7727" y="3283813"/>
            <a:ext cx="519569" cy="5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245" y="335534"/>
            <a:ext cx="534098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70505" algn="l"/>
                <a:tab pos="3244850" algn="l"/>
              </a:tabLst>
            </a:pPr>
            <a:r>
              <a:rPr dirty="0" spc="-5"/>
              <a:t>RDBMS</a:t>
            </a:r>
            <a:r>
              <a:rPr dirty="0" spc="20"/>
              <a:t> </a:t>
            </a:r>
            <a:r>
              <a:rPr dirty="0" spc="-5"/>
              <a:t>Concepts	→	Data</a:t>
            </a:r>
            <a:r>
              <a:rPr dirty="0" spc="-90"/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258061"/>
            <a:ext cx="8392795" cy="4686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3NF (Third Normal</a:t>
            </a:r>
            <a:r>
              <a:rPr dirty="0" sz="2000" spc="-1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Form):-</a:t>
            </a:r>
            <a:endParaRPr sz="2000">
              <a:latin typeface="Arial"/>
              <a:cs typeface="Arial"/>
            </a:endParaRPr>
          </a:p>
          <a:p>
            <a:pPr marL="140335" indent="-127635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normalized model</a:t>
            </a:r>
            <a:r>
              <a:rPr dirty="0" sz="1800" spc="-11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includes:-</a:t>
            </a:r>
            <a:endParaRPr sz="1800">
              <a:latin typeface="Arial"/>
              <a:cs typeface="Arial"/>
            </a:endParaRPr>
          </a:p>
          <a:p>
            <a:pPr lvl="1" marL="2621915" indent="-215265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262255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Entities</a:t>
            </a:r>
            <a:endParaRPr sz="1600">
              <a:latin typeface="Arial"/>
              <a:cs typeface="Arial"/>
            </a:endParaRPr>
          </a:p>
          <a:p>
            <a:pPr lvl="1" marL="2611120" indent="-204470">
              <a:lnSpc>
                <a:spcPct val="100000"/>
              </a:lnSpc>
              <a:buFont typeface="Wingdings"/>
              <a:buChar char=""/>
              <a:tabLst>
                <a:tab pos="2611755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Attributes</a:t>
            </a:r>
            <a:endParaRPr sz="1600">
              <a:latin typeface="Arial"/>
              <a:cs typeface="Arial"/>
            </a:endParaRPr>
          </a:p>
          <a:p>
            <a:pPr lvl="1" marL="2621915" indent="-215265">
              <a:lnSpc>
                <a:spcPts val="1910"/>
              </a:lnSpc>
              <a:buFont typeface="Wingdings"/>
              <a:buChar char=""/>
              <a:tabLst>
                <a:tab pos="2622550" algn="l"/>
              </a:tabLst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Relationships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dirty="0" sz="2000" b="1" u="heavy">
                <a:solidFill>
                  <a:srgbClr val="253046"/>
                </a:solidFill>
                <a:latin typeface="Arial"/>
                <a:cs typeface="Arial"/>
              </a:rPr>
              <a:t>Rules of</a:t>
            </a:r>
            <a:r>
              <a:rPr dirty="0" sz="2000" spc="-100" b="1" u="heavy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b="1" u="heavy">
                <a:solidFill>
                  <a:srgbClr val="253046"/>
                </a:solidFill>
                <a:latin typeface="Arial"/>
                <a:cs typeface="Arial"/>
              </a:rPr>
              <a:t>Normalization:-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03630" algn="l"/>
              </a:tabLst>
            </a:pP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1st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NF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→	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Each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&amp;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every attribute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within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an entity has 1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&amp;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only 1</a:t>
            </a:r>
            <a:r>
              <a:rPr dirty="0" sz="1800" spc="1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 marL="1090295">
              <a:lnSpc>
                <a:spcPct val="100000"/>
              </a:lnSpc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No repeating groups are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allowed within</a:t>
            </a:r>
            <a:r>
              <a:rPr dirty="0" sz="1800" spc="15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entities.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2nd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NF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→Entity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must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conform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the 1st NF</a:t>
            </a:r>
            <a:r>
              <a:rPr dirty="0" sz="1800" spc="-3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rules.</a:t>
            </a:r>
            <a:endParaRPr sz="1800">
              <a:latin typeface="Arial"/>
              <a:cs typeface="Arial"/>
            </a:endParaRPr>
          </a:p>
          <a:p>
            <a:pPr marL="1027430" marR="5080">
              <a:lnSpc>
                <a:spcPct val="100000"/>
              </a:lnSpc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Every non-key attribute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within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an entity is fully dependant upon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entire  key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the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entity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&amp;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not a subset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the</a:t>
            </a:r>
            <a:r>
              <a:rPr dirty="0" sz="1800" spc="-4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65530" algn="l"/>
              </a:tabLst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3rd</a:t>
            </a:r>
            <a:r>
              <a:rPr dirty="0" sz="1800" spc="-2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NF→	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Entity must conform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to the 1st NF &amp;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2nd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NF</a:t>
            </a:r>
            <a:r>
              <a:rPr dirty="0" sz="1800" spc="-1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rules.</a:t>
            </a:r>
            <a:endParaRPr sz="1800">
              <a:latin typeface="Arial"/>
              <a:cs typeface="Arial"/>
            </a:endParaRPr>
          </a:p>
          <a:p>
            <a:pPr marL="1027430" marR="462915">
              <a:lnSpc>
                <a:spcPct val="100000"/>
              </a:lnSpc>
            </a:pP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No non-key attributes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within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an entity is functionally dependant upon  another non-key attribute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within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same</a:t>
            </a:r>
            <a:r>
              <a:rPr dirty="0" sz="1800" spc="7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53046"/>
                </a:solidFill>
                <a:latin typeface="Arial"/>
                <a:cs typeface="Arial"/>
              </a:rPr>
              <a:t>entity.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Star Schema &amp; Snowflake</a:t>
            </a:r>
            <a:r>
              <a:rPr dirty="0" sz="2000" spc="-14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Schema:</a:t>
            </a:r>
            <a:endParaRPr sz="20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05"/>
              </a:spcBef>
              <a:buSzPct val="105555"/>
              <a:buChar char="•"/>
              <a:tabLst>
                <a:tab pos="162560" algn="l"/>
              </a:tabLst>
            </a:pP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A Star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schema model</a:t>
            </a:r>
            <a:r>
              <a:rPr dirty="0" sz="1800" spc="-13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includes:-</a:t>
            </a:r>
            <a:endParaRPr sz="1800">
              <a:latin typeface="Arial"/>
              <a:cs typeface="Arial"/>
            </a:endParaRPr>
          </a:p>
          <a:p>
            <a:pPr algn="ctr" marR="3379470">
              <a:lnSpc>
                <a:spcPct val="100000"/>
              </a:lnSpc>
              <a:spcBef>
                <a:spcPts val="225"/>
              </a:spcBef>
            </a:pP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Facts &amp;</a:t>
            </a:r>
            <a:r>
              <a:rPr dirty="0" sz="1600" spc="-4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53046"/>
                </a:solidFill>
                <a:latin typeface="Arial"/>
                <a:cs typeface="Arial"/>
              </a:rPr>
              <a:t>Dimensions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245" y="335534"/>
            <a:ext cx="534098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70505" algn="l"/>
                <a:tab pos="3244850" algn="l"/>
              </a:tabLst>
            </a:pPr>
            <a:r>
              <a:rPr dirty="0" spc="-5"/>
              <a:t>RDBMS</a:t>
            </a:r>
            <a:r>
              <a:rPr dirty="0" spc="20"/>
              <a:t> </a:t>
            </a:r>
            <a:r>
              <a:rPr dirty="0" spc="-5"/>
              <a:t>Concepts	→	Data</a:t>
            </a:r>
            <a:r>
              <a:rPr dirty="0" spc="-90"/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257553"/>
            <a:ext cx="7306309" cy="3303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253046"/>
                </a:solidFill>
                <a:latin typeface="Arial"/>
                <a:cs typeface="Arial"/>
              </a:rPr>
              <a:t>Normalization:</a:t>
            </a:r>
            <a:endParaRPr sz="24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7485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Process of reducing a complex data structure into a</a:t>
            </a:r>
            <a:r>
              <a:rPr dirty="0" sz="2000" spc="-20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simple,</a:t>
            </a:r>
            <a:endParaRPr sz="20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stable</a:t>
            </a:r>
            <a:r>
              <a:rPr dirty="0" sz="2000" spc="-10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151130" marR="5080" indent="-138430">
              <a:lnSpc>
                <a:spcPct val="100000"/>
              </a:lnSpc>
              <a:buFont typeface="Wingdings"/>
              <a:buChar char=""/>
              <a:tabLst>
                <a:tab pos="197485" algn="l"/>
              </a:tabLst>
            </a:pP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Involves removing redundant attributes, keys, and</a:t>
            </a:r>
            <a:r>
              <a:rPr dirty="0" sz="2000" spc="-19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relationships  from the data</a:t>
            </a:r>
            <a:r>
              <a:rPr dirty="0" sz="2000" spc="-13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 spc="-5" b="1">
                <a:solidFill>
                  <a:srgbClr val="253046"/>
                </a:solidFill>
                <a:latin typeface="Arial"/>
                <a:cs typeface="Arial"/>
              </a:rPr>
              <a:t>Star</a:t>
            </a:r>
            <a:r>
              <a:rPr dirty="0" sz="2400" spc="-7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53046"/>
                </a:solidFill>
                <a:latin typeface="Arial"/>
                <a:cs typeface="Arial"/>
              </a:rPr>
              <a:t>Schema: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53046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Process of having </a:t>
            </a:r>
            <a:r>
              <a:rPr dirty="0" sz="2000" spc="-5">
                <a:solidFill>
                  <a:srgbClr val="253046"/>
                </a:solidFill>
                <a:latin typeface="Arial"/>
                <a:cs typeface="Arial"/>
              </a:rPr>
              <a:t>fewer</a:t>
            </a:r>
            <a:r>
              <a:rPr dirty="0" sz="2000" spc="-14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53046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253046"/>
                </a:solidFill>
                <a:latin typeface="Arial"/>
                <a:cs typeface="Arial"/>
              </a:rPr>
              <a:t>Involves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a greater level of</a:t>
            </a:r>
            <a:r>
              <a:rPr dirty="0" sz="2000" spc="-7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denormalization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29560">
              <a:lnSpc>
                <a:spcPct val="100000"/>
              </a:lnSpc>
            </a:pPr>
            <a:r>
              <a:rPr dirty="0" spc="-5"/>
              <a:t>Example </a:t>
            </a:r>
            <a:r>
              <a:rPr dirty="0"/>
              <a:t>on</a:t>
            </a:r>
            <a:r>
              <a:rPr dirty="0" spc="-95"/>
              <a:t> </a:t>
            </a:r>
            <a:r>
              <a:rPr dirty="0"/>
              <a:t>Normalization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7637" y="1295336"/>
            <a:ext cx="9610725" cy="5072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29560">
              <a:lnSpc>
                <a:spcPct val="100000"/>
              </a:lnSpc>
            </a:pPr>
            <a:r>
              <a:rPr dirty="0" spc="-5"/>
              <a:t>Example </a:t>
            </a:r>
            <a:r>
              <a:rPr dirty="0"/>
              <a:t>on</a:t>
            </a:r>
            <a:r>
              <a:rPr dirty="0" spc="-95"/>
              <a:t> </a:t>
            </a:r>
            <a:r>
              <a:rPr dirty="0"/>
              <a:t>Normalization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447800"/>
            <a:ext cx="93726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81885">
              <a:lnSpc>
                <a:spcPct val="100000"/>
              </a:lnSpc>
            </a:pPr>
            <a:r>
              <a:rPr dirty="0" spc="-5"/>
              <a:t>RDBMS Concepts – Primary</a:t>
            </a:r>
            <a:r>
              <a:rPr dirty="0" spc="10"/>
              <a:t> </a:t>
            </a:r>
            <a:r>
              <a:rPr dirty="0" spc="-5"/>
              <a:t>Key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indent="1014094">
              <a:lnSpc>
                <a:spcPts val="805"/>
              </a:lnSpc>
            </a:pPr>
            <a:r>
              <a:rPr dirty="0" spc="-5"/>
              <a:t>Presentation Title |</a:t>
            </a:r>
            <a:r>
              <a:rPr dirty="0" spc="-25"/>
              <a:t> </a:t>
            </a:r>
            <a:r>
              <a:rPr dirty="0" spc="-5"/>
              <a:t>Date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0">
                <a:solidFill>
                  <a:srgbClr val="909090"/>
                </a:solidFill>
              </a:rPr>
              <a:t>Copyright </a:t>
            </a:r>
            <a:r>
              <a:rPr dirty="0" spc="-5">
                <a:solidFill>
                  <a:srgbClr val="909090"/>
                </a:solidFill>
              </a:rPr>
              <a:t>© Capgemini </a:t>
            </a:r>
            <a:r>
              <a:rPr dirty="0" spc="-10">
                <a:solidFill>
                  <a:srgbClr val="909090"/>
                </a:solidFill>
              </a:rPr>
              <a:t>2015. </a:t>
            </a:r>
            <a:r>
              <a:rPr dirty="0" spc="-5">
                <a:solidFill>
                  <a:srgbClr val="909090"/>
                </a:solidFill>
              </a:rPr>
              <a:t>All Rights</a:t>
            </a:r>
            <a:r>
              <a:rPr dirty="0" spc="85">
                <a:solidFill>
                  <a:srgbClr val="909090"/>
                </a:solidFill>
              </a:rPr>
              <a:t> </a:t>
            </a:r>
            <a:r>
              <a:rPr dirty="0" spc="-5">
                <a:solidFill>
                  <a:srgbClr val="909090"/>
                </a:solidFill>
              </a:rPr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8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228344"/>
            <a:ext cx="706755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Primary Key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(PK) values uniquely identify each row in a</a:t>
            </a:r>
            <a:r>
              <a:rPr dirty="0" sz="2000" spc="-18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3046"/>
                </a:solidFill>
                <a:latin typeface="Arial"/>
                <a:cs typeface="Arial"/>
              </a:rPr>
              <a:t>table</a:t>
            </a:r>
            <a:r>
              <a:rPr dirty="0" sz="240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311146"/>
            <a:ext cx="6284595" cy="1962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Primary Key</a:t>
            </a:r>
            <a:r>
              <a:rPr dirty="0" sz="2000" spc="-14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53046"/>
                </a:solidFill>
                <a:latin typeface="Arial"/>
                <a:cs typeface="Arial"/>
              </a:rPr>
              <a:t>Rules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253046"/>
                </a:solidFill>
                <a:latin typeface="Wingdings"/>
                <a:cs typeface="Wingdings"/>
              </a:rPr>
              <a:t>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–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Primary Key is required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every</a:t>
            </a:r>
            <a:r>
              <a:rPr dirty="0" sz="1800" spc="-18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53046"/>
                </a:solidFill>
                <a:latin typeface="Wingdings"/>
                <a:cs typeface="Wingdings"/>
              </a:rPr>
              <a:t>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–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Only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one Primary Key is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allowed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in a</a:t>
            </a:r>
            <a:r>
              <a:rPr dirty="0" sz="1800" spc="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53046"/>
                </a:solidFill>
                <a:latin typeface="Wingdings"/>
                <a:cs typeface="Wingdings"/>
              </a:rPr>
              <a:t>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Primary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Keys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may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consist </a:t>
            </a:r>
            <a:r>
              <a:rPr dirty="0" sz="1800">
                <a:solidFill>
                  <a:srgbClr val="253046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one or more</a:t>
            </a:r>
            <a:r>
              <a:rPr dirty="0" sz="1800" spc="6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columns.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53046"/>
                </a:solidFill>
                <a:latin typeface="Wingdings"/>
                <a:cs typeface="Wingdings"/>
              </a:rPr>
              <a:t>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Primary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Keys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cannot have duplicate values</a:t>
            </a:r>
            <a:r>
              <a:rPr dirty="0" sz="1800" spc="8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(ND).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53046"/>
                </a:solidFill>
                <a:latin typeface="Wingdings"/>
                <a:cs typeface="Wingdings"/>
              </a:rPr>
              <a:t>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Primary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Keys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cannot be null</a:t>
            </a:r>
            <a:r>
              <a:rPr dirty="0" sz="1800" spc="3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(NN).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53046"/>
                </a:solidFill>
                <a:latin typeface="Wingdings"/>
                <a:cs typeface="Wingdings"/>
              </a:rPr>
              <a:t>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Primary </a:t>
            </a:r>
            <a:r>
              <a:rPr dirty="0" sz="1800" spc="-10">
                <a:solidFill>
                  <a:srgbClr val="253046"/>
                </a:solidFill>
                <a:latin typeface="Arial"/>
                <a:cs typeface="Arial"/>
              </a:rPr>
              <a:t>Keys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are considered “non-changing” values</a:t>
            </a:r>
            <a:r>
              <a:rPr dirty="0" sz="1800" spc="13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3046"/>
                </a:solidFill>
                <a:latin typeface="Arial"/>
                <a:cs typeface="Arial"/>
              </a:rPr>
              <a:t>(NC).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sipparth</dc:creator>
  <dc:title>Teradata Training – Day 1 </dc:title>
  <dcterms:created xsi:type="dcterms:W3CDTF">2016-07-27T05:12:27Z</dcterms:created>
  <dcterms:modified xsi:type="dcterms:W3CDTF">2016-07-27T05:12:27Z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2016-07-27T00:00:00Z</vt:filetime>
  </property>
</Properties>
</file>