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  <p:sldMasterId id="2147483676" r:id="rId5"/>
  </p:sldMasterIdLst>
  <p:notesMasterIdLst>
    <p:notesMasterId r:id="rId21"/>
  </p:notesMasterIdLst>
  <p:handoutMasterIdLst>
    <p:handoutMasterId r:id="rId22"/>
  </p:handoutMasterIdLst>
  <p:sldIdLst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72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ndara" panose="020E0502030303020204" pitchFamily="34" charset="0"/>
      <p:regular r:id="rId27"/>
      <p:bold r:id="rId28"/>
      <p:italic r:id="rId29"/>
      <p:boldItalic r:id="rId30"/>
    </p:embeddedFont>
    <p:embeddedFont>
      <p:font typeface="ＭＳ Ｐゴシック" panose="020B0600070205080204" pitchFamily="34" charset="-128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>
        <p:scale>
          <a:sx n="100" d="100"/>
          <a:sy n="100" d="100"/>
        </p:scale>
        <p:origin x="-110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521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B8CD-F359-4D94-8AD1-923710D8C70B}" type="datetimeFigureOut">
              <a:rPr lang="en-US" smtClean="0"/>
              <a:pPr/>
              <a:t>8/8/2016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6889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72816" y="569762"/>
            <a:ext cx="4654572" cy="37862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798764" y="4531912"/>
            <a:ext cx="4654572" cy="400052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level.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14290" y="71407"/>
            <a:ext cx="6500813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 anchor="ctr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Data </a:t>
            </a:r>
            <a:r>
              <a:rPr lang="en-US" sz="1200" b="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Warehousing</a:t>
            </a: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Concepts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19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 anchor="ctr" anchorCtr="0"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		 Page 0-</a:t>
            </a:r>
            <a:fld id="{BD9FB300-F9DC-4669-88F4-967ABA23CC04}" type="slidenum"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12776" y="387424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©2016 Capgemini. All rights reserved.</a:t>
            </a:r>
            <a:br>
              <a:rPr lang="en-US" smtClean="0"/>
            </a:br>
            <a:r>
              <a:rPr lang="en-US" smtClean="0"/>
              <a:t>The information contained in this document is proprietary and confidential. For Capgemini only.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6388" y="569913"/>
            <a:ext cx="5048250" cy="3786187"/>
          </a:xfr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49450" y="839788"/>
            <a:ext cx="4668838" cy="3503612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9138" y="4555066"/>
            <a:ext cx="4637293" cy="379555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6388" y="569913"/>
            <a:ext cx="5048250" cy="37861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6388" y="569913"/>
            <a:ext cx="5048250" cy="37861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6388" y="569913"/>
            <a:ext cx="5048250" cy="37861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6388" y="569913"/>
            <a:ext cx="5048250" cy="37861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6388" y="569913"/>
            <a:ext cx="5048250" cy="37861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6388" y="569913"/>
            <a:ext cx="5048250" cy="3786187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6388" y="569913"/>
            <a:ext cx="5048250" cy="3786187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6388" y="569913"/>
            <a:ext cx="5048250" cy="37861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6388" y="569913"/>
            <a:ext cx="5048250" cy="37861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49450" y="839788"/>
            <a:ext cx="4668838" cy="3503612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9138" y="4572000"/>
            <a:ext cx="4586881" cy="384635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6388" y="569913"/>
            <a:ext cx="5048250" cy="37861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6388" y="569913"/>
            <a:ext cx="5048250" cy="37861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6388" y="569913"/>
            <a:ext cx="5048250" cy="37861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9173946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21428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678483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421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72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75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326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92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588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50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9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9375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4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18547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29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6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8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97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028411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302714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think-cell Slide" r:id="rId25" imgW="360" imgH="360" progId="">
                  <p:embed/>
                </p:oleObj>
              </mc:Choice>
              <mc:Fallback>
                <p:oleObj name="think-cell Slide" r:id="rId2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1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4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27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/>
          <p:cNvSpPr txBox="1">
            <a:spLocks noChangeArrowheads="1"/>
          </p:cNvSpPr>
          <p:nvPr userDrawn="1"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</p:spTree>
    <p:extLst>
      <p:ext uri="{BB962C8B-B14F-4D97-AF65-F5344CB8AC3E}">
        <p14:creationId xmlns:p14="http://schemas.microsoft.com/office/powerpoint/2010/main" val="20841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1839913"/>
            <a:ext cx="9144000" cy="94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3700" b="1" dirty="0" smtClean="0">
                <a:solidFill>
                  <a:schemeClr val="bg1"/>
                </a:solidFill>
                <a:ea typeface="+mj-ea"/>
              </a:rPr>
              <a:t>Teradata Basics</a:t>
            </a:r>
            <a:endParaRPr lang="en-US" sz="3700" b="1" dirty="0">
              <a:solidFill>
                <a:schemeClr val="bg1"/>
              </a:solidFill>
              <a:ea typeface="+mj-ea"/>
            </a:endParaRPr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Lesson </a:t>
            </a:r>
            <a:r>
              <a:rPr lang="en-US" sz="2400" dirty="0">
                <a:solidFill>
                  <a:schemeClr val="bg1"/>
                </a:solidFill>
              </a:rPr>
              <a:t>00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28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/>
              <a:t>5: Teradata Utilities(</a:t>
            </a:r>
            <a:r>
              <a:rPr lang="en-US" dirty="0" err="1"/>
              <a:t>FastLoad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Introduction about Teradata Utility </a:t>
            </a:r>
          </a:p>
          <a:p>
            <a:pPr lvl="1"/>
            <a:r>
              <a:rPr lang="en-US" dirty="0"/>
              <a:t> Introduction to Fast Load  </a:t>
            </a:r>
          </a:p>
          <a:p>
            <a:pPr lvl="1"/>
            <a:r>
              <a:rPr lang="en-US" dirty="0"/>
              <a:t>Supporting Environment  </a:t>
            </a:r>
          </a:p>
          <a:p>
            <a:pPr lvl="1"/>
            <a:r>
              <a:rPr lang="en-US" dirty="0"/>
              <a:t>Key requirements for Fast Load </a:t>
            </a:r>
          </a:p>
          <a:p>
            <a:pPr lvl="1"/>
            <a:r>
              <a:rPr lang="en-US" dirty="0"/>
              <a:t> Basic steps for Fast Load </a:t>
            </a:r>
          </a:p>
          <a:p>
            <a:pPr lvl="1"/>
            <a:r>
              <a:rPr lang="en-US" dirty="0"/>
              <a:t>Loading Phase </a:t>
            </a:r>
          </a:p>
          <a:p>
            <a:pPr lvl="1"/>
            <a:r>
              <a:rPr lang="en-US" dirty="0"/>
              <a:t> Simple Fast Load Script </a:t>
            </a:r>
          </a:p>
          <a:p>
            <a:pPr lvl="1"/>
            <a:r>
              <a:rPr lang="en-US" dirty="0"/>
              <a:t> BEGIN LOADING Statement </a:t>
            </a:r>
          </a:p>
          <a:p>
            <a:pPr lvl="1"/>
            <a:r>
              <a:rPr lang="en-US" dirty="0"/>
              <a:t>END LOADING Statement  </a:t>
            </a:r>
          </a:p>
          <a:p>
            <a:pPr lvl="1"/>
            <a:r>
              <a:rPr lang="en-US" dirty="0"/>
              <a:t>INSERT Statement  </a:t>
            </a:r>
          </a:p>
          <a:p>
            <a:pPr lvl="1"/>
            <a:r>
              <a:rPr lang="en-US" dirty="0"/>
              <a:t>Data Type Conversion in Fast Load </a:t>
            </a:r>
          </a:p>
          <a:p>
            <a:pPr lvl="1"/>
            <a:r>
              <a:rPr lang="en-US" dirty="0"/>
              <a:t>Fast Load </a:t>
            </a:r>
            <a:r>
              <a:rPr lang="en-US" dirty="0" err="1"/>
              <a:t>Restartibilty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Fast Load Command </a:t>
            </a:r>
          </a:p>
        </p:txBody>
      </p:sp>
    </p:spTree>
    <p:extLst>
      <p:ext uri="{BB962C8B-B14F-4D97-AF65-F5344CB8AC3E}">
        <p14:creationId xmlns:p14="http://schemas.microsoft.com/office/powerpoint/2010/main" val="138296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/>
              <a:t>6: Teradata Utilities(</a:t>
            </a:r>
            <a:r>
              <a:rPr lang="en-US" dirty="0" err="1"/>
              <a:t>MultiLoad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/>
              <a:t>Introduction about Teradata Utility </a:t>
            </a:r>
          </a:p>
          <a:p>
            <a:pPr lvl="1"/>
            <a:r>
              <a:rPr lang="en-US" dirty="0"/>
              <a:t>About Multi load </a:t>
            </a:r>
          </a:p>
          <a:p>
            <a:pPr lvl="1"/>
            <a:r>
              <a:rPr lang="en-US" dirty="0"/>
              <a:t>Supporting Environment </a:t>
            </a:r>
          </a:p>
          <a:p>
            <a:pPr lvl="1"/>
            <a:r>
              <a:rPr lang="en-US" dirty="0"/>
              <a:t>Multi Load Tasks </a:t>
            </a:r>
          </a:p>
          <a:p>
            <a:pPr lvl="1"/>
            <a:r>
              <a:rPr lang="en-US" dirty="0"/>
              <a:t>Multi Load Tasks-IMPORT </a:t>
            </a:r>
          </a:p>
          <a:p>
            <a:pPr lvl="1"/>
            <a:r>
              <a:rPr lang="en-US" dirty="0"/>
              <a:t>Phases of Import Task  </a:t>
            </a:r>
          </a:p>
          <a:p>
            <a:pPr lvl="1"/>
            <a:r>
              <a:rPr lang="en-US" dirty="0"/>
              <a:t>Example of Import Task  </a:t>
            </a:r>
          </a:p>
          <a:p>
            <a:pPr lvl="1"/>
            <a:r>
              <a:rPr lang="en-US" dirty="0"/>
              <a:t>Multi Load Tasks-Delete </a:t>
            </a:r>
          </a:p>
          <a:p>
            <a:pPr lvl="1"/>
            <a:r>
              <a:rPr lang="en-US" dirty="0"/>
              <a:t>Example of Delete Task </a:t>
            </a:r>
          </a:p>
          <a:p>
            <a:pPr lvl="1"/>
            <a:r>
              <a:rPr lang="en-US" dirty="0"/>
              <a:t>DELETE Task Differences from IMPORT Task </a:t>
            </a:r>
          </a:p>
          <a:p>
            <a:pPr lvl="1"/>
            <a:r>
              <a:rPr lang="en-US" dirty="0"/>
              <a:t>Restarting </a:t>
            </a:r>
            <a:r>
              <a:rPr lang="en-US" dirty="0" err="1"/>
              <a:t>Multiload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MultiLoad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To be familiar with popular OLAP functions.</a:t>
            </a:r>
          </a:p>
        </p:txBody>
      </p:sp>
    </p:spTree>
    <p:extLst>
      <p:ext uri="{BB962C8B-B14F-4D97-AF65-F5344CB8AC3E}">
        <p14:creationId xmlns:p14="http://schemas.microsoft.com/office/powerpoint/2010/main" val="369359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6.6: Types of data used in Data mining</a:t>
            </a:r>
          </a:p>
          <a:p>
            <a:pPr lvl="1"/>
            <a:r>
              <a:rPr lang="en-US" dirty="0"/>
              <a:t>6.7: Data Mining applications</a:t>
            </a:r>
          </a:p>
          <a:p>
            <a:pPr lvl="1"/>
            <a:r>
              <a:rPr lang="en-US" dirty="0"/>
              <a:t>6.8: Data Mining products	</a:t>
            </a:r>
          </a:p>
          <a:p>
            <a:pPr lvl="1"/>
            <a:r>
              <a:rPr lang="en-US" dirty="0"/>
              <a:t>6.9: Data Mining market</a:t>
            </a:r>
          </a:p>
          <a:p>
            <a:endParaRPr lang="en-US" dirty="0"/>
          </a:p>
          <a:p>
            <a:r>
              <a:rPr lang="en-US" dirty="0"/>
              <a:t>Lesson 7: OLAP Functionalities</a:t>
            </a:r>
          </a:p>
          <a:p>
            <a:pPr lvl="1"/>
            <a:r>
              <a:rPr lang="en-US" dirty="0"/>
              <a:t>To be familiar with the PARTITION By concept.</a:t>
            </a:r>
          </a:p>
          <a:p>
            <a:pPr lvl="1"/>
            <a:r>
              <a:rPr lang="en-US" dirty="0"/>
              <a:t>To be familiar with RANK() ,ROW_NUMBER(), QUALIFY functions</a:t>
            </a:r>
          </a:p>
          <a:p>
            <a:pPr lvl="1"/>
            <a:r>
              <a:rPr lang="en-US" dirty="0"/>
              <a:t> Aggregation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0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material:</a:t>
            </a:r>
          </a:p>
          <a:p>
            <a:pPr lvl="1"/>
            <a:r>
              <a:rPr lang="en-US" dirty="0" smtClean="0"/>
              <a:t>Class </a:t>
            </a:r>
            <a:r>
              <a:rPr lang="en-US" dirty="0"/>
              <a:t>Book (presentation slides with notes)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5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Courses (if applicable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 related tool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/>
              <a:t>Parallel Technology </a:t>
            </a:r>
            <a:r>
              <a:rPr lang="en-US" dirty="0" smtClean="0"/>
              <a:t>Areas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9" name="Group 1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214475"/>
              </p:ext>
            </p:extLst>
          </p:nvPr>
        </p:nvGraphicFramePr>
        <p:xfrm>
          <a:off x="611560" y="1268760"/>
          <a:ext cx="7645400" cy="2227011"/>
        </p:xfrm>
        <a:graphic>
          <a:graphicData uri="http://schemas.openxmlformats.org/drawingml/2006/table">
            <a:tbl>
              <a:tblPr/>
              <a:tblGrid>
                <a:gridCol w="792058"/>
                <a:gridCol w="881943"/>
                <a:gridCol w="1166253"/>
                <a:gridCol w="1120186"/>
                <a:gridCol w="1152128"/>
                <a:gridCol w="1080120"/>
                <a:gridCol w="1452712"/>
              </a:tblGrid>
              <a:tr h="7423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Course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Software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Developer / SME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Reviewer(s)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Approver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Change Record Remarks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3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Jun-2014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Teradata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CoE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team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Material Creation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3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July 2016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Teradata Database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Smiti Guru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Smiti Guru &amp; Krishna Kumar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Mahima Sharma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Material Revamp as per Integrated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ToC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for I &amp; D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LoT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1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 and Non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r>
              <a:rPr lang="en-US" dirty="0"/>
              <a:t>At the end of this program, participants gain an understanding of </a:t>
            </a:r>
            <a:r>
              <a:rPr lang="en-US" dirty="0" smtClean="0"/>
              <a:t>Teradata.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Course Non Goals</a:t>
            </a:r>
          </a:p>
          <a:p>
            <a:pPr lvl="1"/>
            <a:r>
              <a:rPr lang="en-US" dirty="0" smtClean="0"/>
              <a:t>Implementation </a:t>
            </a:r>
            <a:r>
              <a:rPr lang="en-US" dirty="0"/>
              <a:t>of </a:t>
            </a:r>
            <a:r>
              <a:rPr lang="en-US" dirty="0" smtClean="0"/>
              <a:t>advanced programming concepts of Teradata </a:t>
            </a:r>
            <a:r>
              <a:rPr lang="en-US" dirty="0"/>
              <a:t>is not the part of this course.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 knowledge of Database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</a:t>
            </a:r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Engineers and Senior Software Engineers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4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Wise </a:t>
            </a:r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  <a:p>
            <a:pPr lvl="1"/>
            <a:r>
              <a:rPr lang="en-US" dirty="0" smtClean="0"/>
              <a:t>Lesson </a:t>
            </a:r>
            <a:r>
              <a:rPr lang="en-US" dirty="0"/>
              <a:t>1: An Overview of Teradata </a:t>
            </a:r>
            <a:endParaRPr lang="en-US" dirty="0" smtClean="0"/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Lesson 2: Primary Index </a:t>
            </a:r>
            <a:r>
              <a:rPr lang="en-US" dirty="0" smtClean="0"/>
              <a:t>Mechanics</a:t>
            </a:r>
            <a:endParaRPr lang="en-US" dirty="0"/>
          </a:p>
          <a:p>
            <a:r>
              <a:rPr lang="en-US" dirty="0" smtClean="0"/>
              <a:t>Day </a:t>
            </a:r>
            <a:r>
              <a:rPr lang="en-US" dirty="0"/>
              <a:t>3</a:t>
            </a:r>
          </a:p>
          <a:p>
            <a:pPr lvl="1"/>
            <a:r>
              <a:rPr lang="en-US" dirty="0"/>
              <a:t>Lesson 3: Teradata Utilities(</a:t>
            </a:r>
            <a:r>
              <a:rPr lang="en-US" dirty="0" err="1"/>
              <a:t>Bteq</a:t>
            </a:r>
            <a:r>
              <a:rPr lang="en-US" dirty="0"/>
              <a:t>)</a:t>
            </a:r>
          </a:p>
          <a:p>
            <a:r>
              <a:rPr lang="en-US" dirty="0" smtClean="0"/>
              <a:t>Day </a:t>
            </a:r>
            <a:r>
              <a:rPr lang="en-US" dirty="0"/>
              <a:t>4</a:t>
            </a:r>
          </a:p>
          <a:p>
            <a:pPr lvl="1"/>
            <a:r>
              <a:rPr lang="en-US" dirty="0"/>
              <a:t>Lesson 4: Teradata Utilities (Fast Export)</a:t>
            </a:r>
          </a:p>
          <a:p>
            <a:pPr lvl="1"/>
            <a:r>
              <a:rPr lang="en-US" dirty="0"/>
              <a:t>Lesson 5: Teradata Utilities(</a:t>
            </a:r>
            <a:r>
              <a:rPr lang="en-US" dirty="0" err="1"/>
              <a:t>FastLoad</a:t>
            </a:r>
            <a:r>
              <a:rPr lang="en-US" dirty="0"/>
              <a:t>) </a:t>
            </a:r>
          </a:p>
          <a:p>
            <a:r>
              <a:rPr lang="en-US" dirty="0" smtClean="0"/>
              <a:t>Day </a:t>
            </a:r>
            <a:r>
              <a:rPr lang="en-US" dirty="0"/>
              <a:t>5</a:t>
            </a:r>
          </a:p>
          <a:p>
            <a:pPr lvl="1"/>
            <a:r>
              <a:rPr lang="en-US" dirty="0"/>
              <a:t>Lesson 6: Teradata </a:t>
            </a:r>
            <a:r>
              <a:rPr lang="en-US" dirty="0" smtClean="0"/>
              <a:t>Utilities(</a:t>
            </a:r>
            <a:r>
              <a:rPr lang="en-US" dirty="0" err="1" smtClean="0"/>
              <a:t>MultiLoad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Lesson 7: OLAP </a:t>
            </a:r>
            <a:r>
              <a:rPr lang="en-US" dirty="0" smtClean="0"/>
              <a:t>Functionalities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1: An Overview of Teradata </a:t>
            </a:r>
          </a:p>
          <a:p>
            <a:pPr lvl="1"/>
            <a:r>
              <a:rPr lang="en-US" dirty="0"/>
              <a:t>RDBMS Concepts</a:t>
            </a:r>
          </a:p>
          <a:p>
            <a:pPr lvl="1"/>
            <a:r>
              <a:rPr lang="en-US" dirty="0"/>
              <a:t>Teradata Overview</a:t>
            </a:r>
          </a:p>
          <a:p>
            <a:pPr lvl="1"/>
            <a:r>
              <a:rPr lang="en-US" dirty="0"/>
              <a:t>Teradata and Data warehouse</a:t>
            </a:r>
          </a:p>
          <a:p>
            <a:pPr lvl="1"/>
            <a:r>
              <a:rPr lang="en-US" dirty="0"/>
              <a:t>Components and Architecture</a:t>
            </a:r>
          </a:p>
          <a:p>
            <a:pPr lvl="1"/>
            <a:r>
              <a:rPr lang="en-US" dirty="0"/>
              <a:t>Teradata </a:t>
            </a:r>
            <a:r>
              <a:rPr lang="en-US" dirty="0" err="1"/>
              <a:t>Utiltities</a:t>
            </a:r>
            <a:endParaRPr lang="en-US" dirty="0"/>
          </a:p>
          <a:p>
            <a:endParaRPr lang="en-US" dirty="0"/>
          </a:p>
          <a:p>
            <a:pPr marL="166189" lvl="1" indent="-166189">
              <a:buClr>
                <a:schemeClr val="accent5"/>
              </a:buClr>
            </a:pPr>
            <a:r>
              <a:rPr lang="en-US" dirty="0"/>
              <a:t>Lesson 2: Primary Index </a:t>
            </a:r>
            <a:r>
              <a:rPr lang="en-US" dirty="0" smtClean="0"/>
              <a:t>Mechanics</a:t>
            </a:r>
            <a:endParaRPr lang="en-US" dirty="0"/>
          </a:p>
          <a:p>
            <a:pPr lvl="1"/>
            <a:r>
              <a:rPr lang="en-US" dirty="0"/>
              <a:t>Primary Index Mechanics</a:t>
            </a:r>
          </a:p>
          <a:p>
            <a:pPr lvl="1"/>
            <a:r>
              <a:rPr lang="en-US" dirty="0"/>
              <a:t>Storing and Accessing data</a:t>
            </a:r>
          </a:p>
          <a:p>
            <a:pPr lvl="1"/>
            <a:r>
              <a:rPr lang="en-US" dirty="0"/>
              <a:t>Introduction about Teradata Utility.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516" y="1377537"/>
            <a:ext cx="8845484" cy="4643751"/>
          </a:xfrm>
        </p:spPr>
        <p:txBody>
          <a:bodyPr/>
          <a:lstStyle/>
          <a:p>
            <a:r>
              <a:rPr lang="en-US" dirty="0" smtClean="0"/>
              <a:t>Lesson </a:t>
            </a:r>
            <a:r>
              <a:rPr lang="en-US" dirty="0"/>
              <a:t>3: Teradata Utilities(</a:t>
            </a:r>
            <a:r>
              <a:rPr lang="en-US" dirty="0" err="1"/>
              <a:t>Bteq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Introduction to BTEQ.</a:t>
            </a:r>
          </a:p>
          <a:p>
            <a:pPr lvl="1"/>
            <a:r>
              <a:rPr lang="en-US" dirty="0"/>
              <a:t>Use of BTEQ</a:t>
            </a:r>
          </a:p>
          <a:p>
            <a:pPr lvl="1"/>
            <a:r>
              <a:rPr lang="en-US" dirty="0"/>
              <a:t>Transaction Mode in BTEQ</a:t>
            </a:r>
          </a:p>
          <a:p>
            <a:pPr lvl="1"/>
            <a:r>
              <a:rPr lang="en-US" dirty="0"/>
              <a:t>Conditional Logic in BTEQ</a:t>
            </a:r>
          </a:p>
          <a:p>
            <a:pPr lvl="1"/>
            <a:r>
              <a:rPr lang="en-US" dirty="0"/>
              <a:t>Teradata Training to BTEQ</a:t>
            </a:r>
          </a:p>
          <a:p>
            <a:pPr lvl="1"/>
            <a:r>
              <a:rPr lang="en-US" dirty="0"/>
              <a:t>BTEQ Return Codes</a:t>
            </a:r>
          </a:p>
          <a:p>
            <a:pPr lvl="1"/>
            <a:r>
              <a:rPr lang="en-US" dirty="0"/>
              <a:t>Using BTEQ to Export Data</a:t>
            </a:r>
          </a:p>
          <a:p>
            <a:pPr lvl="1"/>
            <a:r>
              <a:rPr lang="en-US" dirty="0"/>
              <a:t>Using BTEQ to Import Data</a:t>
            </a:r>
          </a:p>
          <a:p>
            <a:pPr lvl="1"/>
            <a:r>
              <a:rPr lang="en-US" dirty="0"/>
              <a:t>BTEQ Commands</a:t>
            </a:r>
          </a:p>
        </p:txBody>
      </p:sp>
    </p:spTree>
    <p:extLst>
      <p:ext uri="{BB962C8B-B14F-4D97-AF65-F5344CB8AC3E}">
        <p14:creationId xmlns:p14="http://schemas.microsoft.com/office/powerpoint/2010/main" val="337411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516" y="1377537"/>
            <a:ext cx="8845484" cy="4643751"/>
          </a:xfrm>
        </p:spPr>
        <p:txBody>
          <a:bodyPr/>
          <a:lstStyle/>
          <a:p>
            <a:r>
              <a:rPr lang="en-US" dirty="0" smtClean="0"/>
              <a:t>Lesson </a:t>
            </a:r>
            <a:r>
              <a:rPr lang="en-US" dirty="0"/>
              <a:t>4: Teradata Utilities (Fast Export)</a:t>
            </a:r>
          </a:p>
          <a:p>
            <a:pPr lvl="1"/>
            <a:r>
              <a:rPr lang="en-US" dirty="0"/>
              <a:t>Fast Export Definition </a:t>
            </a:r>
          </a:p>
          <a:p>
            <a:pPr lvl="1"/>
            <a:r>
              <a:rPr lang="en-US" dirty="0"/>
              <a:t>Supporting Environment </a:t>
            </a:r>
          </a:p>
          <a:p>
            <a:pPr lvl="1"/>
            <a:r>
              <a:rPr lang="en-US" dirty="0"/>
              <a:t>Execution Process </a:t>
            </a:r>
          </a:p>
          <a:p>
            <a:pPr lvl="1"/>
            <a:r>
              <a:rPr lang="en-US" dirty="0"/>
              <a:t>Start with .BEGIN EXPORT and .END EXPORT </a:t>
            </a:r>
          </a:p>
          <a:p>
            <a:pPr lvl="1"/>
            <a:r>
              <a:rPr lang="en-US" dirty="0"/>
              <a:t>Set the output file with .EXPORT </a:t>
            </a:r>
          </a:p>
          <a:p>
            <a:pPr lvl="1"/>
            <a:r>
              <a:rPr lang="en-US" dirty="0"/>
              <a:t>Fast Export Support and Task Commands </a:t>
            </a:r>
          </a:p>
          <a:p>
            <a:pPr lvl="1"/>
            <a:r>
              <a:rPr lang="en-US" dirty="0"/>
              <a:t>Some key features of Fast Export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evels xmlns="e1c37cee-1908-4add-8d3c-92a3bcbefca2">L1</Levels>
    <Material_x0020_Type xmlns="e1c37cee-1908-4add-8d3c-92a3bcbefca2">Demos</Material_x0020_Type>
    <FolderName xmlns="952a6df7-b138-4f89-9bc4-e7a874ea3254" xsi:nil="true"/>
    <Category xmlns="e1c37cee-1908-4add-8d3c-92a3bcbefca2">Module Artifact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3A8DDA5FACA4FA94B1ED671713B59" ma:contentTypeVersion="3" ma:contentTypeDescription="Create a new document." ma:contentTypeScope="" ma:versionID="18dfa89d36869203757d41cc670a11ca">
  <xsd:schema xmlns:xsd="http://www.w3.org/2001/XMLSchema" xmlns:xs="http://www.w3.org/2001/XMLSchema" xmlns:p="http://schemas.microsoft.com/office/2006/metadata/properties" xmlns:ns2="e1c37cee-1908-4add-8d3c-92a3bcbefca2" xmlns:ns3="952a6df7-b138-4f89-9bc4-e7a874ea3254" targetNamespace="http://schemas.microsoft.com/office/2006/metadata/properties" ma:root="true" ma:fieldsID="938a7c9ac31ec9118c4b20c870384807" ns2:_="" ns3:_="">
    <xsd:import namespace="e1c37cee-1908-4add-8d3c-92a3bcbefca2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Levels" minOccurs="0"/>
                <xsd:element ref="ns2:Category" minOccurs="0"/>
                <xsd:element ref="ns2:Material_x0020_Type" minOccurs="0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37cee-1908-4add-8d3c-92a3bcbefca2" elementFormDefault="qualified">
    <xsd:import namespace="http://schemas.microsoft.com/office/2006/documentManagement/types"/>
    <xsd:import namespace="http://schemas.microsoft.com/office/infopath/2007/PartnerControls"/>
    <xsd:element name="Levels" ma:index="8" nillable="true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9" nillable="true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nillable="true" ma:displayName="Material Type" ma:default="Demos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11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3433B7-998A-4D4C-91CD-BC966B06FCAD}">
  <ds:schemaRefs>
    <ds:schemaRef ds:uri="http://schemas.microsoft.com/office/2006/metadata/properties"/>
    <ds:schemaRef ds:uri="http://schemas.microsoft.com/office/infopath/2007/PartnerControls"/>
    <ds:schemaRef ds:uri="e1c37cee-1908-4add-8d3c-92a3bcbefca2"/>
    <ds:schemaRef ds:uri="952a6df7-b138-4f89-9bc4-e7a874ea3254"/>
  </ds:schemaRefs>
</ds:datastoreItem>
</file>

<file path=customXml/itemProps2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D9DACF-0478-43A4-828C-B1DCBB8269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c37cee-1908-4add-8d3c-92a3bcbefca2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482</Words>
  <Application>Microsoft Office PowerPoint</Application>
  <PresentationFormat>On-screen Show (4:3)</PresentationFormat>
  <Paragraphs>144</Paragraphs>
  <Slides>15</Slides>
  <Notes>15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Helvetica Light</vt:lpstr>
      <vt:lpstr>Calibri</vt:lpstr>
      <vt:lpstr>Wingdings</vt:lpstr>
      <vt:lpstr>Candara</vt:lpstr>
      <vt:lpstr>ＭＳ Ｐゴシック</vt:lpstr>
      <vt:lpstr>1_Corporate Presentation Template (4x3 - Normal)</vt:lpstr>
      <vt:lpstr>3_Office Theme</vt:lpstr>
      <vt:lpstr>think-cell Slide</vt:lpstr>
      <vt:lpstr>PowerPoint Presentation</vt:lpstr>
      <vt:lpstr>Document History</vt:lpstr>
      <vt:lpstr>Course Goals and Non Goals</vt:lpstr>
      <vt:lpstr>Pre-requisites</vt:lpstr>
      <vt:lpstr>Intended Audience</vt:lpstr>
      <vt:lpstr>Day Wise Schedule</vt:lpstr>
      <vt:lpstr>Table of Contents</vt:lpstr>
      <vt:lpstr>Table of Contents</vt:lpstr>
      <vt:lpstr>Table of Contents</vt:lpstr>
      <vt:lpstr>Table of Contents</vt:lpstr>
      <vt:lpstr>Table of Contents</vt:lpstr>
      <vt:lpstr>Table of Contents</vt:lpstr>
      <vt:lpstr>References</vt:lpstr>
      <vt:lpstr>Next Step Courses (if applicable)</vt:lpstr>
      <vt:lpstr>Other Parallel Technology Areas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Rajita Dhumal</cp:lastModifiedBy>
  <cp:revision>107</cp:revision>
  <dcterms:created xsi:type="dcterms:W3CDTF">2014-04-28T11:21:39Z</dcterms:created>
  <dcterms:modified xsi:type="dcterms:W3CDTF">2016-08-08T06:18:25Z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0x01010040A3A8DDA5FACA4FA94B1ED671713B59</vt:lpwstr>
  </property>
</Properties>
</file>