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  <p:sldMasterId id="2147483676" r:id="rId5"/>
  </p:sldMasterIdLst>
  <p:notesMasterIdLst>
    <p:notesMasterId r:id="rId22"/>
  </p:notesMasterIdLst>
  <p:handoutMasterIdLst>
    <p:handoutMasterId r:id="rId23"/>
  </p:handoutMasterIdLst>
  <p:sldIdLst>
    <p:sldId id="275" r:id="rId6"/>
    <p:sldId id="258" r:id="rId7"/>
    <p:sldId id="259" r:id="rId8"/>
    <p:sldId id="260" r:id="rId9"/>
    <p:sldId id="261" r:id="rId10"/>
    <p:sldId id="263" r:id="rId11"/>
    <p:sldId id="274" r:id="rId12"/>
    <p:sldId id="264" r:id="rId13"/>
    <p:sldId id="273" r:id="rId14"/>
    <p:sldId id="269" r:id="rId15"/>
    <p:sldId id="270" r:id="rId16"/>
    <p:sldId id="271" r:id="rId17"/>
    <p:sldId id="272" r:id="rId18"/>
    <p:sldId id="265" r:id="rId19"/>
    <p:sldId id="266" r:id="rId20"/>
    <p:sldId id="267" r:id="rId21"/>
  </p:sldIdLst>
  <p:sldSz cx="9144000" cy="6858000" type="screen4x3"/>
  <p:notesSz cx="5029200" cy="7772400"/>
  <p:embeddedFontLst>
    <p:embeddedFont>
      <p:font typeface="Candara" panose="020E0502030303020204" pitchFamily="3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000" y="-96"/>
      </p:cViewPr>
      <p:guideLst>
        <p:guide orient="horz" pos="2448"/>
        <p:guide pos="15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/>
          <a:lstStyle>
            <a:lvl1pPr algn="l">
              <a:defRPr sz="10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848716" y="0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/>
          <a:lstStyle>
            <a:lvl1pPr algn="r">
              <a:defRPr sz="1000"/>
            </a:lvl1pPr>
          </a:lstStyle>
          <a:p>
            <a:fld id="{8F45B8CD-F359-4D94-8AD1-923710D8C70B}" type="datetimeFigureOut">
              <a:rPr lang="en-US" smtClean="0"/>
              <a:pPr/>
              <a:t>9/22/2016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2431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 anchor="b"/>
          <a:lstStyle>
            <a:lvl1pPr algn="l">
              <a:defRPr sz="10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848716" y="7382431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 anchor="b"/>
          <a:lstStyle>
            <a:lvl1pPr algn="r">
              <a:defRPr sz="10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0453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363538"/>
            <a:ext cx="38862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3145" tIns="36573" rIns="73145" bIns="365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85800" y="3389016"/>
            <a:ext cx="3800502" cy="3497580"/>
          </a:xfrm>
          <a:prstGeom prst="rect">
            <a:avLst/>
          </a:prstGeom>
        </p:spPr>
        <p:txBody>
          <a:bodyPr vert="horz" lIns="73145" tIns="36573" rIns="73145" bIns="36573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57147" y="60696"/>
            <a:ext cx="4767263" cy="26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950" tIns="36975" rIns="73950" bIns="36975"/>
          <a:lstStyle/>
          <a:p>
            <a:pPr defTabSz="914254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10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IBM </a:t>
            </a:r>
            <a:r>
              <a:rPr lang="en-US" sz="1000" b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InfoSphere</a:t>
            </a:r>
            <a:r>
              <a:rPr lang="en-US" sz="10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000" b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DataStage</a:t>
            </a:r>
            <a:endParaRPr lang="en-US" sz="1000" b="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906049" y="7029472"/>
            <a:ext cx="202585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950" tIns="36975" rIns="73950" bIns="36975"/>
          <a:lstStyle/>
          <a:p>
            <a:pPr marL="0" marR="0" indent="0" algn="l" defTabSz="73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       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Page 0-</a:t>
            </a:r>
            <a:fld id="{BD9FB300-F9DC-4669-88F4-967ABA23CC04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l" defTabSz="7314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85774" y="314300"/>
            <a:ext cx="0" cy="680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73145" tIns="36573" rIns="73145" bIns="365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©2016 Capgemini. All rights reserved.</a:t>
            </a:r>
            <a:br>
              <a:rPr lang="en-US" dirty="0" smtClean="0"/>
            </a:br>
            <a:r>
              <a:rPr lang="en-US" dirty="0" smtClean="0"/>
              <a:t>The information contained in this document is proprietary and confidential. For Capgemini only.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728663" y="363538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9578510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04173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93196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8638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3437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43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062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33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38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1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8662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67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6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70754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71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6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4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4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10865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141842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26" imgW="360" imgH="360" progId="">
                  <p:embed/>
                </p:oleObj>
              </mc:Choice>
              <mc:Fallback>
                <p:oleObj name="think-cell Slide" r:id="rId2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2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5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0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82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>
            <a:spLocks noChangeArrowheads="1"/>
          </p:cNvSpPr>
          <p:nvPr userDrawn="1"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</p:spTree>
    <p:extLst>
      <p:ext uri="{BB962C8B-B14F-4D97-AF65-F5344CB8AC3E}">
        <p14:creationId xmlns:p14="http://schemas.microsoft.com/office/powerpoint/2010/main" val="32775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839913"/>
            <a:ext cx="9144000" cy="89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3700" b="1" dirty="0">
                <a:solidFill>
                  <a:schemeClr val="bg1"/>
                </a:solidFill>
                <a:ea typeface="+mj-ea"/>
              </a:rPr>
              <a:t>IBM </a:t>
            </a:r>
            <a:r>
              <a:rPr lang="en-US" sz="3700" b="1" dirty="0" err="1">
                <a:solidFill>
                  <a:schemeClr val="bg1"/>
                </a:solidFill>
                <a:ea typeface="+mj-ea"/>
              </a:rPr>
              <a:t>InfoSphere</a:t>
            </a:r>
            <a:r>
              <a:rPr lang="en-US" sz="3700" b="1" dirty="0">
                <a:solidFill>
                  <a:schemeClr val="bg1"/>
                </a:solidFill>
                <a:ea typeface="+mj-ea"/>
              </a:rPr>
              <a:t> </a:t>
            </a:r>
            <a:r>
              <a:rPr lang="en-US" sz="3700" b="1" dirty="0" err="1" smtClean="0">
                <a:solidFill>
                  <a:schemeClr val="bg1"/>
                </a:solidFill>
                <a:ea typeface="+mj-ea"/>
              </a:rPr>
              <a:t>DataStage</a:t>
            </a:r>
            <a:endParaRPr lang="en-US" sz="3700" b="1" dirty="0" smtClean="0">
              <a:solidFill>
                <a:schemeClr val="bg1"/>
              </a:solidFill>
              <a:ea typeface="+mj-ea"/>
            </a:endParaRPr>
          </a:p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Lesson 00: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  <a:endParaRPr lang="en-US" dirty="0"/>
          </a:p>
          <a:p>
            <a:pPr lvl="1"/>
            <a:r>
              <a:rPr lang="en-US" dirty="0"/>
              <a:t>Lesson 4: Various </a:t>
            </a:r>
            <a:r>
              <a:rPr lang="en-US" dirty="0" err="1"/>
              <a:t>DataStage</a:t>
            </a:r>
            <a:r>
              <a:rPr lang="en-US" dirty="0"/>
              <a:t> Stages and Examples</a:t>
            </a:r>
          </a:p>
          <a:p>
            <a:pPr lvl="2"/>
            <a:r>
              <a:rPr lang="en-US" dirty="0"/>
              <a:t>4.6: Sorting, Aggregating Data And Remove Duplicate</a:t>
            </a:r>
          </a:p>
          <a:p>
            <a:pPr lvl="2"/>
            <a:r>
              <a:rPr lang="en-US" dirty="0"/>
              <a:t>4.7: Transforming Data</a:t>
            </a:r>
          </a:p>
          <a:p>
            <a:pPr lvl="2"/>
            <a:r>
              <a:rPr lang="en-US" dirty="0"/>
              <a:t>4.8: Connectors Stages</a:t>
            </a:r>
          </a:p>
          <a:p>
            <a:pPr lvl="2"/>
            <a:r>
              <a:rPr lang="en-US" dirty="0"/>
              <a:t>4.9: Building SQL to Write to a Table</a:t>
            </a:r>
          </a:p>
          <a:p>
            <a:pPr lvl="2"/>
            <a:r>
              <a:rPr lang="en-US" dirty="0"/>
              <a:t>4.10: Change Capture Stage</a:t>
            </a:r>
          </a:p>
          <a:p>
            <a:endParaRPr lang="en-US" dirty="0"/>
          </a:p>
          <a:p>
            <a:r>
              <a:rPr lang="en-US" dirty="0"/>
              <a:t>Lab 05, Lab 06, Lab 07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/>
          </p:cNvSpPr>
          <p:nvPr/>
        </p:nvSpPr>
        <p:spPr bwMode="auto">
          <a:xfrm>
            <a:off x="466725" y="122238"/>
            <a:ext cx="81534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Candara"/>
                <a:ea typeface="+mj-ea"/>
                <a:cs typeface="Arial" pitchFamily="34" charset="0"/>
              </a:rPr>
              <a:t>Table of Contents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6</a:t>
            </a:r>
          </a:p>
          <a:p>
            <a:pPr lvl="1"/>
            <a:r>
              <a:rPr lang="en-US" dirty="0"/>
              <a:t>Lesson 5: </a:t>
            </a:r>
            <a:r>
              <a:rPr lang="en-US" dirty="0" err="1"/>
              <a:t>DataStage</a:t>
            </a:r>
            <a:r>
              <a:rPr lang="en-US" dirty="0"/>
              <a:t> Administration</a:t>
            </a:r>
          </a:p>
          <a:p>
            <a:pPr lvl="2"/>
            <a:r>
              <a:rPr lang="en-US" dirty="0"/>
              <a:t>5.1: Introduction to Administration </a:t>
            </a:r>
          </a:p>
          <a:p>
            <a:pPr lvl="2"/>
            <a:r>
              <a:rPr lang="en-US" dirty="0"/>
              <a:t>5.2: Add/Remove Projects</a:t>
            </a:r>
          </a:p>
          <a:p>
            <a:pPr lvl="2"/>
            <a:r>
              <a:rPr lang="en-US" dirty="0"/>
              <a:t>5.3: User and Group Management</a:t>
            </a:r>
          </a:p>
          <a:p>
            <a:endParaRPr lang="en-US" dirty="0"/>
          </a:p>
          <a:p>
            <a:pPr lvl="1"/>
            <a:r>
              <a:rPr lang="en-US" dirty="0"/>
              <a:t>Lesson 6: Parallel Processing </a:t>
            </a:r>
          </a:p>
          <a:p>
            <a:pPr lvl="2"/>
            <a:r>
              <a:rPr lang="en-US" dirty="0"/>
              <a:t>6.1: Parallelism in </a:t>
            </a:r>
            <a:r>
              <a:rPr lang="en-US" dirty="0" err="1"/>
              <a:t>Datastage</a:t>
            </a:r>
            <a:endParaRPr lang="en-US" dirty="0"/>
          </a:p>
          <a:p>
            <a:pPr lvl="2"/>
            <a:r>
              <a:rPr lang="en-US" dirty="0"/>
              <a:t>6.2: Types of Parallelism</a:t>
            </a:r>
          </a:p>
          <a:p>
            <a:pPr lvl="2"/>
            <a:r>
              <a:rPr lang="en-US" dirty="0"/>
              <a:t>6.3: Configuration</a:t>
            </a:r>
          </a:p>
          <a:p>
            <a:pPr lvl="2"/>
            <a:r>
              <a:rPr lang="en-US" dirty="0"/>
              <a:t>6.4: Partitioning and Collecting</a:t>
            </a:r>
          </a:p>
          <a:p>
            <a:pPr lvl="2"/>
            <a:r>
              <a:rPr lang="en-US" dirty="0"/>
              <a:t>6.5: Partitioning Types</a:t>
            </a:r>
          </a:p>
          <a:p>
            <a:endParaRPr lang="en-US" dirty="0"/>
          </a:p>
          <a:p>
            <a:r>
              <a:rPr lang="en-US" dirty="0"/>
              <a:t>Lab 08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7</a:t>
            </a:r>
          </a:p>
          <a:p>
            <a:endParaRPr lang="en-US" dirty="0"/>
          </a:p>
          <a:p>
            <a:pPr lvl="1"/>
            <a:r>
              <a:rPr lang="en-US" dirty="0"/>
              <a:t>Lesson 7: Repository Functions, Metadata in the Parallel Framework, Job Control</a:t>
            </a:r>
          </a:p>
          <a:p>
            <a:pPr lvl="2"/>
            <a:r>
              <a:rPr lang="en-US" dirty="0" smtClean="0"/>
              <a:t>7.1</a:t>
            </a:r>
            <a:r>
              <a:rPr lang="en-US" dirty="0"/>
              <a:t>: Searching the Repository</a:t>
            </a:r>
          </a:p>
          <a:p>
            <a:pPr lvl="2"/>
            <a:r>
              <a:rPr lang="en-US" dirty="0"/>
              <a:t>7.2: Impact Analysis </a:t>
            </a:r>
          </a:p>
          <a:p>
            <a:pPr lvl="2"/>
            <a:r>
              <a:rPr lang="en-US" dirty="0"/>
              <a:t>7.3: Job and Table Difference Reports </a:t>
            </a:r>
          </a:p>
          <a:p>
            <a:pPr lvl="2"/>
            <a:r>
              <a:rPr lang="en-US" dirty="0"/>
              <a:t>7.4: Metadata in the Parallel Framework</a:t>
            </a:r>
          </a:p>
          <a:p>
            <a:pPr lvl="2"/>
            <a:r>
              <a:rPr lang="en-US" dirty="0"/>
              <a:t>7.5: Shared Containers</a:t>
            </a:r>
          </a:p>
          <a:p>
            <a:endParaRPr lang="en-US" dirty="0"/>
          </a:p>
          <a:p>
            <a:r>
              <a:rPr lang="en-US" dirty="0"/>
              <a:t>Lab 09, Lab 10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8</a:t>
            </a:r>
          </a:p>
          <a:p>
            <a:endParaRPr lang="en-US" dirty="0"/>
          </a:p>
          <a:p>
            <a:pPr lvl="1"/>
            <a:r>
              <a:rPr lang="en-US" dirty="0"/>
              <a:t>Lesson 7: Repository Functions, Metadata in the Parallel Framework, Job Control</a:t>
            </a:r>
          </a:p>
          <a:p>
            <a:pPr lvl="2"/>
            <a:r>
              <a:rPr lang="en-US" dirty="0"/>
              <a:t>7.6: Job Control</a:t>
            </a:r>
          </a:p>
          <a:p>
            <a:pPr lvl="2"/>
            <a:r>
              <a:rPr lang="en-US" dirty="0"/>
              <a:t>7.7: Flow of Control Stages</a:t>
            </a:r>
          </a:p>
          <a:p>
            <a:pPr lvl="2"/>
            <a:r>
              <a:rPr lang="en-US" dirty="0"/>
              <a:t>7.8: Error Handling</a:t>
            </a:r>
          </a:p>
          <a:p>
            <a:pPr lvl="2"/>
            <a:r>
              <a:rPr lang="en-US" dirty="0"/>
              <a:t>7.9: Restart</a:t>
            </a:r>
          </a:p>
          <a:p>
            <a:endParaRPr lang="en-US" dirty="0"/>
          </a:p>
          <a:p>
            <a:pPr lvl="1"/>
            <a:r>
              <a:rPr lang="en-US" dirty="0"/>
              <a:t>Lesson 8: New Features</a:t>
            </a:r>
          </a:p>
          <a:p>
            <a:endParaRPr lang="en-US" dirty="0"/>
          </a:p>
          <a:p>
            <a:r>
              <a:rPr lang="en-US" dirty="0"/>
              <a:t>Lab 11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</p:spPr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material:</a:t>
            </a:r>
          </a:p>
          <a:p>
            <a:pPr lvl="1"/>
            <a:r>
              <a:rPr lang="en-US" dirty="0"/>
              <a:t>NA</a:t>
            </a:r>
          </a:p>
          <a:p>
            <a:r>
              <a:rPr lang="en-US" dirty="0"/>
              <a:t>Book:</a:t>
            </a:r>
          </a:p>
          <a:p>
            <a:pPr lvl="1"/>
            <a:r>
              <a:rPr lang="en-US" dirty="0" smtClean="0"/>
              <a:t>NA</a:t>
            </a:r>
            <a:endParaRPr lang="en-US" dirty="0"/>
          </a:p>
          <a:p>
            <a:r>
              <a:rPr lang="en-US" dirty="0"/>
              <a:t>Web-site:</a:t>
            </a:r>
          </a:p>
          <a:p>
            <a:pPr lvl="1"/>
            <a:r>
              <a:rPr lang="en-US" dirty="0"/>
              <a:t>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Courses (if applicable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 related tool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Parallel Technology </a:t>
            </a:r>
            <a:r>
              <a:rPr lang="en-US" dirty="0" smtClean="0"/>
              <a:t>Areas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179315" name="Group 1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9452"/>
              </p:ext>
            </p:extLst>
          </p:nvPr>
        </p:nvGraphicFramePr>
        <p:xfrm>
          <a:off x="298450" y="1495425"/>
          <a:ext cx="8229599" cy="2276233"/>
        </p:xfrm>
        <a:graphic>
          <a:graphicData uri="http://schemas.openxmlformats.org/drawingml/2006/table">
            <a:tbl>
              <a:tblPr/>
              <a:tblGrid>
                <a:gridCol w="752541"/>
                <a:gridCol w="1232141"/>
                <a:gridCol w="1274022"/>
                <a:gridCol w="1104644"/>
                <a:gridCol w="1104644"/>
                <a:gridCol w="1104644"/>
                <a:gridCol w="1656963"/>
              </a:tblGrid>
              <a:tr h="4874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97382" marR="97382"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Reviewer(s)</a:t>
                      </a:r>
                    </a:p>
                  </a:txBody>
                  <a:tcPr marL="73037" marR="7303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Approver</a:t>
                      </a:r>
                    </a:p>
                  </a:txBody>
                  <a:tcPr marL="73037" marR="7303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July 2016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7382" marR="97382"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</a:t>
                      </a: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IBM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Infosphere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DataStage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QualityStage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Designer v11.3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Avinash Prabhu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Abhijit Mahadik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Prasanna Deshpande</a:t>
                      </a: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Niranjan Belman</a:t>
                      </a: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Mahima Sharma</a:t>
                      </a: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 Creation</a:t>
                      </a: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7382" marR="97382"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7382" marR="97382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7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 and Non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r>
              <a:rPr lang="en-US" dirty="0"/>
              <a:t>At the end of this program, participants gain an </a:t>
            </a:r>
            <a:r>
              <a:rPr lang="en-US" dirty="0" smtClean="0"/>
              <a:t>understanding </a:t>
            </a:r>
            <a:r>
              <a:rPr lang="en-US" dirty="0"/>
              <a:t>of basic concepts in ETL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Course Non Goals</a:t>
            </a:r>
          </a:p>
          <a:p>
            <a:pPr lvl="1"/>
            <a:r>
              <a:rPr lang="en-US" dirty="0"/>
              <a:t>Implementation of ETL tools.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 knowledge of DW concepts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8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</a:t>
            </a:r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Engineers and Senior Software Engineers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  <a:p>
            <a:pPr lvl="1"/>
            <a:r>
              <a:rPr lang="en-US" dirty="0"/>
              <a:t>Lesson 1: Overview of </a:t>
            </a:r>
            <a:r>
              <a:rPr lang="en-US" dirty="0" err="1"/>
              <a:t>Datastage</a:t>
            </a:r>
            <a:endParaRPr lang="en-US" dirty="0"/>
          </a:p>
          <a:p>
            <a:pPr lvl="2"/>
            <a:r>
              <a:rPr lang="en-US" dirty="0"/>
              <a:t>1.1: Introduction</a:t>
            </a:r>
          </a:p>
          <a:p>
            <a:pPr lvl="2"/>
            <a:r>
              <a:rPr lang="en-US" dirty="0"/>
              <a:t>1.2: </a:t>
            </a:r>
            <a:r>
              <a:rPr lang="en-US" dirty="0" err="1"/>
              <a:t>DataStage</a:t>
            </a:r>
            <a:r>
              <a:rPr lang="en-US" dirty="0"/>
              <a:t> History</a:t>
            </a:r>
          </a:p>
          <a:p>
            <a:pPr lvl="2"/>
            <a:r>
              <a:rPr lang="en-US" dirty="0"/>
              <a:t>1.3: </a:t>
            </a:r>
            <a:r>
              <a:rPr lang="en-US" dirty="0" err="1"/>
              <a:t>DataStage</a:t>
            </a:r>
            <a:r>
              <a:rPr lang="en-US" dirty="0"/>
              <a:t> Architecture Overview</a:t>
            </a:r>
          </a:p>
          <a:p>
            <a:pPr lvl="2"/>
            <a:r>
              <a:rPr lang="en-US" dirty="0"/>
              <a:t>1.4: Type of </a:t>
            </a:r>
            <a:r>
              <a:rPr lang="en-US" dirty="0" err="1"/>
              <a:t>Datasatge</a:t>
            </a:r>
            <a:r>
              <a:rPr lang="en-US" dirty="0"/>
              <a:t> </a:t>
            </a:r>
            <a:r>
              <a:rPr lang="en-US" dirty="0" err="1"/>
              <a:t>produtcts</a:t>
            </a:r>
            <a:r>
              <a:rPr lang="en-US" dirty="0"/>
              <a:t> and jobs</a:t>
            </a:r>
          </a:p>
          <a:p>
            <a:pPr lvl="2"/>
            <a:r>
              <a:rPr lang="en-US" dirty="0"/>
              <a:t>1.5: Setting Up Your </a:t>
            </a:r>
            <a:r>
              <a:rPr lang="en-US" dirty="0" err="1"/>
              <a:t>DataStage</a:t>
            </a:r>
            <a:r>
              <a:rPr lang="en-US" dirty="0"/>
              <a:t> Environment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2</a:t>
            </a:r>
          </a:p>
          <a:p>
            <a:pPr lvl="1"/>
            <a:r>
              <a:rPr lang="en-US" dirty="0" smtClean="0"/>
              <a:t>Lesson </a:t>
            </a:r>
            <a:r>
              <a:rPr lang="en-US" dirty="0"/>
              <a:t>2: Designing Jobs</a:t>
            </a:r>
          </a:p>
          <a:p>
            <a:pPr lvl="1"/>
            <a:r>
              <a:rPr lang="en-US" dirty="0"/>
              <a:t>2.1: Introduction to Designer </a:t>
            </a:r>
          </a:p>
          <a:p>
            <a:pPr lvl="1"/>
            <a:r>
              <a:rPr lang="en-US" dirty="0"/>
              <a:t>2.2: : Development Workflow and logging into Designer</a:t>
            </a:r>
          </a:p>
          <a:p>
            <a:pPr lvl="1"/>
            <a:r>
              <a:rPr lang="en-US" dirty="0"/>
              <a:t>2.3: Import metadata into the Repository</a:t>
            </a:r>
          </a:p>
          <a:p>
            <a:pPr lvl="1"/>
            <a:r>
              <a:rPr lang="en-US" dirty="0"/>
              <a:t>2.4: Defining job parameter and parameter Sets</a:t>
            </a:r>
          </a:p>
          <a:p>
            <a:pPr lvl="1"/>
            <a:r>
              <a:rPr lang="en-US" dirty="0"/>
              <a:t>2.5: Creating Parallel Jobs</a:t>
            </a:r>
          </a:p>
          <a:p>
            <a:pPr lvl="1"/>
            <a:r>
              <a:rPr lang="en-US" dirty="0"/>
              <a:t>2.6: Adding Job Documentation</a:t>
            </a:r>
          </a:p>
          <a:p>
            <a:pPr lvl="1"/>
            <a:r>
              <a:rPr lang="en-US" dirty="0"/>
              <a:t>2.7: Compiling a Job</a:t>
            </a:r>
          </a:p>
          <a:p>
            <a:endParaRPr lang="en-US" dirty="0"/>
          </a:p>
          <a:p>
            <a:r>
              <a:rPr lang="en-US" dirty="0"/>
              <a:t>Lab 01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3</a:t>
            </a:r>
          </a:p>
          <a:p>
            <a:pPr lvl="1"/>
            <a:r>
              <a:rPr lang="en-US" dirty="0" smtClean="0"/>
              <a:t>Lesson </a:t>
            </a:r>
            <a:r>
              <a:rPr lang="en-US" dirty="0"/>
              <a:t>3: Executing and Monitoring Jobs </a:t>
            </a:r>
          </a:p>
          <a:p>
            <a:pPr lvl="2"/>
            <a:r>
              <a:rPr lang="en-US" dirty="0"/>
              <a:t>3.1: </a:t>
            </a:r>
            <a:r>
              <a:rPr lang="en-US" dirty="0" err="1"/>
              <a:t>Intoduction</a:t>
            </a:r>
            <a:r>
              <a:rPr lang="en-US" dirty="0"/>
              <a:t> to </a:t>
            </a:r>
            <a:r>
              <a:rPr lang="en-US" dirty="0" err="1"/>
              <a:t>Datastage</a:t>
            </a:r>
            <a:r>
              <a:rPr lang="en-US" dirty="0"/>
              <a:t> Director </a:t>
            </a:r>
          </a:p>
          <a:p>
            <a:pPr lvl="2"/>
            <a:r>
              <a:rPr lang="en-US" dirty="0"/>
              <a:t>3.2: Job execution – interface mode</a:t>
            </a:r>
          </a:p>
          <a:p>
            <a:pPr lvl="2"/>
            <a:r>
              <a:rPr lang="en-US" dirty="0"/>
              <a:t>3.3: Job execution – command mode</a:t>
            </a:r>
          </a:p>
          <a:p>
            <a:pPr lvl="2"/>
            <a:r>
              <a:rPr lang="en-US" dirty="0"/>
              <a:t>3.4: View Job log</a:t>
            </a:r>
          </a:p>
          <a:p>
            <a:pPr lvl="2"/>
            <a:r>
              <a:rPr lang="en-US" dirty="0"/>
              <a:t>3.5: Job Scheduling and Monitoring</a:t>
            </a:r>
          </a:p>
          <a:p>
            <a:endParaRPr lang="en-US" dirty="0"/>
          </a:p>
          <a:p>
            <a:r>
              <a:rPr lang="en-US" dirty="0"/>
              <a:t>Lab 02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4</a:t>
            </a:r>
          </a:p>
          <a:p>
            <a:pPr lvl="1"/>
            <a:r>
              <a:rPr lang="en-US" dirty="0" smtClean="0"/>
              <a:t>Lesson </a:t>
            </a:r>
            <a:r>
              <a:rPr lang="en-US" dirty="0"/>
              <a:t>4: Various </a:t>
            </a:r>
            <a:r>
              <a:rPr lang="en-US" dirty="0" err="1"/>
              <a:t>DataStage</a:t>
            </a:r>
            <a:r>
              <a:rPr lang="en-US" dirty="0"/>
              <a:t> Stages and Examples</a:t>
            </a:r>
          </a:p>
          <a:p>
            <a:pPr lvl="2"/>
            <a:r>
              <a:rPr lang="en-US" dirty="0"/>
              <a:t>4.1: Type of Stages </a:t>
            </a:r>
          </a:p>
          <a:p>
            <a:pPr lvl="2"/>
            <a:r>
              <a:rPr lang="en-US" dirty="0"/>
              <a:t>4.2: Accessing Sequential Data</a:t>
            </a:r>
          </a:p>
          <a:p>
            <a:pPr lvl="2"/>
            <a:r>
              <a:rPr lang="en-US" dirty="0"/>
              <a:t>4.3: Reading and Writing NULL Values to a Sequential File</a:t>
            </a:r>
          </a:p>
          <a:p>
            <a:pPr lvl="2"/>
            <a:r>
              <a:rPr lang="en-US" dirty="0"/>
              <a:t>4.4: </a:t>
            </a:r>
            <a:r>
              <a:rPr lang="en-US" dirty="0" err="1"/>
              <a:t>DataSet</a:t>
            </a:r>
            <a:r>
              <a:rPr lang="en-US" dirty="0"/>
              <a:t> Stage</a:t>
            </a:r>
          </a:p>
          <a:p>
            <a:pPr lvl="2"/>
            <a:r>
              <a:rPr lang="en-US" dirty="0"/>
              <a:t>4.5: Combining Data (</a:t>
            </a:r>
            <a:r>
              <a:rPr lang="en-US" dirty="0" err="1"/>
              <a:t>Lookup,Join,Merge,Funnel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Lab 03, Lab 04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BB9BED16EB0048B4DF793E653FA3A1" ma:contentTypeVersion="3" ma:contentTypeDescription="Create a new document." ma:contentTypeScope="" ma:versionID="feef15e8976e736c962867b02017827d">
  <xsd:schema xmlns:xsd="http://www.w3.org/2001/XMLSchema" xmlns:xs="http://www.w3.org/2001/XMLSchema" xmlns:p="http://schemas.microsoft.com/office/2006/metadata/properties" xmlns:ns2="6ba37514-8ea7-4bb7-b1c0-6137f91cbe04" targetNamespace="http://schemas.microsoft.com/office/2006/metadata/properties" ma:root="true" ma:fieldsID="71f881230bfc323a1863133dc3453c38" ns2:_="">
    <xsd:import namespace="6ba37514-8ea7-4bb7-b1c0-6137f91cbe04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7514-8ea7-4bb7-b1c0-6137f91cbe04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6ba37514-8ea7-4bb7-b1c0-6137f91cbe04">Class book</Material_x0020_Type>
    <Category xmlns="6ba37514-8ea7-4bb7-b1c0-6137f91cbe04">Module Artifact</Category>
    <Level xmlns="6ba37514-8ea7-4bb7-b1c0-6137f91cbe04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C9B090-4ADF-4537-83D1-5DFDF9830BB4}"/>
</file>

<file path=customXml/itemProps2.xml><?xml version="1.0" encoding="utf-8"?>
<ds:datastoreItem xmlns:ds="http://schemas.openxmlformats.org/officeDocument/2006/customXml" ds:itemID="{E63433B7-998A-4D4C-91CD-BC966B06FCAD}"/>
</file>

<file path=customXml/itemProps3.xml><?xml version="1.0" encoding="utf-8"?>
<ds:datastoreItem xmlns:ds="http://schemas.openxmlformats.org/officeDocument/2006/customXml" ds:itemID="{E6D7665F-8C87-49F1-94B0-6D13FB5E127F}"/>
</file>

<file path=docProps/app.xml><?xml version="1.0" encoding="utf-8"?>
<Properties xmlns="http://schemas.openxmlformats.org/officeDocument/2006/extended-properties" xmlns:vt="http://schemas.openxmlformats.org/officeDocument/2006/docPropsVTypes">
  <TotalTime>5750</TotalTime>
  <Words>518</Words>
  <Application>Microsoft Office PowerPoint</Application>
  <PresentationFormat>On-screen Show (4:3)</PresentationFormat>
  <Paragraphs>154</Paragraphs>
  <Slides>16</Slides>
  <Notes>16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Wingdings</vt:lpstr>
      <vt:lpstr>Candara</vt:lpstr>
      <vt:lpstr>Helvetica Light</vt:lpstr>
      <vt:lpstr>Calibri</vt:lpstr>
      <vt:lpstr>1_Corporate Presentation Template (4x3 - Normal)</vt:lpstr>
      <vt:lpstr>3_Office Theme</vt:lpstr>
      <vt:lpstr>think-cell Slide</vt:lpstr>
      <vt:lpstr>PowerPoint Presentation</vt:lpstr>
      <vt:lpstr>Document History</vt:lpstr>
      <vt:lpstr>Course Goals and Non Goals</vt:lpstr>
      <vt:lpstr>Pre-requisites</vt:lpstr>
      <vt:lpstr>Intended Audience</vt:lpstr>
      <vt:lpstr>Table of Contents</vt:lpstr>
      <vt:lpstr>Table of Contents</vt:lpstr>
      <vt:lpstr>Table of Contents</vt:lpstr>
      <vt:lpstr>Table of Contents</vt:lpstr>
      <vt:lpstr>Table of Contents</vt:lpstr>
      <vt:lpstr>PowerPoint Presentation</vt:lpstr>
      <vt:lpstr>Table of Contents</vt:lpstr>
      <vt:lpstr>Table of Contents</vt:lpstr>
      <vt:lpstr>References</vt:lpstr>
      <vt:lpstr>Next Step Courses (if applicable)</vt:lpstr>
      <vt:lpstr>Other Parallel Technology Areas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Nande, Satyen</cp:lastModifiedBy>
  <cp:revision>129</cp:revision>
  <cp:lastPrinted>2016-09-22T10:04:31Z</cp:lastPrinted>
  <dcterms:created xsi:type="dcterms:W3CDTF">2014-04-28T11:21:39Z</dcterms:created>
  <dcterms:modified xsi:type="dcterms:W3CDTF">2016-09-22T10:10:53Z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0x010100EBBB9BED16EB0048B4DF793E653FA3A1</vt:lpwstr>
  </property>
</Properties>
</file>