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7" r:id="rId4"/>
  </p:sldMasterIdLst>
  <p:notesMasterIdLst>
    <p:notesMasterId r:id="rId43"/>
  </p:notesMasterIdLst>
  <p:handoutMasterIdLst>
    <p:handoutMasterId r:id="rId44"/>
  </p:handoutMasterIdLst>
  <p:sldIdLst>
    <p:sldId id="256" r:id="rId5"/>
    <p:sldId id="258" r:id="rId6"/>
    <p:sldId id="259" r:id="rId7"/>
    <p:sldId id="260" r:id="rId8"/>
    <p:sldId id="261" r:id="rId9"/>
    <p:sldId id="338" r:id="rId10"/>
    <p:sldId id="270" r:id="rId11"/>
    <p:sldId id="275" r:id="rId12"/>
    <p:sldId id="277" r:id="rId13"/>
    <p:sldId id="276" r:id="rId14"/>
    <p:sldId id="271" r:id="rId15"/>
    <p:sldId id="273" r:id="rId16"/>
    <p:sldId id="274" r:id="rId17"/>
    <p:sldId id="333" r:id="rId18"/>
    <p:sldId id="339" r:id="rId19"/>
    <p:sldId id="340" r:id="rId20"/>
    <p:sldId id="280" r:id="rId21"/>
    <p:sldId id="281" r:id="rId22"/>
    <p:sldId id="282" r:id="rId23"/>
    <p:sldId id="283" r:id="rId24"/>
    <p:sldId id="286" r:id="rId25"/>
    <p:sldId id="341" r:id="rId26"/>
    <p:sldId id="287" r:id="rId27"/>
    <p:sldId id="288" r:id="rId28"/>
    <p:sldId id="269" r:id="rId29"/>
    <p:sldId id="289" r:id="rId30"/>
    <p:sldId id="290" r:id="rId31"/>
    <p:sldId id="291" r:id="rId32"/>
    <p:sldId id="292" r:id="rId33"/>
    <p:sldId id="293" r:id="rId34"/>
    <p:sldId id="294" r:id="rId35"/>
    <p:sldId id="295" r:id="rId36"/>
    <p:sldId id="296" r:id="rId37"/>
    <p:sldId id="297" r:id="rId38"/>
    <p:sldId id="298" r:id="rId39"/>
    <p:sldId id="299" r:id="rId40"/>
    <p:sldId id="336" r:id="rId41"/>
    <p:sldId id="337" r:id="rId42"/>
  </p:sldIdLst>
  <p:sldSz cx="9144000" cy="6858000" type="screen4x3"/>
  <p:notesSz cx="5029200" cy="7772400"/>
  <p:embeddedFontLst>
    <p:embeddedFont>
      <p:font typeface="Candara" panose="020E0502030303020204" pitchFamily="34" charset="0"/>
      <p:regular r:id="rId45"/>
      <p:bold r:id="rId46"/>
      <p:italic r:id="rId47"/>
      <p:boldItalic r:id="rId48"/>
    </p:embeddedFont>
    <p:embeddedFont>
      <p:font typeface="MS PGothic" panose="020B0600070205080204" pitchFamily="34" charset="-128"/>
      <p:regular r:id="rId49"/>
    </p:embeddedFont>
    <p:embeddedFont>
      <p:font typeface="Calibri" panose="020F050202020403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83837" autoAdjust="0"/>
  </p:normalViewPr>
  <p:slideViewPr>
    <p:cSldViewPr snapToGrid="0" showGuides="1">
      <p:cViewPr>
        <p:scale>
          <a:sx n="58" d="100"/>
          <a:sy n="58" d="100"/>
        </p:scale>
        <p:origin x="-1818" y="-1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9/22/2016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695922" y="467224"/>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IBM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InfoSphere</a:t>
            </a: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 Information Server		Overview of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Datastage</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6775"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0853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625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6183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type="body" idx="1"/>
          </p:nvPr>
        </p:nvSpPr>
        <p:spPr/>
        <p:txBody>
          <a:bodyPr>
            <a:normAutofit/>
          </a:bodyPr>
          <a:lstStyle/>
          <a:p>
            <a:r>
              <a:rPr lang="en-US" smtClean="0"/>
              <a:t>Add the notes here.</a:t>
            </a:r>
          </a:p>
        </p:txBody>
      </p:sp>
      <p:sp>
        <p:nvSpPr>
          <p:cNvPr id="8" name="Slide Image Placeholder 7"/>
          <p:cNvSpPr>
            <a:spLocks noGrp="1" noRot="1" noChangeAspect="1"/>
          </p:cNvSpPr>
          <p:nvPr>
            <p:ph type="sldImg"/>
          </p:nvPr>
        </p:nvSpPr>
        <p:spPr>
          <a:xfrm>
            <a:off x="866775" y="582613"/>
            <a:ext cx="3886200"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type="body" idx="1"/>
          </p:nvPr>
        </p:nvSpPr>
        <p:spPr/>
        <p:txBody>
          <a:bodyPr/>
          <a:lstStyle/>
          <a:p>
            <a:r>
              <a:rPr lang="en-US" altLang="en-US" smtClean="0"/>
              <a:t>In DataStage all development work is done within a project.  Projects are created during installation and after installation using Administrator.  </a:t>
            </a:r>
          </a:p>
          <a:p>
            <a:r>
              <a:rPr lang="en-US" altLang="en-US" smtClean="0"/>
              <a:t>Each project is associated with a directory.  The directory stores the objects (jobs, metadata, custom routines, etc.) created in the project.</a:t>
            </a:r>
          </a:p>
          <a:p>
            <a:r>
              <a:rPr lang="en-US" altLang="en-US" smtClean="0"/>
              <a:t>Before you can work in a project you must attach to it (open it).</a:t>
            </a:r>
          </a:p>
          <a:p>
            <a:r>
              <a:rPr lang="en-US" altLang="en-US" smtClean="0"/>
              <a:t>You can set the default properties of a project using DataStage Administrator.  Many of these properties can be overridden at the job level.</a:t>
            </a:r>
          </a:p>
          <a:p>
            <a:endParaRPr lang="en-US"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altLang="en-US" smtClean="0"/>
              <a:t>The logon screen for Administrator does not provide the option to select a specific project (unlike the other DataStage clients).</a:t>
            </a:r>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type="body" idx="1"/>
          </p:nvPr>
        </p:nvSpPr>
        <p:spPr/>
        <p:txBody>
          <a:bodyPr/>
          <a:lstStyle/>
          <a:p>
            <a:r>
              <a:rPr lang="en-US" altLang="en-US" smtClean="0"/>
              <a:t/>
            </a:r>
            <a:br>
              <a:rPr lang="en-US" altLang="en-US" smtClean="0"/>
            </a:br>
            <a:r>
              <a:rPr lang="en-US" altLang="en-US" smtClean="0"/>
              <a:t>The General tab is used to specify Runtime Column Propogation as a default, job log purging requirements, and Environment variables.  Check Enable job administration in Director to enable some administrative functions to be available in Director.  </a:t>
            </a:r>
          </a:p>
          <a:p>
            <a:r>
              <a:rPr lang="en-US" altLang="en-US" smtClean="0"/>
              <a:t>Use the Permissions tab to specify who has permission to develop and run DataStage jobs.</a:t>
            </a:r>
          </a:p>
          <a:p>
            <a:r>
              <a:rPr lang="en-US" altLang="en-US" smtClean="0"/>
              <a:t>Use the Tracing tab to turn on DataStage Client/Server tracing information.</a:t>
            </a:r>
          </a:p>
          <a:p>
            <a:r>
              <a:rPr lang="en-US" altLang="en-US" smtClean="0"/>
              <a:t>Use the Schedule tab to specify the user ID under which to run scheduled jobs.</a:t>
            </a:r>
          </a:p>
          <a:p>
            <a:r>
              <a:rPr lang="en-US" altLang="en-US" smtClean="0"/>
              <a:t>The Mainframe and Tunables tabs don’t apply to Parallel jobs and are not discussed in this course.</a:t>
            </a:r>
          </a:p>
          <a:p>
            <a:r>
              <a:rPr lang="en-US" altLang="en-US" smtClean="0"/>
              <a:t>Use the Parallel tab to specify defaults for Parallel jobs.</a:t>
            </a:r>
          </a:p>
          <a:p>
            <a:r>
              <a:rPr lang="en-US" altLang="en-US" smtClean="0"/>
              <a:t>The “Enable remote execution of Parallel Jobs” option is available only for USS development.</a:t>
            </a:r>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body" idx="1"/>
          </p:nvPr>
        </p:nvSpPr>
        <p:spPr/>
        <p:txBody>
          <a:bodyPr/>
          <a:lstStyle/>
          <a:p>
            <a:r>
              <a:rPr lang="en-US" altLang="en-US" smtClean="0"/>
              <a:t>Click the Environment button on the General tab to specify environment variables.  The variables listed under the Parallel branch apply to Parallel jobs.</a:t>
            </a:r>
          </a:p>
          <a:p>
            <a:r>
              <a:rPr lang="en-US" altLang="en-US" smtClean="0"/>
              <a:t>You can also specify your own environment variables under the User Defined branch.  These variables can be passed to jobs through their job parameters to provide project level job defaults.</a:t>
            </a:r>
          </a:p>
          <a:p>
            <a:r>
              <a:rPr lang="en-US" altLang="en-US" smtClean="0"/>
              <a:t>There are also other environment variables that are hidden from the GUI.  See the Parallel Job Advanced Developers Guide documentation for a list of the environment variables.</a:t>
            </a:r>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p:txBody>
          <a:bodyPr/>
          <a:lstStyle/>
          <a:p>
            <a:r>
              <a:rPr lang="en-US" altLang="en-US" smtClean="0"/>
              <a:t>Use this page to set user group permissions for accessing and using DataStage.  All DataStage users must belong to a recognized user role before they can log on to DataStage. This helps to prevent unauthorized access to DataStage projects. </a:t>
            </a:r>
          </a:p>
          <a:p>
            <a:r>
              <a:rPr lang="en-US" altLang="en-US" smtClean="0"/>
              <a:t>There are three roles of DataStage user:</a:t>
            </a:r>
          </a:p>
          <a:p>
            <a:r>
              <a:rPr lang="en-US" altLang="en-US" smtClean="0"/>
              <a:t>DataStage Developer, who has full access to all areas of a DataStage project.</a:t>
            </a:r>
          </a:p>
          <a:p>
            <a:r>
              <a:rPr lang="en-US" altLang="en-US" smtClean="0"/>
              <a:t>DataStage Operator, who can run and manage released DataStage jobs.</a:t>
            </a:r>
          </a:p>
          <a:p>
            <a:r>
              <a:rPr lang="en-US" altLang="en-US" smtClean="0"/>
              <a:t>DataStage Manager, who has full access to project, plus ability to create and manipulate protected projects.</a:t>
            </a:r>
          </a:p>
          <a:p>
            <a:r>
              <a:rPr lang="en-US" altLang="en-US" smtClean="0"/>
              <a:t>&lt;None&gt;, who does not have permission to log on to DataStage.</a:t>
            </a:r>
          </a:p>
          <a:p>
            <a:r>
              <a:rPr lang="en-US" altLang="en-US" smtClean="0"/>
              <a:t>UNIX note:  In UNIX, the groups displayed are defined in /etc/group.</a:t>
            </a:r>
          </a:p>
          <a:p>
            <a:endParaRPr lang="en-US"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p:txBody>
          <a:bodyPr/>
          <a:lstStyle/>
          <a:p>
            <a:r>
              <a:rPr lang="en-US" altLang="en-US" smtClean="0"/>
              <a:t>This tab is used to enable and disable server-side tracing.</a:t>
            </a:r>
          </a:p>
          <a:p>
            <a:r>
              <a:rPr lang="en-US" altLang="en-US" smtClean="0"/>
              <a:t>The default is for server-side tracing to be disabled. When you enable it, information about server activity is recorded for any clients that subsequently attach to the project. This information is written to trace files.  Users with in-depth knowledge of the system software can use it to help identify the cause of a client problem. If tracing is enabled, users receive a warning message whenever they invoke a DataStage client.</a:t>
            </a:r>
          </a:p>
          <a:p>
            <a:r>
              <a:rPr lang="en-US" altLang="en-US" smtClean="0"/>
              <a:t>Warning:  Tracing causes a lot of server system overhead.  This should only be used to diagnose serious problems.</a:t>
            </a:r>
          </a:p>
          <a:p>
            <a:endParaRPr lang="en-US"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p:txBody>
          <a:bodyPr/>
          <a:lstStyle/>
          <a:p>
            <a:r>
              <a:rPr lang="en-US" altLang="en-US" smtClean="0"/>
              <a:t>Use this tab to specify Parallel job defaults.  In addition to displaying the OSH generated by DataStage from Parallel jobs, you specify default formats for dates and times.</a:t>
            </a:r>
          </a:p>
          <a:p>
            <a:endParaRPr lang="en-US" altLang="en-US" smtClean="0"/>
          </a:p>
          <a:p>
            <a:r>
              <a:rPr lang="en-US" altLang="en-US" smtClean="0"/>
              <a:t>In general, you should choose to display the OSH.  This provides useful information about how your job works.</a:t>
            </a:r>
          </a:p>
        </p:txBody>
      </p:sp>
      <p:sp>
        <p:nvSpPr>
          <p:cNvPr id="3" name="Slide Image Placeholder 2"/>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1"/>
          </p:nvPr>
        </p:nvSpPr>
        <p:spPr/>
        <p:txBody>
          <a:bodyPr/>
          <a:lstStyle/>
          <a:p>
            <a:r>
              <a:rPr lang="en-US" altLang="en-US" smtClean="0"/>
              <a:t>True or False?  The directory you export to is on the DataStage client machine, not on the DataStage server machine.</a:t>
            </a:r>
          </a:p>
          <a:p>
            <a:r>
              <a:rPr lang="en-US" altLang="ja-JP" smtClean="0"/>
              <a:t>True:  Correct!  The directory you select for export must be addressable by your client machine.</a:t>
            </a:r>
          </a:p>
          <a:p>
            <a:r>
              <a:rPr lang="en-US" altLang="ja-JP" smtClean="0"/>
              <a:t>False:  Incorrect.  The directory you select for export must be addressable by your client machine.</a:t>
            </a:r>
            <a:br>
              <a:rPr lang="en-US" altLang="ja-JP" smtClean="0"/>
            </a:br>
            <a:endParaRPr lang="en-US"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7174067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987979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560075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832233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207504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8391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3768178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54746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48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9501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6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5223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0861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942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7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0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2241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36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7746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19"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1898044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6" r:id="rId18"/>
    <p:sldLayoutId id="2147483697"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IBM </a:t>
            </a:r>
            <a:r>
              <a:rPr lang="en-US" dirty="0" err="1"/>
              <a:t>InfoSphere</a:t>
            </a:r>
            <a:r>
              <a:rPr lang="en-US" dirty="0"/>
              <a:t> Information Server</a:t>
            </a:r>
          </a:p>
        </p:txBody>
      </p:sp>
      <p:sp>
        <p:nvSpPr>
          <p:cNvPr id="4" name="Subtitle 3"/>
          <p:cNvSpPr>
            <a:spLocks noGrp="1"/>
          </p:cNvSpPr>
          <p:nvPr>
            <p:ph type="subTitle" idx="1"/>
          </p:nvPr>
        </p:nvSpPr>
        <p:spPr/>
        <p:txBody>
          <a:bodyPr/>
          <a:lstStyle/>
          <a:p>
            <a:r>
              <a:rPr lang="en-US" dirty="0"/>
              <a:t>Lesson 1: Overview of </a:t>
            </a:r>
            <a:r>
              <a:rPr lang="en-US" dirty="0" err="1"/>
              <a:t>Datastage</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Datastage</a:t>
            </a:r>
            <a:r>
              <a:rPr lang="en-US" dirty="0"/>
              <a:t> Architecture </a:t>
            </a:r>
            <a:r>
              <a:rPr lang="en-US" dirty="0" smtClean="0"/>
              <a:t>Simplified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115" y="1592956"/>
            <a:ext cx="7779656" cy="3502251"/>
          </a:xfrm>
          <a:prstGeom prst="rect">
            <a:avLst/>
          </a:prstGeom>
        </p:spPr>
      </p:pic>
    </p:spTree>
    <p:extLst>
      <p:ext uri="{BB962C8B-B14F-4D97-AF65-F5344CB8AC3E}">
        <p14:creationId xmlns:p14="http://schemas.microsoft.com/office/powerpoint/2010/main" val="3296022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Datastage</a:t>
            </a:r>
            <a:r>
              <a:rPr lang="en-US" dirty="0"/>
              <a:t> Architecture – Tiers </a:t>
            </a:r>
            <a:r>
              <a:rPr lang="en-US" dirty="0" smtClean="0"/>
              <a:t>Explained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49810"/>
              </p:ext>
            </p:extLst>
          </p:nvPr>
        </p:nvGraphicFramePr>
        <p:xfrm>
          <a:off x="636819" y="1331463"/>
          <a:ext cx="8229599" cy="4688341"/>
        </p:xfrm>
        <a:graphic>
          <a:graphicData uri="http://schemas.openxmlformats.org/drawingml/2006/table">
            <a:tbl>
              <a:tblPr/>
              <a:tblGrid>
                <a:gridCol w="1168553"/>
                <a:gridCol w="7061046"/>
              </a:tblGrid>
              <a:tr h="283559">
                <a:tc>
                  <a:txBody>
                    <a:bodyPr/>
                    <a:lstStyle/>
                    <a:p>
                      <a:pPr algn="ctr" fontAlgn="b"/>
                      <a:r>
                        <a:rPr kumimoji="0" lang="en-US" sz="1400" b="1" i="0" u="none" strike="noStrike" kern="1200" cap="none" spc="0" normalizeH="0" baseline="0" dirty="0">
                          <a:ln>
                            <a:noFill/>
                          </a:ln>
                          <a:solidFill>
                            <a:srgbClr val="263147"/>
                          </a:solidFill>
                          <a:effectLst/>
                          <a:uLnTx/>
                          <a:uFillTx/>
                          <a:latin typeface="Arial"/>
                          <a:ea typeface="+mn-ea"/>
                          <a:cs typeface="+mn-cs"/>
                        </a:rPr>
                        <a:t>Tier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400" b="1" i="0" u="none" strike="noStrike" kern="1200" cap="none" spc="0" normalizeH="0" baseline="0" dirty="0">
                          <a:ln>
                            <a:noFill/>
                          </a:ln>
                          <a:solidFill>
                            <a:srgbClr val="263147"/>
                          </a:solidFill>
                          <a:effectLst/>
                          <a:uLnTx/>
                          <a:uFillTx/>
                          <a:latin typeface="Arial"/>
                          <a:ea typeface="+mn-ea"/>
                          <a:cs typeface="+mn-cs"/>
                        </a:rPr>
                        <a:t>Description</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3362">
                <a:tc>
                  <a:txBody>
                    <a:bodyPr/>
                    <a:lstStyle/>
                    <a:p>
                      <a:pPr algn="ctr" fontAlgn="b"/>
                      <a:r>
                        <a:rPr kumimoji="0" lang="en-US" sz="1400" b="0" i="0" u="none" strike="noStrike" kern="1200" cap="none" spc="0" normalizeH="0" baseline="0" dirty="0">
                          <a:ln>
                            <a:noFill/>
                          </a:ln>
                          <a:solidFill>
                            <a:srgbClr val="263147"/>
                          </a:solidFill>
                          <a:effectLst/>
                          <a:uLnTx/>
                          <a:uFillTx/>
                          <a:latin typeface="Arial"/>
                          <a:ea typeface="+mn-ea"/>
                          <a:cs typeface="+mn-cs"/>
                        </a:rPr>
                        <a:t>Client tier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kumimoji="0" lang="en-US" sz="1400" b="0" i="0" u="none" strike="noStrike" kern="1200" cap="none" spc="0" normalizeH="0" baseline="0" dirty="0" smtClean="0">
                          <a:ln>
                            <a:noFill/>
                          </a:ln>
                          <a:solidFill>
                            <a:srgbClr val="263147"/>
                          </a:solidFill>
                          <a:effectLst/>
                          <a:uLnTx/>
                          <a:uFillTx/>
                          <a:latin typeface="Arial"/>
                          <a:ea typeface="+mn-ea"/>
                          <a:cs typeface="+mn-cs"/>
                        </a:rPr>
                        <a:t>Includes </a:t>
                      </a:r>
                      <a:r>
                        <a:rPr kumimoji="0" lang="en-US" sz="1400" b="0" i="0" u="none" strike="noStrike" kern="1200" cap="none" spc="0" normalizeH="0" baseline="0" dirty="0">
                          <a:ln>
                            <a:noFill/>
                          </a:ln>
                          <a:solidFill>
                            <a:srgbClr val="263147"/>
                          </a:solidFill>
                          <a:effectLst/>
                          <a:uLnTx/>
                          <a:uFillTx/>
                          <a:latin typeface="Arial"/>
                          <a:ea typeface="+mn-ea"/>
                          <a:cs typeface="+mn-cs"/>
                        </a:rPr>
                        <a:t>the client programs and consoles that are used for development and administration, and the computers where they are installed</a:t>
                      </a:r>
                      <a:r>
                        <a:rPr kumimoji="0" lang="en-US" sz="1400" b="0" i="0" u="none" strike="noStrike" kern="1200" cap="none" spc="0" normalizeH="0" baseline="0" dirty="0" smtClean="0">
                          <a:ln>
                            <a:noFill/>
                          </a:ln>
                          <a:solidFill>
                            <a:srgbClr val="263147"/>
                          </a:solidFill>
                          <a:effectLst/>
                          <a:uLnTx/>
                          <a:uFillTx/>
                          <a:latin typeface="Arial"/>
                          <a:ea typeface="+mn-ea"/>
                          <a:cs typeface="+mn-cs"/>
                        </a:rPr>
                        <a:t>. </a:t>
                      </a:r>
                      <a:r>
                        <a:rPr kumimoji="0" lang="en-US" sz="1400" b="0" i="0" u="none" strike="noStrike" kern="1200" cap="none" spc="0" normalizeH="0" baseline="0" noProof="0" dirty="0" smtClean="0">
                          <a:ln>
                            <a:noFill/>
                          </a:ln>
                          <a:solidFill>
                            <a:srgbClr val="263147"/>
                          </a:solidFill>
                          <a:effectLst/>
                          <a:uLnTx/>
                          <a:uFillTx/>
                          <a:latin typeface="Arial"/>
                          <a:ea typeface="+mn-ea"/>
                          <a:cs typeface="+mn-cs"/>
                        </a:rPr>
                        <a:t>you </a:t>
                      </a:r>
                      <a:endParaRPr kumimoji="0" lang="en-US" sz="1400" b="0" i="0" u="none" strike="noStrike" kern="1200" cap="none" spc="0" normalizeH="0" baseline="0" dirty="0">
                        <a:ln>
                          <a:noFill/>
                        </a:ln>
                        <a:solidFill>
                          <a:srgbClr val="263147"/>
                        </a:solidFill>
                        <a:effectLst/>
                        <a:uLnTx/>
                        <a:uFillTx/>
                        <a:latin typeface="Arial"/>
                        <a:ea typeface="+mn-ea"/>
                        <a:cs typeface="+mn-cs"/>
                      </a:endParaRP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825305">
                <a:tc>
                  <a:txBody>
                    <a:bodyPr/>
                    <a:lstStyle/>
                    <a:p>
                      <a:pPr algn="ctr" fontAlgn="b"/>
                      <a:r>
                        <a:rPr kumimoji="0" lang="en-US" sz="1400" b="0" i="0" u="none" strike="noStrike" kern="1200" cap="none" spc="0" normalizeH="0" baseline="0" dirty="0">
                          <a:ln>
                            <a:noFill/>
                          </a:ln>
                          <a:solidFill>
                            <a:srgbClr val="263147"/>
                          </a:solidFill>
                          <a:effectLst/>
                          <a:uLnTx/>
                          <a:uFillTx/>
                          <a:latin typeface="Arial"/>
                          <a:ea typeface="+mn-ea"/>
                          <a:cs typeface="+mn-cs"/>
                        </a:rPr>
                        <a:t>Engine tier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dirty="0">
                          <a:ln>
                            <a:noFill/>
                          </a:ln>
                          <a:solidFill>
                            <a:srgbClr val="263147"/>
                          </a:solidFill>
                          <a:effectLst/>
                          <a:uLnTx/>
                          <a:uFillTx/>
                          <a:latin typeface="Arial"/>
                          <a:ea typeface="+mn-ea"/>
                          <a:cs typeface="+mn-cs"/>
                        </a:rPr>
                        <a:t>The engine tier includes the logical group of components (the </a:t>
                      </a:r>
                      <a:r>
                        <a:rPr kumimoji="0" lang="en-US" sz="1400" b="0" i="0" u="none" strike="noStrike" kern="1200" cap="none" spc="0" normalizeH="0" baseline="0" dirty="0" err="1">
                          <a:ln>
                            <a:noFill/>
                          </a:ln>
                          <a:solidFill>
                            <a:srgbClr val="263147"/>
                          </a:solidFill>
                          <a:effectLst/>
                          <a:uLnTx/>
                          <a:uFillTx/>
                          <a:latin typeface="Arial"/>
                          <a:ea typeface="+mn-ea"/>
                          <a:cs typeface="+mn-cs"/>
                        </a:rPr>
                        <a:t>InfoSphere</a:t>
                      </a:r>
                      <a:r>
                        <a:rPr kumimoji="0" lang="en-US" sz="1400" b="0" i="0" u="none" strike="noStrike" kern="1200" cap="none" spc="0" normalizeH="0" baseline="0" dirty="0">
                          <a:ln>
                            <a:noFill/>
                          </a:ln>
                          <a:solidFill>
                            <a:srgbClr val="263147"/>
                          </a:solidFill>
                          <a:effectLst/>
                          <a:uLnTx/>
                          <a:uFillTx/>
                          <a:latin typeface="Arial"/>
                          <a:ea typeface="+mn-ea"/>
                          <a:cs typeface="+mn-cs"/>
                        </a:rPr>
                        <a:t> Information Server engine components, service agents, and so on) and the computer where those components are installed. The engine runs jobs and other tasks for product modules.</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09">
                <a:tc>
                  <a:txBody>
                    <a:bodyPr/>
                    <a:lstStyle/>
                    <a:p>
                      <a:pPr algn="ctr" fontAlgn="b"/>
                      <a:r>
                        <a:rPr kumimoji="0" lang="en-US" sz="1400" b="0" i="0" u="none" strike="noStrike" kern="1200" cap="none" spc="0" normalizeH="0" baseline="0">
                          <a:ln>
                            <a:noFill/>
                          </a:ln>
                          <a:solidFill>
                            <a:srgbClr val="263147"/>
                          </a:solidFill>
                          <a:effectLst/>
                          <a:uLnTx/>
                          <a:uFillTx/>
                          <a:latin typeface="Arial"/>
                          <a:ea typeface="+mn-ea"/>
                          <a:cs typeface="+mn-cs"/>
                        </a:rPr>
                        <a:t>Services tier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kumimoji="0" lang="en-US" sz="1400" b="0" i="0" u="none" strike="noStrike" kern="1200" cap="none" spc="0" normalizeH="0" baseline="0" dirty="0">
                          <a:ln>
                            <a:noFill/>
                          </a:ln>
                          <a:solidFill>
                            <a:srgbClr val="263147"/>
                          </a:solidFill>
                          <a:effectLst/>
                          <a:uLnTx/>
                          <a:uFillTx/>
                          <a:latin typeface="Arial"/>
                          <a:ea typeface="+mn-ea"/>
                          <a:cs typeface="+mn-cs"/>
                        </a:rPr>
                        <a:t>The services tier includes the application server, common services, and product services for the suite and product modules, and the computer where those components are installed. The services tier provides common services (such as metadata and logging) and services that are specific to certain product modules. On the services tier, WebSphere® Application Server hosts the services. The services tier also hosts </a:t>
                      </a:r>
                      <a:r>
                        <a:rPr kumimoji="0" lang="en-US" sz="1400" b="0" i="0" u="none" strike="noStrike" kern="1200" cap="none" spc="0" normalizeH="0" baseline="0" dirty="0" err="1">
                          <a:ln>
                            <a:noFill/>
                          </a:ln>
                          <a:solidFill>
                            <a:srgbClr val="263147"/>
                          </a:solidFill>
                          <a:effectLst/>
                          <a:uLnTx/>
                          <a:uFillTx/>
                          <a:latin typeface="Arial"/>
                          <a:ea typeface="+mn-ea"/>
                          <a:cs typeface="+mn-cs"/>
                        </a:rPr>
                        <a:t>InfoSphere</a:t>
                      </a:r>
                      <a:r>
                        <a:rPr kumimoji="0" lang="en-US" sz="1400" b="0" i="0" u="none" strike="noStrike" kern="1200" cap="none" spc="0" normalizeH="0" baseline="0" dirty="0">
                          <a:ln>
                            <a:noFill/>
                          </a:ln>
                          <a:solidFill>
                            <a:srgbClr val="263147"/>
                          </a:solidFill>
                          <a:effectLst/>
                          <a:uLnTx/>
                          <a:uFillTx/>
                          <a:latin typeface="Arial"/>
                          <a:ea typeface="+mn-ea"/>
                          <a:cs typeface="+mn-cs"/>
                        </a:rPr>
                        <a:t> Information Server applications that are web-based.</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375506">
                <a:tc>
                  <a:txBody>
                    <a:bodyPr/>
                    <a:lstStyle/>
                    <a:p>
                      <a:pPr algn="ctr" fontAlgn="b"/>
                      <a:r>
                        <a:rPr kumimoji="0" lang="en-US" sz="1400" b="0" i="0" u="none" strike="noStrike" kern="1200" cap="none" spc="0" normalizeH="0" baseline="0">
                          <a:ln>
                            <a:noFill/>
                          </a:ln>
                          <a:solidFill>
                            <a:srgbClr val="263147"/>
                          </a:solidFill>
                          <a:effectLst/>
                          <a:uLnTx/>
                          <a:uFillTx/>
                          <a:latin typeface="Arial"/>
                          <a:ea typeface="+mn-ea"/>
                          <a:cs typeface="+mn-cs"/>
                        </a:rPr>
                        <a:t>Metadata repository tier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dirty="0">
                          <a:ln>
                            <a:noFill/>
                          </a:ln>
                          <a:solidFill>
                            <a:srgbClr val="263147"/>
                          </a:solidFill>
                          <a:effectLst/>
                          <a:uLnTx/>
                          <a:uFillTx/>
                          <a:latin typeface="Arial"/>
                          <a:ea typeface="+mn-ea"/>
                          <a:cs typeface="+mn-cs"/>
                        </a:rPr>
                        <a:t>The metadata repository tier includes the metadata repository, the </a:t>
                      </a:r>
                      <a:r>
                        <a:rPr kumimoji="0" lang="en-US" sz="1400" b="0" i="0" u="none" strike="noStrike" kern="1200" cap="none" spc="0" normalizeH="0" baseline="0" dirty="0" err="1">
                          <a:ln>
                            <a:noFill/>
                          </a:ln>
                          <a:solidFill>
                            <a:srgbClr val="263147"/>
                          </a:solidFill>
                          <a:effectLst/>
                          <a:uLnTx/>
                          <a:uFillTx/>
                          <a:latin typeface="Arial"/>
                          <a:ea typeface="+mn-ea"/>
                          <a:cs typeface="+mn-cs"/>
                        </a:rPr>
                        <a:t>InfoSphere</a:t>
                      </a:r>
                      <a:r>
                        <a:rPr kumimoji="0" lang="en-US" sz="1400" b="0" i="0" u="none" strike="noStrike" kern="1200" cap="none" spc="0" normalizeH="0" baseline="0" dirty="0">
                          <a:ln>
                            <a:noFill/>
                          </a:ln>
                          <a:solidFill>
                            <a:srgbClr val="263147"/>
                          </a:solidFill>
                          <a:effectLst/>
                          <a:uLnTx/>
                          <a:uFillTx/>
                          <a:latin typeface="Arial"/>
                          <a:ea typeface="+mn-ea"/>
                          <a:cs typeface="+mn-cs"/>
                        </a:rPr>
                        <a:t> Information Analyzer analysis database (if installed), and the computer where these components are installed. The metadata repository contains the shared metadata, data, and configuration information for </a:t>
                      </a:r>
                      <a:r>
                        <a:rPr kumimoji="0" lang="en-US" sz="1400" b="0" i="0" u="none" strike="noStrike" kern="1200" cap="none" spc="0" normalizeH="0" baseline="0" dirty="0" err="1">
                          <a:ln>
                            <a:noFill/>
                          </a:ln>
                          <a:solidFill>
                            <a:srgbClr val="263147"/>
                          </a:solidFill>
                          <a:effectLst/>
                          <a:uLnTx/>
                          <a:uFillTx/>
                          <a:latin typeface="Arial"/>
                          <a:ea typeface="+mn-ea"/>
                          <a:cs typeface="+mn-cs"/>
                        </a:rPr>
                        <a:t>InfoSphere</a:t>
                      </a:r>
                      <a:r>
                        <a:rPr kumimoji="0" lang="en-US" sz="1400" b="0" i="0" u="none" strike="noStrike" kern="1200" cap="none" spc="0" normalizeH="0" baseline="0" dirty="0">
                          <a:ln>
                            <a:noFill/>
                          </a:ln>
                          <a:solidFill>
                            <a:srgbClr val="263147"/>
                          </a:solidFill>
                          <a:effectLst/>
                          <a:uLnTx/>
                          <a:uFillTx/>
                          <a:latin typeface="Arial"/>
                          <a:ea typeface="+mn-ea"/>
                          <a:cs typeface="+mn-cs"/>
                        </a:rPr>
                        <a:t> Information Server product modules. The analysis database stores extended analysis data for </a:t>
                      </a:r>
                      <a:r>
                        <a:rPr kumimoji="0" lang="en-US" sz="1400" b="0" i="0" u="none" strike="noStrike" kern="1200" cap="none" spc="0" normalizeH="0" baseline="0" dirty="0" err="1">
                          <a:ln>
                            <a:noFill/>
                          </a:ln>
                          <a:solidFill>
                            <a:srgbClr val="263147"/>
                          </a:solidFill>
                          <a:effectLst/>
                          <a:uLnTx/>
                          <a:uFillTx/>
                          <a:latin typeface="Arial"/>
                          <a:ea typeface="+mn-ea"/>
                          <a:cs typeface="+mn-cs"/>
                        </a:rPr>
                        <a:t>InfoSphere</a:t>
                      </a:r>
                      <a:r>
                        <a:rPr kumimoji="0" lang="en-US" sz="1400" b="0" i="0" u="none" strike="noStrike" kern="1200" cap="none" spc="0" normalizeH="0" baseline="0" dirty="0">
                          <a:ln>
                            <a:noFill/>
                          </a:ln>
                          <a:solidFill>
                            <a:srgbClr val="263147"/>
                          </a:solidFill>
                          <a:effectLst/>
                          <a:uLnTx/>
                          <a:uFillTx/>
                          <a:latin typeface="Arial"/>
                          <a:ea typeface="+mn-ea"/>
                          <a:cs typeface="+mn-cs"/>
                        </a:rPr>
                        <a:t> Information Analyzer.</a:t>
                      </a: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4132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Architecture in </a:t>
            </a:r>
            <a:r>
              <a:rPr lang="en-US" dirty="0" smtClean="0"/>
              <a:t>Detail</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02" y="1411514"/>
            <a:ext cx="5972175" cy="4953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98" y="1446216"/>
            <a:ext cx="25812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59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Components</a:t>
            </a:r>
            <a:endParaRPr lang="en-US" dirty="0"/>
          </a:p>
        </p:txBody>
      </p:sp>
      <p:sp>
        <p:nvSpPr>
          <p:cNvPr id="7171" name="Content Placeholder 12"/>
          <p:cNvSpPr>
            <a:spLocks/>
          </p:cNvSpPr>
          <p:nvPr/>
        </p:nvSpPr>
        <p:spPr bwMode="auto">
          <a:xfrm>
            <a:off x="319088" y="1380449"/>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sp>
        <p:nvSpPr>
          <p:cNvPr id="4" name="Rectangle 3"/>
          <p:cNvSpPr/>
          <p:nvPr/>
        </p:nvSpPr>
        <p:spPr>
          <a:xfrm>
            <a:off x="466725" y="1240005"/>
            <a:ext cx="8503104" cy="400110"/>
          </a:xfrm>
          <a:prstGeom prst="rect">
            <a:avLst/>
          </a:prstGeom>
        </p:spPr>
        <p:txBody>
          <a:bodyPr wrap="square">
            <a:spAutoFit/>
          </a:bodyPr>
          <a:lstStyle/>
          <a:p>
            <a:endParaRPr lang="en-US" sz="2000" dirty="0">
              <a:latin typeface="Candara" panose="020E0502030303020204" pitchFamily="34" charset="0"/>
            </a:endParaRPr>
          </a:p>
        </p:txBody>
      </p:sp>
      <p:sp>
        <p:nvSpPr>
          <p:cNvPr id="13" name="Rectangle 2"/>
          <p:cNvSpPr>
            <a:spLocks noChangeArrowheads="1"/>
          </p:cNvSpPr>
          <p:nvPr/>
        </p:nvSpPr>
        <p:spPr bwMode="auto">
          <a:xfrm>
            <a:off x="6477000" y="4033161"/>
            <a:ext cx="2108200" cy="1770062"/>
          </a:xfrm>
          <a:prstGeom prst="rect">
            <a:avLst/>
          </a:prstGeom>
          <a:solidFill>
            <a:schemeClr val="accent1">
              <a:alpha val="59999"/>
            </a:schemeClr>
          </a:solidFill>
          <a:ln w="9525" algn="ctr">
            <a:noFill/>
            <a:miter lim="800000"/>
            <a:headEnd/>
            <a:tailEnd/>
          </a:ln>
        </p:spPr>
        <p:txBody>
          <a:bodyPr wrap="none" anchor="ctr"/>
          <a:lstStyle/>
          <a:p>
            <a:endParaRPr lang="en-US"/>
          </a:p>
        </p:txBody>
      </p:sp>
      <p:sp>
        <p:nvSpPr>
          <p:cNvPr id="14" name="Rectangle 5"/>
          <p:cNvSpPr>
            <a:spLocks noChangeArrowheads="1"/>
          </p:cNvSpPr>
          <p:nvPr/>
        </p:nvSpPr>
        <p:spPr bwMode="auto">
          <a:xfrm>
            <a:off x="1295400" y="4093486"/>
            <a:ext cx="3556000" cy="1639888"/>
          </a:xfrm>
          <a:prstGeom prst="rect">
            <a:avLst/>
          </a:prstGeom>
          <a:solidFill>
            <a:schemeClr val="accent1">
              <a:alpha val="59999"/>
            </a:schemeClr>
          </a:solidFill>
          <a:ln w="9525" algn="ctr">
            <a:noFill/>
            <a:miter lim="800000"/>
            <a:headEnd/>
            <a:tailEnd/>
          </a:ln>
        </p:spPr>
        <p:txBody>
          <a:bodyPr wrap="none" anchor="ctr"/>
          <a:lstStyle/>
          <a:p>
            <a:endParaRPr lang="en-US"/>
          </a:p>
        </p:txBody>
      </p:sp>
      <p:sp>
        <p:nvSpPr>
          <p:cNvPr id="15" name="Rectangle 6"/>
          <p:cNvSpPr>
            <a:spLocks noChangeArrowheads="1"/>
          </p:cNvSpPr>
          <p:nvPr/>
        </p:nvSpPr>
        <p:spPr bwMode="auto">
          <a:xfrm>
            <a:off x="1143000" y="1293136"/>
            <a:ext cx="7620000" cy="1887538"/>
          </a:xfrm>
          <a:prstGeom prst="rect">
            <a:avLst/>
          </a:prstGeom>
          <a:solidFill>
            <a:schemeClr val="accent1">
              <a:alpha val="59999"/>
            </a:schemeClr>
          </a:solidFill>
          <a:ln w="9525" algn="ctr">
            <a:noFill/>
            <a:miter lim="800000"/>
            <a:headEnd/>
            <a:tailEnd/>
          </a:ln>
        </p:spPr>
        <p:txBody>
          <a:bodyPr wrap="none" anchor="ctr"/>
          <a:lstStyle/>
          <a:p>
            <a:endParaRPr lang="en-US"/>
          </a:p>
        </p:txBody>
      </p:sp>
      <p:pic>
        <p:nvPicPr>
          <p:cNvPr id="16" name="Picture 14"/>
          <p:cNvPicPr>
            <a:picLocks noChangeAspect="1" noChangeArrowheads="1"/>
          </p:cNvPicPr>
          <p:nvPr/>
        </p:nvPicPr>
        <p:blipFill>
          <a:blip r:embed="rId3"/>
          <a:srcRect/>
          <a:stretch>
            <a:fillRect/>
          </a:stretch>
        </p:blipFill>
        <p:spPr bwMode="auto">
          <a:xfrm>
            <a:off x="1803400" y="1631274"/>
            <a:ext cx="1225550" cy="1174750"/>
          </a:xfrm>
          <a:prstGeom prst="rect">
            <a:avLst/>
          </a:prstGeom>
          <a:noFill/>
          <a:ln w="9525">
            <a:noFill/>
            <a:miter lim="800000"/>
            <a:headEnd/>
            <a:tailEnd/>
          </a:ln>
        </p:spPr>
      </p:pic>
      <p:pic>
        <p:nvPicPr>
          <p:cNvPr id="17" name="Picture 15"/>
          <p:cNvPicPr>
            <a:picLocks noChangeAspect="1" noChangeArrowheads="1"/>
          </p:cNvPicPr>
          <p:nvPr/>
        </p:nvPicPr>
        <p:blipFill>
          <a:blip r:embed="rId4"/>
          <a:srcRect/>
          <a:stretch>
            <a:fillRect/>
          </a:stretch>
        </p:blipFill>
        <p:spPr bwMode="auto">
          <a:xfrm>
            <a:off x="4473575" y="1667786"/>
            <a:ext cx="1381125" cy="1155700"/>
          </a:xfrm>
          <a:prstGeom prst="rect">
            <a:avLst/>
          </a:prstGeom>
          <a:noFill/>
          <a:ln w="9525">
            <a:noFill/>
            <a:miter lim="800000"/>
            <a:headEnd/>
            <a:tailEnd/>
          </a:ln>
        </p:spPr>
      </p:pic>
      <p:pic>
        <p:nvPicPr>
          <p:cNvPr id="18" name="Picture 16"/>
          <p:cNvPicPr>
            <a:picLocks noChangeAspect="1" noChangeArrowheads="1"/>
          </p:cNvPicPr>
          <p:nvPr/>
        </p:nvPicPr>
        <p:blipFill>
          <a:blip r:embed="rId5"/>
          <a:srcRect/>
          <a:stretch>
            <a:fillRect/>
          </a:stretch>
        </p:blipFill>
        <p:spPr bwMode="auto">
          <a:xfrm>
            <a:off x="7159625" y="1674136"/>
            <a:ext cx="1277938" cy="1177925"/>
          </a:xfrm>
          <a:prstGeom prst="rect">
            <a:avLst/>
          </a:prstGeom>
          <a:noFill/>
          <a:ln w="9525">
            <a:noFill/>
            <a:miter lim="800000"/>
            <a:headEnd/>
            <a:tailEnd/>
          </a:ln>
        </p:spPr>
      </p:pic>
      <p:sp>
        <p:nvSpPr>
          <p:cNvPr id="19" name="Rectangle 17"/>
          <p:cNvSpPr>
            <a:spLocks noChangeArrowheads="1"/>
          </p:cNvSpPr>
          <p:nvPr/>
        </p:nvSpPr>
        <p:spPr bwMode="auto">
          <a:xfrm>
            <a:off x="4508500" y="3275924"/>
            <a:ext cx="889000" cy="369887"/>
          </a:xfrm>
          <a:prstGeom prst="rect">
            <a:avLst/>
          </a:prstGeom>
          <a:noFill/>
          <a:ln w="9525" algn="ctr">
            <a:noFill/>
            <a:miter lim="800000"/>
            <a:headEnd/>
            <a:tailEnd/>
          </a:ln>
        </p:spPr>
        <p:txBody>
          <a:bodyPr wrap="none">
            <a:spAutoFit/>
          </a:bodyPr>
          <a:lstStyle/>
          <a:p>
            <a:r>
              <a:rPr lang="en-US" sz="1800" dirty="0"/>
              <a:t>Clients</a:t>
            </a:r>
          </a:p>
        </p:txBody>
      </p:sp>
      <p:pic>
        <p:nvPicPr>
          <p:cNvPr id="20" name="Picture 18"/>
          <p:cNvPicPr>
            <a:picLocks noChangeAspect="1" noChangeArrowheads="1"/>
          </p:cNvPicPr>
          <p:nvPr/>
        </p:nvPicPr>
        <p:blipFill>
          <a:blip r:embed="rId6"/>
          <a:srcRect/>
          <a:stretch>
            <a:fillRect/>
          </a:stretch>
        </p:blipFill>
        <p:spPr bwMode="auto">
          <a:xfrm>
            <a:off x="1703388" y="4426861"/>
            <a:ext cx="893762" cy="722313"/>
          </a:xfrm>
          <a:prstGeom prst="rect">
            <a:avLst/>
          </a:prstGeom>
          <a:noFill/>
          <a:ln w="9525">
            <a:solidFill>
              <a:schemeClr val="tx1"/>
            </a:solidFill>
            <a:miter lim="800000"/>
            <a:headEnd/>
            <a:tailEnd/>
          </a:ln>
        </p:spPr>
      </p:pic>
      <p:pic>
        <p:nvPicPr>
          <p:cNvPr id="21" name="Picture 19"/>
          <p:cNvPicPr>
            <a:picLocks noChangeAspect="1" noChangeArrowheads="1"/>
          </p:cNvPicPr>
          <p:nvPr/>
        </p:nvPicPr>
        <p:blipFill>
          <a:blip r:embed="rId6"/>
          <a:srcRect/>
          <a:stretch>
            <a:fillRect/>
          </a:stretch>
        </p:blipFill>
        <p:spPr bwMode="auto">
          <a:xfrm>
            <a:off x="3198813" y="4439561"/>
            <a:ext cx="893762" cy="722313"/>
          </a:xfrm>
          <a:prstGeom prst="rect">
            <a:avLst/>
          </a:prstGeom>
          <a:noFill/>
          <a:ln w="9525">
            <a:solidFill>
              <a:schemeClr val="tx1"/>
            </a:solidFill>
            <a:miter lim="800000"/>
            <a:headEnd/>
            <a:tailEnd/>
          </a:ln>
        </p:spPr>
      </p:pic>
      <p:sp>
        <p:nvSpPr>
          <p:cNvPr id="22" name="Rectangle 26"/>
          <p:cNvSpPr>
            <a:spLocks noChangeArrowheads="1"/>
          </p:cNvSpPr>
          <p:nvPr/>
        </p:nvSpPr>
        <p:spPr bwMode="auto">
          <a:xfrm>
            <a:off x="2336800" y="5822001"/>
            <a:ext cx="1085554" cy="384721"/>
          </a:xfrm>
          <a:prstGeom prst="rect">
            <a:avLst/>
          </a:prstGeom>
          <a:noFill/>
          <a:ln w="9525" algn="ctr">
            <a:noFill/>
            <a:miter lim="800000"/>
            <a:headEnd/>
            <a:tailEnd/>
          </a:ln>
        </p:spPr>
        <p:txBody>
          <a:bodyPr wrap="none" anchor="ctr">
            <a:spAutoFit/>
          </a:bodyPr>
          <a:lstStyle/>
          <a:p>
            <a:r>
              <a:rPr lang="en-US" sz="1800" dirty="0"/>
              <a:t>Engines</a:t>
            </a:r>
            <a:r>
              <a:rPr lang="en-US" dirty="0"/>
              <a:t> </a:t>
            </a:r>
          </a:p>
        </p:txBody>
      </p:sp>
      <p:pic>
        <p:nvPicPr>
          <p:cNvPr id="23" name="Picture 27"/>
          <p:cNvPicPr>
            <a:picLocks noChangeAspect="1" noChangeArrowheads="1"/>
          </p:cNvPicPr>
          <p:nvPr/>
        </p:nvPicPr>
        <p:blipFill>
          <a:blip r:embed="rId7"/>
          <a:srcRect/>
          <a:stretch>
            <a:fillRect/>
          </a:stretch>
        </p:blipFill>
        <p:spPr bwMode="auto">
          <a:xfrm>
            <a:off x="6991350" y="4315736"/>
            <a:ext cx="1228725" cy="1016000"/>
          </a:xfrm>
          <a:prstGeom prst="rect">
            <a:avLst/>
          </a:prstGeom>
          <a:noFill/>
          <a:ln w="9525">
            <a:noFill/>
            <a:miter lim="800000"/>
            <a:headEnd/>
            <a:tailEnd/>
          </a:ln>
        </p:spPr>
      </p:pic>
      <p:sp>
        <p:nvSpPr>
          <p:cNvPr id="24" name="Rectangle 28"/>
          <p:cNvSpPr>
            <a:spLocks noChangeArrowheads="1"/>
          </p:cNvSpPr>
          <p:nvPr/>
        </p:nvSpPr>
        <p:spPr bwMode="auto">
          <a:xfrm>
            <a:off x="6518275" y="5861961"/>
            <a:ext cx="2095500" cy="369887"/>
          </a:xfrm>
          <a:prstGeom prst="rect">
            <a:avLst/>
          </a:prstGeom>
          <a:noFill/>
          <a:ln w="9525" algn="ctr">
            <a:noFill/>
            <a:miter lim="800000"/>
            <a:headEnd/>
            <a:tailEnd/>
          </a:ln>
        </p:spPr>
        <p:txBody>
          <a:bodyPr wrap="none">
            <a:spAutoFit/>
          </a:bodyPr>
          <a:lstStyle/>
          <a:p>
            <a:r>
              <a:rPr lang="en-US" sz="1800" dirty="0"/>
              <a:t>Shared Repository</a:t>
            </a:r>
          </a:p>
        </p:txBody>
      </p:sp>
    </p:spTree>
    <p:extLst>
      <p:ext uri="{BB962C8B-B14F-4D97-AF65-F5344CB8AC3E}">
        <p14:creationId xmlns:p14="http://schemas.microsoft.com/office/powerpoint/2010/main" val="3215076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sp>
        <p:nvSpPr>
          <p:cNvPr id="4" name="Rectangle 3"/>
          <p:cNvSpPr/>
          <p:nvPr/>
        </p:nvSpPr>
        <p:spPr>
          <a:xfrm>
            <a:off x="466725" y="1093044"/>
            <a:ext cx="8503104" cy="400110"/>
          </a:xfrm>
          <a:prstGeom prst="rect">
            <a:avLst/>
          </a:prstGeom>
        </p:spPr>
        <p:txBody>
          <a:bodyPr wrap="square">
            <a:spAutoFit/>
          </a:bodyPr>
          <a:lstStyle/>
          <a:p>
            <a:endParaRPr lang="en-US" sz="2000" dirty="0">
              <a:latin typeface="Candara" panose="020E0502030303020204" pitchFamily="34" charset="0"/>
            </a:endParaRPr>
          </a:p>
        </p:txBody>
      </p:sp>
      <p:sp>
        <p:nvSpPr>
          <p:cNvPr id="6" name="Content Placeholder 5"/>
          <p:cNvSpPr>
            <a:spLocks noGrp="1"/>
          </p:cNvSpPr>
          <p:nvPr>
            <p:ph idx="1"/>
          </p:nvPr>
        </p:nvSpPr>
        <p:spPr/>
        <p:txBody>
          <a:bodyPr/>
          <a:lstStyle/>
          <a:p>
            <a:r>
              <a:rPr lang="en-US" dirty="0"/>
              <a:t>Core client applications of </a:t>
            </a:r>
            <a:r>
              <a:rPr lang="en-US" dirty="0" err="1"/>
              <a:t>DataStage</a:t>
            </a:r>
            <a:r>
              <a:rPr lang="en-US" dirty="0"/>
              <a:t> are common in case of all these versions. </a:t>
            </a:r>
          </a:p>
          <a:p>
            <a:r>
              <a:rPr lang="en-US" dirty="0"/>
              <a:t>These components are, Administrator, Designer, Director and Manager.</a:t>
            </a:r>
          </a:p>
          <a:p>
            <a:r>
              <a:rPr lang="en-US" dirty="0"/>
              <a:t>Administrator: Administrator is the user interface of </a:t>
            </a:r>
            <a:r>
              <a:rPr lang="en-US" dirty="0" err="1"/>
              <a:t>DataStage</a:t>
            </a:r>
            <a:r>
              <a:rPr lang="en-US" dirty="0"/>
              <a:t> which, as the name suggests, is responsible for administering </a:t>
            </a:r>
            <a:r>
              <a:rPr lang="en-US" dirty="0" err="1"/>
              <a:t>DataStage</a:t>
            </a:r>
            <a:r>
              <a:rPr lang="en-US" dirty="0"/>
              <a:t> projects. It does so by managing the global settings and interacting with the system. This components performs the administration task of setting up users and project properties, and adding, moving and deleting projects. It sets up the purging criteria. It specifies general server defaults. The </a:t>
            </a:r>
            <a:r>
              <a:rPr lang="en-US" dirty="0" err="1"/>
              <a:t>DataStage</a:t>
            </a:r>
            <a:r>
              <a:rPr lang="en-US" dirty="0"/>
              <a:t> repository is provided with a command interface by this component. It also sets up parallel jobs default, job scheduling options, user privileges, job monitoring limits etc</a:t>
            </a:r>
            <a:r>
              <a:rPr lang="en-US" dirty="0" smtClean="0"/>
              <a:t>.</a:t>
            </a:r>
            <a:endParaRPr lang="en-US" dirty="0"/>
          </a:p>
        </p:txBody>
      </p:sp>
    </p:spTree>
    <p:extLst>
      <p:ext uri="{BB962C8B-B14F-4D97-AF65-F5344CB8AC3E}">
        <p14:creationId xmlns:p14="http://schemas.microsoft.com/office/powerpoint/2010/main" val="204972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sp>
        <p:nvSpPr>
          <p:cNvPr id="4" name="Rectangle 3"/>
          <p:cNvSpPr/>
          <p:nvPr/>
        </p:nvSpPr>
        <p:spPr>
          <a:xfrm>
            <a:off x="466725" y="1093044"/>
            <a:ext cx="8503104" cy="400110"/>
          </a:xfrm>
          <a:prstGeom prst="rect">
            <a:avLst/>
          </a:prstGeom>
        </p:spPr>
        <p:txBody>
          <a:bodyPr wrap="square">
            <a:spAutoFit/>
          </a:bodyPr>
          <a:lstStyle/>
          <a:p>
            <a:endParaRPr lang="en-US" sz="2000" dirty="0">
              <a:latin typeface="Candara" panose="020E0502030303020204" pitchFamily="34" charset="0"/>
            </a:endParaRPr>
          </a:p>
        </p:txBody>
      </p:sp>
      <p:sp>
        <p:nvSpPr>
          <p:cNvPr id="6" name="Content Placeholder 5"/>
          <p:cNvSpPr>
            <a:spLocks noGrp="1"/>
          </p:cNvSpPr>
          <p:nvPr>
            <p:ph idx="1"/>
          </p:nvPr>
        </p:nvSpPr>
        <p:spPr/>
        <p:txBody>
          <a:bodyPr/>
          <a:lstStyle/>
          <a:p>
            <a:r>
              <a:rPr lang="en-US" dirty="0" smtClean="0"/>
              <a:t>Manager</a:t>
            </a:r>
            <a:r>
              <a:rPr lang="en-US" dirty="0"/>
              <a:t>: The </a:t>
            </a:r>
            <a:r>
              <a:rPr lang="en-US" dirty="0" err="1"/>
              <a:t>DataStage</a:t>
            </a:r>
            <a:r>
              <a:rPr lang="en-US" dirty="0"/>
              <a:t> Manager is considered the main interface the Repository of </a:t>
            </a:r>
            <a:r>
              <a:rPr lang="en-US" dirty="0" err="1"/>
              <a:t>DataStage</a:t>
            </a:r>
            <a:r>
              <a:rPr lang="en-US" dirty="0"/>
              <a:t> as it is used for the purpose of viewing and editing the contents of the </a:t>
            </a:r>
            <a:r>
              <a:rPr lang="en-US" dirty="0" err="1"/>
              <a:t>DataStage</a:t>
            </a:r>
            <a:r>
              <a:rPr lang="en-US" dirty="0"/>
              <a:t> Repository. It allows the browsing of the Repository as well. Its main use is the storage and management of reusable meta data. Tables and files layouts, jobs, transforms, routines etc. that are defined in the project are also displayed by it</a:t>
            </a:r>
            <a:r>
              <a:rPr lang="en-US" dirty="0" smtClean="0"/>
              <a:t>.</a:t>
            </a:r>
            <a:endParaRPr lang="en-US" dirty="0"/>
          </a:p>
        </p:txBody>
      </p:sp>
    </p:spTree>
    <p:extLst>
      <p:ext uri="{BB962C8B-B14F-4D97-AF65-F5344CB8AC3E}">
        <p14:creationId xmlns:p14="http://schemas.microsoft.com/office/powerpoint/2010/main" val="2280661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sp>
        <p:nvSpPr>
          <p:cNvPr id="4" name="Rectangle 3"/>
          <p:cNvSpPr/>
          <p:nvPr/>
        </p:nvSpPr>
        <p:spPr>
          <a:xfrm>
            <a:off x="466725" y="1093044"/>
            <a:ext cx="8503104" cy="400110"/>
          </a:xfrm>
          <a:prstGeom prst="rect">
            <a:avLst/>
          </a:prstGeom>
        </p:spPr>
        <p:txBody>
          <a:bodyPr wrap="square">
            <a:spAutoFit/>
          </a:bodyPr>
          <a:lstStyle/>
          <a:p>
            <a:endParaRPr lang="en-US" sz="2000" dirty="0">
              <a:latin typeface="Candara" panose="020E0502030303020204" pitchFamily="34" charset="0"/>
            </a:endParaRPr>
          </a:p>
        </p:txBody>
      </p:sp>
      <p:sp>
        <p:nvSpPr>
          <p:cNvPr id="6" name="Content Placeholder 5"/>
          <p:cNvSpPr>
            <a:spLocks noGrp="1"/>
          </p:cNvSpPr>
          <p:nvPr>
            <p:ph idx="1"/>
          </p:nvPr>
        </p:nvSpPr>
        <p:spPr/>
        <p:txBody>
          <a:bodyPr/>
          <a:lstStyle/>
          <a:p>
            <a:r>
              <a:rPr lang="en-US" dirty="0" smtClean="0"/>
              <a:t>Designer</a:t>
            </a:r>
            <a:r>
              <a:rPr lang="en-US" dirty="0"/>
              <a:t>: The </a:t>
            </a:r>
            <a:r>
              <a:rPr lang="en-US" dirty="0" err="1"/>
              <a:t>DataStage</a:t>
            </a:r>
            <a:r>
              <a:rPr lang="en-US" dirty="0"/>
              <a:t> jobs or applications are created using the design interface. These jobs are compiled to form executable programs. The jobs individually specify the sources of data, required transforms, as well as the destination of data. The executables which are created from compiling these jobs are scheduled by the </a:t>
            </a:r>
            <a:r>
              <a:rPr lang="en-US" dirty="0" err="1"/>
              <a:t>DatStage</a:t>
            </a:r>
            <a:r>
              <a:rPr lang="en-US" dirty="0"/>
              <a:t> Director. The Server runs these executables. Designer is a graphical application which is user- friendly. Visual data flow method is applied by this user interface for the extraction, cleansing, transformation, integration and loading of data. </a:t>
            </a:r>
            <a:r>
              <a:rPr lang="en-US" dirty="0" err="1"/>
              <a:t>DataStage</a:t>
            </a:r>
            <a:r>
              <a:rPr lang="en-US" dirty="0"/>
              <a:t> developers prefer to use this module.</a:t>
            </a:r>
          </a:p>
          <a:p>
            <a:r>
              <a:rPr lang="en-US" dirty="0"/>
              <a:t>Director: The main task of this </a:t>
            </a:r>
            <a:r>
              <a:rPr lang="en-US" dirty="0" err="1"/>
              <a:t>DataStage</a:t>
            </a:r>
            <a:r>
              <a:rPr lang="en-US" dirty="0"/>
              <a:t> interface is scheduling the executable programs formed by the compilation of jobs. It runs, validates, schedules and monitors the server jobs and parallel jobs. The main users of this component are testers and operators.</a:t>
            </a:r>
          </a:p>
          <a:p>
            <a:endParaRPr lang="en-US" dirty="0"/>
          </a:p>
        </p:txBody>
      </p:sp>
    </p:spTree>
    <p:extLst>
      <p:ext uri="{BB962C8B-B14F-4D97-AF65-F5344CB8AC3E}">
        <p14:creationId xmlns:p14="http://schemas.microsoft.com/office/powerpoint/2010/main" val="2696885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err="1" smtClean="0"/>
              <a:t>DataStage</a:t>
            </a:r>
            <a:r>
              <a:rPr lang="en-US" dirty="0" smtClean="0"/>
              <a:t> Administrator</a:t>
            </a:r>
          </a:p>
        </p:txBody>
      </p:sp>
      <p:pic>
        <p:nvPicPr>
          <p:cNvPr id="29699" name="Picture 3"/>
          <p:cNvPicPr>
            <a:picLocks noChangeAspect="1" noChangeArrowheads="1"/>
          </p:cNvPicPr>
          <p:nvPr/>
        </p:nvPicPr>
        <p:blipFill>
          <a:blip r:embed="rId3"/>
          <a:srcRect/>
          <a:stretch>
            <a:fillRect/>
          </a:stretch>
        </p:blipFill>
        <p:spPr bwMode="auto">
          <a:xfrm>
            <a:off x="942536" y="1112520"/>
            <a:ext cx="7258929" cy="5212080"/>
          </a:xfrm>
          <a:prstGeom prst="rect">
            <a:avLst/>
          </a:prstGeom>
          <a:noFill/>
          <a:ln w="9525">
            <a:noFill/>
            <a:miter lim="800000"/>
            <a:headEnd/>
            <a:tailEnd/>
          </a:ln>
        </p:spPr>
      </p:pic>
    </p:spTree>
    <p:extLst>
      <p:ext uri="{BB962C8B-B14F-4D97-AF65-F5344CB8AC3E}">
        <p14:creationId xmlns:p14="http://schemas.microsoft.com/office/powerpoint/2010/main" val="1999490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DataStage Designer</a:t>
            </a:r>
            <a:endParaRPr lang="en-US" dirty="0" smtClean="0"/>
          </a:p>
        </p:txBody>
      </p:sp>
      <p:pic>
        <p:nvPicPr>
          <p:cNvPr id="30723" name="Picture 3"/>
          <p:cNvPicPr>
            <a:picLocks noChangeAspect="1" noChangeArrowheads="1"/>
          </p:cNvPicPr>
          <p:nvPr/>
        </p:nvPicPr>
        <p:blipFill>
          <a:blip r:embed="rId3"/>
          <a:srcRect/>
          <a:stretch>
            <a:fillRect/>
          </a:stretch>
        </p:blipFill>
        <p:spPr bwMode="auto">
          <a:xfrm>
            <a:off x="1315329" y="1104900"/>
            <a:ext cx="6513342" cy="5227320"/>
          </a:xfrm>
          <a:prstGeom prst="rect">
            <a:avLst/>
          </a:prstGeom>
          <a:noFill/>
          <a:ln w="9525">
            <a:noFill/>
            <a:miter lim="800000"/>
            <a:headEnd/>
            <a:tailEnd/>
          </a:ln>
        </p:spPr>
      </p:pic>
      <p:sp>
        <p:nvSpPr>
          <p:cNvPr id="30724" name="AutoShape 4"/>
          <p:cNvSpPr>
            <a:spLocks noChangeArrowheads="1"/>
          </p:cNvSpPr>
          <p:nvPr/>
        </p:nvSpPr>
        <p:spPr bwMode="auto">
          <a:xfrm>
            <a:off x="2954215" y="2895600"/>
            <a:ext cx="2800350" cy="304800"/>
          </a:xfrm>
          <a:prstGeom prst="wedgeRoundRectCallout">
            <a:avLst>
              <a:gd name="adj1" fmla="val -54083"/>
              <a:gd name="adj2" fmla="val -367190"/>
              <a:gd name="adj3" fmla="val 16667"/>
            </a:avLst>
          </a:prstGeom>
          <a:solidFill>
            <a:schemeClr val="tx1">
              <a:alpha val="70195"/>
            </a:schemeClr>
          </a:solidFill>
          <a:ln w="9525" algn="ctr">
            <a:noFill/>
            <a:miter lim="800000"/>
            <a:headEnd/>
            <a:tailEnd/>
          </a:ln>
        </p:spPr>
        <p:txBody>
          <a:bodyPr anchor="ctr"/>
          <a:lstStyle/>
          <a:p>
            <a:r>
              <a:rPr lang="en-US" dirty="0">
                <a:solidFill>
                  <a:srgbClr val="FFFF00"/>
                </a:solidFill>
              </a:rPr>
              <a:t>Repository search</a:t>
            </a:r>
          </a:p>
        </p:txBody>
      </p:sp>
      <p:sp>
        <p:nvSpPr>
          <p:cNvPr id="30725" name="AutoShape 5"/>
          <p:cNvSpPr>
            <a:spLocks noChangeArrowheads="1"/>
          </p:cNvSpPr>
          <p:nvPr/>
        </p:nvSpPr>
        <p:spPr bwMode="auto">
          <a:xfrm>
            <a:off x="5465885" y="1014413"/>
            <a:ext cx="2800350" cy="304800"/>
          </a:xfrm>
          <a:prstGeom prst="wedgeRoundRectCallout">
            <a:avLst>
              <a:gd name="adj1" fmla="val -110856"/>
              <a:gd name="adj2" fmla="val 78648"/>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New menus / icons</a:t>
            </a:r>
          </a:p>
        </p:txBody>
      </p:sp>
    </p:spTree>
    <p:extLst>
      <p:ext uri="{BB962C8B-B14F-4D97-AF65-F5344CB8AC3E}">
        <p14:creationId xmlns:p14="http://schemas.microsoft.com/office/powerpoint/2010/main" val="5674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DataStage Director</a:t>
            </a:r>
            <a:endParaRPr lang="en-US" dirty="0" smtClean="0"/>
          </a:p>
        </p:txBody>
      </p:sp>
      <p:pic>
        <p:nvPicPr>
          <p:cNvPr id="31747" name="Picture 3"/>
          <p:cNvPicPr>
            <a:picLocks noChangeAspect="1" noChangeArrowheads="1"/>
          </p:cNvPicPr>
          <p:nvPr/>
        </p:nvPicPr>
        <p:blipFill>
          <a:blip r:embed="rId3"/>
          <a:srcRect/>
          <a:stretch>
            <a:fillRect/>
          </a:stretch>
        </p:blipFill>
        <p:spPr bwMode="auto">
          <a:xfrm>
            <a:off x="562708" y="1223962"/>
            <a:ext cx="8018585" cy="4643438"/>
          </a:xfrm>
          <a:prstGeom prst="rect">
            <a:avLst/>
          </a:prstGeom>
          <a:noFill/>
          <a:ln w="9525">
            <a:noFill/>
            <a:miter lim="800000"/>
            <a:headEnd/>
            <a:tailEnd/>
          </a:ln>
        </p:spPr>
      </p:pic>
      <p:sp>
        <p:nvSpPr>
          <p:cNvPr id="31748" name="AutoShape 4"/>
          <p:cNvSpPr>
            <a:spLocks noChangeArrowheads="1"/>
          </p:cNvSpPr>
          <p:nvPr/>
        </p:nvSpPr>
        <p:spPr bwMode="auto">
          <a:xfrm>
            <a:off x="4914901" y="1231900"/>
            <a:ext cx="2800350" cy="304800"/>
          </a:xfrm>
          <a:prstGeom prst="wedgeRoundRectCallout">
            <a:avLst>
              <a:gd name="adj1" fmla="val -58685"/>
              <a:gd name="adj2" fmla="val 166667"/>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Nothing new here</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05080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On completion of this lesson, you will be able to:</a:t>
            </a:r>
          </a:p>
          <a:p>
            <a:r>
              <a:rPr lang="en-US" dirty="0" smtClean="0"/>
              <a:t>Understand </a:t>
            </a:r>
            <a:r>
              <a:rPr lang="en-US" dirty="0" err="1"/>
              <a:t>DataStage</a:t>
            </a:r>
            <a:r>
              <a:rPr lang="en-US" dirty="0"/>
              <a:t> History</a:t>
            </a:r>
          </a:p>
          <a:p>
            <a:r>
              <a:rPr lang="en-US" dirty="0"/>
              <a:t>Overview  on </a:t>
            </a:r>
            <a:r>
              <a:rPr lang="en-US" dirty="0" err="1"/>
              <a:t>DataStage</a:t>
            </a:r>
            <a:r>
              <a:rPr lang="en-US" dirty="0"/>
              <a:t> Architecture</a:t>
            </a:r>
          </a:p>
          <a:p>
            <a:r>
              <a:rPr lang="en-US" dirty="0"/>
              <a:t>Type of </a:t>
            </a:r>
            <a:r>
              <a:rPr lang="en-US" dirty="0" err="1"/>
              <a:t>Datastage</a:t>
            </a:r>
            <a:r>
              <a:rPr lang="en-US" dirty="0"/>
              <a:t>  products and jobs</a:t>
            </a:r>
          </a:p>
          <a:p>
            <a:r>
              <a:rPr lang="en-US" dirty="0"/>
              <a:t>Setting Up Your </a:t>
            </a:r>
            <a:r>
              <a:rPr lang="en-US" dirty="0" err="1"/>
              <a:t>DataStage</a:t>
            </a:r>
            <a:r>
              <a:rPr lang="en-US" dirty="0"/>
              <a:t> Environment</a:t>
            </a:r>
          </a:p>
          <a:p>
            <a:endParaRPr lang="en-US" dirty="0"/>
          </a:p>
        </p:txBody>
      </p:sp>
    </p:spTree>
    <p:extLst>
      <p:ext uri="{BB962C8B-B14F-4D97-AF65-F5344CB8AC3E}">
        <p14:creationId xmlns:p14="http://schemas.microsoft.com/office/powerpoint/2010/main" val="257631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Developing in DataStage</a:t>
            </a:r>
            <a:endParaRPr lang="en-US" dirty="0" smtClean="0"/>
          </a:p>
        </p:txBody>
      </p:sp>
      <p:sp>
        <p:nvSpPr>
          <p:cNvPr id="2" name="Content Placeholder 1"/>
          <p:cNvSpPr>
            <a:spLocks noGrp="1"/>
          </p:cNvSpPr>
          <p:nvPr>
            <p:ph idx="1"/>
          </p:nvPr>
        </p:nvSpPr>
        <p:spPr/>
        <p:txBody>
          <a:bodyPr/>
          <a:lstStyle/>
          <a:p>
            <a:r>
              <a:rPr lang="en-US" dirty="0"/>
              <a:t>Define global and project properties in Administrator</a:t>
            </a:r>
          </a:p>
          <a:p>
            <a:r>
              <a:rPr lang="en-US" dirty="0"/>
              <a:t>Import metadata into the Repository</a:t>
            </a:r>
          </a:p>
          <a:p>
            <a:r>
              <a:rPr lang="en-US" dirty="0"/>
              <a:t>Build job in Designer</a:t>
            </a:r>
          </a:p>
          <a:p>
            <a:r>
              <a:rPr lang="en-US" dirty="0"/>
              <a:t>Compile job in Designer</a:t>
            </a:r>
          </a:p>
          <a:p>
            <a:r>
              <a:rPr lang="en-US" dirty="0"/>
              <a:t>Run and monitor job log messages in Director as well as Designer.</a:t>
            </a:r>
          </a:p>
          <a:p>
            <a:endParaRPr lang="en-US" dirty="0"/>
          </a:p>
        </p:txBody>
      </p:sp>
    </p:spTree>
    <p:extLst>
      <p:ext uri="{BB962C8B-B14F-4D97-AF65-F5344CB8AC3E}">
        <p14:creationId xmlns:p14="http://schemas.microsoft.com/office/powerpoint/2010/main" val="2811920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a:t>
            </a:r>
            <a:r>
              <a:rPr lang="en-US" dirty="0" err="1" smtClean="0"/>
              <a:t>DataStage</a:t>
            </a:r>
            <a:r>
              <a:rPr lang="en-US" dirty="0" smtClean="0"/>
              <a:t> Jobs</a:t>
            </a:r>
          </a:p>
        </p:txBody>
      </p:sp>
      <p:sp>
        <p:nvSpPr>
          <p:cNvPr id="2" name="Content Placeholder 1"/>
          <p:cNvSpPr>
            <a:spLocks noGrp="1"/>
          </p:cNvSpPr>
          <p:nvPr>
            <p:ph idx="1"/>
          </p:nvPr>
        </p:nvSpPr>
        <p:spPr/>
        <p:txBody>
          <a:bodyPr/>
          <a:lstStyle/>
          <a:p>
            <a:r>
              <a:rPr lang="en-US" dirty="0"/>
              <a:t>Parallel jobs</a:t>
            </a:r>
          </a:p>
          <a:p>
            <a:pPr lvl="1"/>
            <a:r>
              <a:rPr lang="en-US" dirty="0"/>
              <a:t>Executed by the </a:t>
            </a:r>
            <a:r>
              <a:rPr lang="en-US" dirty="0" err="1"/>
              <a:t>DataStage</a:t>
            </a:r>
            <a:r>
              <a:rPr lang="en-US" dirty="0"/>
              <a:t> parallel engine</a:t>
            </a:r>
          </a:p>
          <a:p>
            <a:pPr lvl="1"/>
            <a:r>
              <a:rPr lang="en-US" dirty="0"/>
              <a:t>Built-in functionality for pipeline and partition parallelism</a:t>
            </a:r>
          </a:p>
          <a:p>
            <a:pPr lvl="1"/>
            <a:r>
              <a:rPr lang="en-US" dirty="0"/>
              <a:t>Compiled into OSH (Orchestrate Scripting Language)</a:t>
            </a:r>
          </a:p>
          <a:p>
            <a:pPr lvl="1"/>
            <a:r>
              <a:rPr lang="en-US" dirty="0"/>
              <a:t>OSH executes Operators</a:t>
            </a:r>
          </a:p>
          <a:p>
            <a:pPr lvl="1"/>
            <a:r>
              <a:rPr lang="en-US" dirty="0"/>
              <a:t>Executable C++ class instances</a:t>
            </a:r>
          </a:p>
          <a:p>
            <a:pPr lvl="1"/>
            <a:r>
              <a:rPr lang="en-US" dirty="0"/>
              <a:t>Runtime monitoring in </a:t>
            </a:r>
            <a:r>
              <a:rPr lang="en-US" dirty="0" err="1"/>
              <a:t>DataStage</a:t>
            </a:r>
            <a:r>
              <a:rPr lang="en-US" dirty="0"/>
              <a:t> Director and </a:t>
            </a:r>
            <a:r>
              <a:rPr lang="en-US" dirty="0" smtClean="0"/>
              <a:t>Designer</a:t>
            </a:r>
          </a:p>
          <a:p>
            <a:pPr lvl="1"/>
            <a:endParaRPr lang="en-US" dirty="0"/>
          </a:p>
          <a:p>
            <a:r>
              <a:rPr lang="en-US" dirty="0"/>
              <a:t>Server jobs</a:t>
            </a:r>
          </a:p>
          <a:p>
            <a:pPr lvl="1"/>
            <a:r>
              <a:rPr lang="en-US" dirty="0"/>
              <a:t>Executed by the </a:t>
            </a:r>
            <a:r>
              <a:rPr lang="en-US" dirty="0" err="1"/>
              <a:t>DataStage</a:t>
            </a:r>
            <a:r>
              <a:rPr lang="en-US" dirty="0"/>
              <a:t> server engine</a:t>
            </a:r>
          </a:p>
          <a:p>
            <a:pPr lvl="1"/>
            <a:r>
              <a:rPr lang="en-US" dirty="0"/>
              <a:t>Compiled into Basic</a:t>
            </a:r>
          </a:p>
          <a:p>
            <a:pPr lvl="1"/>
            <a:r>
              <a:rPr lang="en-US" dirty="0"/>
              <a:t>Runtime monitoring in </a:t>
            </a:r>
            <a:r>
              <a:rPr lang="en-US" dirty="0" err="1"/>
              <a:t>DataStage</a:t>
            </a:r>
            <a:r>
              <a:rPr lang="en-US" dirty="0"/>
              <a:t> Director  and Designer</a:t>
            </a:r>
          </a:p>
          <a:p>
            <a:endParaRPr lang="en-US" dirty="0"/>
          </a:p>
        </p:txBody>
      </p:sp>
    </p:spTree>
    <p:extLst>
      <p:ext uri="{BB962C8B-B14F-4D97-AF65-F5344CB8AC3E}">
        <p14:creationId xmlns:p14="http://schemas.microsoft.com/office/powerpoint/2010/main" val="2755439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a:t>
            </a:r>
            <a:r>
              <a:rPr lang="en-US" dirty="0" err="1" smtClean="0"/>
              <a:t>DataStage</a:t>
            </a:r>
            <a:r>
              <a:rPr lang="en-US" dirty="0" smtClean="0"/>
              <a:t> Jobs</a:t>
            </a:r>
          </a:p>
        </p:txBody>
      </p:sp>
      <p:sp>
        <p:nvSpPr>
          <p:cNvPr id="2" name="Content Placeholder 1"/>
          <p:cNvSpPr>
            <a:spLocks noGrp="1"/>
          </p:cNvSpPr>
          <p:nvPr>
            <p:ph idx="1"/>
          </p:nvPr>
        </p:nvSpPr>
        <p:spPr/>
        <p:txBody>
          <a:bodyPr/>
          <a:lstStyle/>
          <a:p>
            <a:r>
              <a:rPr lang="en-US" dirty="0"/>
              <a:t>Job sequences (batch jobs, controlling jobs)</a:t>
            </a:r>
          </a:p>
          <a:p>
            <a:pPr lvl="1"/>
            <a:r>
              <a:rPr lang="en-US" dirty="0"/>
              <a:t>Master Server jobs that kick-off jobs and other activities</a:t>
            </a:r>
          </a:p>
          <a:p>
            <a:pPr lvl="1"/>
            <a:r>
              <a:rPr lang="en-US" dirty="0"/>
              <a:t>Can kick-off Server or Parallel jobs</a:t>
            </a:r>
          </a:p>
          <a:p>
            <a:pPr lvl="1"/>
            <a:r>
              <a:rPr lang="en-US" dirty="0"/>
              <a:t>Runtime monitoring in </a:t>
            </a:r>
            <a:r>
              <a:rPr lang="en-US" dirty="0" err="1"/>
              <a:t>DataStage</a:t>
            </a:r>
            <a:r>
              <a:rPr lang="en-US" dirty="0"/>
              <a:t> Director and Designer</a:t>
            </a:r>
          </a:p>
          <a:p>
            <a:pPr lvl="1"/>
            <a:r>
              <a:rPr lang="en-US" dirty="0"/>
              <a:t>Executed by the Server engine</a:t>
            </a:r>
          </a:p>
          <a:p>
            <a:endParaRPr lang="en-US" dirty="0"/>
          </a:p>
        </p:txBody>
      </p:sp>
    </p:spTree>
    <p:extLst>
      <p:ext uri="{BB962C8B-B14F-4D97-AF65-F5344CB8AC3E}">
        <p14:creationId xmlns:p14="http://schemas.microsoft.com/office/powerpoint/2010/main" val="165543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Design Elements of Parallel Jobs</a:t>
            </a:r>
            <a:endParaRPr lang="en-US" dirty="0" smtClean="0"/>
          </a:p>
        </p:txBody>
      </p:sp>
      <p:sp>
        <p:nvSpPr>
          <p:cNvPr id="2" name="Content Placeholder 1"/>
          <p:cNvSpPr>
            <a:spLocks noGrp="1"/>
          </p:cNvSpPr>
          <p:nvPr>
            <p:ph idx="1"/>
          </p:nvPr>
        </p:nvSpPr>
        <p:spPr>
          <a:xfrm>
            <a:off x="298516" y="1429450"/>
            <a:ext cx="8845484" cy="4643751"/>
          </a:xfrm>
        </p:spPr>
        <p:txBody>
          <a:bodyPr/>
          <a:lstStyle/>
          <a:p>
            <a:r>
              <a:rPr lang="en-US" dirty="0"/>
              <a:t>Stages</a:t>
            </a:r>
          </a:p>
          <a:p>
            <a:pPr lvl="1"/>
            <a:r>
              <a:rPr lang="en-US" dirty="0"/>
              <a:t>Implemented as OSH operators (pre-built components)</a:t>
            </a:r>
          </a:p>
          <a:p>
            <a:pPr lvl="1"/>
            <a:r>
              <a:rPr lang="en-US" dirty="0"/>
              <a:t>Passive stages (E and L of ETL)</a:t>
            </a:r>
          </a:p>
          <a:p>
            <a:pPr lvl="2"/>
            <a:r>
              <a:rPr lang="en-US" dirty="0"/>
              <a:t>Read data</a:t>
            </a:r>
          </a:p>
          <a:p>
            <a:pPr lvl="2"/>
            <a:r>
              <a:rPr lang="en-US" dirty="0"/>
              <a:t>Write data</a:t>
            </a:r>
          </a:p>
          <a:p>
            <a:pPr lvl="2"/>
            <a:r>
              <a:rPr lang="en-US" dirty="0"/>
              <a:t>•E.g., Sequential File, DB2, Oracle, Peek stages</a:t>
            </a:r>
          </a:p>
          <a:p>
            <a:pPr lvl="1"/>
            <a:r>
              <a:rPr lang="en-US" dirty="0"/>
              <a:t>Processor (active) stages (T of ETL)</a:t>
            </a:r>
          </a:p>
          <a:p>
            <a:pPr lvl="2"/>
            <a:r>
              <a:rPr lang="en-US" dirty="0"/>
              <a:t>Transform data</a:t>
            </a:r>
          </a:p>
          <a:p>
            <a:pPr lvl="2"/>
            <a:r>
              <a:rPr lang="en-US" dirty="0"/>
              <a:t>Filter data</a:t>
            </a:r>
          </a:p>
          <a:p>
            <a:pPr lvl="2"/>
            <a:r>
              <a:rPr lang="en-US" dirty="0"/>
              <a:t>Aggregate data</a:t>
            </a:r>
          </a:p>
          <a:p>
            <a:pPr lvl="2"/>
            <a:r>
              <a:rPr lang="en-US" dirty="0"/>
              <a:t>Generate data</a:t>
            </a:r>
          </a:p>
          <a:p>
            <a:pPr lvl="2"/>
            <a:r>
              <a:rPr lang="en-US" dirty="0"/>
              <a:t>Split / Merge data</a:t>
            </a:r>
          </a:p>
          <a:p>
            <a:pPr lvl="2"/>
            <a:r>
              <a:rPr lang="en-US" dirty="0"/>
              <a:t>E.g., Transformer, Aggregator, Join, Sort stages</a:t>
            </a:r>
          </a:p>
          <a:p>
            <a:r>
              <a:rPr lang="en-US" dirty="0"/>
              <a:t>Links</a:t>
            </a:r>
          </a:p>
          <a:p>
            <a:pPr lvl="1"/>
            <a:r>
              <a:rPr lang="en-US" dirty="0" smtClean="0"/>
              <a:t>“Pipes</a:t>
            </a:r>
            <a:r>
              <a:rPr lang="en-US" dirty="0"/>
              <a:t>” through which the data moves from stage to stage </a:t>
            </a:r>
          </a:p>
          <a:p>
            <a:endParaRPr lang="en-US" dirty="0"/>
          </a:p>
        </p:txBody>
      </p:sp>
    </p:spTree>
    <p:extLst>
      <p:ext uri="{BB962C8B-B14F-4D97-AF65-F5344CB8AC3E}">
        <p14:creationId xmlns:p14="http://schemas.microsoft.com/office/powerpoint/2010/main" val="2253874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Unit summary</a:t>
            </a:r>
            <a:endParaRPr lang="en-US" dirty="0" smtClean="0"/>
          </a:p>
        </p:txBody>
      </p:sp>
      <p:sp>
        <p:nvSpPr>
          <p:cNvPr id="37892" name="Rectangle 4"/>
          <p:cNvSpPr>
            <a:spLocks noGrp="1" noChangeArrowheads="1"/>
          </p:cNvSpPr>
          <p:nvPr>
            <p:ph idx="1"/>
          </p:nvPr>
        </p:nvSpPr>
        <p:spPr/>
        <p:txBody>
          <a:bodyPr>
            <a:normAutofit/>
          </a:bodyPr>
          <a:lstStyle/>
          <a:p>
            <a:r>
              <a:rPr lang="en-US" smtClean="0"/>
              <a:t>Having completed this unit, you should be able to:</a:t>
            </a:r>
          </a:p>
          <a:p>
            <a:r>
              <a:rPr lang="en-US" smtClean="0"/>
              <a:t>List and describe the uses of DataStage</a:t>
            </a:r>
          </a:p>
          <a:p>
            <a:r>
              <a:rPr lang="en-US" smtClean="0"/>
              <a:t>Describe Information Server</a:t>
            </a:r>
          </a:p>
          <a:p>
            <a:r>
              <a:rPr lang="en-US" smtClean="0"/>
              <a:t>List and describe the DataStage clients</a:t>
            </a:r>
          </a:p>
          <a:p>
            <a:r>
              <a:rPr lang="en-US" smtClean="0"/>
              <a:t>Describe the DataStage workflow</a:t>
            </a:r>
          </a:p>
          <a:p>
            <a:r>
              <a:rPr lang="en-US" smtClean="0"/>
              <a:t>List and compare the different types of DataStage jobs</a:t>
            </a:r>
          </a:p>
          <a:p>
            <a:endParaRPr lang="en-US" smtClean="0"/>
          </a:p>
          <a:p>
            <a:endParaRPr lang="en-US" dirty="0" smtClean="0"/>
          </a:p>
        </p:txBody>
      </p:sp>
    </p:spTree>
    <p:extLst>
      <p:ext uri="{BB962C8B-B14F-4D97-AF65-F5344CB8AC3E}">
        <p14:creationId xmlns:p14="http://schemas.microsoft.com/office/powerpoint/2010/main" val="1458340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module, you learned about the following:</a:t>
            </a:r>
          </a:p>
          <a:p>
            <a:pPr lvl="1"/>
            <a:r>
              <a:rPr lang="en-US" dirty="0" err="1"/>
              <a:t>Datawarehousing</a:t>
            </a:r>
            <a:r>
              <a:rPr lang="en-US" dirty="0"/>
              <a:t> strategies</a:t>
            </a:r>
          </a:p>
          <a:p>
            <a:pPr lvl="1"/>
            <a:r>
              <a:rPr lang="en-US" dirty="0" err="1"/>
              <a:t>Datawarehousing</a:t>
            </a:r>
            <a:r>
              <a:rPr lang="en-US" dirty="0"/>
              <a:t> architecture</a:t>
            </a:r>
          </a:p>
          <a:p>
            <a:pPr lvl="1"/>
            <a:r>
              <a:rPr lang="en-US" dirty="0"/>
              <a:t>Need for ETL</a:t>
            </a:r>
          </a:p>
          <a:p>
            <a:pPr lvl="1"/>
            <a:r>
              <a:rPr lang="en-US" dirty="0"/>
              <a:t>Meaning of ETL</a:t>
            </a:r>
          </a:p>
          <a:p>
            <a:endParaRPr lang="en-US" dirty="0"/>
          </a:p>
        </p:txBody>
      </p:sp>
    </p:spTree>
    <p:extLst>
      <p:ext uri="{BB962C8B-B14F-4D97-AF65-F5344CB8AC3E}">
        <p14:creationId xmlns:p14="http://schemas.microsoft.com/office/powerpoint/2010/main" val="980411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Lesson 1.1: Setting up Your </a:t>
            </a:r>
            <a:r>
              <a:rPr lang="en-US" dirty="0" err="1"/>
              <a:t>DataStage</a:t>
            </a:r>
            <a:r>
              <a:rPr lang="en-US" dirty="0"/>
              <a:t> Environment</a:t>
            </a:r>
          </a:p>
        </p:txBody>
      </p:sp>
      <p:sp>
        <p:nvSpPr>
          <p:cNvPr id="3" name="Title 2"/>
          <p:cNvSpPr>
            <a:spLocks noGrp="1"/>
          </p:cNvSpPr>
          <p:nvPr>
            <p:ph type="ctrTitle"/>
          </p:nvPr>
        </p:nvSpPr>
        <p:spPr/>
        <p:txBody>
          <a:bodyPr/>
          <a:lstStyle/>
          <a:p>
            <a:r>
              <a:rPr lang="en-US" dirty="0"/>
              <a:t>IBM WebSphere </a:t>
            </a:r>
            <a:r>
              <a:rPr lang="en-US" dirty="0" err="1"/>
              <a:t>DataStage</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723307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Module Objectives</a:t>
            </a:r>
          </a:p>
        </p:txBody>
      </p:sp>
      <p:sp>
        <p:nvSpPr>
          <p:cNvPr id="37891" name="Rectangle 3"/>
          <p:cNvSpPr>
            <a:spLocks noGrp="1" noChangeArrowheads="1"/>
          </p:cNvSpPr>
          <p:nvPr>
            <p:ph idx="1"/>
          </p:nvPr>
        </p:nvSpPr>
        <p:spPr/>
        <p:txBody>
          <a:bodyPr/>
          <a:lstStyle/>
          <a:p>
            <a:r>
              <a:rPr lang="en-US" altLang="en-US" dirty="0" smtClean="0"/>
              <a:t>Setting project properties in Administrator</a:t>
            </a:r>
          </a:p>
          <a:p>
            <a:r>
              <a:rPr lang="en-US" altLang="en-US" dirty="0" smtClean="0"/>
              <a:t>Defining Environment Variables</a:t>
            </a:r>
          </a:p>
          <a:p>
            <a:r>
              <a:rPr lang="en-US" altLang="en-US" dirty="0" smtClean="0"/>
              <a:t>Importing / Exporting </a:t>
            </a:r>
            <a:r>
              <a:rPr lang="en-US" altLang="en-US" dirty="0" err="1" smtClean="0"/>
              <a:t>DataStage</a:t>
            </a:r>
            <a:r>
              <a:rPr lang="en-US" altLang="en-US" dirty="0" smtClean="0"/>
              <a:t> objects in Manager</a:t>
            </a:r>
          </a:p>
          <a:p>
            <a:r>
              <a:rPr lang="en-US" altLang="en-US" dirty="0" smtClean="0"/>
              <a:t>Importing Table Definitions defining sources and targets in Manager</a:t>
            </a:r>
          </a:p>
          <a:p>
            <a:endParaRPr lang="en-US" altLang="en-US" dirty="0" smtClean="0"/>
          </a:p>
        </p:txBody>
      </p:sp>
    </p:spTree>
    <p:extLst>
      <p:ext uri="{BB962C8B-B14F-4D97-AF65-F5344CB8AC3E}">
        <p14:creationId xmlns:p14="http://schemas.microsoft.com/office/powerpoint/2010/main" val="425176382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noFill/>
        </p:spPr>
        <p:txBody>
          <a:bodyPr lIns="91436" tIns="45718" rIns="91436" bIns="45718">
            <a:normAutofit fontScale="90000"/>
          </a:bodyPr>
          <a:lstStyle/>
          <a:p>
            <a:pPr eaLnBrk="1" hangingPunct="1"/>
            <a:r>
              <a:rPr lang="en-US" altLang="en-US" sz="5100" smtClean="0"/>
              <a:t>Setting Project Properties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47735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Project Properties</a:t>
            </a:r>
          </a:p>
        </p:txBody>
      </p:sp>
      <p:sp>
        <p:nvSpPr>
          <p:cNvPr id="39939" name="Rectangle 3"/>
          <p:cNvSpPr>
            <a:spLocks noGrp="1" noChangeArrowheads="1"/>
          </p:cNvSpPr>
          <p:nvPr>
            <p:ph idx="1"/>
          </p:nvPr>
        </p:nvSpPr>
        <p:spPr/>
        <p:txBody>
          <a:bodyPr/>
          <a:lstStyle/>
          <a:p>
            <a:r>
              <a:rPr lang="en-US" altLang="en-US" smtClean="0"/>
              <a:t>Projects can be created and deleted in Administrator</a:t>
            </a:r>
          </a:p>
          <a:p>
            <a:pPr lvl="1"/>
            <a:r>
              <a:rPr lang="en-US" altLang="en-US" smtClean="0"/>
              <a:t>Each project is associated with a directory on the DataStage Server</a:t>
            </a:r>
          </a:p>
          <a:p>
            <a:r>
              <a:rPr lang="en-US" altLang="en-US" smtClean="0"/>
              <a:t>Project properties, defaults, and environmental variables are specified in Administrator</a:t>
            </a:r>
          </a:p>
          <a:p>
            <a:pPr lvl="1"/>
            <a:r>
              <a:rPr lang="en-US" altLang="en-US" smtClean="0"/>
              <a:t>Can be overridden at the job level</a:t>
            </a:r>
          </a:p>
        </p:txBody>
      </p:sp>
    </p:spTree>
    <p:extLst>
      <p:ext uri="{BB962C8B-B14F-4D97-AF65-F5344CB8AC3E}">
        <p14:creationId xmlns:p14="http://schemas.microsoft.com/office/powerpoint/2010/main" val="185395356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IBM </a:t>
            </a:r>
            <a:r>
              <a:rPr lang="en-US" dirty="0" err="1"/>
              <a:t>Infosphere</a:t>
            </a:r>
            <a:r>
              <a:rPr lang="en-US" dirty="0"/>
              <a:t> and </a:t>
            </a:r>
            <a:r>
              <a:rPr lang="en-US" dirty="0" err="1" smtClean="0"/>
              <a:t>Datastage</a:t>
            </a:r>
            <a:endParaRPr lang="en-US" dirty="0"/>
          </a:p>
        </p:txBody>
      </p:sp>
      <p:sp>
        <p:nvSpPr>
          <p:cNvPr id="4" name="Content Placeholder 3"/>
          <p:cNvSpPr>
            <a:spLocks noGrp="1"/>
          </p:cNvSpPr>
          <p:nvPr>
            <p:ph idx="1"/>
          </p:nvPr>
        </p:nvSpPr>
        <p:spPr>
          <a:xfrm>
            <a:off x="298516" y="1462108"/>
            <a:ext cx="8845484" cy="4643751"/>
          </a:xfrm>
        </p:spPr>
        <p:txBody>
          <a:bodyPr/>
          <a:lstStyle/>
          <a:p>
            <a:r>
              <a:rPr lang="en-US" dirty="0"/>
              <a:t>It is an ETL tool and part of the IBM Information Platforms Solutions suite and IBM </a:t>
            </a:r>
            <a:r>
              <a:rPr lang="en-US" dirty="0" err="1"/>
              <a:t>InfoSphere</a:t>
            </a:r>
            <a:r>
              <a:rPr lang="en-US" dirty="0"/>
              <a:t>. </a:t>
            </a:r>
          </a:p>
          <a:p>
            <a:r>
              <a:rPr lang="en-US" dirty="0"/>
              <a:t>It uses a graphical notation to construct data integration solutions and is available in various versions such as the Server Edition, the Enterprise Edition, and the MVS Edition.</a:t>
            </a:r>
          </a:p>
          <a:p>
            <a:r>
              <a:rPr lang="en-US" dirty="0" err="1"/>
              <a:t>InfoSphere</a:t>
            </a:r>
            <a:r>
              <a:rPr lang="en-US" dirty="0"/>
              <a:t> </a:t>
            </a:r>
            <a:r>
              <a:rPr lang="en-US" dirty="0" err="1"/>
              <a:t>DataStage</a:t>
            </a:r>
            <a:r>
              <a:rPr lang="en-US" dirty="0"/>
              <a:t> is a powerful data integration tool. </a:t>
            </a:r>
          </a:p>
          <a:p>
            <a:r>
              <a:rPr lang="en-US" dirty="0"/>
              <a:t>It uses a client/server design where jobs are created and administered via a Windows client against central repository on a server. </a:t>
            </a:r>
          </a:p>
          <a:p>
            <a:r>
              <a:rPr lang="en-US" dirty="0"/>
              <a:t>The IBM </a:t>
            </a:r>
            <a:r>
              <a:rPr lang="en-US" dirty="0" err="1"/>
              <a:t>InfoSphere</a:t>
            </a:r>
            <a:r>
              <a:rPr lang="en-US" dirty="0"/>
              <a:t> </a:t>
            </a:r>
            <a:r>
              <a:rPr lang="en-US" dirty="0" err="1"/>
              <a:t>DataStage</a:t>
            </a:r>
            <a:r>
              <a:rPr lang="en-US" dirty="0"/>
              <a:t> is capable of integrating data on demand across multiple and high volumes of data sources and target applications using a high performance parallel framework. </a:t>
            </a:r>
          </a:p>
          <a:p>
            <a:r>
              <a:rPr lang="en-US" dirty="0" err="1"/>
              <a:t>InfoSphere</a:t>
            </a:r>
            <a:r>
              <a:rPr lang="en-US" dirty="0"/>
              <a:t> </a:t>
            </a:r>
            <a:r>
              <a:rPr lang="en-US" dirty="0" err="1"/>
              <a:t>DataStage</a:t>
            </a:r>
            <a:r>
              <a:rPr lang="en-US" dirty="0"/>
              <a:t> also facilitates extended metadata management and enterprise connectivity.</a:t>
            </a:r>
          </a:p>
          <a:p>
            <a:endParaRPr lang="en-US" dirty="0"/>
          </a:p>
        </p:txBody>
      </p:sp>
    </p:spTree>
    <p:extLst>
      <p:ext uri="{BB962C8B-B14F-4D97-AF65-F5344CB8AC3E}">
        <p14:creationId xmlns:p14="http://schemas.microsoft.com/office/powerpoint/2010/main" val="1411926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Setting Project Properties</a:t>
            </a:r>
          </a:p>
        </p:txBody>
      </p:sp>
      <p:sp>
        <p:nvSpPr>
          <p:cNvPr id="40963" name="Rectangle 3"/>
          <p:cNvSpPr>
            <a:spLocks noGrp="1" noChangeArrowheads="1"/>
          </p:cNvSpPr>
          <p:nvPr>
            <p:ph idx="1"/>
          </p:nvPr>
        </p:nvSpPr>
        <p:spPr/>
        <p:txBody>
          <a:bodyPr/>
          <a:lstStyle/>
          <a:p>
            <a:r>
              <a:rPr lang="en-US" altLang="en-US" smtClean="0"/>
              <a:t>To set project properties, log onto Administrator, select your project, and then click “Properties”</a:t>
            </a:r>
          </a:p>
          <a:p>
            <a:endParaRPr lang="en-US" altLang="en-US" smtClean="0"/>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36813"/>
            <a:ext cx="6019800" cy="3735387"/>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254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26708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Project Properties General Tab</a:t>
            </a:r>
          </a:p>
        </p:txBody>
      </p:sp>
      <p:pic>
        <p:nvPicPr>
          <p:cNvPr id="41987" name="Picture 3" descr="SNAGI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54558" y="2331429"/>
            <a:ext cx="4533334" cy="2971429"/>
          </a:xfrm>
        </p:spPr>
      </p:pic>
    </p:spTree>
    <p:extLst>
      <p:ext uri="{BB962C8B-B14F-4D97-AF65-F5344CB8AC3E}">
        <p14:creationId xmlns:p14="http://schemas.microsoft.com/office/powerpoint/2010/main" val="69034489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Environment Variables</a:t>
            </a:r>
          </a:p>
        </p:txBody>
      </p:sp>
      <p:sp>
        <p:nvSpPr>
          <p:cNvPr id="2" name="Content Placeholder 1"/>
          <p:cNvSpPr>
            <a:spLocks noGrp="1"/>
          </p:cNvSpPr>
          <p:nvPr>
            <p:ph idx="1"/>
          </p:nvPr>
        </p:nvSpPr>
        <p:spPr/>
        <p:txBody>
          <a:bodyPr/>
          <a:lstStyle/>
          <a:p>
            <a:endParaRPr lang="en-US"/>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010400" cy="4829175"/>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254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76772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Permissions Tab</a:t>
            </a:r>
          </a:p>
        </p:txBody>
      </p:sp>
      <p:pic>
        <p:nvPicPr>
          <p:cNvPr id="44035" name="Picture 3" descr="SNAGI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59320" y="1845715"/>
            <a:ext cx="4523810" cy="3942857"/>
          </a:xfrm>
        </p:spPr>
      </p:pic>
    </p:spTree>
    <p:extLst>
      <p:ext uri="{BB962C8B-B14F-4D97-AF65-F5344CB8AC3E}">
        <p14:creationId xmlns:p14="http://schemas.microsoft.com/office/powerpoint/2010/main" val="136570746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Tracing Tab</a:t>
            </a:r>
          </a:p>
        </p:txBody>
      </p:sp>
      <p:pic>
        <p:nvPicPr>
          <p:cNvPr id="45059" name="Picture 3" descr="SNAGI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387891" y="2993334"/>
            <a:ext cx="4666667" cy="1647619"/>
          </a:xfrm>
        </p:spPr>
      </p:pic>
    </p:spTree>
    <p:extLst>
      <p:ext uri="{BB962C8B-B14F-4D97-AF65-F5344CB8AC3E}">
        <p14:creationId xmlns:p14="http://schemas.microsoft.com/office/powerpoint/2010/main" val="78365793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Parallel Tab</a:t>
            </a:r>
          </a:p>
        </p:txBody>
      </p:sp>
      <p:pic>
        <p:nvPicPr>
          <p:cNvPr id="46083" name="Picture 3" descr="SNAGI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16463" y="2102858"/>
            <a:ext cx="4609524" cy="3428572"/>
          </a:xfrm>
        </p:spPr>
      </p:pic>
    </p:spTree>
    <p:extLst>
      <p:ext uri="{BB962C8B-B14F-4D97-AF65-F5344CB8AC3E}">
        <p14:creationId xmlns:p14="http://schemas.microsoft.com/office/powerpoint/2010/main" val="241004495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Sequence Tab</a:t>
            </a:r>
          </a:p>
        </p:txBody>
      </p:sp>
      <p:pic>
        <p:nvPicPr>
          <p:cNvPr id="47107" name="Picture 3" descr="SNAGI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373606" y="2831429"/>
            <a:ext cx="4695238" cy="1971429"/>
          </a:xfrm>
        </p:spPr>
      </p:pic>
    </p:spTree>
    <p:extLst>
      <p:ext uri="{BB962C8B-B14F-4D97-AF65-F5344CB8AC3E}">
        <p14:creationId xmlns:p14="http://schemas.microsoft.com/office/powerpoint/2010/main" val="42366556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smtClean="0"/>
              <a:t>Q&amp;A</a:t>
            </a:r>
          </a:p>
        </p:txBody>
      </p:sp>
      <p:sp>
        <p:nvSpPr>
          <p:cNvPr id="54275" name="Rectangle 3"/>
          <p:cNvSpPr>
            <a:spLocks noGrp="1" noChangeArrowheads="1"/>
          </p:cNvSpPr>
          <p:nvPr>
            <p:ph idx="1"/>
          </p:nvPr>
        </p:nvSpPr>
        <p:spPr/>
        <p:txBody>
          <a:bodyPr/>
          <a:lstStyle/>
          <a:p>
            <a:r>
              <a:rPr lang="en-US" altLang="en-US" dirty="0"/>
              <a:t>Overall Components in </a:t>
            </a:r>
            <a:r>
              <a:rPr lang="en-US" altLang="en-US" dirty="0" err="1" smtClean="0"/>
              <a:t>datastage</a:t>
            </a:r>
            <a:r>
              <a:rPr lang="en-US" altLang="en-US" dirty="0" smtClean="0"/>
              <a:t> ?</a:t>
            </a:r>
          </a:p>
        </p:txBody>
      </p:sp>
    </p:spTree>
    <p:extLst>
      <p:ext uri="{BB962C8B-B14F-4D97-AF65-F5344CB8AC3E}">
        <p14:creationId xmlns:p14="http://schemas.microsoft.com/office/powerpoint/2010/main" val="336332451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smtClean="0"/>
              <a:t>Q&amp;A</a:t>
            </a:r>
          </a:p>
        </p:txBody>
      </p:sp>
      <p:sp>
        <p:nvSpPr>
          <p:cNvPr id="55299" name="Rectangle 3"/>
          <p:cNvSpPr>
            <a:spLocks noGrp="1" noChangeArrowheads="1"/>
          </p:cNvSpPr>
          <p:nvPr>
            <p:ph idx="1"/>
          </p:nvPr>
        </p:nvSpPr>
        <p:spPr/>
        <p:txBody>
          <a:bodyPr/>
          <a:lstStyle/>
          <a:p>
            <a:r>
              <a:rPr lang="en-US" b="0" dirty="0"/>
              <a:t>Server, Client and Shared repository</a:t>
            </a:r>
            <a:endParaRPr lang="en-US" altLang="en-US" dirty="0" smtClean="0"/>
          </a:p>
        </p:txBody>
      </p:sp>
    </p:spTree>
    <p:extLst>
      <p:ext uri="{BB962C8B-B14F-4D97-AF65-F5344CB8AC3E}">
        <p14:creationId xmlns:p14="http://schemas.microsoft.com/office/powerpoint/2010/main" val="231638567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 of using </a:t>
            </a:r>
            <a:r>
              <a:rPr lang="en-US" dirty="0" err="1" smtClean="0"/>
              <a:t>datastage</a:t>
            </a:r>
            <a:endParaRPr lang="en-US" dirty="0"/>
          </a:p>
        </p:txBody>
      </p:sp>
      <p:sp>
        <p:nvSpPr>
          <p:cNvPr id="6" name="Content Placeholder 5"/>
          <p:cNvSpPr>
            <a:spLocks noGrp="1"/>
          </p:cNvSpPr>
          <p:nvPr>
            <p:ph idx="1"/>
          </p:nvPr>
        </p:nvSpPr>
        <p:spPr/>
        <p:txBody>
          <a:bodyPr/>
          <a:lstStyle/>
          <a:p>
            <a:r>
              <a:rPr lang="en-US" dirty="0" smtClean="0"/>
              <a:t>Design </a:t>
            </a:r>
            <a:r>
              <a:rPr lang="en-US" dirty="0"/>
              <a:t>jobs for Extraction, Transformation, and Loading (ETL)</a:t>
            </a:r>
          </a:p>
          <a:p>
            <a:r>
              <a:rPr lang="en-US" dirty="0"/>
              <a:t>Ideal tool for data integration projects – such as, data warehouses, data marts, and system migrations</a:t>
            </a:r>
          </a:p>
          <a:p>
            <a:r>
              <a:rPr lang="en-US" dirty="0"/>
              <a:t>Import, export, create, and manage  metadata for use within jobs</a:t>
            </a:r>
          </a:p>
          <a:p>
            <a:r>
              <a:rPr lang="en-US" dirty="0"/>
              <a:t>Schedule, run, and monitor jobs, all within </a:t>
            </a:r>
            <a:r>
              <a:rPr lang="en-US" dirty="0" err="1"/>
              <a:t>DataStage</a:t>
            </a:r>
            <a:endParaRPr lang="en-US" dirty="0"/>
          </a:p>
          <a:p>
            <a:r>
              <a:rPr lang="en-US" dirty="0"/>
              <a:t>Administer your </a:t>
            </a:r>
            <a:r>
              <a:rPr lang="en-US" dirty="0" err="1"/>
              <a:t>DataStage</a:t>
            </a:r>
            <a:r>
              <a:rPr lang="en-US" dirty="0"/>
              <a:t> development and execution environments</a:t>
            </a:r>
          </a:p>
          <a:p>
            <a:r>
              <a:rPr lang="en-US" dirty="0"/>
              <a:t>Create batch controlling(sequencer) jobs</a:t>
            </a:r>
          </a:p>
          <a:p>
            <a:endParaRPr lang="en-US" dirty="0"/>
          </a:p>
        </p:txBody>
      </p:sp>
    </p:spTree>
    <p:extLst>
      <p:ext uri="{BB962C8B-B14F-4D97-AF65-F5344CB8AC3E}">
        <p14:creationId xmlns:p14="http://schemas.microsoft.com/office/powerpoint/2010/main" val="559682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History of </a:t>
            </a:r>
            <a:r>
              <a:rPr lang="en-US" dirty="0" err="1" smtClean="0"/>
              <a:t>Datastage</a:t>
            </a:r>
            <a:endParaRPr lang="en-US" dirty="0"/>
          </a:p>
        </p:txBody>
      </p:sp>
      <p:sp>
        <p:nvSpPr>
          <p:cNvPr id="3" name="Content Placeholder 2"/>
          <p:cNvSpPr>
            <a:spLocks noGrp="1"/>
          </p:cNvSpPr>
          <p:nvPr>
            <p:ph idx="1"/>
          </p:nvPr>
        </p:nvSpPr>
        <p:spPr/>
        <p:txBody>
          <a:bodyPr/>
          <a:lstStyle/>
          <a:p>
            <a:r>
              <a:rPr lang="en-US" dirty="0"/>
              <a:t>Data stage and its version ownership moved from one to another during period</a:t>
            </a:r>
            <a:r>
              <a:rPr lang="en-US" dirty="0" smtClean="0"/>
              <a:t>.</a:t>
            </a:r>
          </a:p>
          <a:p>
            <a:endParaRPr lang="en-US" dirty="0"/>
          </a:p>
          <a:p>
            <a:r>
              <a:rPr lang="en-US" dirty="0" smtClean="0"/>
              <a:t>Vmark:1997(Lee </a:t>
            </a:r>
            <a:r>
              <a:rPr lang="en-US" dirty="0" err="1"/>
              <a:t>Cheffler</a:t>
            </a:r>
            <a:r>
              <a:rPr lang="en-US" dirty="0"/>
              <a:t>):Data </a:t>
            </a:r>
            <a:r>
              <a:rPr lang="en-US" dirty="0" smtClean="0"/>
              <a:t>Integrator</a:t>
            </a:r>
          </a:p>
          <a:p>
            <a:endParaRPr lang="en-US" dirty="0"/>
          </a:p>
          <a:p>
            <a:r>
              <a:rPr lang="en-US" dirty="0"/>
              <a:t>Informix-</a:t>
            </a:r>
            <a:r>
              <a:rPr lang="en-US" dirty="0" err="1"/>
              <a:t>Ascential</a:t>
            </a:r>
            <a:r>
              <a:rPr lang="en-US" dirty="0"/>
              <a:t> :2000 :</a:t>
            </a:r>
            <a:r>
              <a:rPr lang="en-US" dirty="0" err="1"/>
              <a:t>Datastag</a:t>
            </a:r>
            <a:r>
              <a:rPr lang="en-US" dirty="0"/>
              <a:t> Server </a:t>
            </a:r>
            <a:r>
              <a:rPr lang="en-US" dirty="0" smtClean="0"/>
              <a:t>Jobs</a:t>
            </a:r>
          </a:p>
          <a:p>
            <a:endParaRPr lang="en-US" dirty="0"/>
          </a:p>
          <a:p>
            <a:r>
              <a:rPr lang="en-US" dirty="0" err="1"/>
              <a:t>Ascential</a:t>
            </a:r>
            <a:r>
              <a:rPr lang="en-US" dirty="0"/>
              <a:t>-Orchestrate :2002</a:t>
            </a:r>
            <a:r>
              <a:rPr lang="en-US" dirty="0" smtClean="0"/>
              <a:t>:</a:t>
            </a:r>
          </a:p>
          <a:p>
            <a:endParaRPr lang="en-US" dirty="0"/>
          </a:p>
          <a:p>
            <a:r>
              <a:rPr lang="en-US" dirty="0"/>
              <a:t>In 2005, IBM acquired </a:t>
            </a:r>
            <a:r>
              <a:rPr lang="en-US" dirty="0" err="1"/>
              <a:t>Ascential</a:t>
            </a:r>
            <a:r>
              <a:rPr lang="en-US" dirty="0"/>
              <a:t> Software and moved the products into the WebSphere Information Integration suite. </a:t>
            </a:r>
          </a:p>
          <a:p>
            <a:endParaRPr lang="en-US" dirty="0"/>
          </a:p>
        </p:txBody>
      </p:sp>
    </p:spTree>
    <p:extLst>
      <p:ext uri="{BB962C8B-B14F-4D97-AF65-F5344CB8AC3E}">
        <p14:creationId xmlns:p14="http://schemas.microsoft.com/office/powerpoint/2010/main" val="94080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History of </a:t>
            </a:r>
            <a:r>
              <a:rPr lang="en-US" dirty="0" err="1" smtClean="0"/>
              <a:t>Datastage</a:t>
            </a:r>
            <a:endParaRPr lang="en-US" dirty="0"/>
          </a:p>
        </p:txBody>
      </p:sp>
      <p:sp>
        <p:nvSpPr>
          <p:cNvPr id="3" name="Content Placeholder 2"/>
          <p:cNvSpPr>
            <a:spLocks noGrp="1"/>
          </p:cNvSpPr>
          <p:nvPr>
            <p:ph idx="1"/>
          </p:nvPr>
        </p:nvSpPr>
        <p:spPr/>
        <p:txBody>
          <a:bodyPr/>
          <a:lstStyle/>
          <a:p>
            <a:r>
              <a:rPr lang="en-US" dirty="0" err="1" smtClean="0"/>
              <a:t>DataStage</a:t>
            </a:r>
            <a:r>
              <a:rPr lang="en-US" dirty="0" smtClean="0"/>
              <a:t> </a:t>
            </a:r>
            <a:r>
              <a:rPr lang="en-US" dirty="0"/>
              <a:t>Standard Edition was the original </a:t>
            </a:r>
            <a:r>
              <a:rPr lang="en-US" dirty="0" err="1"/>
              <a:t>DataStage</a:t>
            </a:r>
            <a:r>
              <a:rPr lang="en-US" dirty="0"/>
              <a:t> product and is also known as </a:t>
            </a:r>
            <a:r>
              <a:rPr lang="en-US" dirty="0" err="1"/>
              <a:t>DataStage</a:t>
            </a:r>
            <a:r>
              <a:rPr lang="en-US" dirty="0"/>
              <a:t> Server Edition. </a:t>
            </a:r>
            <a:endParaRPr lang="en-US" dirty="0" smtClean="0"/>
          </a:p>
          <a:p>
            <a:endParaRPr lang="en-US" dirty="0"/>
          </a:p>
          <a:p>
            <a:r>
              <a:rPr lang="en-US" dirty="0" err="1"/>
              <a:t>DataStage</a:t>
            </a:r>
            <a:r>
              <a:rPr lang="en-US" dirty="0"/>
              <a:t> Enterprise Edition was originally called Orchestrate, then renamed to Parallel Extender when purchased by </a:t>
            </a:r>
            <a:r>
              <a:rPr lang="en-US" dirty="0" err="1"/>
              <a:t>Ascential</a:t>
            </a:r>
            <a:r>
              <a:rPr lang="en-US" dirty="0"/>
              <a:t>. </a:t>
            </a:r>
            <a:endParaRPr lang="en-US" dirty="0" smtClean="0"/>
          </a:p>
          <a:p>
            <a:endParaRPr lang="en-US" dirty="0"/>
          </a:p>
          <a:p>
            <a:r>
              <a:rPr lang="en-US" dirty="0" err="1"/>
              <a:t>DataStage</a:t>
            </a:r>
            <a:r>
              <a:rPr lang="en-US" dirty="0"/>
              <a:t> TX was originally known as Mercator and renamed when purchased by </a:t>
            </a:r>
            <a:r>
              <a:rPr lang="en-US" dirty="0" err="1"/>
              <a:t>Ascential</a:t>
            </a:r>
            <a:r>
              <a:rPr lang="en-US" dirty="0"/>
              <a:t>. </a:t>
            </a:r>
            <a:endParaRPr lang="en-US" dirty="0" smtClean="0"/>
          </a:p>
          <a:p>
            <a:endParaRPr lang="en-US" dirty="0"/>
          </a:p>
          <a:p>
            <a:r>
              <a:rPr lang="en-US" dirty="0" err="1"/>
              <a:t>DataStage</a:t>
            </a:r>
            <a:r>
              <a:rPr lang="en-US" dirty="0"/>
              <a:t> SOA was originally known as the Real Time Integration pack.</a:t>
            </a:r>
          </a:p>
          <a:p>
            <a:endParaRPr lang="en-US" dirty="0"/>
          </a:p>
        </p:txBody>
      </p:sp>
    </p:spTree>
    <p:extLst>
      <p:ext uri="{BB962C8B-B14F-4D97-AF65-F5344CB8AC3E}">
        <p14:creationId xmlns:p14="http://schemas.microsoft.com/office/powerpoint/2010/main" val="2594929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Server Product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6" name="Picture 4"/>
          <p:cNvPicPr>
            <a:picLocks noChangeAspect="1" noChangeArrowheads="1"/>
          </p:cNvPicPr>
          <p:nvPr/>
        </p:nvPicPr>
        <p:blipFill>
          <a:blip r:embed="rId3"/>
          <a:srcRect/>
          <a:stretch>
            <a:fillRect/>
          </a:stretch>
        </p:blipFill>
        <p:spPr bwMode="auto">
          <a:xfrm>
            <a:off x="1932210" y="1130300"/>
            <a:ext cx="5715000" cy="5029200"/>
          </a:xfrm>
          <a:prstGeom prst="rect">
            <a:avLst/>
          </a:prstGeom>
          <a:noFill/>
          <a:ln w="9525">
            <a:noFill/>
            <a:miter lim="800000"/>
            <a:headEnd/>
            <a:tailEnd/>
          </a:ln>
        </p:spPr>
      </p:pic>
    </p:spTree>
    <p:extLst>
      <p:ext uri="{BB962C8B-B14F-4D97-AF65-F5344CB8AC3E}">
        <p14:creationId xmlns:p14="http://schemas.microsoft.com/office/powerpoint/2010/main" val="2114132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t>
            </a:r>
            <a:r>
              <a:rPr lang="en-US" dirty="0" err="1"/>
              <a:t>Infosphere</a:t>
            </a:r>
            <a:r>
              <a:rPr lang="en-US" dirty="0"/>
              <a:t> </a:t>
            </a:r>
            <a:r>
              <a:rPr lang="en-US" dirty="0" smtClean="0"/>
              <a:t>Family</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6" name="Picture 2"/>
          <p:cNvPicPr>
            <a:picLocks noChangeAspect="1" noChangeArrowheads="1"/>
          </p:cNvPicPr>
          <p:nvPr/>
        </p:nvPicPr>
        <p:blipFill>
          <a:blip r:embed="rId3"/>
          <a:srcRect/>
          <a:stretch>
            <a:fillRect/>
          </a:stretch>
        </p:blipFill>
        <p:spPr>
          <a:xfrm>
            <a:off x="871538" y="1130300"/>
            <a:ext cx="8162925" cy="4800600"/>
          </a:xfrm>
          <a:prstGeom prst="rect">
            <a:avLst/>
          </a:prstGeom>
        </p:spPr>
      </p:pic>
    </p:spTree>
    <p:extLst>
      <p:ext uri="{BB962C8B-B14F-4D97-AF65-F5344CB8AC3E}">
        <p14:creationId xmlns:p14="http://schemas.microsoft.com/office/powerpoint/2010/main" val="2292977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Architecture</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7" name="Picture 2"/>
          <p:cNvPicPr>
            <a:picLocks noChangeAspect="1" noChangeArrowheads="1"/>
          </p:cNvPicPr>
          <p:nvPr/>
        </p:nvPicPr>
        <p:blipFill>
          <a:blip r:embed="rId3"/>
          <a:srcRect/>
          <a:stretch>
            <a:fillRect/>
          </a:stretch>
        </p:blipFill>
        <p:spPr bwMode="auto">
          <a:xfrm>
            <a:off x="2299494" y="1130300"/>
            <a:ext cx="5307013" cy="5029200"/>
          </a:xfrm>
          <a:prstGeom prst="rect">
            <a:avLst/>
          </a:prstGeom>
          <a:noFill/>
          <a:ln w="9525">
            <a:noFill/>
            <a:miter lim="800000"/>
            <a:headEnd/>
            <a:tailEnd/>
          </a:ln>
        </p:spPr>
      </p:pic>
    </p:spTree>
    <p:extLst>
      <p:ext uri="{BB962C8B-B14F-4D97-AF65-F5344CB8AC3E}">
        <p14:creationId xmlns:p14="http://schemas.microsoft.com/office/powerpoint/2010/main" val="32484905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A5AABD33-7305-4D6D-9610-48D78DC02FB6}"/>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3454</TotalTime>
  <Words>1510</Words>
  <Application>Microsoft Office PowerPoint</Application>
  <PresentationFormat>On-screen Show (4:3)</PresentationFormat>
  <Paragraphs>187</Paragraphs>
  <Slides>38</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Wingdings</vt:lpstr>
      <vt:lpstr>Candara</vt:lpstr>
      <vt:lpstr>Helvetica Light</vt:lpstr>
      <vt:lpstr>MS PGothic</vt:lpstr>
      <vt:lpstr>Calibri</vt:lpstr>
      <vt:lpstr>2_Corporate Presentation Template (4x3 - Normal)</vt:lpstr>
      <vt:lpstr>think-cell Slide</vt:lpstr>
      <vt:lpstr>IBM InfoSphere Information Server</vt:lpstr>
      <vt:lpstr>Lesson Objectives</vt:lpstr>
      <vt:lpstr>Introduction to IBM Infosphere and Datastage</vt:lpstr>
      <vt:lpstr>Purpose of using datastage</vt:lpstr>
      <vt:lpstr>History of Datastage</vt:lpstr>
      <vt:lpstr>History of Datastage</vt:lpstr>
      <vt:lpstr>Information Server Product Components</vt:lpstr>
      <vt:lpstr>Information  Infosphere Family</vt:lpstr>
      <vt:lpstr>Datastage Architecture</vt:lpstr>
      <vt:lpstr>Datastage Architecture Simplified</vt:lpstr>
      <vt:lpstr>Datastage Architecture – Tiers Explained</vt:lpstr>
      <vt:lpstr>Datastage Architecture in Detail</vt:lpstr>
      <vt:lpstr>DataStage Components</vt:lpstr>
      <vt:lpstr>DataStage Components</vt:lpstr>
      <vt:lpstr>DataStage Components</vt:lpstr>
      <vt:lpstr>DataStage Components</vt:lpstr>
      <vt:lpstr>DataStage Administrator</vt:lpstr>
      <vt:lpstr>DataStage Designer</vt:lpstr>
      <vt:lpstr>DataStage Director</vt:lpstr>
      <vt:lpstr>Developing in DataStage</vt:lpstr>
      <vt:lpstr>Types of DataStage Jobs</vt:lpstr>
      <vt:lpstr>Types of DataStage Jobs</vt:lpstr>
      <vt:lpstr>Design Elements of Parallel Jobs</vt:lpstr>
      <vt:lpstr>Unit summary</vt:lpstr>
      <vt:lpstr>Summary</vt:lpstr>
      <vt:lpstr>IBM WebSphere DataStage   </vt:lpstr>
      <vt:lpstr>Module Objectives</vt:lpstr>
      <vt:lpstr>Setting Project Properties</vt:lpstr>
      <vt:lpstr>Project Properties</vt:lpstr>
      <vt:lpstr>Setting Project Properties</vt:lpstr>
      <vt:lpstr>Project Properties General Tab</vt:lpstr>
      <vt:lpstr>Environment Variables</vt:lpstr>
      <vt:lpstr>Permissions Tab</vt:lpstr>
      <vt:lpstr>Tracing Tab</vt:lpstr>
      <vt:lpstr>Parallel Tab</vt:lpstr>
      <vt:lpstr>Sequence Tab</vt:lpstr>
      <vt:lpstr>Q&amp;A</vt:lpstr>
      <vt:lpstr>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212</cp:revision>
  <cp:lastPrinted>2016-09-22T10:12:53Z</cp:lastPrinted>
  <dcterms:created xsi:type="dcterms:W3CDTF">2012-05-18T02:59:15Z</dcterms:created>
  <dcterms:modified xsi:type="dcterms:W3CDTF">2016-09-22T10:13:07Z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