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9" r:id="rId4"/>
  </p:sldMasterIdLst>
  <p:notesMasterIdLst>
    <p:notesMasterId r:id="rId58"/>
  </p:notesMasterIdLst>
  <p:handoutMasterIdLst>
    <p:handoutMasterId r:id="rId59"/>
  </p:handoutMasterIdLst>
  <p:sldIdLst>
    <p:sldId id="256" r:id="rId5"/>
    <p:sldId id="258" r:id="rId6"/>
    <p:sldId id="337" r:id="rId7"/>
    <p:sldId id="259" r:id="rId8"/>
    <p:sldId id="260" r:id="rId9"/>
    <p:sldId id="334" r:id="rId10"/>
    <p:sldId id="339" r:id="rId11"/>
    <p:sldId id="335" r:id="rId12"/>
    <p:sldId id="270" r:id="rId13"/>
    <p:sldId id="336" r:id="rId14"/>
    <p:sldId id="346" r:id="rId15"/>
    <p:sldId id="340" r:id="rId16"/>
    <p:sldId id="347" r:id="rId17"/>
    <p:sldId id="348" r:id="rId18"/>
    <p:sldId id="349" r:id="rId19"/>
    <p:sldId id="350" r:id="rId20"/>
    <p:sldId id="351" r:id="rId21"/>
    <p:sldId id="352" r:id="rId22"/>
    <p:sldId id="353" r:id="rId23"/>
    <p:sldId id="354" r:id="rId24"/>
    <p:sldId id="345" r:id="rId25"/>
    <p:sldId id="275" r:id="rId26"/>
    <p:sldId id="342" r:id="rId27"/>
    <p:sldId id="341" r:id="rId28"/>
    <p:sldId id="277" r:id="rId29"/>
    <p:sldId id="276" r:id="rId30"/>
    <p:sldId id="271" r:id="rId31"/>
    <p:sldId id="273" r:id="rId32"/>
    <p:sldId id="344" r:id="rId33"/>
    <p:sldId id="333" r:id="rId34"/>
    <p:sldId id="280" r:id="rId35"/>
    <p:sldId id="281" r:id="rId36"/>
    <p:sldId id="282" r:id="rId37"/>
    <p:sldId id="355" r:id="rId38"/>
    <p:sldId id="356" r:id="rId39"/>
    <p:sldId id="357" r:id="rId40"/>
    <p:sldId id="358" r:id="rId41"/>
    <p:sldId id="359" r:id="rId42"/>
    <p:sldId id="361" r:id="rId43"/>
    <p:sldId id="360" r:id="rId44"/>
    <p:sldId id="362" r:id="rId45"/>
    <p:sldId id="364" r:id="rId46"/>
    <p:sldId id="365" r:id="rId47"/>
    <p:sldId id="366" r:id="rId48"/>
    <p:sldId id="367" r:id="rId49"/>
    <p:sldId id="368" r:id="rId50"/>
    <p:sldId id="369" r:id="rId51"/>
    <p:sldId id="370" r:id="rId52"/>
    <p:sldId id="371" r:id="rId53"/>
    <p:sldId id="372" r:id="rId54"/>
    <p:sldId id="373" r:id="rId55"/>
    <p:sldId id="380" r:id="rId56"/>
    <p:sldId id="381" r:id="rId57"/>
  </p:sldIdLst>
  <p:sldSz cx="9144000" cy="6858000" type="screen4x3"/>
  <p:notesSz cx="5029200" cy="7772400"/>
  <p:embeddedFontLst>
    <p:embeddedFont>
      <p:font typeface="Tahoma" panose="020B0604030504040204" pitchFamily="34" charset="0"/>
      <p:regular r:id="rId60"/>
      <p:bold r:id="rId61"/>
    </p:embeddedFont>
    <p:embeddedFont>
      <p:font typeface="Candara" panose="020E0502030303020204" pitchFamily="34" charset="0"/>
      <p:regular r:id="rId62"/>
      <p:bold r:id="rId63"/>
      <p:italic r:id="rId64"/>
      <p:boldItalic r:id="rId65"/>
    </p:embeddedFont>
    <p:embeddedFont>
      <p:font typeface="MS PGothic" panose="020B0600070205080204" pitchFamily="34" charset="-128"/>
      <p:regular r:id="rId66"/>
    </p:embeddedFont>
    <p:embeddedFont>
      <p:font typeface="Webdings" panose="05030102010509060703" pitchFamily="18" charset="2"/>
      <p:regular r:id="rId67"/>
    </p:embeddedFont>
    <p:embeddedFont>
      <p:font typeface="Calibri" panose="020F0502020204030204" pitchFamily="34" charset="0"/>
      <p:regular r:id="rId68"/>
      <p:bold r:id="rId69"/>
      <p:italic r:id="rId70"/>
      <p:boldItalic r:id="rId7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74956" autoAdjust="0"/>
  </p:normalViewPr>
  <p:slideViewPr>
    <p:cSldViewPr snapToGrid="0" showGuides="1">
      <p:cViewPr varScale="1">
        <p:scale>
          <a:sx n="54" d="100"/>
          <a:sy n="54" d="100"/>
        </p:scale>
        <p:origin x="-1794" y="-9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388"/>
    </p:cViewPr>
  </p:sorterViewPr>
  <p:notesViewPr>
    <p:cSldViewPr snapToGrid="0">
      <p:cViewPr varScale="1">
        <p:scale>
          <a:sx n="66" d="100"/>
          <a:sy n="66" d="100"/>
        </p:scale>
        <p:origin x="-3000" y="-96"/>
      </p:cViewPr>
      <p:guideLst>
        <p:guide orient="horz" pos="2448"/>
        <p:guide pos="158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font" Target="fonts/font4.fntdata"/><Relationship Id="rId68" Type="http://schemas.openxmlformats.org/officeDocument/2006/relationships/font" Target="fonts/font9.fntdata"/><Relationship Id="rId7" Type="http://schemas.openxmlformats.org/officeDocument/2006/relationships/slide" Target="slides/slide3.xml"/><Relationship Id="rId71" Type="http://schemas.openxmlformats.org/officeDocument/2006/relationships/font" Target="fonts/font12.fntdata"/><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66" Type="http://schemas.openxmlformats.org/officeDocument/2006/relationships/font" Target="fonts/font7.fntdata"/><Relationship Id="rId7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font" Target="fonts/font2.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font" Target="fonts/font5.fntdata"/><Relationship Id="rId69" Type="http://schemas.openxmlformats.org/officeDocument/2006/relationships/font" Target="fonts/font10.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 Id="rId67" Type="http://schemas.openxmlformats.org/officeDocument/2006/relationships/font" Target="fonts/font8.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font" Target="fonts/font3.fntdata"/><Relationship Id="rId70" Type="http://schemas.openxmlformats.org/officeDocument/2006/relationships/font" Target="fonts/font11.fntdata"/><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79320" cy="388620"/>
          </a:xfrm>
          <a:prstGeom prst="rect">
            <a:avLst/>
          </a:prstGeom>
        </p:spPr>
        <p:txBody>
          <a:bodyPr vert="horz" lIns="73145" tIns="36573" rIns="73145" bIns="36573" rtlCol="0"/>
          <a:lstStyle>
            <a:lvl1pPr algn="l">
              <a:defRPr sz="1000"/>
            </a:lvl1pPr>
          </a:lstStyle>
          <a:p>
            <a:endParaRPr lang="en-US"/>
          </a:p>
        </p:txBody>
      </p:sp>
      <p:sp>
        <p:nvSpPr>
          <p:cNvPr id="3" name="Date Placeholder 2"/>
          <p:cNvSpPr>
            <a:spLocks noGrp="1"/>
          </p:cNvSpPr>
          <p:nvPr>
            <p:ph type="dt" sz="quarter" idx="1"/>
          </p:nvPr>
        </p:nvSpPr>
        <p:spPr>
          <a:xfrm>
            <a:off x="2848716" y="0"/>
            <a:ext cx="2179320" cy="388620"/>
          </a:xfrm>
          <a:prstGeom prst="rect">
            <a:avLst/>
          </a:prstGeom>
        </p:spPr>
        <p:txBody>
          <a:bodyPr vert="horz" lIns="73145" tIns="36573" rIns="73145" bIns="36573" rtlCol="0"/>
          <a:lstStyle>
            <a:lvl1pPr algn="r">
              <a:defRPr sz="1000"/>
            </a:lvl1pPr>
          </a:lstStyle>
          <a:p>
            <a:fld id="{DB228672-4337-41E0-A109-2BF6C0A0EED5}" type="datetimeFigureOut">
              <a:rPr lang="en-US" smtClean="0"/>
              <a:pPr/>
              <a:t>9/22/2016</a:t>
            </a:fld>
            <a:endParaRPr lang="en-US"/>
          </a:p>
        </p:txBody>
      </p:sp>
      <p:sp>
        <p:nvSpPr>
          <p:cNvPr id="4" name="Footer Placeholder 3"/>
          <p:cNvSpPr>
            <a:spLocks noGrp="1"/>
          </p:cNvSpPr>
          <p:nvPr>
            <p:ph type="ftr" sz="quarter" idx="2"/>
          </p:nvPr>
        </p:nvSpPr>
        <p:spPr>
          <a:xfrm>
            <a:off x="0" y="7382431"/>
            <a:ext cx="2179320" cy="388620"/>
          </a:xfrm>
          <a:prstGeom prst="rect">
            <a:avLst/>
          </a:prstGeom>
        </p:spPr>
        <p:txBody>
          <a:bodyPr vert="horz" lIns="73145" tIns="36573" rIns="73145" bIns="36573" rtlCol="0" anchor="b"/>
          <a:lstStyle>
            <a:lvl1pPr algn="l">
              <a:defRPr sz="1000"/>
            </a:lvl1pPr>
          </a:lstStyle>
          <a:p>
            <a:r>
              <a:rPr lang="en-US" smtClean="0"/>
              <a:t>Page XX-#</a:t>
            </a:r>
            <a:endParaRPr lang="en-US"/>
          </a:p>
        </p:txBody>
      </p:sp>
      <p:sp>
        <p:nvSpPr>
          <p:cNvPr id="5" name="Slide Number Placeholder 4"/>
          <p:cNvSpPr>
            <a:spLocks noGrp="1"/>
          </p:cNvSpPr>
          <p:nvPr>
            <p:ph type="sldNum" sz="quarter" idx="3"/>
          </p:nvPr>
        </p:nvSpPr>
        <p:spPr>
          <a:xfrm>
            <a:off x="2848716" y="7382431"/>
            <a:ext cx="2179320" cy="388620"/>
          </a:xfrm>
          <a:prstGeom prst="rect">
            <a:avLst/>
          </a:prstGeom>
        </p:spPr>
        <p:txBody>
          <a:bodyPr vert="horz" lIns="73145" tIns="36573" rIns="73145" bIns="36573" rtlCol="0" anchor="b"/>
          <a:lstStyle>
            <a:lvl1pPr algn="r">
              <a:defRPr sz="10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66775" y="582613"/>
            <a:ext cx="3886200" cy="2914650"/>
          </a:xfrm>
          <a:prstGeom prst="rect">
            <a:avLst/>
          </a:prstGeom>
          <a:noFill/>
          <a:ln w="12700">
            <a:solidFill>
              <a:prstClr val="black"/>
            </a:solidFill>
          </a:ln>
        </p:spPr>
        <p:txBody>
          <a:bodyPr vert="horz" lIns="73145" tIns="36573" rIns="73145" bIns="36573" rtlCol="0" anchor="ctr"/>
          <a:lstStyle/>
          <a:p>
            <a:r>
              <a:rPr lang="en-US" dirty="0" smtClean="0"/>
              <a:t>text</a:t>
            </a:r>
            <a:endParaRPr lang="en-US" dirty="0"/>
          </a:p>
        </p:txBody>
      </p:sp>
      <p:sp>
        <p:nvSpPr>
          <p:cNvPr id="5" name="Notes Placeholder 4"/>
          <p:cNvSpPr>
            <a:spLocks noGrp="1"/>
          </p:cNvSpPr>
          <p:nvPr>
            <p:ph type="body" sz="quarter" idx="3"/>
          </p:nvPr>
        </p:nvSpPr>
        <p:spPr>
          <a:xfrm>
            <a:off x="930600" y="3600452"/>
            <a:ext cx="3764690" cy="3497580"/>
          </a:xfrm>
          <a:prstGeom prst="rect">
            <a:avLst/>
          </a:prstGeom>
        </p:spPr>
        <p:txBody>
          <a:bodyPr vert="horz" lIns="73145" tIns="36573" rIns="73145" bIns="36573"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739464" y="496252"/>
            <a:ext cx="0" cy="6800850"/>
          </a:xfrm>
          <a:prstGeom prst="line">
            <a:avLst/>
          </a:prstGeom>
          <a:noFill/>
          <a:ln w="9525">
            <a:solidFill>
              <a:schemeClr val="tx1"/>
            </a:solidFill>
            <a:round/>
            <a:headEnd/>
            <a:tailEnd/>
          </a:ln>
          <a:effectLst/>
        </p:spPr>
        <p:txBody>
          <a:bodyPr lIns="73145" tIns="36573" rIns="73145" bIns="36573"/>
          <a:lstStyle/>
          <a:p>
            <a:endParaRPr lang="en-US"/>
          </a:p>
        </p:txBody>
      </p:sp>
      <p:sp>
        <p:nvSpPr>
          <p:cNvPr id="11" name="Rectangle 14"/>
          <p:cNvSpPr>
            <a:spLocks noChangeArrowheads="1"/>
          </p:cNvSpPr>
          <p:nvPr/>
        </p:nvSpPr>
        <p:spPr bwMode="auto">
          <a:xfrm>
            <a:off x="176955" y="129540"/>
            <a:ext cx="4767263" cy="263129"/>
          </a:xfrm>
          <a:prstGeom prst="rect">
            <a:avLst/>
          </a:prstGeom>
          <a:noFill/>
          <a:ln w="9525">
            <a:noFill/>
            <a:miter lim="800000"/>
            <a:headEnd/>
            <a:tailEnd/>
          </a:ln>
          <a:effectLst/>
        </p:spPr>
        <p:txBody>
          <a:bodyPr lIns="73950" tIns="36975" rIns="73950" bIns="36975"/>
          <a:lstStyle/>
          <a:p>
            <a:pPr marL="0" marR="0" indent="0" algn="l" defTabSz="731450" rtl="0" eaLnBrk="1" fontAlgn="auto" latinLnBrk="0" hangingPunct="1">
              <a:lnSpc>
                <a:spcPct val="100000"/>
              </a:lnSpc>
              <a:spcBef>
                <a:spcPts val="0"/>
              </a:spcBef>
              <a:spcAft>
                <a:spcPts val="0"/>
              </a:spcAft>
              <a:buClrTx/>
              <a:buSzTx/>
              <a:buFontTx/>
              <a:buNone/>
              <a:tabLst/>
              <a:defRPr/>
            </a:pPr>
            <a:r>
              <a:rPr lang="en-US" sz="1000" b="0" dirty="0" smtClean="0">
                <a:solidFill>
                  <a:srgbClr val="000000"/>
                </a:solidFill>
                <a:latin typeface="Arial" panose="020B0604020202020204" pitchFamily="34" charset="0"/>
                <a:ea typeface="ＭＳ Ｐゴシック" pitchFamily="34" charset="-128"/>
                <a:cs typeface="Arial" panose="020B0604020202020204" pitchFamily="34" charset="0"/>
              </a:rPr>
              <a:t>IBM </a:t>
            </a:r>
            <a:r>
              <a:rPr lang="en-US" sz="1000" b="0" dirty="0" err="1" smtClean="0">
                <a:solidFill>
                  <a:srgbClr val="000000"/>
                </a:solidFill>
                <a:latin typeface="Arial" panose="020B0604020202020204" pitchFamily="34" charset="0"/>
                <a:ea typeface="ＭＳ Ｐゴシック" pitchFamily="34" charset="-128"/>
                <a:cs typeface="Arial" panose="020B0604020202020204" pitchFamily="34" charset="0"/>
              </a:rPr>
              <a:t>InfoSphere</a:t>
            </a:r>
            <a:r>
              <a:rPr lang="en-US" sz="1000" b="0" dirty="0" smtClean="0">
                <a:solidFill>
                  <a:srgbClr val="000000"/>
                </a:solidFill>
                <a:latin typeface="Arial" panose="020B0604020202020204" pitchFamily="34" charset="0"/>
                <a:ea typeface="ＭＳ Ｐゴシック" pitchFamily="34" charset="-128"/>
                <a:cs typeface="Arial" panose="020B0604020202020204" pitchFamily="34" charset="0"/>
              </a:rPr>
              <a:t> Information Server		                   Designing Jobs</a:t>
            </a:r>
            <a:r>
              <a:rPr lang="en-US" sz="1000" b="0" dirty="0" smtClean="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p:txBody>
      </p:sp>
      <p:sp>
        <p:nvSpPr>
          <p:cNvPr id="12" name="Rectangle 14"/>
          <p:cNvSpPr>
            <a:spLocks noChangeArrowheads="1"/>
          </p:cNvSpPr>
          <p:nvPr/>
        </p:nvSpPr>
        <p:spPr bwMode="auto">
          <a:xfrm>
            <a:off x="2906049" y="7230482"/>
            <a:ext cx="2025855" cy="381000"/>
          </a:xfrm>
          <a:prstGeom prst="rect">
            <a:avLst/>
          </a:prstGeom>
          <a:noFill/>
          <a:ln w="9525">
            <a:noFill/>
            <a:miter lim="800000"/>
            <a:headEnd/>
            <a:tailEnd/>
          </a:ln>
          <a:effectLst/>
        </p:spPr>
        <p:txBody>
          <a:bodyPr lIns="73950" tIns="36975" rIns="73950" bIns="36975"/>
          <a:lstStyle/>
          <a:p>
            <a:pPr marL="0" marR="0" indent="0" algn="l" defTabSz="73145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	           Page 01-</a:t>
            </a:r>
            <a:fld id="{BD9FB300-F9DC-4669-88F4-967ABA23CC04}" type="slidenum">
              <a:rPr lang="en-US" sz="1000" smtClean="0">
                <a:latin typeface="Arial" panose="020B0604020202020204" pitchFamily="34" charset="0"/>
                <a:cs typeface="Arial" panose="020B0604020202020204" pitchFamily="34" charset="0"/>
              </a:rPr>
              <a:pPr marL="0" marR="0" indent="0" algn="l" defTabSz="731450" rtl="0" eaLnBrk="1" fontAlgn="auto" latinLnBrk="0" hangingPunct="1">
                <a:lnSpc>
                  <a:spcPct val="100000"/>
                </a:lnSpc>
                <a:spcBef>
                  <a:spcPts val="0"/>
                </a:spcBef>
                <a:spcAft>
                  <a:spcPts val="0"/>
                </a:spcAft>
                <a:buClrTx/>
                <a:buSzTx/>
                <a:buFontTx/>
                <a:buNone/>
                <a:tabLst/>
                <a:defRPr/>
              </a:pPr>
              <a:t>‹#›</a:t>
            </a:fld>
            <a:r>
              <a:rPr lang="en-US" sz="1000" dirty="0" smtClean="0">
                <a:latin typeface="Arial" panose="020B0604020202020204" pitchFamily="34" charset="0"/>
                <a:cs typeface="Arial" panose="020B0604020202020204" pitchFamily="34" charset="0"/>
              </a:rPr>
              <a:t> </a:t>
            </a:r>
          </a:p>
          <a:p>
            <a:r>
              <a:rPr lang="en-US" sz="1000" dirty="0" smtClean="0">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9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9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9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9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9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866775" y="582613"/>
            <a:ext cx="3886200" cy="2914650"/>
          </a:xfrm>
        </p:spPr>
      </p:sp>
      <p:sp>
        <p:nvSpPr>
          <p:cNvPr id="7" name="Notes Placeholder 6"/>
          <p:cNvSpPr>
            <a:spLocks noGrp="1"/>
          </p:cNvSpPr>
          <p:nvPr>
            <p:ph type="body" idx="1"/>
          </p:nvPr>
        </p:nvSpPr>
        <p:spPr/>
        <p:txBody>
          <a:bodyPr>
            <a:normAutofit/>
          </a:bodyPr>
          <a:lstStyle/>
          <a:p>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type="body" idx="1"/>
          </p:nvPr>
        </p:nvSpPr>
        <p:spPr/>
        <p:txBody>
          <a:bodyPr>
            <a:noAutofit/>
          </a:bodyPr>
          <a:lstStyle/>
          <a:p>
            <a:pPr eaLnBrk="1" hangingPunct="1"/>
            <a:r>
              <a:rPr lang="en-US" altLang="en-US" sz="1000" dirty="0"/>
              <a:t>The appearance of the designer work space is configurable; the graphic shown here is only one example of how you might arrange components.</a:t>
            </a:r>
          </a:p>
          <a:p>
            <a:pPr lvl="1" eaLnBrk="1" hangingPunct="1"/>
            <a:r>
              <a:rPr lang="en-US" altLang="en-US" sz="1000" dirty="0"/>
              <a:t>In the  right center is the </a:t>
            </a:r>
            <a:r>
              <a:rPr lang="en-US" altLang="en-US" sz="1000" b="1" dirty="0"/>
              <a:t>Designer canvas</a:t>
            </a:r>
            <a:r>
              <a:rPr lang="en-US" altLang="en-US" sz="1000" dirty="0"/>
              <a:t>, where you create stages and links. </a:t>
            </a:r>
          </a:p>
          <a:p>
            <a:pPr lvl="1" eaLnBrk="1" hangingPunct="1"/>
            <a:r>
              <a:rPr lang="en-US" altLang="en-US" sz="1000" dirty="0"/>
              <a:t>On the top left is the </a:t>
            </a:r>
            <a:r>
              <a:rPr lang="en-US" altLang="en-US" sz="1000" b="1" dirty="0"/>
              <a:t>Repository </a:t>
            </a:r>
            <a:r>
              <a:rPr lang="en-US" altLang="en-US" sz="1000" dirty="0"/>
              <a:t>window.  </a:t>
            </a:r>
          </a:p>
          <a:p>
            <a:pPr lvl="2" eaLnBrk="1" hangingPunct="1"/>
            <a:r>
              <a:rPr lang="en-US" altLang="en-US" sz="1000" dirty="0"/>
              <a:t>Items in the Repository, such as jobs and table definitions can be dragged to the canvas area.  </a:t>
            </a:r>
          </a:p>
          <a:p>
            <a:pPr lvl="2" eaLnBrk="1" hangingPunct="1"/>
            <a:r>
              <a:rPr lang="en-US" altLang="en-US" sz="1000" dirty="0"/>
              <a:t>Click </a:t>
            </a:r>
            <a:r>
              <a:rPr lang="en-US" altLang="en-US" sz="1000" b="1" dirty="0"/>
              <a:t>View&gt;Repository </a:t>
            </a:r>
            <a:r>
              <a:rPr lang="en-US" altLang="en-US" sz="1000" dirty="0"/>
              <a:t>to display the </a:t>
            </a:r>
            <a:r>
              <a:rPr lang="en-US" altLang="en-US" sz="1000" b="1" dirty="0"/>
              <a:t>Repository </a:t>
            </a:r>
            <a:r>
              <a:rPr lang="en-US" altLang="en-US" sz="1000" dirty="0"/>
              <a:t>window</a:t>
            </a:r>
          </a:p>
          <a:p>
            <a:pPr lvl="1" eaLnBrk="1" hangingPunct="1"/>
            <a:r>
              <a:rPr lang="en-US" altLang="en-US" sz="1000" dirty="0"/>
              <a:t>On the bottom left is the Tools Palette, which contains stages you can add to the canvas.</a:t>
            </a:r>
          </a:p>
          <a:p>
            <a:pPr lvl="2" eaLnBrk="1" hangingPunct="1"/>
            <a:r>
              <a:rPr lang="en-US" altLang="en-US" sz="1000" dirty="0"/>
              <a:t>Click </a:t>
            </a:r>
            <a:r>
              <a:rPr lang="en-US" altLang="en-US" sz="1000" b="1" dirty="0"/>
              <a:t>View&gt;Palette </a:t>
            </a:r>
            <a:r>
              <a:rPr lang="en-US" altLang="en-US" sz="1000" dirty="0"/>
              <a:t>to display the </a:t>
            </a:r>
            <a:r>
              <a:rPr lang="en-US" altLang="en-US" sz="1000" b="1" dirty="0"/>
              <a:t>Palette </a:t>
            </a:r>
            <a:r>
              <a:rPr lang="en-US" altLang="en-US" sz="1000" dirty="0"/>
              <a:t>window. </a:t>
            </a:r>
          </a:p>
          <a:p>
            <a:endParaRPr lang="en-US" sz="1000" dirty="0"/>
          </a:p>
        </p:txBody>
      </p:sp>
      <p:sp>
        <p:nvSpPr>
          <p:cNvPr id="5" name="Slide Image Placeholder 4"/>
          <p:cNvSpPr>
            <a:spLocks noGrp="1" noRot="1" noChangeAspect="1"/>
          </p:cNvSpPr>
          <p:nvPr>
            <p:ph type="sldImg"/>
          </p:nvPr>
        </p:nvSpPr>
        <p:spPr>
          <a:xfrm>
            <a:off x="866775" y="582613"/>
            <a:ext cx="3886200" cy="2914650"/>
          </a:xfr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866775" y="582613"/>
            <a:ext cx="3886200" cy="2914650"/>
          </a:xfrm>
        </p:spPr>
      </p:sp>
      <p:sp>
        <p:nvSpPr>
          <p:cNvPr id="5" name="Notes Placeholder 4"/>
          <p:cNvSpPr>
            <a:spLocks noGrp="1"/>
          </p:cNvSpPr>
          <p:nvPr>
            <p:ph type="body" idx="1"/>
          </p:nvPr>
        </p:nvSpPr>
        <p:spPr/>
        <p:txBody>
          <a:bodyPr>
            <a:normAutofit/>
          </a:bodyPr>
          <a:lstStyle/>
          <a:p>
            <a:endParaRPr lang="en-I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866775" y="582613"/>
            <a:ext cx="3886200" cy="2914650"/>
          </a:xfrm>
        </p:spPr>
      </p:sp>
      <p:sp>
        <p:nvSpPr>
          <p:cNvPr id="5" name="Notes Placeholder 4"/>
          <p:cNvSpPr>
            <a:spLocks noGrp="1"/>
          </p:cNvSpPr>
          <p:nvPr>
            <p:ph type="body" idx="1"/>
          </p:nvPr>
        </p:nvSpPr>
        <p:spPr/>
        <p:txBody>
          <a:bodyPr>
            <a:normAutofit/>
          </a:bodyPr>
          <a:lstStyle/>
          <a:p>
            <a:endParaRPr lang="en-I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866775" y="582613"/>
            <a:ext cx="3886200" cy="2914650"/>
          </a:xfrm>
        </p:spPr>
      </p:sp>
      <p:sp>
        <p:nvSpPr>
          <p:cNvPr id="5" name="Notes Placeholder 4"/>
          <p:cNvSpPr>
            <a:spLocks noGrp="1"/>
          </p:cNvSpPr>
          <p:nvPr>
            <p:ph type="body" idx="1"/>
          </p:nvPr>
        </p:nvSpPr>
        <p:spPr/>
        <p:txBody>
          <a:bodyPr>
            <a:normAutofit/>
          </a:bodyPr>
          <a:lstStyle/>
          <a:p>
            <a:endParaRPr lang="en-I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866775" y="582613"/>
            <a:ext cx="3886200" cy="2914650"/>
          </a:xfrm>
        </p:spPr>
      </p:sp>
      <p:sp>
        <p:nvSpPr>
          <p:cNvPr id="5" name="Notes Placeholder 4"/>
          <p:cNvSpPr>
            <a:spLocks noGrp="1"/>
          </p:cNvSpPr>
          <p:nvPr>
            <p:ph type="body" idx="1"/>
          </p:nvPr>
        </p:nvSpPr>
        <p:spPr/>
        <p:txBody>
          <a:bodyPr>
            <a:normAutofit/>
          </a:bodyPr>
          <a:lstStyle/>
          <a:p>
            <a:endParaRPr lang="en-I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866775" y="582613"/>
            <a:ext cx="3886200" cy="2914650"/>
          </a:xfrm>
        </p:spPr>
      </p:sp>
      <p:sp>
        <p:nvSpPr>
          <p:cNvPr id="5" name="Notes Placeholder 4"/>
          <p:cNvSpPr>
            <a:spLocks noGrp="1"/>
          </p:cNvSpPr>
          <p:nvPr>
            <p:ph type="body" idx="1"/>
          </p:nvPr>
        </p:nvSpPr>
        <p:spPr/>
        <p:txBody>
          <a:bodyPr>
            <a:normAutofit/>
          </a:bodyPr>
          <a:lstStyle/>
          <a:p>
            <a:endParaRPr lang="en-I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866775" y="582613"/>
            <a:ext cx="3886200" cy="2914650"/>
          </a:xfrm>
        </p:spPr>
      </p:sp>
      <p:sp>
        <p:nvSpPr>
          <p:cNvPr id="5" name="Notes Placeholder 4"/>
          <p:cNvSpPr>
            <a:spLocks noGrp="1"/>
          </p:cNvSpPr>
          <p:nvPr>
            <p:ph type="body" idx="1"/>
          </p:nvPr>
        </p:nvSpPr>
        <p:spPr/>
        <p:txBody>
          <a:bodyPr>
            <a:normAutofit/>
          </a:bodyPr>
          <a:lstStyle/>
          <a:p>
            <a:endParaRPr lang="en-I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866775" y="582613"/>
            <a:ext cx="3886200" cy="2914650"/>
          </a:xfrm>
        </p:spPr>
      </p:sp>
      <p:sp>
        <p:nvSpPr>
          <p:cNvPr id="5" name="Notes Placeholder 4"/>
          <p:cNvSpPr>
            <a:spLocks noGrp="1"/>
          </p:cNvSpPr>
          <p:nvPr>
            <p:ph type="body" idx="1"/>
          </p:nvPr>
        </p:nvSpPr>
        <p:spPr/>
        <p:txBody>
          <a:bodyPr>
            <a:normAutofit/>
          </a:bodyPr>
          <a:lstStyle/>
          <a:p>
            <a:endParaRPr lang="en-I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866775" y="582613"/>
            <a:ext cx="3886200" cy="2914650"/>
          </a:xfrm>
        </p:spPr>
      </p:sp>
      <p:sp>
        <p:nvSpPr>
          <p:cNvPr id="5" name="Notes Placeholder 4"/>
          <p:cNvSpPr>
            <a:spLocks noGrp="1"/>
          </p:cNvSpPr>
          <p:nvPr>
            <p:ph type="body" idx="1"/>
          </p:nvPr>
        </p:nvSpPr>
        <p:spPr/>
        <p:txBody>
          <a:bodyPr>
            <a:normAutofit/>
          </a:bodyPr>
          <a:lstStyle/>
          <a:p>
            <a:pPr defTabSz="914312">
              <a:defRPr/>
            </a:pPr>
            <a:r>
              <a:rPr lang="en-US" dirty="0">
                <a:solidFill>
                  <a:srgbClr val="000000"/>
                </a:solidFill>
                <a:latin typeface="Tahoma" pitchFamily="34" charset="0"/>
                <a:cs typeface="Times New Roman" pitchFamily="18" charset="0"/>
              </a:rPr>
              <a:t>You can also add “Extended Properties”. Double-click on the number to the left of </a:t>
            </a:r>
            <a:r>
              <a:rPr lang="en-US" dirty="0">
                <a:solidFill>
                  <a:srgbClr val="000000"/>
                </a:solidFill>
                <a:latin typeface="Tahoma" pitchFamily="34" charset="0"/>
              </a:rPr>
              <a:t>the column name to open up a window in which you specify these extended properties.  Extended properties are discussed later in this course. </a:t>
            </a:r>
          </a:p>
          <a:p>
            <a:endParaRPr lang="en-I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866775" y="582613"/>
            <a:ext cx="3886200" cy="2914650"/>
          </a:xfrm>
        </p:spPr>
      </p:sp>
      <p:sp>
        <p:nvSpPr>
          <p:cNvPr id="5" name="Notes Placeholder 4"/>
          <p:cNvSpPr>
            <a:spLocks noGrp="1"/>
          </p:cNvSpPr>
          <p:nvPr>
            <p:ph type="body" idx="1"/>
          </p:nvPr>
        </p:nvSpPr>
        <p:spPr/>
        <p:txBody>
          <a:bodyPr>
            <a:normAutofit/>
          </a:bodyPr>
          <a:lstStyle/>
          <a:p>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66775" y="582613"/>
            <a:ext cx="3886200" cy="2914650"/>
          </a:xfrm>
        </p:spPr>
      </p:sp>
      <p:sp>
        <p:nvSpPr>
          <p:cNvPr id="6" name="Notes Placeholder 5"/>
          <p:cNvSpPr>
            <a:spLocks noGrp="1"/>
          </p:cNvSpPr>
          <p:nvPr>
            <p:ph type="body" idx="1"/>
          </p:nvPr>
        </p:nvSpPr>
        <p:spPr/>
        <p:txBody>
          <a:bodyPr>
            <a:normAutofit/>
          </a:bodyPr>
          <a:lstStyle/>
          <a:p>
            <a:endParaRPr lang="en-I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866775" y="582613"/>
            <a:ext cx="3886200" cy="2914650"/>
          </a:xfrm>
        </p:spPr>
      </p:sp>
      <p:sp>
        <p:nvSpPr>
          <p:cNvPr id="5" name="Notes Placeholder 4"/>
          <p:cNvSpPr>
            <a:spLocks noGrp="1"/>
          </p:cNvSpPr>
          <p:nvPr>
            <p:ph type="body" idx="1"/>
          </p:nvPr>
        </p:nvSpPr>
        <p:spPr/>
        <p:txBody>
          <a:bodyPr>
            <a:normAutofit/>
          </a:bodyPr>
          <a:lstStyle/>
          <a:p>
            <a:r>
              <a:rPr lang="en-US" dirty="0" smtClean="0"/>
              <a:t>Table Definition General Tab</a:t>
            </a:r>
          </a:p>
          <a:p>
            <a:pPr eaLnBrk="1" hangingPunct="1"/>
            <a:r>
              <a:rPr lang="en-US" altLang="en-US" dirty="0" smtClean="0"/>
              <a:t>In the Repository window, select the folder that contains the Table Definition.</a:t>
            </a:r>
          </a:p>
          <a:p>
            <a:pPr eaLnBrk="1" hangingPunct="1"/>
            <a:r>
              <a:rPr lang="en-US" altLang="en-US" dirty="0" smtClean="0"/>
              <a:t>Double-click the Table Definition to open the </a:t>
            </a:r>
            <a:r>
              <a:rPr lang="en-US" altLang="en-US" b="1" dirty="0" smtClean="0"/>
              <a:t>Table Definition </a:t>
            </a:r>
            <a:r>
              <a:rPr lang="en-US" altLang="en-US" dirty="0" smtClean="0"/>
              <a:t>window.</a:t>
            </a:r>
          </a:p>
          <a:p>
            <a:pPr eaLnBrk="1" hangingPunct="1"/>
            <a:r>
              <a:rPr lang="en-US" altLang="en-US" dirty="0" smtClean="0"/>
              <a:t>Click the </a:t>
            </a:r>
            <a:r>
              <a:rPr lang="en-US" altLang="en-US" b="1" dirty="0" smtClean="0"/>
              <a:t>Columns </a:t>
            </a:r>
            <a:r>
              <a:rPr lang="en-US" altLang="en-US" dirty="0" smtClean="0"/>
              <a:t>tab to view and modify any column definitions. </a:t>
            </a:r>
          </a:p>
          <a:p>
            <a:pPr eaLnBrk="1" hangingPunct="1"/>
            <a:r>
              <a:rPr lang="en-US" altLang="en-US" dirty="0" smtClean="0"/>
              <a:t> Select the </a:t>
            </a:r>
            <a:r>
              <a:rPr lang="en-US" altLang="en-US" b="1" dirty="0" smtClean="0"/>
              <a:t>Format </a:t>
            </a:r>
            <a:r>
              <a:rPr lang="en-US" altLang="en-US" dirty="0" smtClean="0"/>
              <a:t>tab to edit the file format specification.  </a:t>
            </a:r>
          </a:p>
          <a:p>
            <a:pPr eaLnBrk="1" hangingPunct="1"/>
            <a:r>
              <a:rPr lang="en-US" altLang="en-US" dirty="0" smtClean="0"/>
              <a:t>Select the Parallel tab to specify parallel format properties.</a:t>
            </a:r>
          </a:p>
          <a:p>
            <a:pPr eaLnBrk="1" hangingPunct="1"/>
            <a:endParaRPr lang="en-US" altLang="en-US" dirty="0" smtClean="0"/>
          </a:p>
          <a:p>
            <a:endParaRPr lang="en-I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866775" y="582613"/>
            <a:ext cx="3886200" cy="2914650"/>
          </a:xfrm>
        </p:spPr>
      </p:sp>
      <p:sp>
        <p:nvSpPr>
          <p:cNvPr id="5" name="Notes Placeholder 4"/>
          <p:cNvSpPr>
            <a:spLocks noGrp="1"/>
          </p:cNvSpPr>
          <p:nvPr>
            <p:ph type="body" idx="1"/>
          </p:nvPr>
        </p:nvSpPr>
        <p:spPr/>
        <p:txBody>
          <a:bodyPr>
            <a:normAutofit/>
          </a:bodyPr>
          <a:lstStyle/>
          <a:p>
            <a:endParaRPr lang="en-I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type="body" idx="1"/>
          </p:nvPr>
        </p:nvSpPr>
        <p:spPr/>
        <p:txBody>
          <a:bodyPr>
            <a:normAutofit/>
          </a:bodyPr>
          <a:lstStyle/>
          <a:p>
            <a:endParaRPr lang="en-US" dirty="0" smtClean="0"/>
          </a:p>
        </p:txBody>
      </p:sp>
      <p:sp>
        <p:nvSpPr>
          <p:cNvPr id="5" name="Slide Image Placeholder 4"/>
          <p:cNvSpPr>
            <a:spLocks noGrp="1" noRot="1" noChangeAspect="1"/>
          </p:cNvSpPr>
          <p:nvPr>
            <p:ph type="sldImg"/>
          </p:nvPr>
        </p:nvSpPr>
        <p:spPr>
          <a:xfrm>
            <a:off x="866775" y="582613"/>
            <a:ext cx="3886200" cy="2914650"/>
          </a:xfr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977883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type="body" idx="1"/>
          </p:nvPr>
        </p:nvSpPr>
        <p:spPr/>
        <p:txBody>
          <a:bodyPr>
            <a:normAutofit/>
          </a:bodyPr>
          <a:lstStyle/>
          <a:p>
            <a:endParaRPr lang="en-US" dirty="0" smtClean="0"/>
          </a:p>
        </p:txBody>
      </p:sp>
      <p:sp>
        <p:nvSpPr>
          <p:cNvPr id="5" name="Slide Image Placeholder 4"/>
          <p:cNvSpPr>
            <a:spLocks noGrp="1" noRot="1" noChangeAspect="1"/>
          </p:cNvSpPr>
          <p:nvPr>
            <p:ph type="sldImg"/>
          </p:nvPr>
        </p:nvSpPr>
        <p:spPr>
          <a:xfrm>
            <a:off x="866775" y="582613"/>
            <a:ext cx="3886200" cy="2914650"/>
          </a:xfr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type="body" idx="1"/>
          </p:nvPr>
        </p:nvSpPr>
        <p:spPr/>
        <p:txBody>
          <a:bodyPr>
            <a:normAutofit/>
          </a:bodyPr>
          <a:lstStyle/>
          <a:p>
            <a:endParaRPr lang="en-US" dirty="0" smtClean="0"/>
          </a:p>
        </p:txBody>
      </p:sp>
      <p:sp>
        <p:nvSpPr>
          <p:cNvPr id="5" name="Slide Image Placeholder 4"/>
          <p:cNvSpPr>
            <a:spLocks noGrp="1" noRot="1" noChangeAspect="1"/>
          </p:cNvSpPr>
          <p:nvPr>
            <p:ph type="sldImg"/>
          </p:nvPr>
        </p:nvSpPr>
        <p:spPr>
          <a:xfrm>
            <a:off x="866775" y="582613"/>
            <a:ext cx="3886200" cy="2914650"/>
          </a:xfr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type="body" idx="1"/>
          </p:nvPr>
        </p:nvSpPr>
        <p:spPr/>
        <p:txBody>
          <a:bodyPr>
            <a:normAutofit/>
          </a:bodyPr>
          <a:lstStyle/>
          <a:p>
            <a:endParaRPr lang="en-US" dirty="0" smtClean="0"/>
          </a:p>
        </p:txBody>
      </p:sp>
      <p:sp>
        <p:nvSpPr>
          <p:cNvPr id="5" name="Slide Image Placeholder 4"/>
          <p:cNvSpPr>
            <a:spLocks noGrp="1" noRot="1" noChangeAspect="1"/>
          </p:cNvSpPr>
          <p:nvPr>
            <p:ph type="sldImg"/>
          </p:nvPr>
        </p:nvSpPr>
        <p:spPr>
          <a:xfrm>
            <a:off x="866775" y="582613"/>
            <a:ext cx="3886200" cy="2914650"/>
          </a:xfr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type="body" idx="1"/>
          </p:nvPr>
        </p:nvSpPr>
        <p:spPr/>
        <p:txBody>
          <a:bodyPr>
            <a:normAutofit/>
          </a:bodyPr>
          <a:lstStyle/>
          <a:p>
            <a:endParaRPr lang="en-US" dirty="0" smtClean="0"/>
          </a:p>
        </p:txBody>
      </p:sp>
      <p:sp>
        <p:nvSpPr>
          <p:cNvPr id="5" name="Slide Image Placeholder 4"/>
          <p:cNvSpPr>
            <a:spLocks noGrp="1" noRot="1" noChangeAspect="1"/>
          </p:cNvSpPr>
          <p:nvPr>
            <p:ph type="sldImg"/>
          </p:nvPr>
        </p:nvSpPr>
        <p:spPr>
          <a:xfrm>
            <a:off x="866775" y="582613"/>
            <a:ext cx="3886200" cy="2914650"/>
          </a:xfr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type="body" idx="1"/>
          </p:nvPr>
        </p:nvSpPr>
        <p:spPr/>
        <p:txBody>
          <a:bodyPr>
            <a:normAutofit/>
          </a:bodyPr>
          <a:lstStyle/>
          <a:p>
            <a:endParaRPr lang="en-US" dirty="0" smtClean="0"/>
          </a:p>
        </p:txBody>
      </p:sp>
      <p:sp>
        <p:nvSpPr>
          <p:cNvPr id="5" name="Slide Image Placeholder 4"/>
          <p:cNvSpPr>
            <a:spLocks noGrp="1" noRot="1" noChangeAspect="1"/>
          </p:cNvSpPr>
          <p:nvPr>
            <p:ph type="sldImg"/>
          </p:nvPr>
        </p:nvSpPr>
        <p:spPr>
          <a:xfrm>
            <a:off x="866775" y="582613"/>
            <a:ext cx="3886200" cy="2914650"/>
          </a:xfr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866775" y="582613"/>
            <a:ext cx="3886200" cy="2914650"/>
          </a:xfrm>
        </p:spPr>
      </p:sp>
      <p:sp>
        <p:nvSpPr>
          <p:cNvPr id="5" name="Notes Placeholder 4"/>
          <p:cNvSpPr>
            <a:spLocks noGrp="1"/>
          </p:cNvSpPr>
          <p:nvPr>
            <p:ph type="body" idx="1"/>
          </p:nvPr>
        </p:nvSpPr>
        <p:spPr/>
        <p:txBody>
          <a:bodyPr>
            <a:normAutofit/>
          </a:bodyPr>
          <a:lstStyle/>
          <a:p>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866775" y="582613"/>
            <a:ext cx="3886200" cy="2914650"/>
          </a:xfrm>
        </p:spPr>
      </p:sp>
      <p:sp>
        <p:nvSpPr>
          <p:cNvPr id="5" name="Notes Placeholder 4"/>
          <p:cNvSpPr>
            <a:spLocks noGrp="1"/>
          </p:cNvSpPr>
          <p:nvPr>
            <p:ph type="body" idx="1"/>
          </p:nvPr>
        </p:nvSpPr>
        <p:spPr/>
        <p:txBody>
          <a:bodyPr>
            <a:normAutofit/>
          </a:bodyPr>
          <a:lstStyle/>
          <a:p>
            <a:endParaRPr lang="en-I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type="body" idx="1"/>
          </p:nvPr>
        </p:nvSpPr>
        <p:spPr/>
        <p:txBody>
          <a:bodyPr>
            <a:normAutofit/>
          </a:bodyPr>
          <a:lstStyle/>
          <a:p>
            <a:endParaRPr lang="en-US" dirty="0" smtClean="0"/>
          </a:p>
        </p:txBody>
      </p:sp>
      <p:sp>
        <p:nvSpPr>
          <p:cNvPr id="5" name="Slide Image Placeholder 4"/>
          <p:cNvSpPr>
            <a:spLocks noGrp="1" noRot="1" noChangeAspect="1"/>
          </p:cNvSpPr>
          <p:nvPr>
            <p:ph type="sldImg"/>
          </p:nvPr>
        </p:nvSpPr>
        <p:spPr>
          <a:xfrm>
            <a:off x="866775" y="582613"/>
            <a:ext cx="3886200" cy="2914650"/>
          </a:xfr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866775" y="582613"/>
            <a:ext cx="3886200" cy="2914650"/>
          </a:xfrm>
        </p:spPr>
      </p:sp>
      <p:sp>
        <p:nvSpPr>
          <p:cNvPr id="5" name="Notes Placeholder 4"/>
          <p:cNvSpPr>
            <a:spLocks noGrp="1"/>
          </p:cNvSpPr>
          <p:nvPr>
            <p:ph type="body" idx="1"/>
          </p:nvPr>
        </p:nvSpPr>
        <p:spPr/>
        <p:txBody>
          <a:bodyPr>
            <a:normAutofit/>
          </a:bodyPr>
          <a:lstStyle/>
          <a:p>
            <a:r>
              <a:rPr lang="en-US" dirty="0" err="1">
                <a:latin typeface="Candara" pitchFamily="34" charset="0"/>
              </a:rPr>
              <a:t>DataStage</a:t>
            </a:r>
            <a:r>
              <a:rPr lang="en-US" dirty="0">
                <a:latin typeface="Candara" pitchFamily="34" charset="0"/>
              </a:rPr>
              <a:t> Designer enables you to:</a:t>
            </a:r>
          </a:p>
          <a:p>
            <a:r>
              <a:rPr lang="en-US" dirty="0">
                <a:latin typeface="Candara" pitchFamily="34" charset="0"/>
              </a:rPr>
              <a:t>Create, edit, and view objects in the repository.</a:t>
            </a:r>
          </a:p>
          <a:p>
            <a:r>
              <a:rPr lang="en-US" dirty="0">
                <a:latin typeface="Candara" pitchFamily="34" charset="0"/>
              </a:rPr>
              <a:t>Create, edit, and view data elements, table definitions, transforms, and routines.</a:t>
            </a:r>
          </a:p>
          <a:p>
            <a:r>
              <a:rPr lang="en-US" dirty="0">
                <a:latin typeface="Candara" pitchFamily="34" charset="0"/>
              </a:rPr>
              <a:t>Import and export </a:t>
            </a:r>
            <a:r>
              <a:rPr lang="en-US" dirty="0" err="1">
                <a:latin typeface="Candara" pitchFamily="34" charset="0"/>
              </a:rPr>
              <a:t>DataStage</a:t>
            </a:r>
            <a:r>
              <a:rPr lang="en-US" dirty="0">
                <a:latin typeface="Candara" pitchFamily="34" charset="0"/>
              </a:rPr>
              <a:t> components, such as projects, jobs, and job components.</a:t>
            </a:r>
          </a:p>
          <a:p>
            <a:r>
              <a:rPr lang="en-US" dirty="0">
                <a:latin typeface="Candara" pitchFamily="34" charset="0"/>
              </a:rPr>
              <a:t>Analyze the use of particular items in a project.</a:t>
            </a:r>
          </a:p>
          <a:p>
            <a:r>
              <a:rPr lang="en-US" dirty="0">
                <a:latin typeface="Candara" pitchFamily="34" charset="0"/>
              </a:rPr>
              <a:t>Edit and view user-defined object properties.</a:t>
            </a:r>
          </a:p>
          <a:p>
            <a:r>
              <a:rPr lang="en-US" dirty="0">
                <a:latin typeface="Candara" pitchFamily="34" charset="0"/>
              </a:rPr>
              <a:t>Create jobs, job sequences, containers, and job templates.</a:t>
            </a:r>
          </a:p>
          <a:p>
            <a:r>
              <a:rPr lang="en-US" dirty="0">
                <a:latin typeface="Candara" pitchFamily="34" charset="0"/>
              </a:rPr>
              <a:t>Create and use parameters within jobs.</a:t>
            </a:r>
          </a:p>
          <a:p>
            <a:r>
              <a:rPr lang="en-US" dirty="0">
                <a:latin typeface="Candara" pitchFamily="34" charset="0"/>
              </a:rPr>
              <a:t>Save, compile, and run jobs.</a:t>
            </a:r>
          </a:p>
          <a:p>
            <a:endParaRPr lang="en-I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866775" y="582613"/>
            <a:ext cx="3886200" cy="2914650"/>
          </a:xfrm>
        </p:spPr>
      </p:sp>
      <p:sp>
        <p:nvSpPr>
          <p:cNvPr id="5" name="Notes Placeholder 4"/>
          <p:cNvSpPr>
            <a:spLocks noGrp="1"/>
          </p:cNvSpPr>
          <p:nvPr>
            <p:ph type="body" idx="1"/>
          </p:nvPr>
        </p:nvSpPr>
        <p:spPr/>
        <p:txBody>
          <a:bodyPr>
            <a:noAutofit/>
          </a:bodyPr>
          <a:lstStyle/>
          <a:p>
            <a:r>
              <a:rPr lang="en-US" sz="1200" dirty="0"/>
              <a:t>The </a:t>
            </a:r>
            <a:r>
              <a:rPr lang="en-US" sz="1200" dirty="0" err="1"/>
              <a:t>DataStage</a:t>
            </a:r>
            <a:r>
              <a:rPr lang="en-US" sz="1200" dirty="0"/>
              <a:t> Designer window, which is the graphical user interface used to view, configure, and assemble </a:t>
            </a:r>
            <a:r>
              <a:rPr lang="en-US" sz="1200" dirty="0" err="1"/>
              <a:t>DataStage</a:t>
            </a:r>
            <a:r>
              <a:rPr lang="en-US" sz="1200" dirty="0"/>
              <a:t> objects, contains the following components:</a:t>
            </a:r>
          </a:p>
          <a:p>
            <a:r>
              <a:rPr lang="en-US" sz="1200" i="1" dirty="0"/>
              <a:t>Repository Window:</a:t>
            </a:r>
            <a:r>
              <a:rPr lang="en-US" sz="1200" dirty="0"/>
              <a:t> Displays project objects organized into categories. By default, the Repository window is located in the upper left corner of the Designer window. The project tree displays in this pane and contains the repository objects belonging to a project.</a:t>
            </a:r>
          </a:p>
          <a:p>
            <a:r>
              <a:rPr lang="en-US" sz="1200" i="1" dirty="0"/>
              <a:t>Tool Palette:</a:t>
            </a:r>
            <a:r>
              <a:rPr lang="en-US" sz="1200" dirty="0"/>
              <a:t> Contains objects that you add to your job design, such as stage types, file types, database types, and processor objects. You can drag these objects from the Palette into the Diagram window. By default, this window is displayed in the lower left corner, of the Designer window. This window appears to be empty until you open or create a job.</a:t>
            </a:r>
          </a:p>
          <a:p>
            <a:endParaRPr lang="en-IN" sz="1200"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007788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320720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25661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866775" y="582613"/>
            <a:ext cx="3886200" cy="2914650"/>
          </a:xfrm>
        </p:spPr>
      </p:sp>
      <p:sp>
        <p:nvSpPr>
          <p:cNvPr id="5" name="Notes Placeholder 4"/>
          <p:cNvSpPr>
            <a:spLocks noGrp="1"/>
          </p:cNvSpPr>
          <p:nvPr>
            <p:ph type="body" idx="1"/>
          </p:nvPr>
        </p:nvSpPr>
        <p:spPr/>
        <p:txBody>
          <a:bodyPr>
            <a:normAutofit/>
          </a:bodyPr>
          <a:lstStyle/>
          <a:p>
            <a:r>
              <a:rPr lang="en-US" sz="1200" i="1" dirty="0"/>
              <a:t>Repository Window:</a:t>
            </a:r>
            <a:r>
              <a:rPr lang="en-US" sz="1200" dirty="0"/>
              <a:t> Displays project objects organized into categories. By default, the Repository window is located in the upper left corner of the Designer window. The project tree displays in this pane and contains the repository objects belonging to a project.</a:t>
            </a:r>
          </a:p>
          <a:p>
            <a:endParaRPr lang="en-IN" sz="5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866775" y="582613"/>
            <a:ext cx="3886200" cy="2914650"/>
          </a:xfrm>
        </p:spPr>
      </p:sp>
      <p:sp>
        <p:nvSpPr>
          <p:cNvPr id="5" name="Notes Placeholder 4"/>
          <p:cNvSpPr>
            <a:spLocks noGrp="1"/>
          </p:cNvSpPr>
          <p:nvPr>
            <p:ph type="body" idx="1"/>
          </p:nvPr>
        </p:nvSpPr>
        <p:spPr/>
        <p:txBody>
          <a:bodyPr>
            <a:normAutofit/>
          </a:bodyPr>
          <a:lstStyle/>
          <a:p>
            <a:endParaRPr lang="en-I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06534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type="body" idx="1"/>
          </p:nvPr>
        </p:nvSpPr>
        <p:spPr/>
        <p:txBody>
          <a:bodyPr>
            <a:normAutofit/>
          </a:bodyPr>
          <a:lstStyle/>
          <a:p>
            <a:endParaRPr lang="en-US" dirty="0" smtClean="0"/>
          </a:p>
        </p:txBody>
      </p:sp>
      <p:sp>
        <p:nvSpPr>
          <p:cNvPr id="5" name="Slide Image Placeholder 4"/>
          <p:cNvSpPr>
            <a:spLocks noGrp="1" noRot="1" noChangeAspect="1"/>
          </p:cNvSpPr>
          <p:nvPr>
            <p:ph type="sldImg"/>
          </p:nvPr>
        </p:nvSpPr>
        <p:spPr>
          <a:xfrm>
            <a:off x="866775" y="582613"/>
            <a:ext cx="3886200" cy="2914650"/>
          </a:xfr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741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641886698"/>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946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419660371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48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09728215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509"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0240906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8683657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7444824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253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84087750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13858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3557"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5609824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6"/>
            <a:ext cx="8229600" cy="792162"/>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843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39419884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5916459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312481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3341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793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14097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6504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0808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vmlDrawing" Target="../drawings/vmlDrawing1.v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 Id="rId27" Type="http://schemas.openxmlformats.org/officeDocument/2006/relationships/tags" Target="../tags/tag7.xml"/><Relationship Id="rId30"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1"/>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6389" name="think-cell Slide" r:id="rId28" imgW="360" imgH="360" progId="">
                  <p:embed/>
                </p:oleObj>
              </mc:Choice>
              <mc:Fallback>
                <p:oleObj name="think-cell Slide" r:id="rId28" imgW="360" imgH="360" progId="">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2"/>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3"/>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4"/>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5"/>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6"/>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7"/>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30"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178704090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702" r:id="rId18"/>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IBM </a:t>
            </a:r>
            <a:r>
              <a:rPr lang="en-US" dirty="0" err="1"/>
              <a:t>InfoSphere</a:t>
            </a:r>
            <a:r>
              <a:rPr lang="en-US" dirty="0"/>
              <a:t> Information Server</a:t>
            </a:r>
          </a:p>
        </p:txBody>
      </p:sp>
      <p:sp>
        <p:nvSpPr>
          <p:cNvPr id="4" name="Subtitle 3"/>
          <p:cNvSpPr>
            <a:spLocks noGrp="1"/>
          </p:cNvSpPr>
          <p:nvPr>
            <p:ph type="subTitle" idx="1"/>
          </p:nvPr>
        </p:nvSpPr>
        <p:spPr/>
        <p:txBody>
          <a:bodyPr/>
          <a:lstStyle/>
          <a:p>
            <a:r>
              <a:rPr lang="en-US" dirty="0"/>
              <a:t>Lesson 2: Designing Jobs</a:t>
            </a:r>
          </a:p>
          <a:p>
            <a:endParaRPr lang="en-US" dirty="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Designer Work </a:t>
            </a:r>
            <a:r>
              <a:rPr lang="en-US" dirty="0" smtClean="0"/>
              <a:t>Area</a:t>
            </a:r>
            <a:endParaRPr lang="en-US" dirty="0"/>
          </a:p>
        </p:txBody>
      </p:sp>
      <p:sp>
        <p:nvSpPr>
          <p:cNvPr id="7171"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lgn="just">
              <a:spcBef>
                <a:spcPct val="20000"/>
              </a:spcBef>
              <a:buClr>
                <a:srgbClr val="00A1E4"/>
              </a:buClr>
              <a:buFont typeface="Wingdings" pitchFamily="2" charset="2"/>
              <a:buChar char="Ø"/>
            </a:pPr>
            <a:endParaRPr lang="en-US" sz="2000" b="1" dirty="0">
              <a:solidFill>
                <a:srgbClr val="000000"/>
              </a:solidFill>
              <a:latin typeface="Candara"/>
              <a:cs typeface="Arial" pitchFamily="34" charset="0"/>
            </a:endParaRPr>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71488" y="1905010"/>
            <a:ext cx="7989120" cy="4056185"/>
          </a:xfrm>
          <a:prstGeom prst="rect">
            <a:avLst/>
          </a:prstGeom>
        </p:spPr>
      </p:pic>
      <p:sp>
        <p:nvSpPr>
          <p:cNvPr id="9" name="AutoShape 4"/>
          <p:cNvSpPr>
            <a:spLocks noChangeArrowheads="1"/>
          </p:cNvSpPr>
          <p:nvPr/>
        </p:nvSpPr>
        <p:spPr bwMode="auto">
          <a:xfrm>
            <a:off x="7784150" y="2946411"/>
            <a:ext cx="1352916" cy="742226"/>
          </a:xfrm>
          <a:prstGeom prst="wedgeRoundRectCallout">
            <a:avLst>
              <a:gd name="adj1" fmla="val -154383"/>
              <a:gd name="adj2" fmla="val 62910"/>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dirty="0">
                <a:solidFill>
                  <a:srgbClr val="FFFF00"/>
                </a:solidFill>
              </a:rPr>
              <a:t>Parallel canvas </a:t>
            </a:r>
          </a:p>
        </p:txBody>
      </p:sp>
      <p:sp>
        <p:nvSpPr>
          <p:cNvPr id="10" name="AutoShape 5"/>
          <p:cNvSpPr>
            <a:spLocks noChangeArrowheads="1"/>
          </p:cNvSpPr>
          <p:nvPr/>
        </p:nvSpPr>
        <p:spPr bwMode="auto">
          <a:xfrm>
            <a:off x="3090863" y="3235335"/>
            <a:ext cx="1217367" cy="453302"/>
          </a:xfrm>
          <a:prstGeom prst="wedgeRoundRectCallout">
            <a:avLst>
              <a:gd name="adj1" fmla="val 54787"/>
              <a:gd name="adj2" fmla="val -227945"/>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a:solidFill>
                  <a:srgbClr val="FFFF00"/>
                </a:solidFill>
              </a:rPr>
              <a:t>Toolbar</a:t>
            </a:r>
          </a:p>
        </p:txBody>
      </p:sp>
      <p:sp>
        <p:nvSpPr>
          <p:cNvPr id="14" name="AutoShape 6"/>
          <p:cNvSpPr>
            <a:spLocks noChangeArrowheads="1"/>
          </p:cNvSpPr>
          <p:nvPr/>
        </p:nvSpPr>
        <p:spPr bwMode="auto">
          <a:xfrm>
            <a:off x="2724151" y="4991110"/>
            <a:ext cx="1205153" cy="676031"/>
          </a:xfrm>
          <a:prstGeom prst="wedgeRoundRectCallout">
            <a:avLst>
              <a:gd name="adj1" fmla="val -167579"/>
              <a:gd name="adj2" fmla="val -65625"/>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a:solidFill>
                  <a:srgbClr val="FFFF00"/>
                </a:solidFill>
              </a:rPr>
              <a:t>Palette</a:t>
            </a:r>
          </a:p>
        </p:txBody>
      </p:sp>
      <p:sp>
        <p:nvSpPr>
          <p:cNvPr id="15" name="AutoShape 7"/>
          <p:cNvSpPr>
            <a:spLocks noChangeArrowheads="1"/>
          </p:cNvSpPr>
          <p:nvPr/>
        </p:nvSpPr>
        <p:spPr bwMode="auto">
          <a:xfrm>
            <a:off x="5800726" y="1447811"/>
            <a:ext cx="1022105" cy="432378"/>
          </a:xfrm>
          <a:prstGeom prst="wedgeRoundRectCallout">
            <a:avLst>
              <a:gd name="adj1" fmla="val -280012"/>
              <a:gd name="adj2" fmla="val 145001"/>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dirty="0">
                <a:solidFill>
                  <a:srgbClr val="FFFF00"/>
                </a:solidFill>
              </a:rPr>
              <a:t>Menus</a:t>
            </a:r>
          </a:p>
        </p:txBody>
      </p:sp>
      <p:sp>
        <p:nvSpPr>
          <p:cNvPr id="16" name="AutoShape 8"/>
          <p:cNvSpPr>
            <a:spLocks noChangeArrowheads="1"/>
          </p:cNvSpPr>
          <p:nvPr/>
        </p:nvSpPr>
        <p:spPr bwMode="auto">
          <a:xfrm>
            <a:off x="533401" y="1828810"/>
            <a:ext cx="1523999" cy="457730"/>
          </a:xfrm>
          <a:prstGeom prst="wedgeRoundRectCallout">
            <a:avLst>
              <a:gd name="adj1" fmla="val -11620"/>
              <a:gd name="adj2" fmla="val 202616"/>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dirty="0">
                <a:solidFill>
                  <a:srgbClr val="FFFF00"/>
                </a:solidFill>
              </a:rPr>
              <a:t>Repository</a:t>
            </a:r>
          </a:p>
        </p:txBody>
      </p:sp>
    </p:spTree>
    <p:extLst>
      <p:ext uri="{BB962C8B-B14F-4D97-AF65-F5344CB8AC3E}">
        <p14:creationId xmlns:p14="http://schemas.microsoft.com/office/powerpoint/2010/main" val="17083631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p:cNvSpPr>
          <p:nvPr/>
        </p:nvSpPr>
        <p:spPr bwMode="auto">
          <a:xfrm>
            <a:off x="437697"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eaLnBrk="0" hangingPunct="0">
              <a:lnSpc>
                <a:spcPct val="80000"/>
              </a:lnSpc>
            </a:pPr>
            <a:endParaRPr lang="en-US" sz="2400" b="1" dirty="0">
              <a:solidFill>
                <a:srgbClr val="000000"/>
              </a:solidFill>
              <a:latin typeface="Candara"/>
              <a:ea typeface="+mj-ea"/>
              <a:cs typeface="Arial" pitchFamily="34" charset="0"/>
            </a:endParaRPr>
          </a:p>
        </p:txBody>
      </p:sp>
      <p:sp>
        <p:nvSpPr>
          <p:cNvPr id="3" name="Title 2"/>
          <p:cNvSpPr>
            <a:spLocks noGrp="1"/>
          </p:cNvSpPr>
          <p:nvPr>
            <p:ph type="ctrTitle"/>
          </p:nvPr>
        </p:nvSpPr>
        <p:spPr/>
        <p:txBody>
          <a:bodyPr/>
          <a:lstStyle/>
          <a:p>
            <a:r>
              <a:rPr lang="en-US" dirty="0"/>
              <a:t>IBM </a:t>
            </a:r>
            <a:r>
              <a:rPr lang="en-US" dirty="0" err="1"/>
              <a:t>InfoSphere</a:t>
            </a:r>
            <a:r>
              <a:rPr lang="en-US" dirty="0"/>
              <a:t> Information Server</a:t>
            </a:r>
            <a:br>
              <a:rPr lang="en-US" dirty="0"/>
            </a:br>
            <a:endParaRPr lang="en-US" dirty="0"/>
          </a:p>
        </p:txBody>
      </p:sp>
      <p:sp>
        <p:nvSpPr>
          <p:cNvPr id="4" name="Subtitle 3"/>
          <p:cNvSpPr>
            <a:spLocks noGrp="1"/>
          </p:cNvSpPr>
          <p:nvPr>
            <p:ph type="subTitle" idx="1"/>
          </p:nvPr>
        </p:nvSpPr>
        <p:spPr/>
        <p:txBody>
          <a:bodyPr/>
          <a:lstStyle/>
          <a:p>
            <a:r>
              <a:rPr lang="en-US" dirty="0" smtClean="0"/>
              <a:t>Lesson </a:t>
            </a:r>
            <a:r>
              <a:rPr lang="en-US" dirty="0"/>
              <a:t>2.3 : Import metadata into the Repository</a:t>
            </a:r>
          </a:p>
          <a:p>
            <a:endParaRPr lang="en-US" dirty="0"/>
          </a:p>
        </p:txBody>
      </p:sp>
    </p:spTree>
    <p:extLst>
      <p:ext uri="{BB962C8B-B14F-4D97-AF65-F5344CB8AC3E}">
        <p14:creationId xmlns:p14="http://schemas.microsoft.com/office/powerpoint/2010/main" val="38506198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altLang="en-US" dirty="0"/>
              <a:t>Table Definitions describe the format and columns of files and tables</a:t>
            </a:r>
          </a:p>
          <a:p>
            <a:r>
              <a:rPr lang="en-US" altLang="en-US" dirty="0"/>
              <a:t>You can import Table Definitions for:</a:t>
            </a:r>
          </a:p>
          <a:p>
            <a:pPr lvl="1"/>
            <a:r>
              <a:rPr lang="en-US" altLang="en-US" dirty="0"/>
              <a:t>Sequential files</a:t>
            </a:r>
          </a:p>
          <a:p>
            <a:pPr lvl="1"/>
            <a:r>
              <a:rPr lang="en-US" altLang="en-US" dirty="0"/>
              <a:t>Relational tables</a:t>
            </a:r>
          </a:p>
          <a:p>
            <a:pPr lvl="1"/>
            <a:r>
              <a:rPr lang="en-US" altLang="en-US" dirty="0"/>
              <a:t>COBOL files</a:t>
            </a:r>
          </a:p>
          <a:p>
            <a:pPr lvl="1"/>
            <a:r>
              <a:rPr lang="en-US" altLang="en-US" dirty="0"/>
              <a:t>Many other things</a:t>
            </a:r>
          </a:p>
          <a:p>
            <a:r>
              <a:rPr lang="en-US" altLang="en-US" dirty="0"/>
              <a:t>Table Definitions can be loaded into job stages</a:t>
            </a:r>
          </a:p>
          <a:p>
            <a:endParaRPr lang="en-US" dirty="0"/>
          </a:p>
        </p:txBody>
      </p:sp>
      <p:sp>
        <p:nvSpPr>
          <p:cNvPr id="3" name="Title 2"/>
          <p:cNvSpPr>
            <a:spLocks noGrp="1"/>
          </p:cNvSpPr>
          <p:nvPr>
            <p:ph type="title"/>
          </p:nvPr>
        </p:nvSpPr>
        <p:spPr/>
        <p:txBody>
          <a:bodyPr/>
          <a:lstStyle/>
          <a:p>
            <a:r>
              <a:rPr lang="en-US" dirty="0"/>
              <a:t>Importing Table </a:t>
            </a:r>
            <a:r>
              <a:rPr lang="en-US" dirty="0" smtClean="0"/>
              <a:t>Definitions</a:t>
            </a:r>
            <a:endParaRPr lang="en-US" dirty="0"/>
          </a:p>
        </p:txBody>
      </p:sp>
    </p:spTree>
    <p:extLst>
      <p:ext uri="{BB962C8B-B14F-4D97-AF65-F5344CB8AC3E}">
        <p14:creationId xmlns:p14="http://schemas.microsoft.com/office/powerpoint/2010/main" val="115086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Importing Table </a:t>
            </a:r>
            <a:r>
              <a:rPr lang="en-US" dirty="0" smtClean="0"/>
              <a:t>Definitions</a:t>
            </a:r>
            <a:endParaRPr lang="en-US" dirty="0"/>
          </a:p>
        </p:txBody>
      </p:sp>
      <p:sp>
        <p:nvSpPr>
          <p:cNvPr id="5122" name="Title 1"/>
          <p:cNvSpPr>
            <a:spLocks/>
          </p:cNvSpPr>
          <p:nvPr/>
        </p:nvSpPr>
        <p:spPr bwMode="auto">
          <a:xfrm>
            <a:off x="437697"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eaLnBrk="0" hangingPunct="0">
              <a:lnSpc>
                <a:spcPct val="80000"/>
              </a:lnSpc>
            </a:pPr>
            <a:endParaRPr lang="en-US" sz="2400" b="1" dirty="0">
              <a:solidFill>
                <a:srgbClr val="000000"/>
              </a:solidFill>
              <a:latin typeface="Candara"/>
              <a:ea typeface="+mj-ea"/>
              <a:cs typeface="Arial" pitchFamily="34" charset="0"/>
            </a:endParaRPr>
          </a:p>
        </p:txBody>
      </p:sp>
      <p:sp>
        <p:nvSpPr>
          <p:cNvPr id="4" name="Content Placeholder 3"/>
          <p:cNvSpPr>
            <a:spLocks noGrp="1"/>
          </p:cNvSpPr>
          <p:nvPr>
            <p:ph idx="1"/>
          </p:nvPr>
        </p:nvSpPr>
        <p:spPr/>
        <p:txBody>
          <a:bodyPr/>
          <a:lstStyle/>
          <a:p>
            <a:r>
              <a:rPr lang="en-US" altLang="en-US" dirty="0"/>
              <a:t>Table Definitions define the formats of a variety of data files and tables. These definitions can then be used and reused in your jobs to specify the formats of data stores.</a:t>
            </a:r>
          </a:p>
          <a:p>
            <a:pPr lvl="1"/>
            <a:r>
              <a:rPr lang="en-US" altLang="en-US" dirty="0"/>
              <a:t>For example, you can import the format and column definitions of the </a:t>
            </a:r>
            <a:r>
              <a:rPr lang="en-US" altLang="en-US" b="1" dirty="0"/>
              <a:t>Customers.txt </a:t>
            </a:r>
            <a:r>
              <a:rPr lang="en-US" altLang="en-US" dirty="0"/>
              <a:t>file.  </a:t>
            </a:r>
          </a:p>
          <a:p>
            <a:r>
              <a:rPr lang="en-US" altLang="en-US" dirty="0"/>
              <a:t>You can then load this into the sequential source stage of a job that extracts data from the Customers.txt file. You can load this same metadata into other stages that access data with the same format.  In this sense the metadata is </a:t>
            </a:r>
            <a:r>
              <a:rPr lang="en-US" altLang="en-US" i="1" dirty="0"/>
              <a:t>reusable</a:t>
            </a:r>
            <a:r>
              <a:rPr lang="en-US" altLang="en-US" dirty="0"/>
              <a:t>.  It can be used with any file or data store with the same format.</a:t>
            </a:r>
          </a:p>
          <a:p>
            <a:r>
              <a:rPr lang="en-US" altLang="en-US" dirty="0"/>
              <a:t>If the column definitions are similar to what you need you can modify the definitions and save the Table Definition under a new name.</a:t>
            </a:r>
          </a:p>
          <a:p>
            <a:r>
              <a:rPr lang="en-US" altLang="en-US" dirty="0"/>
              <a:t>You can import and define several different kinds of Table Definitions including:  Sequential files and ODBC data sources.</a:t>
            </a:r>
          </a:p>
          <a:p>
            <a:pPr>
              <a:buNone/>
            </a:pPr>
            <a:endParaRPr lang="en-US" altLang="en-US" dirty="0"/>
          </a:p>
          <a:p>
            <a:endParaRPr lang="en-US" dirty="0"/>
          </a:p>
        </p:txBody>
      </p:sp>
    </p:spTree>
    <p:extLst>
      <p:ext uri="{BB962C8B-B14F-4D97-AF65-F5344CB8AC3E}">
        <p14:creationId xmlns:p14="http://schemas.microsoft.com/office/powerpoint/2010/main" val="16760085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Sequential File Import </a:t>
            </a:r>
            <a:r>
              <a:rPr lang="en-US" dirty="0" smtClean="0"/>
              <a:t>Procedure</a:t>
            </a:r>
            <a:endParaRPr lang="en-US" dirty="0"/>
          </a:p>
        </p:txBody>
      </p:sp>
      <p:sp>
        <p:nvSpPr>
          <p:cNvPr id="5122" name="Title 1"/>
          <p:cNvSpPr>
            <a:spLocks/>
          </p:cNvSpPr>
          <p:nvPr/>
        </p:nvSpPr>
        <p:spPr bwMode="auto">
          <a:xfrm>
            <a:off x="437697"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eaLnBrk="0" hangingPunct="0">
              <a:lnSpc>
                <a:spcPct val="80000"/>
              </a:lnSpc>
            </a:pPr>
            <a:endParaRPr lang="en-US" sz="2400" b="1" dirty="0">
              <a:solidFill>
                <a:srgbClr val="000000"/>
              </a:solidFill>
              <a:latin typeface="Candara"/>
              <a:ea typeface="+mj-ea"/>
              <a:cs typeface="Arial" pitchFamily="34" charset="0"/>
            </a:endParaRPr>
          </a:p>
        </p:txBody>
      </p:sp>
      <p:sp>
        <p:nvSpPr>
          <p:cNvPr id="4" name="Content Placeholder 3"/>
          <p:cNvSpPr>
            <a:spLocks noGrp="1"/>
          </p:cNvSpPr>
          <p:nvPr>
            <p:ph idx="1"/>
          </p:nvPr>
        </p:nvSpPr>
        <p:spPr/>
        <p:txBody>
          <a:bodyPr/>
          <a:lstStyle/>
          <a:p>
            <a:r>
              <a:rPr lang="en-US" altLang="en-US" dirty="0"/>
              <a:t>To start the import, click Import&gt;Table Definitions&gt;Sequential File Definitions.  </a:t>
            </a:r>
          </a:p>
          <a:p>
            <a:pPr lvl="1"/>
            <a:r>
              <a:rPr lang="en-US" altLang="en-US" dirty="0"/>
              <a:t>The </a:t>
            </a:r>
            <a:r>
              <a:rPr lang="en-US" altLang="en-US" b="1" dirty="0"/>
              <a:t>Import Meta Data (Sequential) </a:t>
            </a:r>
            <a:r>
              <a:rPr lang="en-US" altLang="en-US" dirty="0"/>
              <a:t>window is displayed. </a:t>
            </a:r>
          </a:p>
          <a:p>
            <a:r>
              <a:rPr lang="en-US" altLang="en-US" dirty="0"/>
              <a:t>Select directory containing sequential file and then the file</a:t>
            </a:r>
          </a:p>
          <a:p>
            <a:pPr lvl="1"/>
            <a:r>
              <a:rPr lang="en-US" altLang="en-US" dirty="0"/>
              <a:t>The </a:t>
            </a:r>
            <a:r>
              <a:rPr lang="en-US" altLang="en-US" b="1" dirty="0"/>
              <a:t>Files </a:t>
            </a:r>
            <a:r>
              <a:rPr lang="en-US" altLang="en-US" dirty="0"/>
              <a:t>box is then populated with the files you can import. Select the file to import. </a:t>
            </a:r>
          </a:p>
          <a:p>
            <a:r>
              <a:rPr lang="en-US" altLang="en-US" dirty="0"/>
              <a:t>Select or specify a folder to import into.</a:t>
            </a:r>
          </a:p>
          <a:p>
            <a:r>
              <a:rPr lang="en-US" altLang="en-US" dirty="0"/>
              <a:t>Select a repository folder to store the Table Definition in</a:t>
            </a:r>
          </a:p>
          <a:p>
            <a:r>
              <a:rPr lang="en-US" altLang="en-US" dirty="0"/>
              <a:t>Examined format and column definitions and edit as necessary.</a:t>
            </a:r>
          </a:p>
          <a:p>
            <a:pPr>
              <a:buFont typeface="Webdings" pitchFamily="18" charset="2"/>
              <a:buNone/>
            </a:pPr>
            <a:r>
              <a:rPr lang="en-US" altLang="en-US" dirty="0"/>
              <a:t/>
            </a:r>
            <a:br>
              <a:rPr lang="en-US" altLang="en-US" dirty="0"/>
            </a:br>
            <a:r>
              <a:rPr lang="en-US" altLang="en-US" dirty="0"/>
              <a:t> </a:t>
            </a:r>
          </a:p>
          <a:p>
            <a:endParaRPr lang="en-US" dirty="0"/>
          </a:p>
        </p:txBody>
      </p:sp>
    </p:spTree>
    <p:extLst>
      <p:ext uri="{BB962C8B-B14F-4D97-AF65-F5344CB8AC3E}">
        <p14:creationId xmlns:p14="http://schemas.microsoft.com/office/powerpoint/2010/main" val="659795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Importing Sequential </a:t>
            </a:r>
            <a:r>
              <a:rPr lang="en-US" dirty="0" smtClean="0"/>
              <a:t>Metadata</a:t>
            </a:r>
            <a:endParaRPr lang="en-US" dirty="0"/>
          </a:p>
        </p:txBody>
      </p:sp>
      <p:sp>
        <p:nvSpPr>
          <p:cNvPr id="5122" name="Title 1"/>
          <p:cNvSpPr>
            <a:spLocks/>
          </p:cNvSpPr>
          <p:nvPr/>
        </p:nvSpPr>
        <p:spPr bwMode="auto">
          <a:xfrm>
            <a:off x="437697"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eaLnBrk="0" hangingPunct="0">
              <a:lnSpc>
                <a:spcPct val="80000"/>
              </a:lnSpc>
            </a:pPr>
            <a:endParaRPr lang="en-US" sz="2400" b="1" dirty="0">
              <a:solidFill>
                <a:srgbClr val="000000"/>
              </a:solidFill>
              <a:latin typeface="Candara"/>
              <a:ea typeface="+mj-ea"/>
              <a:cs typeface="Arial" pitchFamily="34" charset="0"/>
            </a:endParaRPr>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678" y="1547450"/>
            <a:ext cx="8467799" cy="4378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AutoShape 4"/>
          <p:cNvSpPr>
            <a:spLocks noChangeArrowheads="1"/>
          </p:cNvSpPr>
          <p:nvPr/>
        </p:nvSpPr>
        <p:spPr bwMode="auto">
          <a:xfrm>
            <a:off x="7016262" y="2928939"/>
            <a:ext cx="1669025" cy="1074688"/>
          </a:xfrm>
          <a:prstGeom prst="wedgeRoundRectCallout">
            <a:avLst>
              <a:gd name="adj1" fmla="val -87843"/>
              <a:gd name="adj2" fmla="val 80370"/>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dirty="0" smtClean="0">
                <a:solidFill>
                  <a:srgbClr val="FFFF00"/>
                </a:solidFill>
              </a:rPr>
              <a:t>Import Table </a:t>
            </a:r>
            <a:r>
              <a:rPr lang="en-US" altLang="en-US" sz="1800" dirty="0">
                <a:solidFill>
                  <a:srgbClr val="FFFF00"/>
                </a:solidFill>
              </a:rPr>
              <a:t>Definition for a sequential file</a:t>
            </a:r>
            <a:r>
              <a:rPr lang="en-US" altLang="en-US" sz="1800" dirty="0"/>
              <a:t> </a:t>
            </a:r>
          </a:p>
        </p:txBody>
      </p:sp>
    </p:spTree>
    <p:extLst>
      <p:ext uri="{BB962C8B-B14F-4D97-AF65-F5344CB8AC3E}">
        <p14:creationId xmlns:p14="http://schemas.microsoft.com/office/powerpoint/2010/main" val="5137121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Sequential Import </a:t>
            </a:r>
            <a:r>
              <a:rPr lang="en-US" dirty="0" smtClean="0"/>
              <a:t>Window</a:t>
            </a:r>
            <a:endParaRPr lang="en-US" dirty="0"/>
          </a:p>
        </p:txBody>
      </p:sp>
      <p:sp>
        <p:nvSpPr>
          <p:cNvPr id="5122" name="Title 1"/>
          <p:cNvSpPr>
            <a:spLocks/>
          </p:cNvSpPr>
          <p:nvPr/>
        </p:nvSpPr>
        <p:spPr bwMode="auto">
          <a:xfrm>
            <a:off x="437697"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eaLnBrk="0" hangingPunct="0">
              <a:lnSpc>
                <a:spcPct val="80000"/>
              </a:lnSpc>
            </a:pPr>
            <a:endParaRPr lang="en-US" sz="2400" b="1" dirty="0">
              <a:solidFill>
                <a:srgbClr val="000000"/>
              </a:solidFill>
              <a:latin typeface="Candara"/>
              <a:ea typeface="+mj-ea"/>
              <a:cs typeface="Arial" pitchFamily="34" charset="0"/>
            </a:endParaRPr>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219200"/>
            <a:ext cx="6618288"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AutoShape 4"/>
          <p:cNvSpPr>
            <a:spLocks noChangeArrowheads="1"/>
          </p:cNvSpPr>
          <p:nvPr/>
        </p:nvSpPr>
        <p:spPr bwMode="auto">
          <a:xfrm>
            <a:off x="5008563" y="4584700"/>
            <a:ext cx="2292350" cy="776288"/>
          </a:xfrm>
          <a:prstGeom prst="wedgeRoundRectCallout">
            <a:avLst>
              <a:gd name="adj1" fmla="val -163366"/>
              <a:gd name="adj2" fmla="val 102556"/>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a:solidFill>
                  <a:srgbClr val="FFFF00"/>
                </a:solidFill>
              </a:rPr>
              <a:t>Select repository folder </a:t>
            </a:r>
          </a:p>
        </p:txBody>
      </p:sp>
      <p:sp>
        <p:nvSpPr>
          <p:cNvPr id="11" name="AutoShape 5"/>
          <p:cNvSpPr>
            <a:spLocks noChangeArrowheads="1"/>
          </p:cNvSpPr>
          <p:nvPr/>
        </p:nvSpPr>
        <p:spPr bwMode="auto">
          <a:xfrm>
            <a:off x="4033838" y="3262313"/>
            <a:ext cx="1406525" cy="514350"/>
          </a:xfrm>
          <a:prstGeom prst="wedgeRoundRectCallout">
            <a:avLst>
              <a:gd name="adj1" fmla="val -151241"/>
              <a:gd name="adj2" fmla="val 92593"/>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a:solidFill>
                  <a:srgbClr val="FFFF00"/>
                </a:solidFill>
              </a:rPr>
              <a:t>Select file</a:t>
            </a:r>
          </a:p>
        </p:txBody>
      </p:sp>
      <p:sp>
        <p:nvSpPr>
          <p:cNvPr id="12" name="AutoShape 6"/>
          <p:cNvSpPr>
            <a:spLocks noChangeArrowheads="1"/>
          </p:cNvSpPr>
          <p:nvPr/>
        </p:nvSpPr>
        <p:spPr bwMode="auto">
          <a:xfrm>
            <a:off x="7759700" y="2549525"/>
            <a:ext cx="1654175" cy="528638"/>
          </a:xfrm>
          <a:prstGeom prst="wedgeRoundRectCallout">
            <a:avLst>
              <a:gd name="adj1" fmla="val -83111"/>
              <a:gd name="adj2" fmla="val -191440"/>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dirty="0">
                <a:solidFill>
                  <a:srgbClr val="FFFF00"/>
                </a:solidFill>
              </a:rPr>
              <a:t>Start import</a:t>
            </a:r>
          </a:p>
        </p:txBody>
      </p:sp>
      <p:sp>
        <p:nvSpPr>
          <p:cNvPr id="13" name="AutoShape 7"/>
          <p:cNvSpPr>
            <a:spLocks noChangeArrowheads="1"/>
          </p:cNvSpPr>
          <p:nvPr/>
        </p:nvSpPr>
        <p:spPr bwMode="auto">
          <a:xfrm>
            <a:off x="4249738" y="920750"/>
            <a:ext cx="1597025" cy="1196975"/>
          </a:xfrm>
          <a:prstGeom prst="wedgeRoundRectCallout">
            <a:avLst>
              <a:gd name="adj1" fmla="val -193639"/>
              <a:gd name="adj2" fmla="val 65782"/>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a:solidFill>
                  <a:srgbClr val="FFFF00"/>
                </a:solidFill>
              </a:rPr>
              <a:t>Select directory containing files</a:t>
            </a:r>
          </a:p>
        </p:txBody>
      </p:sp>
    </p:spTree>
    <p:extLst>
      <p:ext uri="{BB962C8B-B14F-4D97-AF65-F5344CB8AC3E}">
        <p14:creationId xmlns:p14="http://schemas.microsoft.com/office/powerpoint/2010/main" val="545343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 </a:t>
            </a:r>
            <a:r>
              <a:rPr lang="en-US" dirty="0" smtClean="0"/>
              <a:t>Format</a:t>
            </a:r>
            <a:endParaRPr lang="en-US" dirty="0"/>
          </a:p>
        </p:txBody>
      </p:sp>
      <p:sp>
        <p:nvSpPr>
          <p:cNvPr id="5122" name="Title 1"/>
          <p:cNvSpPr>
            <a:spLocks/>
          </p:cNvSpPr>
          <p:nvPr/>
        </p:nvSpPr>
        <p:spPr bwMode="auto">
          <a:xfrm>
            <a:off x="437697"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eaLnBrk="0" hangingPunct="0">
              <a:lnSpc>
                <a:spcPct val="80000"/>
              </a:lnSpc>
            </a:pPr>
            <a:endParaRPr lang="en-US" sz="2400" b="1" dirty="0">
              <a:solidFill>
                <a:srgbClr val="000000"/>
              </a:solidFill>
              <a:latin typeface="Candara"/>
              <a:ea typeface="+mj-ea"/>
              <a:cs typeface="Arial" pitchFamily="34" charset="0"/>
            </a:endParaRPr>
          </a:p>
        </p:txBody>
      </p:sp>
      <p:pic>
        <p:nvPicPr>
          <p:cNvPr id="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697" y="1219200"/>
            <a:ext cx="8367841" cy="4706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AutoShape 4"/>
          <p:cNvSpPr>
            <a:spLocks noChangeArrowheads="1"/>
          </p:cNvSpPr>
          <p:nvPr/>
        </p:nvSpPr>
        <p:spPr bwMode="auto">
          <a:xfrm>
            <a:off x="4962072" y="3611563"/>
            <a:ext cx="1335088" cy="601662"/>
          </a:xfrm>
          <a:prstGeom prst="wedgeRoundRectCallout">
            <a:avLst>
              <a:gd name="adj1" fmla="val 67361"/>
              <a:gd name="adj2" fmla="val -161875"/>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a:solidFill>
                  <a:srgbClr val="FFFF00"/>
                </a:solidFill>
              </a:rPr>
              <a:t>Delimiter</a:t>
            </a:r>
          </a:p>
        </p:txBody>
      </p:sp>
      <p:sp>
        <p:nvSpPr>
          <p:cNvPr id="16" name="AutoShape 5"/>
          <p:cNvSpPr>
            <a:spLocks noChangeArrowheads="1"/>
          </p:cNvSpPr>
          <p:nvPr/>
        </p:nvSpPr>
        <p:spPr bwMode="auto">
          <a:xfrm>
            <a:off x="6540047" y="1304925"/>
            <a:ext cx="2582863" cy="776288"/>
          </a:xfrm>
          <a:prstGeom prst="wedgeRoundRectCallout">
            <a:avLst>
              <a:gd name="adj1" fmla="val -138259"/>
              <a:gd name="adj2" fmla="val 63088"/>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a:solidFill>
                  <a:srgbClr val="FFFF00"/>
                </a:solidFill>
              </a:rPr>
              <a:t>Select if first row has column names</a:t>
            </a:r>
          </a:p>
        </p:txBody>
      </p:sp>
      <p:sp>
        <p:nvSpPr>
          <p:cNvPr id="17" name="AutoShape 6"/>
          <p:cNvSpPr>
            <a:spLocks noChangeArrowheads="1"/>
          </p:cNvSpPr>
          <p:nvPr/>
        </p:nvSpPr>
        <p:spPr bwMode="auto">
          <a:xfrm>
            <a:off x="3485697" y="1066800"/>
            <a:ext cx="1782763" cy="601663"/>
          </a:xfrm>
          <a:prstGeom prst="wedgeRoundRectCallout">
            <a:avLst>
              <a:gd name="adj1" fmla="val -146884"/>
              <a:gd name="adj2" fmla="val 117546"/>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a:solidFill>
                  <a:srgbClr val="FFFF00"/>
                </a:solidFill>
              </a:rPr>
              <a:t>Edit columns</a:t>
            </a:r>
          </a:p>
        </p:txBody>
      </p:sp>
    </p:spTree>
    <p:extLst>
      <p:ext uri="{BB962C8B-B14F-4D97-AF65-F5344CB8AC3E}">
        <p14:creationId xmlns:p14="http://schemas.microsoft.com/office/powerpoint/2010/main" val="39333010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 Column Names and </a:t>
            </a:r>
            <a:r>
              <a:rPr lang="en-US" dirty="0" smtClean="0"/>
              <a:t>Types</a:t>
            </a:r>
            <a:endParaRPr lang="en-US" dirty="0"/>
          </a:p>
        </p:txBody>
      </p:sp>
      <p:sp>
        <p:nvSpPr>
          <p:cNvPr id="5122" name="Title 1"/>
          <p:cNvSpPr>
            <a:spLocks/>
          </p:cNvSpPr>
          <p:nvPr/>
        </p:nvSpPr>
        <p:spPr bwMode="auto">
          <a:xfrm>
            <a:off x="437697"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eaLnBrk="0" hangingPunct="0">
              <a:lnSpc>
                <a:spcPct val="80000"/>
              </a:lnSpc>
            </a:pPr>
            <a:endParaRPr lang="en-US" sz="2400" b="1" dirty="0">
              <a:solidFill>
                <a:srgbClr val="000000"/>
              </a:solidFill>
              <a:latin typeface="Candara"/>
              <a:ea typeface="+mj-ea"/>
              <a:cs typeface="Arial" pitchFamily="34" charset="0"/>
            </a:endParaRPr>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2" y="1423744"/>
            <a:ext cx="8554550"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10"/>
          <p:cNvSpPr>
            <a:spLocks noChangeArrowheads="1"/>
          </p:cNvSpPr>
          <p:nvPr/>
        </p:nvSpPr>
        <p:spPr bwMode="auto">
          <a:xfrm>
            <a:off x="3924300" y="1569794"/>
            <a:ext cx="2278062" cy="935037"/>
          </a:xfrm>
          <a:prstGeom prst="wedgeRoundRectCallout">
            <a:avLst>
              <a:gd name="adj1" fmla="val -188259"/>
              <a:gd name="adj2" fmla="val 66810"/>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a:solidFill>
                  <a:srgbClr val="FFFF00"/>
                </a:solidFill>
              </a:rPr>
              <a:t>Double-click to define extended properties</a:t>
            </a:r>
          </a:p>
        </p:txBody>
      </p:sp>
    </p:spTree>
    <p:extLst>
      <p:ext uri="{BB962C8B-B14F-4D97-AF65-F5344CB8AC3E}">
        <p14:creationId xmlns:p14="http://schemas.microsoft.com/office/powerpoint/2010/main" val="1525009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p:cNvSpPr>
          <p:nvPr/>
        </p:nvSpPr>
        <p:spPr bwMode="auto">
          <a:xfrm>
            <a:off x="437697"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eaLnBrk="0" hangingPunct="0">
              <a:lnSpc>
                <a:spcPct val="80000"/>
              </a:lnSpc>
            </a:pPr>
            <a:endParaRPr lang="en-US" sz="2400" b="1" dirty="0">
              <a:solidFill>
                <a:srgbClr val="000000"/>
              </a:solidFill>
              <a:latin typeface="Candara"/>
              <a:ea typeface="+mj-ea"/>
              <a:cs typeface="Arial" pitchFamily="34" charset="0"/>
            </a:endParaRPr>
          </a:p>
        </p:txBody>
      </p:sp>
      <p:sp>
        <p:nvSpPr>
          <p:cNvPr id="6"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eaLnBrk="0" hangingPunct="0">
              <a:lnSpc>
                <a:spcPct val="80000"/>
              </a:lnSpc>
            </a:pPr>
            <a:r>
              <a:rPr lang="en-US" altLang="en-US" sz="2800" dirty="0"/>
              <a:t>Extended Properties window</a:t>
            </a:r>
            <a:endParaRPr lang="en-US" sz="2800" b="1" dirty="0">
              <a:solidFill>
                <a:srgbClr val="000000"/>
              </a:solidFill>
              <a:latin typeface="Candara" panose="020E0502030303020204" pitchFamily="34" charset="0"/>
              <a:ea typeface="+mj-ea"/>
              <a:cs typeface="Arial" panose="020B0604020202020204" pitchFamily="34" charset="0"/>
            </a:endParaRPr>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632" y="1213335"/>
            <a:ext cx="857543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AutoShape 4"/>
          <p:cNvSpPr>
            <a:spLocks noChangeArrowheads="1"/>
          </p:cNvSpPr>
          <p:nvPr/>
        </p:nvSpPr>
        <p:spPr bwMode="auto">
          <a:xfrm>
            <a:off x="2495306" y="4672498"/>
            <a:ext cx="1508125" cy="819150"/>
          </a:xfrm>
          <a:prstGeom prst="wedgeRoundRectCallout">
            <a:avLst>
              <a:gd name="adj1" fmla="val 172315"/>
              <a:gd name="adj2" fmla="val -5231"/>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a:solidFill>
                  <a:srgbClr val="FFFF00"/>
                </a:solidFill>
              </a:rPr>
              <a:t>Available properties</a:t>
            </a:r>
          </a:p>
        </p:txBody>
      </p:sp>
      <p:sp>
        <p:nvSpPr>
          <p:cNvPr id="11" name="AutoShape 5"/>
          <p:cNvSpPr>
            <a:spLocks noChangeArrowheads="1"/>
          </p:cNvSpPr>
          <p:nvPr/>
        </p:nvSpPr>
        <p:spPr bwMode="auto">
          <a:xfrm>
            <a:off x="6543431" y="2608748"/>
            <a:ext cx="1538288" cy="935037"/>
          </a:xfrm>
          <a:prstGeom prst="wedgeRoundRectCallout">
            <a:avLst>
              <a:gd name="adj1" fmla="val -231116"/>
              <a:gd name="adj2" fmla="val 93125"/>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a:solidFill>
                  <a:srgbClr val="FFFF00"/>
                </a:solidFill>
              </a:rPr>
              <a:t>Property categories</a:t>
            </a:r>
          </a:p>
        </p:txBody>
      </p:sp>
      <p:sp>
        <p:nvSpPr>
          <p:cNvPr id="12" name="AutoShape 6"/>
          <p:cNvSpPr>
            <a:spLocks noChangeArrowheads="1"/>
          </p:cNvSpPr>
          <p:nvPr/>
        </p:nvSpPr>
        <p:spPr bwMode="auto">
          <a:xfrm>
            <a:off x="1055444" y="2084873"/>
            <a:ext cx="1522412" cy="717550"/>
          </a:xfrm>
          <a:prstGeom prst="wedgeRoundRectCallout">
            <a:avLst>
              <a:gd name="adj1" fmla="val 12981"/>
              <a:gd name="adj2" fmla="val 120574"/>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a:solidFill>
                  <a:srgbClr val="FFFF00"/>
                </a:solidFill>
              </a:rPr>
              <a:t>Parallel properties</a:t>
            </a:r>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4027948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a:t>
            </a:r>
            <a:r>
              <a:rPr lang="en-US" dirty="0" smtClean="0"/>
              <a:t>Objectives</a:t>
            </a:r>
            <a:endParaRPr lang="en-US" dirty="0"/>
          </a:p>
        </p:txBody>
      </p:sp>
      <p:sp>
        <p:nvSpPr>
          <p:cNvPr id="5" name="Content Placeholder 4"/>
          <p:cNvSpPr>
            <a:spLocks noGrp="1"/>
          </p:cNvSpPr>
          <p:nvPr>
            <p:ph idx="1"/>
          </p:nvPr>
        </p:nvSpPr>
        <p:spPr/>
        <p:txBody>
          <a:bodyPr/>
          <a:lstStyle/>
          <a:p>
            <a:r>
              <a:rPr lang="en-US" dirty="0"/>
              <a:t>On completion of this lesson, you will be able to:</a:t>
            </a:r>
          </a:p>
          <a:p>
            <a:r>
              <a:rPr lang="en-US" dirty="0" smtClean="0"/>
              <a:t>Understand </a:t>
            </a:r>
            <a:r>
              <a:rPr lang="en-US" dirty="0" err="1"/>
              <a:t>DataStage</a:t>
            </a:r>
            <a:r>
              <a:rPr lang="en-US" dirty="0"/>
              <a:t> designer</a:t>
            </a:r>
          </a:p>
          <a:p>
            <a:r>
              <a:rPr lang="en-US" dirty="0"/>
              <a:t>Log onto </a:t>
            </a:r>
            <a:r>
              <a:rPr lang="en-US" dirty="0" err="1"/>
              <a:t>DataStage</a:t>
            </a:r>
            <a:endParaRPr lang="en-US" dirty="0"/>
          </a:p>
          <a:p>
            <a:r>
              <a:rPr lang="en-US" dirty="0"/>
              <a:t>Describe the </a:t>
            </a:r>
            <a:r>
              <a:rPr lang="en-US" dirty="0" err="1"/>
              <a:t>DataStage</a:t>
            </a:r>
            <a:r>
              <a:rPr lang="en-US" dirty="0"/>
              <a:t> workflow</a:t>
            </a:r>
          </a:p>
          <a:p>
            <a:r>
              <a:rPr lang="en-US" dirty="0"/>
              <a:t>Create a Parameter Set</a:t>
            </a:r>
          </a:p>
          <a:p>
            <a:r>
              <a:rPr lang="en-US" dirty="0"/>
              <a:t>Design a simple Parallel job in Designer</a:t>
            </a:r>
          </a:p>
          <a:p>
            <a:r>
              <a:rPr lang="en-US" dirty="0"/>
              <a:t>Define a job parameter</a:t>
            </a:r>
          </a:p>
          <a:p>
            <a:r>
              <a:rPr lang="en-US" dirty="0"/>
              <a:t>Use the Row Generator, Peek, and Annotation stages in a job</a:t>
            </a:r>
          </a:p>
          <a:p>
            <a:r>
              <a:rPr lang="en-US" dirty="0"/>
              <a:t>Compile your job</a:t>
            </a:r>
          </a:p>
          <a:p>
            <a:endParaRPr lang="en-US" dirty="0"/>
          </a:p>
          <a:p>
            <a:endParaRPr lang="en-US" dirty="0"/>
          </a:p>
          <a:p>
            <a:endParaRPr lang="en-US" dirty="0"/>
          </a:p>
        </p:txBody>
      </p:sp>
    </p:spTree>
    <p:extLst>
      <p:ext uri="{BB962C8B-B14F-4D97-AF65-F5344CB8AC3E}">
        <p14:creationId xmlns:p14="http://schemas.microsoft.com/office/powerpoint/2010/main" val="25763106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Definition General </a:t>
            </a:r>
            <a:r>
              <a:rPr lang="en-US" dirty="0" smtClean="0"/>
              <a:t>Tab</a:t>
            </a:r>
            <a:endParaRPr lang="en-US" dirty="0"/>
          </a:p>
        </p:txBody>
      </p:sp>
      <p:sp>
        <p:nvSpPr>
          <p:cNvPr id="5122" name="Title 1"/>
          <p:cNvSpPr>
            <a:spLocks/>
          </p:cNvSpPr>
          <p:nvPr/>
        </p:nvSpPr>
        <p:spPr bwMode="auto">
          <a:xfrm>
            <a:off x="437697"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eaLnBrk="0" hangingPunct="0">
              <a:lnSpc>
                <a:spcPct val="80000"/>
              </a:lnSpc>
            </a:pPr>
            <a:endParaRPr lang="en-US" sz="2400" b="1" dirty="0">
              <a:solidFill>
                <a:srgbClr val="000000"/>
              </a:solidFill>
              <a:latin typeface="Candara"/>
              <a:ea typeface="+mj-ea"/>
              <a:cs typeface="Arial" pitchFamily="34" charset="0"/>
            </a:endParaRPr>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1219200"/>
            <a:ext cx="8817707" cy="4657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AutoShape 4"/>
          <p:cNvSpPr>
            <a:spLocks noChangeArrowheads="1"/>
          </p:cNvSpPr>
          <p:nvPr/>
        </p:nvSpPr>
        <p:spPr bwMode="auto">
          <a:xfrm>
            <a:off x="8215313" y="2466975"/>
            <a:ext cx="1028329" cy="662997"/>
          </a:xfrm>
          <a:prstGeom prst="wedgeRoundRectCallout">
            <a:avLst>
              <a:gd name="adj1" fmla="val -139491"/>
              <a:gd name="adj2" fmla="val -93167"/>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a:solidFill>
                  <a:srgbClr val="FFFF00"/>
                </a:solidFill>
              </a:rPr>
              <a:t>Source</a:t>
            </a:r>
          </a:p>
        </p:txBody>
      </p:sp>
      <p:sp>
        <p:nvSpPr>
          <p:cNvPr id="15" name="AutoShape 5"/>
          <p:cNvSpPr>
            <a:spLocks noChangeArrowheads="1"/>
          </p:cNvSpPr>
          <p:nvPr/>
        </p:nvSpPr>
        <p:spPr bwMode="auto">
          <a:xfrm>
            <a:off x="5194300" y="2522538"/>
            <a:ext cx="1000576" cy="637109"/>
          </a:xfrm>
          <a:prstGeom prst="wedgeRoundRectCallout">
            <a:avLst>
              <a:gd name="adj1" fmla="val -143431"/>
              <a:gd name="adj2" fmla="val -96954"/>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a:solidFill>
                  <a:srgbClr val="FFFF00"/>
                </a:solidFill>
              </a:rPr>
              <a:t>Type</a:t>
            </a:r>
          </a:p>
        </p:txBody>
      </p:sp>
      <p:sp>
        <p:nvSpPr>
          <p:cNvPr id="16" name="AutoShape 6"/>
          <p:cNvSpPr>
            <a:spLocks noChangeArrowheads="1"/>
          </p:cNvSpPr>
          <p:nvPr/>
        </p:nvSpPr>
        <p:spPr bwMode="auto">
          <a:xfrm>
            <a:off x="431801" y="5059363"/>
            <a:ext cx="1669574" cy="648615"/>
          </a:xfrm>
          <a:prstGeom prst="wedgeRoundRectCallout">
            <a:avLst>
              <a:gd name="adj1" fmla="val 35653"/>
              <a:gd name="adj2" fmla="val -471287"/>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a:solidFill>
                  <a:srgbClr val="FFFF00"/>
                </a:solidFill>
              </a:rPr>
              <a:t>Stored Table Definition</a:t>
            </a:r>
          </a:p>
        </p:txBody>
      </p:sp>
    </p:spTree>
    <p:extLst>
      <p:ext uri="{BB962C8B-B14F-4D97-AF65-F5344CB8AC3E}">
        <p14:creationId xmlns:p14="http://schemas.microsoft.com/office/powerpoint/2010/main" val="13962736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p:cNvSpPr>
          <p:nvPr/>
        </p:nvSpPr>
        <p:spPr bwMode="auto">
          <a:xfrm>
            <a:off x="437697"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eaLnBrk="0" hangingPunct="0">
              <a:lnSpc>
                <a:spcPct val="80000"/>
              </a:lnSpc>
            </a:pPr>
            <a:endParaRPr lang="en-US" sz="2400" b="1" dirty="0">
              <a:solidFill>
                <a:srgbClr val="000000"/>
              </a:solidFill>
              <a:latin typeface="Candara"/>
              <a:ea typeface="+mj-ea"/>
              <a:cs typeface="Arial" pitchFamily="34" charset="0"/>
            </a:endParaRPr>
          </a:p>
        </p:txBody>
      </p:sp>
      <p:sp>
        <p:nvSpPr>
          <p:cNvPr id="3" name="Title 2"/>
          <p:cNvSpPr>
            <a:spLocks noGrp="1"/>
          </p:cNvSpPr>
          <p:nvPr>
            <p:ph type="ctrTitle"/>
          </p:nvPr>
        </p:nvSpPr>
        <p:spPr/>
        <p:txBody>
          <a:bodyPr/>
          <a:lstStyle/>
          <a:p>
            <a:r>
              <a:rPr lang="en-US" dirty="0"/>
              <a:t>IBM </a:t>
            </a:r>
            <a:r>
              <a:rPr lang="en-US" dirty="0" err="1"/>
              <a:t>InfoSphere</a:t>
            </a:r>
            <a:r>
              <a:rPr lang="en-US" dirty="0"/>
              <a:t> Information Server</a:t>
            </a:r>
            <a:br>
              <a:rPr lang="en-US" dirty="0"/>
            </a:br>
            <a:endParaRPr lang="en-US" dirty="0"/>
          </a:p>
        </p:txBody>
      </p:sp>
      <p:sp>
        <p:nvSpPr>
          <p:cNvPr id="4" name="Subtitle 3"/>
          <p:cNvSpPr>
            <a:spLocks noGrp="1"/>
          </p:cNvSpPr>
          <p:nvPr>
            <p:ph type="subTitle" idx="1"/>
          </p:nvPr>
        </p:nvSpPr>
        <p:spPr/>
        <p:txBody>
          <a:bodyPr/>
          <a:lstStyle/>
          <a:p>
            <a:r>
              <a:rPr lang="en-US" dirty="0" smtClean="0"/>
              <a:t>Lesson </a:t>
            </a:r>
            <a:r>
              <a:rPr lang="en-US" dirty="0"/>
              <a:t>2.4 : Job Parameter and parameter Sets</a:t>
            </a:r>
          </a:p>
        </p:txBody>
      </p:sp>
    </p:spTree>
    <p:extLst>
      <p:ext uri="{BB962C8B-B14F-4D97-AF65-F5344CB8AC3E}">
        <p14:creationId xmlns:p14="http://schemas.microsoft.com/office/powerpoint/2010/main" val="32946564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Job Parameter </a:t>
            </a:r>
          </a:p>
        </p:txBody>
      </p:sp>
      <p:sp>
        <p:nvSpPr>
          <p:cNvPr id="7171"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lgn="just">
              <a:spcBef>
                <a:spcPct val="20000"/>
              </a:spcBef>
              <a:buClr>
                <a:srgbClr val="00A1E4"/>
              </a:buClr>
              <a:buFont typeface="Wingdings" pitchFamily="2" charset="2"/>
              <a:buChar char="Ø"/>
            </a:pPr>
            <a:endParaRPr lang="en-US" sz="2000" b="1" dirty="0">
              <a:solidFill>
                <a:srgbClr val="000000"/>
              </a:solidFill>
              <a:latin typeface="Candara"/>
              <a:cs typeface="Arial" pitchFamily="34" charset="0"/>
            </a:endParaRPr>
          </a:p>
        </p:txBody>
      </p:sp>
      <p:sp>
        <p:nvSpPr>
          <p:cNvPr id="4" name="Content Placeholder 3"/>
          <p:cNvSpPr>
            <a:spLocks noGrp="1"/>
          </p:cNvSpPr>
          <p:nvPr>
            <p:ph idx="1"/>
          </p:nvPr>
        </p:nvSpPr>
        <p:spPr/>
        <p:txBody>
          <a:bodyPr/>
          <a:lstStyle/>
          <a:p>
            <a:r>
              <a:rPr lang="en-US" altLang="en-US" dirty="0"/>
              <a:t>Defined in Job Properties window</a:t>
            </a:r>
          </a:p>
          <a:p>
            <a:r>
              <a:rPr lang="en-US" altLang="en-US" dirty="0"/>
              <a:t>Makes the job more flexible</a:t>
            </a:r>
          </a:p>
          <a:p>
            <a:r>
              <a:rPr lang="en-US" altLang="en-US" dirty="0"/>
              <a:t>Parameters can be:</a:t>
            </a:r>
          </a:p>
          <a:p>
            <a:pPr lvl="1"/>
            <a:r>
              <a:rPr lang="en-US" altLang="en-US" dirty="0"/>
              <a:t>Used in directory and file names</a:t>
            </a:r>
          </a:p>
          <a:p>
            <a:pPr lvl="1"/>
            <a:r>
              <a:rPr lang="en-US" altLang="en-US" dirty="0"/>
              <a:t>Used to specify property values</a:t>
            </a:r>
          </a:p>
          <a:p>
            <a:pPr lvl="1"/>
            <a:r>
              <a:rPr lang="en-US" altLang="en-US" dirty="0"/>
              <a:t>Used in constraints and derivations</a:t>
            </a:r>
          </a:p>
          <a:p>
            <a:r>
              <a:rPr lang="en-US" altLang="en-US" dirty="0"/>
              <a:t>Parameter values are determined at run time</a:t>
            </a:r>
          </a:p>
          <a:p>
            <a:r>
              <a:rPr lang="en-US" altLang="en-US" dirty="0"/>
              <a:t>When used for directory and files names and property values, they are surrounded with pound signs (#)</a:t>
            </a:r>
          </a:p>
          <a:p>
            <a:pPr lvl="1"/>
            <a:r>
              <a:rPr lang="en-US" altLang="en-US" dirty="0"/>
              <a:t>–E.g., #</a:t>
            </a:r>
            <a:r>
              <a:rPr lang="en-US" altLang="en-US" dirty="0" err="1"/>
              <a:t>NumRows</a:t>
            </a:r>
            <a:r>
              <a:rPr lang="en-US" altLang="en-US" dirty="0"/>
              <a:t>#</a:t>
            </a:r>
          </a:p>
          <a:p>
            <a:r>
              <a:rPr lang="en-US" altLang="en-US" dirty="0"/>
              <a:t>Job parameters can reference </a:t>
            </a:r>
            <a:r>
              <a:rPr lang="en-US" altLang="en-US" dirty="0" err="1"/>
              <a:t>DataStage</a:t>
            </a:r>
            <a:r>
              <a:rPr lang="en-US" altLang="en-US" dirty="0"/>
              <a:t> environment variables</a:t>
            </a:r>
          </a:p>
          <a:p>
            <a:pPr lvl="1"/>
            <a:r>
              <a:rPr lang="en-US" altLang="en-US" dirty="0"/>
              <a:t>–Prefaced by $, e.g., $APT_CONFIG_FILE </a:t>
            </a:r>
          </a:p>
          <a:p>
            <a:endParaRPr lang="en-US" dirty="0"/>
          </a:p>
        </p:txBody>
      </p:sp>
    </p:spTree>
    <p:extLst>
      <p:ext uri="{BB962C8B-B14F-4D97-AF65-F5344CB8AC3E}">
        <p14:creationId xmlns:p14="http://schemas.microsoft.com/office/powerpoint/2010/main" val="22929777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Defining a Job Parameter</a:t>
            </a:r>
            <a:endParaRPr lang="en-US" dirty="0"/>
          </a:p>
        </p:txBody>
      </p:sp>
      <p:sp>
        <p:nvSpPr>
          <p:cNvPr id="3" name="Content Placeholder 2"/>
          <p:cNvSpPr>
            <a:spLocks noGrp="1"/>
          </p:cNvSpPr>
          <p:nvPr>
            <p:ph idx="1"/>
          </p:nvPr>
        </p:nvSpPr>
        <p:spPr>
          <a:xfrm>
            <a:off x="298516" y="1670616"/>
            <a:ext cx="8845484" cy="4643751"/>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Click </a:t>
            </a:r>
            <a:r>
              <a:rPr lang="en-US" dirty="0"/>
              <a:t>the Job Properties icon to open this window.</a:t>
            </a:r>
          </a:p>
          <a:p>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883" y="1307125"/>
            <a:ext cx="8121528" cy="440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10"/>
          <p:cNvSpPr>
            <a:spLocks noChangeArrowheads="1"/>
          </p:cNvSpPr>
          <p:nvPr/>
        </p:nvSpPr>
        <p:spPr bwMode="auto">
          <a:xfrm>
            <a:off x="6170256" y="2913670"/>
            <a:ext cx="2122788" cy="825075"/>
          </a:xfrm>
          <a:prstGeom prst="wedgeRoundRectCallout">
            <a:avLst>
              <a:gd name="adj1" fmla="val 30662"/>
              <a:gd name="adj2" fmla="val 127231"/>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a:solidFill>
                  <a:srgbClr val="FFFF00"/>
                </a:solidFill>
              </a:rPr>
              <a:t>Add environment variable</a:t>
            </a:r>
          </a:p>
        </p:txBody>
      </p:sp>
      <p:sp>
        <p:nvSpPr>
          <p:cNvPr id="7" name="AutoShape 11"/>
          <p:cNvSpPr>
            <a:spLocks noChangeArrowheads="1"/>
          </p:cNvSpPr>
          <p:nvPr/>
        </p:nvSpPr>
        <p:spPr bwMode="auto">
          <a:xfrm>
            <a:off x="1001356" y="3097820"/>
            <a:ext cx="1374772" cy="825075"/>
          </a:xfrm>
          <a:prstGeom prst="wedgeRoundRectCallout">
            <a:avLst>
              <a:gd name="adj1" fmla="val -13870"/>
              <a:gd name="adj2" fmla="val -193083"/>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a:solidFill>
                  <a:srgbClr val="FFFF00"/>
                </a:solidFill>
              </a:rPr>
              <a:t>Parameter</a:t>
            </a:r>
          </a:p>
        </p:txBody>
      </p:sp>
      <p:sp>
        <p:nvSpPr>
          <p:cNvPr id="8" name="AutoShape 12"/>
          <p:cNvSpPr>
            <a:spLocks noChangeArrowheads="1"/>
          </p:cNvSpPr>
          <p:nvPr/>
        </p:nvSpPr>
        <p:spPr bwMode="auto">
          <a:xfrm>
            <a:off x="3989031" y="2197708"/>
            <a:ext cx="1615832" cy="825074"/>
          </a:xfrm>
          <a:prstGeom prst="wedgeRoundRectCallout">
            <a:avLst>
              <a:gd name="adj1" fmla="val -146653"/>
              <a:gd name="adj2" fmla="val -152977"/>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a:solidFill>
                  <a:srgbClr val="FFFF00"/>
                </a:solidFill>
              </a:rPr>
              <a:t>Parameters tab</a:t>
            </a:r>
          </a:p>
        </p:txBody>
      </p:sp>
    </p:spTree>
    <p:extLst>
      <p:ext uri="{BB962C8B-B14F-4D97-AF65-F5344CB8AC3E}">
        <p14:creationId xmlns:p14="http://schemas.microsoft.com/office/powerpoint/2010/main" val="19141395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Parameter </a:t>
            </a:r>
            <a:r>
              <a:rPr lang="en-US" dirty="0" smtClean="0"/>
              <a:t>Sets</a:t>
            </a:r>
            <a:endParaRPr lang="en-US" dirty="0"/>
          </a:p>
        </p:txBody>
      </p:sp>
      <p:sp>
        <p:nvSpPr>
          <p:cNvPr id="4" name="Content Placeholder 3"/>
          <p:cNvSpPr>
            <a:spLocks noGrp="1"/>
          </p:cNvSpPr>
          <p:nvPr>
            <p:ph idx="1"/>
          </p:nvPr>
        </p:nvSpPr>
        <p:spPr/>
        <p:txBody>
          <a:bodyPr/>
          <a:lstStyle/>
          <a:p>
            <a:r>
              <a:rPr lang="en-US" altLang="en-US" dirty="0"/>
              <a:t>Store a collection of parameters in a named object</a:t>
            </a:r>
          </a:p>
          <a:p>
            <a:r>
              <a:rPr lang="en-US" altLang="en-US" dirty="0"/>
              <a:t>One or more values files can be named and specified</a:t>
            </a:r>
          </a:p>
          <a:p>
            <a:pPr lvl="1"/>
            <a:r>
              <a:rPr lang="en-US" altLang="en-US" dirty="0"/>
              <a:t>A values file stores values for specified parameters</a:t>
            </a:r>
          </a:p>
          <a:p>
            <a:pPr lvl="1"/>
            <a:r>
              <a:rPr lang="en-US" altLang="en-US" dirty="0"/>
              <a:t>Values are picked up at runtime</a:t>
            </a:r>
          </a:p>
          <a:p>
            <a:r>
              <a:rPr lang="en-US" altLang="en-US" dirty="0"/>
              <a:t>Parameter Sets can be added to the job parameters specified on the Parameters tab in the job properties</a:t>
            </a:r>
          </a:p>
          <a:p>
            <a:endParaRPr lang="en-US" dirty="0"/>
          </a:p>
        </p:txBody>
      </p:sp>
      <p:sp>
        <p:nvSpPr>
          <p:cNvPr id="7171"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lgn="just">
              <a:spcBef>
                <a:spcPct val="20000"/>
              </a:spcBef>
              <a:buClr>
                <a:srgbClr val="00A1E4"/>
              </a:buClr>
              <a:buFont typeface="Wingdings" pitchFamily="2" charset="2"/>
              <a:buChar char="Ø"/>
            </a:pPr>
            <a:endParaRPr lang="en-US" sz="2000" b="1" dirty="0">
              <a:solidFill>
                <a:srgbClr val="000000"/>
              </a:solidFill>
              <a:latin typeface="Candara"/>
              <a:cs typeface="Arial" pitchFamily="34" charset="0"/>
            </a:endParaRPr>
          </a:p>
        </p:txBody>
      </p:sp>
    </p:spTree>
    <p:extLst>
      <p:ext uri="{BB962C8B-B14F-4D97-AF65-F5344CB8AC3E}">
        <p14:creationId xmlns:p14="http://schemas.microsoft.com/office/powerpoint/2010/main" val="41141264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Creating a New Parameter </a:t>
            </a:r>
            <a:r>
              <a:rPr lang="en-US" dirty="0" smtClean="0"/>
              <a:t>Set</a:t>
            </a:r>
            <a:endParaRPr lang="en-US" dirty="0"/>
          </a:p>
        </p:txBody>
      </p:sp>
      <p:sp>
        <p:nvSpPr>
          <p:cNvPr id="7171"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lgn="just">
              <a:spcBef>
                <a:spcPct val="20000"/>
              </a:spcBef>
              <a:buClr>
                <a:srgbClr val="00A1E4"/>
              </a:buClr>
              <a:buFont typeface="Wingdings" pitchFamily="2" charset="2"/>
              <a:buChar char="Ø"/>
            </a:pPr>
            <a:endParaRPr lang="en-US" sz="2000" b="1" dirty="0">
              <a:solidFill>
                <a:srgbClr val="000000"/>
              </a:solidFill>
              <a:latin typeface="Candara"/>
              <a:cs typeface="Arial" pitchFamily="34" charset="0"/>
            </a:endParaRPr>
          </a:p>
        </p:txBody>
      </p:sp>
      <p:pic>
        <p:nvPicPr>
          <p:cNvPr id="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575" y="1658820"/>
            <a:ext cx="8014447" cy="3493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84905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Parameters </a:t>
            </a:r>
            <a:r>
              <a:rPr lang="en-US" dirty="0" smtClean="0"/>
              <a:t>Tab</a:t>
            </a:r>
            <a:endParaRPr lang="en-US" dirty="0"/>
          </a:p>
        </p:txBody>
      </p:sp>
      <p:sp>
        <p:nvSpPr>
          <p:cNvPr id="7171"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lgn="just">
              <a:spcBef>
                <a:spcPct val="20000"/>
              </a:spcBef>
              <a:buClr>
                <a:srgbClr val="00A1E4"/>
              </a:buClr>
              <a:buFont typeface="Wingdings" pitchFamily="2" charset="2"/>
              <a:buChar char="Ø"/>
            </a:pPr>
            <a:endParaRPr lang="en-US" sz="2000" b="1" dirty="0">
              <a:solidFill>
                <a:srgbClr val="000000"/>
              </a:solidFill>
              <a:latin typeface="Candara"/>
              <a:cs typeface="Arial" pitchFamily="34" charset="0"/>
            </a:endParaRPr>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243" y="2314576"/>
            <a:ext cx="8407400" cy="319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AutoShape 4"/>
          <p:cNvSpPr>
            <a:spLocks noChangeArrowheads="1"/>
          </p:cNvSpPr>
          <p:nvPr/>
        </p:nvSpPr>
        <p:spPr bwMode="auto">
          <a:xfrm>
            <a:off x="1565031" y="4999038"/>
            <a:ext cx="2409825" cy="1022350"/>
          </a:xfrm>
          <a:prstGeom prst="wedgeRoundRectCallout">
            <a:avLst>
              <a:gd name="adj1" fmla="val -52443"/>
              <a:gd name="adj2" fmla="val -234651"/>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dirty="0">
                <a:solidFill>
                  <a:srgbClr val="FFFF00"/>
                </a:solidFill>
              </a:rPr>
              <a:t>Parameter set name is specified on General tab</a:t>
            </a:r>
          </a:p>
        </p:txBody>
      </p:sp>
      <p:sp>
        <p:nvSpPr>
          <p:cNvPr id="9" name="AutoShape 5"/>
          <p:cNvSpPr>
            <a:spLocks noChangeArrowheads="1"/>
          </p:cNvSpPr>
          <p:nvPr/>
        </p:nvSpPr>
        <p:spPr bwMode="auto">
          <a:xfrm>
            <a:off x="4432300" y="1233488"/>
            <a:ext cx="1812925" cy="762000"/>
          </a:xfrm>
          <a:prstGeom prst="wedgeRoundRectCallout">
            <a:avLst>
              <a:gd name="adj1" fmla="val -171177"/>
              <a:gd name="adj2" fmla="val 94984"/>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a:solidFill>
                  <a:srgbClr val="FFFF00"/>
                </a:solidFill>
              </a:rPr>
              <a:t>Specify parameters </a:t>
            </a:r>
          </a:p>
        </p:txBody>
      </p:sp>
    </p:spTree>
    <p:extLst>
      <p:ext uri="{BB962C8B-B14F-4D97-AF65-F5344CB8AC3E}">
        <p14:creationId xmlns:p14="http://schemas.microsoft.com/office/powerpoint/2010/main" val="32960221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Adding a Parameter Set to Job </a:t>
            </a:r>
            <a:r>
              <a:rPr lang="en-US" dirty="0" smtClean="0"/>
              <a:t>Properties</a:t>
            </a:r>
            <a:endParaRPr lang="en-US" dirty="0"/>
          </a:p>
        </p:txBody>
      </p:sp>
      <p:sp>
        <p:nvSpPr>
          <p:cNvPr id="7171"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20000"/>
              </a:spcBef>
              <a:buClr>
                <a:srgbClr val="00A1E4"/>
              </a:buClr>
            </a:pPr>
            <a:endParaRPr lang="en-US" sz="2000" b="1" dirty="0">
              <a:solidFill>
                <a:srgbClr val="000000"/>
              </a:solidFill>
              <a:latin typeface="Candara"/>
              <a:cs typeface="Arial" pitchFamily="34" charset="0"/>
            </a:endParaRPr>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913" y="1371601"/>
            <a:ext cx="8846633" cy="441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AutoShape 4"/>
          <p:cNvSpPr>
            <a:spLocks noChangeArrowheads="1"/>
          </p:cNvSpPr>
          <p:nvPr/>
        </p:nvSpPr>
        <p:spPr bwMode="auto">
          <a:xfrm>
            <a:off x="6975475" y="3368675"/>
            <a:ext cx="1750655" cy="707377"/>
          </a:xfrm>
          <a:prstGeom prst="wedgeRoundRectCallout">
            <a:avLst>
              <a:gd name="adj1" fmla="val -113046"/>
              <a:gd name="adj2" fmla="val 269375"/>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a:solidFill>
                  <a:srgbClr val="FFFF00"/>
                </a:solidFill>
              </a:rPr>
              <a:t>Add Parameter Set</a:t>
            </a:r>
          </a:p>
        </p:txBody>
      </p:sp>
      <p:sp>
        <p:nvSpPr>
          <p:cNvPr id="9" name="AutoShape 5"/>
          <p:cNvSpPr>
            <a:spLocks noChangeArrowheads="1"/>
          </p:cNvSpPr>
          <p:nvPr/>
        </p:nvSpPr>
        <p:spPr bwMode="auto">
          <a:xfrm>
            <a:off x="3851276" y="3236913"/>
            <a:ext cx="1824324" cy="707377"/>
          </a:xfrm>
          <a:prstGeom prst="wedgeRoundRectCallout">
            <a:avLst>
              <a:gd name="adj1" fmla="val -57491"/>
              <a:gd name="adj2" fmla="val 284792"/>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a:solidFill>
                  <a:srgbClr val="FFFF00"/>
                </a:solidFill>
              </a:rPr>
              <a:t>View Parameter Set</a:t>
            </a:r>
          </a:p>
        </p:txBody>
      </p:sp>
      <p:sp>
        <p:nvSpPr>
          <p:cNvPr id="10" name="AutoShape 6"/>
          <p:cNvSpPr>
            <a:spLocks noChangeArrowheads="1"/>
          </p:cNvSpPr>
          <p:nvPr/>
        </p:nvSpPr>
        <p:spPr bwMode="auto">
          <a:xfrm>
            <a:off x="673100" y="3859213"/>
            <a:ext cx="1714489" cy="707377"/>
          </a:xfrm>
          <a:prstGeom prst="wedgeRoundRectCallout">
            <a:avLst>
              <a:gd name="adj1" fmla="val 38514"/>
              <a:gd name="adj2" fmla="val -233333"/>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a:solidFill>
                  <a:srgbClr val="FFFF00"/>
                </a:solidFill>
              </a:rPr>
              <a:t>Parameter Set Reference</a:t>
            </a:r>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21141327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Using Parameter Set </a:t>
            </a:r>
            <a:r>
              <a:rPr lang="en-US" dirty="0" smtClean="0"/>
              <a:t>Parameters</a:t>
            </a:r>
            <a:endParaRPr lang="en-US" dirty="0"/>
          </a:p>
        </p:txBody>
      </p:sp>
      <p:sp>
        <p:nvSpPr>
          <p:cNvPr id="7171"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lgn="just">
              <a:spcBef>
                <a:spcPct val="20000"/>
              </a:spcBef>
              <a:buClr>
                <a:srgbClr val="00A1E4"/>
              </a:buClr>
              <a:buFont typeface="Wingdings" pitchFamily="2" charset="2"/>
              <a:buChar char="Ø"/>
            </a:pPr>
            <a:endParaRPr lang="en-US" sz="2000" b="1" dirty="0">
              <a:solidFill>
                <a:srgbClr val="000000"/>
              </a:solidFill>
              <a:latin typeface="Candara"/>
              <a:cs typeface="Arial" pitchFamily="34" charset="0"/>
            </a:endParaRPr>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6" y="1447800"/>
            <a:ext cx="8269287" cy="326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Group 4"/>
          <p:cNvGraphicFramePr>
            <a:graphicFrameLocks noGrp="1"/>
          </p:cNvGraphicFramePr>
          <p:nvPr>
            <p:extLst>
              <p:ext uri="{D42A27DB-BD31-4B8C-83A1-F6EECF244321}">
                <p14:modId xmlns:p14="http://schemas.microsoft.com/office/powerpoint/2010/main" val="3162961962"/>
              </p:ext>
            </p:extLst>
          </p:nvPr>
        </p:nvGraphicFramePr>
        <p:xfrm>
          <a:off x="260351" y="5502276"/>
          <a:ext cx="8209298" cy="506048"/>
        </p:xfrm>
        <a:graphic>
          <a:graphicData uri="http://schemas.openxmlformats.org/drawingml/2006/table">
            <a:tbl>
              <a:tblPr/>
              <a:tblGrid>
                <a:gridCol w="8209298"/>
              </a:tblGrid>
              <a:tr h="483745">
                <a:tc>
                  <a:txBody>
                    <a:bodyPr/>
                    <a:lstStyle/>
                    <a:p>
                      <a:pPr marL="0" marR="0" lvl="0" indent="0" algn="just" defTabSz="914400" rtl="0" eaLnBrk="1" fontAlgn="base" latinLnBrk="0" hangingPunct="1">
                        <a:lnSpc>
                          <a:spcPct val="85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34" charset="0"/>
                          <a:cs typeface="Times New Roman" pitchFamily="18" charset="0"/>
                        </a:rPr>
                        <a:t>Notice that Parameter Set parameters are qualified by the name of the Parameter </a:t>
                      </a:r>
                      <a:r>
                        <a:rPr kumimoji="0" lang="en-US" sz="1600" b="0" i="0" u="none" strike="noStrike" cap="none" normalizeH="0" baseline="0" dirty="0" smtClean="0">
                          <a:ln>
                            <a:noFill/>
                          </a:ln>
                          <a:solidFill>
                            <a:schemeClr val="tx1"/>
                          </a:solidFill>
                          <a:effectLst/>
                          <a:latin typeface="Tahoma" pitchFamily="34" charset="0"/>
                        </a:rPr>
                        <a:t>Set. </a:t>
                      </a:r>
                    </a:p>
                    <a:p>
                      <a:pPr marL="0" marR="0" lvl="0" indent="0" algn="just" defTabSz="914400" rtl="0" eaLnBrk="1" fontAlgn="base" latinLnBrk="0" hangingPunct="1">
                        <a:lnSpc>
                          <a:spcPct val="85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ahoma" pitchFamily="34" charset="0"/>
                      </a:endParaRPr>
                    </a:p>
                  </a:txBody>
                  <a:tcPr marL="99053" marR="99053" marT="45760" marB="45760" horzOverflow="overflow">
                    <a:lnL cap="flat">
                      <a:noFill/>
                    </a:lnL>
                    <a:lnR cap="flat">
                      <a:noFill/>
                    </a:lnR>
                    <a:lnT cap="flat">
                      <a:noFill/>
                    </a:lnT>
                    <a:lnB cap="flat">
                      <a:noFill/>
                    </a:lnB>
                    <a:lnTlToBr>
                      <a:noFill/>
                    </a:lnTlToBr>
                    <a:lnBlToTr>
                      <a:noFill/>
                    </a:lnBlToTr>
                    <a:noFill/>
                  </a:tcPr>
                </a:tc>
              </a:tr>
            </a:tbl>
          </a:graphicData>
        </a:graphic>
      </p:graphicFrame>
      <p:sp>
        <p:nvSpPr>
          <p:cNvPr id="10" name="AutoShape 10"/>
          <p:cNvSpPr>
            <a:spLocks noChangeArrowheads="1"/>
          </p:cNvSpPr>
          <p:nvPr/>
        </p:nvSpPr>
        <p:spPr bwMode="auto">
          <a:xfrm>
            <a:off x="6495642" y="4375380"/>
            <a:ext cx="2049871" cy="681341"/>
          </a:xfrm>
          <a:prstGeom prst="wedgeRoundRectCallout">
            <a:avLst>
              <a:gd name="adj1" fmla="val -51366"/>
              <a:gd name="adj2" fmla="val -151458"/>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dirty="0">
                <a:solidFill>
                  <a:srgbClr val="FFFF00"/>
                </a:solidFill>
              </a:rPr>
              <a:t>Select Parameter Set parameters</a:t>
            </a:r>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4256595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p:cNvSpPr>
          <p:nvPr/>
        </p:nvSpPr>
        <p:spPr bwMode="auto">
          <a:xfrm>
            <a:off x="437697"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eaLnBrk="0" hangingPunct="0">
              <a:lnSpc>
                <a:spcPct val="80000"/>
              </a:lnSpc>
            </a:pPr>
            <a:endParaRPr lang="en-US" sz="2400" b="1" dirty="0">
              <a:solidFill>
                <a:srgbClr val="000000"/>
              </a:solidFill>
              <a:latin typeface="Candara"/>
              <a:ea typeface="+mj-ea"/>
              <a:cs typeface="Arial" pitchFamily="34" charset="0"/>
            </a:endParaRPr>
          </a:p>
        </p:txBody>
      </p:sp>
      <p:sp>
        <p:nvSpPr>
          <p:cNvPr id="3" name="Title 2"/>
          <p:cNvSpPr>
            <a:spLocks noGrp="1"/>
          </p:cNvSpPr>
          <p:nvPr>
            <p:ph type="ctrTitle"/>
          </p:nvPr>
        </p:nvSpPr>
        <p:spPr/>
        <p:txBody>
          <a:bodyPr/>
          <a:lstStyle/>
          <a:p>
            <a:r>
              <a:rPr lang="en-US" dirty="0"/>
              <a:t>IBM </a:t>
            </a:r>
            <a:r>
              <a:rPr lang="en-US" dirty="0" err="1"/>
              <a:t>InfoSphere</a:t>
            </a:r>
            <a:r>
              <a:rPr lang="en-US" dirty="0"/>
              <a:t> Information Server</a:t>
            </a:r>
            <a:br>
              <a:rPr lang="en-US" dirty="0"/>
            </a:br>
            <a:endParaRPr lang="en-US" dirty="0"/>
          </a:p>
        </p:txBody>
      </p:sp>
      <p:sp>
        <p:nvSpPr>
          <p:cNvPr id="4" name="Subtitle 3"/>
          <p:cNvSpPr>
            <a:spLocks noGrp="1"/>
          </p:cNvSpPr>
          <p:nvPr>
            <p:ph type="subTitle" idx="1"/>
          </p:nvPr>
        </p:nvSpPr>
        <p:spPr/>
        <p:txBody>
          <a:bodyPr/>
          <a:lstStyle/>
          <a:p>
            <a:r>
              <a:rPr lang="en-US" dirty="0"/>
              <a:t>Lesson 2.5 : Creating Parallel Jobs</a:t>
            </a:r>
          </a:p>
          <a:p>
            <a:endParaRPr lang="en-US" dirty="0"/>
          </a:p>
        </p:txBody>
      </p:sp>
    </p:spTree>
    <p:extLst>
      <p:ext uri="{BB962C8B-B14F-4D97-AF65-F5344CB8AC3E}">
        <p14:creationId xmlns:p14="http://schemas.microsoft.com/office/powerpoint/2010/main" val="3937752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IBM </a:t>
            </a:r>
            <a:r>
              <a:rPr lang="en-US" dirty="0" err="1"/>
              <a:t>InfoSphere</a:t>
            </a:r>
            <a:r>
              <a:rPr lang="en-US" dirty="0"/>
              <a:t> Information Server</a:t>
            </a:r>
            <a:br>
              <a:rPr lang="en-US" dirty="0"/>
            </a:br>
            <a:endParaRPr lang="en-US" dirty="0"/>
          </a:p>
        </p:txBody>
      </p:sp>
      <p:sp>
        <p:nvSpPr>
          <p:cNvPr id="5122" name="Title 1"/>
          <p:cNvSpPr>
            <a:spLocks/>
          </p:cNvSpPr>
          <p:nvPr/>
        </p:nvSpPr>
        <p:spPr bwMode="auto">
          <a:xfrm>
            <a:off x="437697"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eaLnBrk="0" hangingPunct="0">
              <a:lnSpc>
                <a:spcPct val="80000"/>
              </a:lnSpc>
            </a:pPr>
            <a:endParaRPr lang="en-US" sz="2400" b="1" dirty="0">
              <a:solidFill>
                <a:srgbClr val="000000"/>
              </a:solidFill>
              <a:latin typeface="Candara"/>
              <a:ea typeface="+mj-ea"/>
              <a:cs typeface="Arial" pitchFamily="34" charset="0"/>
            </a:endParaRPr>
          </a:p>
        </p:txBody>
      </p:sp>
      <p:sp>
        <p:nvSpPr>
          <p:cNvPr id="4" name="Subtitle 3"/>
          <p:cNvSpPr>
            <a:spLocks noGrp="1"/>
          </p:cNvSpPr>
          <p:nvPr>
            <p:ph type="subTitle" idx="1"/>
          </p:nvPr>
        </p:nvSpPr>
        <p:spPr/>
        <p:txBody>
          <a:bodyPr/>
          <a:lstStyle/>
          <a:p>
            <a:r>
              <a:rPr lang="en-US" dirty="0"/>
              <a:t>Lesson 2.1 : Introduction to Designer </a:t>
            </a:r>
          </a:p>
          <a:p>
            <a:endParaRPr lang="en-US" dirty="0"/>
          </a:p>
        </p:txBody>
      </p:sp>
    </p:spTree>
    <p:extLst>
      <p:ext uri="{BB962C8B-B14F-4D97-AF65-F5344CB8AC3E}">
        <p14:creationId xmlns:p14="http://schemas.microsoft.com/office/powerpoint/2010/main" val="7212500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a Parallel Job</a:t>
            </a:r>
            <a:r>
              <a:rPr lang="en-US" dirty="0" smtClean="0"/>
              <a:t>?</a:t>
            </a:r>
            <a:endParaRPr lang="en-US" dirty="0"/>
          </a:p>
        </p:txBody>
      </p:sp>
      <p:sp>
        <p:nvSpPr>
          <p:cNvPr id="5" name="Content Placeholder 4"/>
          <p:cNvSpPr>
            <a:spLocks noGrp="1"/>
          </p:cNvSpPr>
          <p:nvPr>
            <p:ph idx="1"/>
          </p:nvPr>
        </p:nvSpPr>
        <p:spPr/>
        <p:txBody>
          <a:bodyPr/>
          <a:lstStyle/>
          <a:p>
            <a:r>
              <a:rPr lang="en-US" altLang="en-US" dirty="0"/>
              <a:t>Executable </a:t>
            </a:r>
            <a:r>
              <a:rPr lang="en-US" altLang="en-US" dirty="0" err="1"/>
              <a:t>DataStage</a:t>
            </a:r>
            <a:r>
              <a:rPr lang="en-US" altLang="en-US" dirty="0"/>
              <a:t> program</a:t>
            </a:r>
          </a:p>
          <a:p>
            <a:r>
              <a:rPr lang="en-US" altLang="en-US" dirty="0"/>
              <a:t>Created in </a:t>
            </a:r>
            <a:r>
              <a:rPr lang="en-US" altLang="en-US" dirty="0" err="1"/>
              <a:t>DataStage</a:t>
            </a:r>
            <a:r>
              <a:rPr lang="en-US" altLang="en-US" dirty="0"/>
              <a:t> Designer</a:t>
            </a:r>
          </a:p>
          <a:p>
            <a:pPr lvl="1"/>
            <a:r>
              <a:rPr lang="en-US" altLang="en-US" dirty="0"/>
              <a:t>Can use components from Repository</a:t>
            </a:r>
          </a:p>
          <a:p>
            <a:r>
              <a:rPr lang="en-US" altLang="en-US" dirty="0"/>
              <a:t>Built using a graphical user interface</a:t>
            </a:r>
          </a:p>
          <a:p>
            <a:r>
              <a:rPr lang="en-US" altLang="en-US" dirty="0"/>
              <a:t>Compiles into Orchestrate script language (OSH) and object code (from generated C++)</a:t>
            </a:r>
          </a:p>
          <a:p>
            <a:pPr>
              <a:buFont typeface="Webdings" pitchFamily="18" charset="2"/>
              <a:buNone/>
            </a:pPr>
            <a:endParaRPr lang="en-US" altLang="en-US" dirty="0"/>
          </a:p>
          <a:p>
            <a:endParaRPr lang="en-US" dirty="0"/>
          </a:p>
        </p:txBody>
      </p:sp>
      <p:sp>
        <p:nvSpPr>
          <p:cNvPr id="7171"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20000"/>
              </a:spcBef>
              <a:buClr>
                <a:srgbClr val="00A1E4"/>
              </a:buClr>
            </a:pPr>
            <a:endParaRPr lang="en-US" sz="2000" b="1" dirty="0">
              <a:solidFill>
                <a:srgbClr val="000000"/>
              </a:solidFill>
              <a:latin typeface="Candara"/>
              <a:cs typeface="Arial" pitchFamily="34" charset="0"/>
            </a:endParaRPr>
          </a:p>
        </p:txBody>
      </p:sp>
      <p:sp>
        <p:nvSpPr>
          <p:cNvPr id="4" name="Rectangle 3"/>
          <p:cNvSpPr/>
          <p:nvPr/>
        </p:nvSpPr>
        <p:spPr>
          <a:xfrm>
            <a:off x="466725" y="1093044"/>
            <a:ext cx="8503104" cy="400110"/>
          </a:xfrm>
          <a:prstGeom prst="rect">
            <a:avLst/>
          </a:prstGeom>
        </p:spPr>
        <p:txBody>
          <a:bodyPr wrap="square">
            <a:spAutoFit/>
          </a:bodyPr>
          <a:lstStyle/>
          <a:p>
            <a:endParaRPr lang="en-US" sz="2000" dirty="0">
              <a:latin typeface="Candara" panose="020E0502030303020204" pitchFamily="34" charset="0"/>
            </a:endParaRPr>
          </a:p>
        </p:txBody>
      </p:sp>
    </p:spTree>
    <p:extLst>
      <p:ext uri="{BB962C8B-B14F-4D97-AF65-F5344CB8AC3E}">
        <p14:creationId xmlns:p14="http://schemas.microsoft.com/office/powerpoint/2010/main" val="2049727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Job</a:t>
            </a:r>
            <a:endParaRPr lang="en-US" dirty="0" smtClean="0"/>
          </a:p>
        </p:txBody>
      </p:sp>
      <p:sp>
        <p:nvSpPr>
          <p:cNvPr id="2" name="Content Placeholder 1"/>
          <p:cNvSpPr>
            <a:spLocks noGrp="1"/>
          </p:cNvSpPr>
          <p:nvPr>
            <p:ph idx="1"/>
          </p:nvPr>
        </p:nvSpPr>
        <p:spPr/>
        <p:txBody>
          <a:bodyPr/>
          <a:lstStyle/>
          <a:p>
            <a:r>
              <a:rPr lang="en-US" altLang="en-US" dirty="0"/>
              <a:t>A </a:t>
            </a:r>
            <a:r>
              <a:rPr lang="en-US" altLang="en-US" i="1" dirty="0"/>
              <a:t>job </a:t>
            </a:r>
            <a:r>
              <a:rPr lang="en-US" altLang="en-US" dirty="0"/>
              <a:t>is an executable </a:t>
            </a:r>
            <a:r>
              <a:rPr lang="en-US" altLang="en-US" dirty="0" err="1"/>
              <a:t>DataStage</a:t>
            </a:r>
            <a:r>
              <a:rPr lang="en-US" altLang="en-US" dirty="0"/>
              <a:t> program.  </a:t>
            </a:r>
          </a:p>
          <a:p>
            <a:r>
              <a:rPr lang="en-US" altLang="en-US" dirty="0"/>
              <a:t>In </a:t>
            </a:r>
            <a:r>
              <a:rPr lang="en-US" altLang="en-US" dirty="0" err="1"/>
              <a:t>DataStage</a:t>
            </a:r>
            <a:r>
              <a:rPr lang="en-US" altLang="en-US" dirty="0"/>
              <a:t>, you can design and run jobs that perform many useful data integration tasks, including data extraction, data conversion, data aggregation, data loading, etc. </a:t>
            </a:r>
          </a:p>
          <a:p>
            <a:r>
              <a:rPr lang="en-US" altLang="en-US" dirty="0" err="1"/>
              <a:t>DataStage</a:t>
            </a:r>
            <a:r>
              <a:rPr lang="en-US" altLang="en-US" dirty="0"/>
              <a:t> jobs are:</a:t>
            </a:r>
          </a:p>
          <a:p>
            <a:pPr lvl="1"/>
            <a:r>
              <a:rPr lang="en-US" altLang="en-US" dirty="0"/>
              <a:t>Designed and built in Designer.</a:t>
            </a:r>
          </a:p>
          <a:p>
            <a:pPr lvl="1"/>
            <a:r>
              <a:rPr lang="en-US" altLang="en-US" dirty="0"/>
              <a:t>Scheduled, invoked, and monitored in Director.</a:t>
            </a:r>
          </a:p>
          <a:p>
            <a:pPr lvl="1"/>
            <a:r>
              <a:rPr lang="en-US" altLang="en-US" dirty="0"/>
              <a:t>Executed under the control of </a:t>
            </a:r>
            <a:r>
              <a:rPr lang="en-US" altLang="en-US" dirty="0" err="1"/>
              <a:t>DataStage</a:t>
            </a:r>
            <a:r>
              <a:rPr lang="en-US" altLang="en-US" dirty="0"/>
              <a:t>.</a:t>
            </a:r>
          </a:p>
          <a:p>
            <a:endParaRPr lang="en-US" dirty="0"/>
          </a:p>
        </p:txBody>
      </p:sp>
    </p:spTree>
    <p:extLst>
      <p:ext uri="{BB962C8B-B14F-4D97-AF65-F5344CB8AC3E}">
        <p14:creationId xmlns:p14="http://schemas.microsoft.com/office/powerpoint/2010/main" val="19994901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dirty="0"/>
              <a:t>Tools Palette</a:t>
            </a:r>
            <a:endParaRPr lang="en-US" dirty="0" smtClean="0"/>
          </a:p>
        </p:txBody>
      </p:sp>
      <p:sp>
        <p:nvSpPr>
          <p:cNvPr id="2" name="Content Placeholder 1"/>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The </a:t>
            </a:r>
            <a:r>
              <a:rPr lang="en-US" dirty="0"/>
              <a:t>tool palette contains icons that represent the components you can add to your job design</a:t>
            </a:r>
          </a:p>
          <a:p>
            <a:endParaRPr lang="en-US" dirty="0"/>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143000"/>
            <a:ext cx="4138613" cy="435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AutoShape 10"/>
          <p:cNvSpPr>
            <a:spLocks noChangeArrowheads="1"/>
          </p:cNvSpPr>
          <p:nvPr/>
        </p:nvSpPr>
        <p:spPr bwMode="auto">
          <a:xfrm>
            <a:off x="7388225" y="1362075"/>
            <a:ext cx="1615098" cy="920750"/>
          </a:xfrm>
          <a:prstGeom prst="wedgeRoundRectCallout">
            <a:avLst>
              <a:gd name="adj1" fmla="val -110181"/>
              <a:gd name="adj2" fmla="val -6380"/>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a:solidFill>
                  <a:srgbClr val="FFFF00"/>
                </a:solidFill>
              </a:rPr>
              <a:t>Stage categories</a:t>
            </a:r>
          </a:p>
        </p:txBody>
      </p:sp>
      <p:sp>
        <p:nvSpPr>
          <p:cNvPr id="12" name="AutoShape 11"/>
          <p:cNvSpPr>
            <a:spLocks noChangeArrowheads="1"/>
          </p:cNvSpPr>
          <p:nvPr/>
        </p:nvSpPr>
        <p:spPr bwMode="auto">
          <a:xfrm>
            <a:off x="276225" y="2100263"/>
            <a:ext cx="1304925" cy="892175"/>
          </a:xfrm>
          <a:prstGeom prst="wedgeRoundRectCallout">
            <a:avLst>
              <a:gd name="adj1" fmla="val 124454"/>
              <a:gd name="adj2" fmla="val 58542"/>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a:solidFill>
                  <a:srgbClr val="FFFF00"/>
                </a:solidFill>
              </a:rPr>
              <a:t>Stages</a:t>
            </a:r>
          </a:p>
        </p:txBody>
      </p:sp>
    </p:spTree>
    <p:extLst>
      <p:ext uri="{BB962C8B-B14F-4D97-AF65-F5344CB8AC3E}">
        <p14:creationId xmlns:p14="http://schemas.microsoft.com/office/powerpoint/2010/main" val="567491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Adding Stages and Links</a:t>
            </a:r>
            <a:endParaRPr lang="en-US" dirty="0" smtClean="0"/>
          </a:p>
        </p:txBody>
      </p:sp>
      <p:sp>
        <p:nvSpPr>
          <p:cNvPr id="2" name="Content Placeholder 1"/>
          <p:cNvSpPr>
            <a:spLocks noGrp="1"/>
          </p:cNvSpPr>
          <p:nvPr>
            <p:ph idx="1"/>
          </p:nvPr>
        </p:nvSpPr>
        <p:spPr/>
        <p:txBody>
          <a:bodyPr/>
          <a:lstStyle/>
          <a:p>
            <a:r>
              <a:rPr lang="en-US" altLang="en-US" dirty="0"/>
              <a:t>Drag stages from the Tools Palette to the diagram</a:t>
            </a:r>
          </a:p>
          <a:p>
            <a:pPr lvl="1"/>
            <a:r>
              <a:rPr lang="en-US" altLang="en-US" dirty="0"/>
              <a:t>Can also be dragged from Stage Type branch to the diagram</a:t>
            </a:r>
          </a:p>
          <a:p>
            <a:r>
              <a:rPr lang="en-US" altLang="en-US" dirty="0"/>
              <a:t>Draw links from source to target stage</a:t>
            </a:r>
          </a:p>
          <a:p>
            <a:pPr lvl="1"/>
            <a:r>
              <a:rPr lang="en-US" altLang="en-US" dirty="0"/>
              <a:t>Right mouse over source stage</a:t>
            </a:r>
          </a:p>
          <a:p>
            <a:pPr lvl="1"/>
            <a:r>
              <a:rPr lang="en-US" altLang="en-US" dirty="0"/>
              <a:t>Release mouse button over target stage</a:t>
            </a:r>
          </a:p>
          <a:p>
            <a:endParaRPr lang="en-US" dirty="0"/>
          </a:p>
        </p:txBody>
      </p:sp>
    </p:spTree>
    <p:extLst>
      <p:ext uri="{BB962C8B-B14F-4D97-AF65-F5344CB8AC3E}">
        <p14:creationId xmlns:p14="http://schemas.microsoft.com/office/powerpoint/2010/main" val="35050805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Job Creation Example Sequence</a:t>
            </a:r>
            <a:endParaRPr lang="en-US" dirty="0" smtClean="0"/>
          </a:p>
        </p:txBody>
      </p:sp>
      <p:sp>
        <p:nvSpPr>
          <p:cNvPr id="2" name="Content Placeholder 1"/>
          <p:cNvSpPr>
            <a:spLocks noGrp="1"/>
          </p:cNvSpPr>
          <p:nvPr>
            <p:ph idx="1"/>
          </p:nvPr>
        </p:nvSpPr>
        <p:spPr/>
        <p:txBody>
          <a:bodyPr/>
          <a:lstStyle/>
          <a:p>
            <a:r>
              <a:rPr lang="en-US" altLang="en-US" dirty="0"/>
              <a:t>Brief walkthrough of procedure</a:t>
            </a:r>
          </a:p>
          <a:p>
            <a:r>
              <a:rPr lang="en-US" altLang="en-US" dirty="0"/>
              <a:t>Assumes Table Definition of source already exists in the repository </a:t>
            </a:r>
          </a:p>
          <a:p>
            <a:endParaRPr lang="en-US" dirty="0"/>
          </a:p>
        </p:txBody>
      </p:sp>
    </p:spTree>
    <p:extLst>
      <p:ext uri="{BB962C8B-B14F-4D97-AF65-F5344CB8AC3E}">
        <p14:creationId xmlns:p14="http://schemas.microsoft.com/office/powerpoint/2010/main" val="22236871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dirty="0"/>
              <a:t>Create New Parallel Job</a:t>
            </a:r>
            <a:endParaRPr lang="en-US" dirty="0" smtClean="0"/>
          </a:p>
        </p:txBody>
      </p:sp>
      <p:sp>
        <p:nvSpPr>
          <p:cNvPr id="2" name="Content Placeholder 1"/>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Click </a:t>
            </a:r>
            <a:r>
              <a:rPr lang="en-US" dirty="0"/>
              <a:t>the New button in the toolbar to open the New window.  Click on the Parallel Job icon to create a new parallel job (the focus of this course).</a:t>
            </a:r>
          </a:p>
          <a:p>
            <a:endParaRPr lang="en-US" dirty="0"/>
          </a:p>
          <a:p>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489" y="1292225"/>
            <a:ext cx="7772400" cy="3820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10"/>
          <p:cNvSpPr>
            <a:spLocks noChangeArrowheads="1"/>
          </p:cNvSpPr>
          <p:nvPr/>
        </p:nvSpPr>
        <p:spPr bwMode="auto">
          <a:xfrm>
            <a:off x="5927539" y="3340894"/>
            <a:ext cx="1442334" cy="816833"/>
          </a:xfrm>
          <a:prstGeom prst="wedgeRoundRectCallout">
            <a:avLst>
              <a:gd name="adj1" fmla="val -26977"/>
              <a:gd name="adj2" fmla="val -159431"/>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a:solidFill>
                  <a:srgbClr val="FFFF00"/>
                </a:solidFill>
              </a:rPr>
              <a:t>Parallel job</a:t>
            </a:r>
          </a:p>
        </p:txBody>
      </p:sp>
      <p:sp>
        <p:nvSpPr>
          <p:cNvPr id="10" name="AutoShape 11"/>
          <p:cNvSpPr>
            <a:spLocks noChangeArrowheads="1"/>
          </p:cNvSpPr>
          <p:nvPr/>
        </p:nvSpPr>
        <p:spPr bwMode="auto">
          <a:xfrm>
            <a:off x="1060951" y="3340894"/>
            <a:ext cx="1202432" cy="883691"/>
          </a:xfrm>
          <a:prstGeom prst="wedgeRoundRectCallout">
            <a:avLst>
              <a:gd name="adj1" fmla="val -42605"/>
              <a:gd name="adj2" fmla="val -240887"/>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dirty="0">
                <a:solidFill>
                  <a:srgbClr val="FFFF00"/>
                </a:solidFill>
              </a:rPr>
              <a:t>Open New window</a:t>
            </a:r>
            <a:r>
              <a:rPr lang="en-US" altLang="en-US" sz="1800" dirty="0"/>
              <a:t> </a:t>
            </a:r>
          </a:p>
        </p:txBody>
      </p:sp>
    </p:spTree>
    <p:extLst>
      <p:ext uri="{BB962C8B-B14F-4D97-AF65-F5344CB8AC3E}">
        <p14:creationId xmlns:p14="http://schemas.microsoft.com/office/powerpoint/2010/main" val="14557977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dirty="0"/>
              <a:t>Drag Stages and Links From Palette</a:t>
            </a:r>
            <a:endParaRPr lang="en-US" dirty="0" smtClean="0"/>
          </a:p>
        </p:txBody>
      </p:sp>
      <p:sp>
        <p:nvSpPr>
          <p:cNvPr id="3" name="Content Placeholder 2"/>
          <p:cNvSpPr>
            <a:spLocks noGrp="1"/>
          </p:cNvSpPr>
          <p:nvPr>
            <p:ph idx="1"/>
          </p:nvPr>
        </p:nvSpPr>
        <p:spPr/>
        <p:txBody>
          <a:bodyPr/>
          <a:lstStyle/>
          <a:p>
            <a:endParaRPr lang="en-US"/>
          </a:p>
        </p:txBody>
      </p:sp>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154357"/>
            <a:ext cx="8551417" cy="4103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Group 4"/>
          <p:cNvGraphicFramePr>
            <a:graphicFrameLocks noGrp="1"/>
          </p:cNvGraphicFramePr>
          <p:nvPr>
            <p:extLst>
              <p:ext uri="{D42A27DB-BD31-4B8C-83A1-F6EECF244321}">
                <p14:modId xmlns:p14="http://schemas.microsoft.com/office/powerpoint/2010/main" val="3688014593"/>
              </p:ext>
            </p:extLst>
          </p:nvPr>
        </p:nvGraphicFramePr>
        <p:xfrm>
          <a:off x="228600" y="5486401"/>
          <a:ext cx="8761413" cy="1106732"/>
        </p:xfrm>
        <a:graphic>
          <a:graphicData uri="http://schemas.openxmlformats.org/drawingml/2006/table">
            <a:tbl>
              <a:tblPr/>
              <a:tblGrid>
                <a:gridCol w="8761413"/>
              </a:tblGrid>
              <a:tr h="1106732">
                <a:tc>
                  <a:txBody>
                    <a:bodyPr/>
                    <a:lstStyle/>
                    <a:p>
                      <a:pPr marL="0" marR="0" lvl="0" indent="0" algn="just" defTabSz="914400" rtl="0" eaLnBrk="1" fontAlgn="base" latinLnBrk="0" hangingPunct="1">
                        <a:lnSpc>
                          <a:spcPct val="85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cs typeface="Times New Roman" pitchFamily="18" charset="0"/>
                        </a:rPr>
                        <a:t>The tools palette may be shown as a floating dock or placed along a border. </a:t>
                      </a:r>
                      <a:r>
                        <a:rPr kumimoji="0" lang="en-US" sz="1400" b="0" i="0" u="none" strike="noStrike" cap="none" normalizeH="0" baseline="0" dirty="0" smtClean="0">
                          <a:ln>
                            <a:noFill/>
                          </a:ln>
                          <a:solidFill>
                            <a:schemeClr val="tx1"/>
                          </a:solidFill>
                          <a:effectLst/>
                          <a:latin typeface="Tahoma" pitchFamily="34" charset="0"/>
                        </a:rPr>
                        <a:t>Alternatively, it may be hidden and the developer may choose to pull needed stages from the repository onto the design work area. </a:t>
                      </a:r>
                    </a:p>
                    <a:p>
                      <a:pPr marL="0" marR="0" lvl="0" indent="0" algn="just" defTabSz="914400" rtl="0" eaLnBrk="1" fontAlgn="base" latinLnBrk="0" hangingPunct="1">
                        <a:lnSpc>
                          <a:spcPct val="85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ahoma" pitchFamily="34" charset="0"/>
                      </a:endParaRPr>
                    </a:p>
                    <a:p>
                      <a:pPr marL="0" marR="0" lvl="0" indent="0" algn="just" defTabSz="914400" rtl="0" eaLnBrk="1" fontAlgn="base" latinLnBrk="0" hangingPunct="1">
                        <a:lnSpc>
                          <a:spcPct val="85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ahoma" pitchFamily="34" charset="0"/>
                      </a:endParaRPr>
                    </a:p>
                  </a:txBody>
                  <a:tcPr marL="99064" marR="99064" marT="45730" marB="45730" horzOverflow="overflow">
                    <a:lnL cap="flat">
                      <a:noFill/>
                    </a:lnL>
                    <a:lnR cap="flat">
                      <a:noFill/>
                    </a:lnR>
                    <a:lnT cap="flat">
                      <a:noFill/>
                    </a:lnT>
                    <a:lnB cap="flat">
                      <a:noFill/>
                    </a:lnB>
                    <a:lnTlToBr>
                      <a:noFill/>
                    </a:lnTlToBr>
                    <a:lnBlToTr>
                      <a:noFill/>
                    </a:lnBlToTr>
                    <a:noFill/>
                  </a:tcPr>
                </a:tc>
              </a:tr>
            </a:tbl>
          </a:graphicData>
        </a:graphic>
      </p:graphicFrame>
      <p:sp>
        <p:nvSpPr>
          <p:cNvPr id="13" name="AutoShape 10"/>
          <p:cNvSpPr>
            <a:spLocks noChangeArrowheads="1"/>
          </p:cNvSpPr>
          <p:nvPr/>
        </p:nvSpPr>
        <p:spPr bwMode="auto">
          <a:xfrm>
            <a:off x="3657600" y="2473569"/>
            <a:ext cx="1207671" cy="599247"/>
          </a:xfrm>
          <a:prstGeom prst="wedgeRoundRectCallout">
            <a:avLst>
              <a:gd name="adj1" fmla="val -18811"/>
              <a:gd name="adj2" fmla="val -166434"/>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a:solidFill>
                  <a:srgbClr val="FFFF00"/>
                </a:solidFill>
              </a:rPr>
              <a:t>Compile</a:t>
            </a:r>
          </a:p>
        </p:txBody>
      </p:sp>
      <p:sp>
        <p:nvSpPr>
          <p:cNvPr id="14" name="AutoShape 11"/>
          <p:cNvSpPr>
            <a:spLocks noChangeArrowheads="1"/>
          </p:cNvSpPr>
          <p:nvPr/>
        </p:nvSpPr>
        <p:spPr bwMode="auto">
          <a:xfrm>
            <a:off x="8001000" y="2397369"/>
            <a:ext cx="835633" cy="599247"/>
          </a:xfrm>
          <a:prstGeom prst="wedgeRoundRectCallout">
            <a:avLst>
              <a:gd name="adj1" fmla="val -96171"/>
              <a:gd name="adj2" fmla="val 111946"/>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a:solidFill>
                  <a:srgbClr val="FFFF00"/>
                </a:solidFill>
              </a:rPr>
              <a:t>Peek</a:t>
            </a:r>
          </a:p>
        </p:txBody>
      </p:sp>
      <p:sp>
        <p:nvSpPr>
          <p:cNvPr id="15" name="AutoShape 12"/>
          <p:cNvSpPr>
            <a:spLocks noChangeArrowheads="1"/>
          </p:cNvSpPr>
          <p:nvPr/>
        </p:nvSpPr>
        <p:spPr bwMode="auto">
          <a:xfrm>
            <a:off x="2894013" y="4149969"/>
            <a:ext cx="1339919" cy="599247"/>
          </a:xfrm>
          <a:prstGeom prst="wedgeRoundRectCallout">
            <a:avLst>
              <a:gd name="adj1" fmla="val 82223"/>
              <a:gd name="adj2" fmla="val -189806"/>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a:solidFill>
                  <a:srgbClr val="FFFF00"/>
                </a:solidFill>
              </a:rPr>
              <a:t>Row Generator </a:t>
            </a:r>
          </a:p>
        </p:txBody>
      </p:sp>
      <p:sp>
        <p:nvSpPr>
          <p:cNvPr id="16" name="AutoShape 13"/>
          <p:cNvSpPr>
            <a:spLocks noChangeArrowheads="1"/>
          </p:cNvSpPr>
          <p:nvPr/>
        </p:nvSpPr>
        <p:spPr bwMode="auto">
          <a:xfrm>
            <a:off x="-110012" y="2899829"/>
            <a:ext cx="1432928" cy="612498"/>
          </a:xfrm>
          <a:prstGeom prst="wedgeRoundRectCallout">
            <a:avLst>
              <a:gd name="adj1" fmla="val 64806"/>
              <a:gd name="adj2" fmla="val -237643"/>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dirty="0">
                <a:solidFill>
                  <a:srgbClr val="FFFF00"/>
                </a:solidFill>
              </a:rPr>
              <a:t>Job properties</a:t>
            </a:r>
          </a:p>
        </p:txBody>
      </p:sp>
    </p:spTree>
    <p:extLst>
      <p:ext uri="{BB962C8B-B14F-4D97-AF65-F5344CB8AC3E}">
        <p14:creationId xmlns:p14="http://schemas.microsoft.com/office/powerpoint/2010/main" val="31783105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Renaming Links and Stages</a:t>
            </a:r>
            <a:endParaRPr lang="en-US" dirty="0" smtClean="0"/>
          </a:p>
        </p:txBody>
      </p:sp>
      <p:sp>
        <p:nvSpPr>
          <p:cNvPr id="3" name="Content Placeholder 2"/>
          <p:cNvSpPr>
            <a:spLocks noGrp="1"/>
          </p:cNvSpPr>
          <p:nvPr>
            <p:ph idx="1"/>
          </p:nvPr>
        </p:nvSpPr>
        <p:spPr/>
        <p:txBody>
          <a:bodyPr/>
          <a:lstStyle/>
          <a:p>
            <a:r>
              <a:rPr lang="en-US" altLang="en-US" dirty="0"/>
              <a:t>Click on a stage or link to rename it</a:t>
            </a:r>
          </a:p>
          <a:p>
            <a:r>
              <a:rPr lang="en-US" altLang="en-US" dirty="0"/>
              <a:t>Meaningful names have many benefits</a:t>
            </a:r>
          </a:p>
          <a:p>
            <a:pPr lvl="1"/>
            <a:r>
              <a:rPr lang="en-US" altLang="en-US" dirty="0"/>
              <a:t>Documentation</a:t>
            </a:r>
          </a:p>
          <a:p>
            <a:pPr lvl="1"/>
            <a:r>
              <a:rPr lang="en-US" altLang="en-US" dirty="0"/>
              <a:t>Clarity</a:t>
            </a:r>
          </a:p>
          <a:p>
            <a:pPr lvl="1"/>
            <a:r>
              <a:rPr lang="en-US" altLang="en-US" dirty="0"/>
              <a:t>Fewer development errors </a:t>
            </a:r>
          </a:p>
          <a:p>
            <a:endParaRPr lang="en-US" dirty="0"/>
          </a:p>
        </p:txBody>
      </p:sp>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88" y="3454399"/>
            <a:ext cx="8565050" cy="2475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75862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Row Generator Stage</a:t>
            </a:r>
            <a:endParaRPr lang="en-US" dirty="0" smtClean="0"/>
          </a:p>
        </p:txBody>
      </p:sp>
      <p:sp>
        <p:nvSpPr>
          <p:cNvPr id="3" name="Content Placeholder 2"/>
          <p:cNvSpPr>
            <a:spLocks noGrp="1"/>
          </p:cNvSpPr>
          <p:nvPr>
            <p:ph idx="1"/>
          </p:nvPr>
        </p:nvSpPr>
        <p:spPr/>
        <p:txBody>
          <a:bodyPr/>
          <a:lstStyle/>
          <a:p>
            <a:r>
              <a:rPr lang="en-US" altLang="en-US" dirty="0"/>
              <a:t>Produces mock data for specified columns</a:t>
            </a:r>
          </a:p>
          <a:p>
            <a:r>
              <a:rPr lang="en-US" altLang="en-US" dirty="0"/>
              <a:t>No inputs link; single output link</a:t>
            </a:r>
          </a:p>
          <a:p>
            <a:r>
              <a:rPr lang="en-US" altLang="en-US" dirty="0"/>
              <a:t>On Properties tab, specify number of rows</a:t>
            </a:r>
          </a:p>
          <a:p>
            <a:r>
              <a:rPr lang="en-US" altLang="en-US" dirty="0"/>
              <a:t>On Columns tab, load or specify column definitions</a:t>
            </a:r>
          </a:p>
          <a:p>
            <a:pPr lvl="1"/>
            <a:r>
              <a:rPr lang="en-US" altLang="en-US" dirty="0"/>
              <a:t>Open Extended Properties window to specify the values to be generated for that column</a:t>
            </a:r>
          </a:p>
          <a:p>
            <a:pPr lvl="1"/>
            <a:r>
              <a:rPr lang="en-US" altLang="en-US" dirty="0"/>
              <a:t>A number of algorithms for generating values are available depending on the data type </a:t>
            </a:r>
          </a:p>
          <a:p>
            <a:r>
              <a:rPr lang="en-US" altLang="en-US" dirty="0"/>
              <a:t>Algorithms for Integer type</a:t>
            </a:r>
          </a:p>
          <a:p>
            <a:pPr lvl="1"/>
            <a:r>
              <a:rPr lang="en-US" altLang="en-US" dirty="0"/>
              <a:t>Random</a:t>
            </a:r>
          </a:p>
          <a:p>
            <a:pPr lvl="1"/>
            <a:r>
              <a:rPr lang="en-US" altLang="en-US" dirty="0"/>
              <a:t>Cycle:  Initial value, increment</a:t>
            </a:r>
          </a:p>
          <a:p>
            <a:r>
              <a:rPr lang="en-US" altLang="en-US" dirty="0"/>
              <a:t>Algorithms for string type:  Cycle , alphabet</a:t>
            </a:r>
          </a:p>
          <a:p>
            <a:r>
              <a:rPr lang="en-US" altLang="en-US" dirty="0"/>
              <a:t>Algorithms for date type:  Random, cycle</a:t>
            </a:r>
          </a:p>
          <a:p>
            <a:endParaRPr lang="en-US" dirty="0"/>
          </a:p>
        </p:txBody>
      </p:sp>
    </p:spTree>
    <p:extLst>
      <p:ext uri="{BB962C8B-B14F-4D97-AF65-F5344CB8AC3E}">
        <p14:creationId xmlns:p14="http://schemas.microsoft.com/office/powerpoint/2010/main" val="10006904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dirty="0"/>
              <a:t>Inside the Row Generator Stage</a:t>
            </a:r>
            <a:endParaRPr lang="en-US" dirty="0" smtClean="0"/>
          </a:p>
        </p:txBody>
      </p:sp>
      <p:sp>
        <p:nvSpPr>
          <p:cNvPr id="3" name="Content Placeholder 2"/>
          <p:cNvSpPr>
            <a:spLocks noGrp="1"/>
          </p:cNvSpPr>
          <p:nvPr>
            <p:ph idx="1"/>
          </p:nvPr>
        </p:nvSpPr>
        <p:spPr/>
        <p:txBody>
          <a:bodyPr/>
          <a:lstStyle/>
          <a:p>
            <a:endParaRPr lang="en-US"/>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369" y="1323732"/>
            <a:ext cx="8688693" cy="4894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4"/>
          <p:cNvSpPr>
            <a:spLocks noChangeArrowheads="1"/>
          </p:cNvSpPr>
          <p:nvPr/>
        </p:nvSpPr>
        <p:spPr bwMode="auto">
          <a:xfrm>
            <a:off x="283370" y="3790707"/>
            <a:ext cx="1289110" cy="602775"/>
          </a:xfrm>
          <a:prstGeom prst="wedgeRoundRectCallout">
            <a:avLst>
              <a:gd name="adj1" fmla="val -7162"/>
              <a:gd name="adj2" fmla="val -160565"/>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a:solidFill>
                  <a:srgbClr val="FFFF00"/>
                </a:solidFill>
              </a:rPr>
              <a:t>Property</a:t>
            </a:r>
          </a:p>
        </p:txBody>
      </p:sp>
      <p:sp>
        <p:nvSpPr>
          <p:cNvPr id="7" name="AutoShape 5"/>
          <p:cNvSpPr>
            <a:spLocks noChangeArrowheads="1"/>
          </p:cNvSpPr>
          <p:nvPr/>
        </p:nvSpPr>
        <p:spPr bwMode="auto">
          <a:xfrm>
            <a:off x="3010694" y="4252670"/>
            <a:ext cx="1698647" cy="845664"/>
          </a:xfrm>
          <a:prstGeom prst="wedgeRoundRectCallout">
            <a:avLst>
              <a:gd name="adj1" fmla="val 55111"/>
              <a:gd name="adj2" fmla="val -189755"/>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a:solidFill>
                  <a:srgbClr val="FFFF00"/>
                </a:solidFill>
              </a:rPr>
              <a:t>Set property value </a:t>
            </a:r>
          </a:p>
        </p:txBody>
      </p:sp>
      <p:sp>
        <p:nvSpPr>
          <p:cNvPr id="8" name="AutoShape 6"/>
          <p:cNvSpPr>
            <a:spLocks noChangeArrowheads="1"/>
          </p:cNvSpPr>
          <p:nvPr/>
        </p:nvSpPr>
        <p:spPr bwMode="auto">
          <a:xfrm>
            <a:off x="3996532" y="1144344"/>
            <a:ext cx="1445789" cy="657573"/>
          </a:xfrm>
          <a:prstGeom prst="wedgeRoundRectCallout">
            <a:avLst>
              <a:gd name="adj1" fmla="val -230579"/>
              <a:gd name="adj2" fmla="val 124773"/>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a:solidFill>
                  <a:srgbClr val="FFFF00"/>
                </a:solidFill>
              </a:rPr>
              <a:t>Properties tab</a:t>
            </a:r>
          </a:p>
        </p:txBody>
      </p:sp>
    </p:spTree>
    <p:extLst>
      <p:ext uri="{BB962C8B-B14F-4D97-AF65-F5344CB8AC3E}">
        <p14:creationId xmlns:p14="http://schemas.microsoft.com/office/powerpoint/2010/main" val="6499112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to Designer and </a:t>
            </a:r>
            <a:r>
              <a:rPr lang="en-US" dirty="0" smtClean="0"/>
              <a:t>Job</a:t>
            </a:r>
            <a:endParaRPr lang="en-US" dirty="0"/>
          </a:p>
        </p:txBody>
      </p:sp>
      <p:sp>
        <p:nvSpPr>
          <p:cNvPr id="4" name="Content Placeholder 3"/>
          <p:cNvSpPr>
            <a:spLocks noGrp="1"/>
          </p:cNvSpPr>
          <p:nvPr>
            <p:ph idx="1"/>
          </p:nvPr>
        </p:nvSpPr>
        <p:spPr/>
        <p:txBody>
          <a:bodyPr/>
          <a:lstStyle/>
          <a:p>
            <a:r>
              <a:rPr lang="en-US" dirty="0"/>
              <a:t>The </a:t>
            </a:r>
            <a:r>
              <a:rPr lang="en-US" dirty="0" err="1"/>
              <a:t>DataStage</a:t>
            </a:r>
            <a:r>
              <a:rPr lang="en-US" dirty="0"/>
              <a:t> Designer is the primary interface to the metadata repository and provides a graphical user interface that enables you to view, edit, and assemble </a:t>
            </a:r>
            <a:r>
              <a:rPr lang="en-US" dirty="0" err="1"/>
              <a:t>DataStage</a:t>
            </a:r>
            <a:r>
              <a:rPr lang="en-US" dirty="0"/>
              <a:t> objects from the repository needed to create an ETL job.</a:t>
            </a:r>
          </a:p>
          <a:p>
            <a:endParaRPr lang="en-US" dirty="0"/>
          </a:p>
          <a:p>
            <a:r>
              <a:rPr lang="en-US" dirty="0"/>
              <a:t>An ETL job should include source and target stages. Additionally, your job can include transformation stages for data filtering, data validation, data aggregation, data calculations, data splitting for multiple outputs, and usage of user-defined variables or parameters. These stages allow the job design to be more flexible and reusable.</a:t>
            </a:r>
          </a:p>
          <a:p>
            <a:endParaRPr lang="en-US" dirty="0"/>
          </a:p>
          <a:p>
            <a:endParaRPr lang="en-US" dirty="0"/>
          </a:p>
        </p:txBody>
      </p:sp>
    </p:spTree>
    <p:extLst>
      <p:ext uri="{BB962C8B-B14F-4D97-AF65-F5344CB8AC3E}">
        <p14:creationId xmlns:p14="http://schemas.microsoft.com/office/powerpoint/2010/main" val="14119266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dirty="0"/>
              <a:t>Columns Tab</a:t>
            </a:r>
            <a:endParaRPr lang="en-US" dirty="0" smtClean="0"/>
          </a:p>
        </p:txBody>
      </p:sp>
      <p:sp>
        <p:nvSpPr>
          <p:cNvPr id="3" name="Content Placeholder 2"/>
          <p:cNvSpPr>
            <a:spLocks noGrp="1"/>
          </p:cNvSpPr>
          <p:nvPr>
            <p:ph idx="1"/>
          </p:nvPr>
        </p:nvSpPr>
        <p:spPr/>
        <p:txBody>
          <a:bodyPr/>
          <a:lstStyle/>
          <a:p>
            <a:endParaRPr lang="en-US"/>
          </a:p>
        </p:txBody>
      </p:sp>
      <p:graphicFrame>
        <p:nvGraphicFramePr>
          <p:cNvPr id="5" name="Group 3"/>
          <p:cNvGraphicFramePr>
            <a:graphicFrameLocks noGrp="1"/>
          </p:cNvGraphicFramePr>
          <p:nvPr>
            <p:extLst>
              <p:ext uri="{D42A27DB-BD31-4B8C-83A1-F6EECF244321}">
                <p14:modId xmlns:p14="http://schemas.microsoft.com/office/powerpoint/2010/main" val="2867534443"/>
              </p:ext>
            </p:extLst>
          </p:nvPr>
        </p:nvGraphicFramePr>
        <p:xfrm>
          <a:off x="3179594" y="4641775"/>
          <a:ext cx="5408324" cy="1335028"/>
        </p:xfrm>
        <a:graphic>
          <a:graphicData uri="http://schemas.openxmlformats.org/drawingml/2006/table">
            <a:tbl>
              <a:tblPr/>
              <a:tblGrid>
                <a:gridCol w="5408324"/>
              </a:tblGrid>
              <a:tr h="1211902">
                <a:tc>
                  <a:txBody>
                    <a:bodyPr/>
                    <a:lstStyle/>
                    <a:p>
                      <a:pPr marL="0" marR="0" lvl="0" indent="0" algn="just" defTabSz="914400" rtl="0" eaLnBrk="1" fontAlgn="base" latinLnBrk="0" hangingPunct="1">
                        <a:lnSpc>
                          <a:spcPct val="85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On the Columns tab, define the column definitions. Either manually specify the </a:t>
                      </a:r>
                      <a:r>
                        <a:rPr kumimoji="0" lang="en-US" sz="1600" b="0" i="0" u="none" strike="noStrike" cap="none" normalizeH="0" baseline="0" dirty="0" smtClean="0">
                          <a:ln>
                            <a:noFill/>
                          </a:ln>
                          <a:solidFill>
                            <a:schemeClr val="tx1"/>
                          </a:solidFill>
                          <a:effectLst/>
                          <a:latin typeface="+mj-lt"/>
                        </a:rPr>
                        <a:t>columns or load the column definitions from a Table Definition. A Table Definition can either be loaded, as shown here, or dragged from the Repository and dropped on the link. </a:t>
                      </a:r>
                    </a:p>
                    <a:p>
                      <a:pPr marL="0" marR="0" lvl="0" indent="0" algn="just" defTabSz="914400" rtl="0" eaLnBrk="1" fontAlgn="base" latinLnBrk="0" hangingPunct="1">
                        <a:lnSpc>
                          <a:spcPct val="85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mj-lt"/>
                      </a:endParaRPr>
                    </a:p>
                  </a:txBody>
                  <a:tcPr marL="99049" marR="99049" marT="45722" marB="45722" horzOverflow="overflow">
                    <a:lnL cap="flat">
                      <a:noFill/>
                    </a:lnL>
                    <a:lnR cap="flat">
                      <a:noFill/>
                    </a:lnR>
                    <a:lnT cap="flat">
                      <a:noFill/>
                    </a:lnT>
                    <a:lnB cap="flat">
                      <a:noFill/>
                    </a:lnB>
                    <a:lnTlToBr>
                      <a:noFill/>
                    </a:lnTlToBr>
                    <a:lnBlToTr>
                      <a:noFill/>
                    </a:lnBlToTr>
                    <a:noFill/>
                  </a:tcPr>
                </a:tc>
              </a:tr>
            </a:tbl>
          </a:graphicData>
        </a:graphic>
      </p:graphicFrame>
      <p:pic>
        <p:nvPicPr>
          <p:cNvPr id="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1075" y="1025878"/>
            <a:ext cx="6681910" cy="3403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3218217"/>
            <a:ext cx="2761577" cy="2758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AutoShape 11"/>
          <p:cNvSpPr>
            <a:spLocks noChangeArrowheads="1"/>
          </p:cNvSpPr>
          <p:nvPr/>
        </p:nvSpPr>
        <p:spPr bwMode="auto">
          <a:xfrm>
            <a:off x="188914" y="1110016"/>
            <a:ext cx="1603758" cy="1282513"/>
          </a:xfrm>
          <a:prstGeom prst="wedgeRoundRectCallout">
            <a:avLst>
              <a:gd name="adj1" fmla="val 95833"/>
              <a:gd name="adj2" fmla="val 24718"/>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a:solidFill>
                  <a:srgbClr val="FFFF00"/>
                </a:solidFill>
              </a:rPr>
              <a:t>Double-click to specify extended properties</a:t>
            </a:r>
          </a:p>
        </p:txBody>
      </p:sp>
      <p:sp>
        <p:nvSpPr>
          <p:cNvPr id="11" name="AutoShape 12"/>
          <p:cNvSpPr>
            <a:spLocks noChangeArrowheads="1"/>
          </p:cNvSpPr>
          <p:nvPr/>
        </p:nvSpPr>
        <p:spPr bwMode="auto">
          <a:xfrm>
            <a:off x="7040563" y="946503"/>
            <a:ext cx="1380045" cy="389077"/>
          </a:xfrm>
          <a:prstGeom prst="wedgeRoundRectCallout">
            <a:avLst>
              <a:gd name="adj1" fmla="val 73157"/>
              <a:gd name="adj2" fmla="val 118519"/>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a:solidFill>
                  <a:srgbClr val="FFFF00"/>
                </a:solidFill>
              </a:rPr>
              <a:t>View data</a:t>
            </a:r>
          </a:p>
        </p:txBody>
      </p:sp>
      <p:sp>
        <p:nvSpPr>
          <p:cNvPr id="12" name="AutoShape 13"/>
          <p:cNvSpPr>
            <a:spLocks noChangeArrowheads="1"/>
          </p:cNvSpPr>
          <p:nvPr/>
        </p:nvSpPr>
        <p:spPr bwMode="auto">
          <a:xfrm>
            <a:off x="7677150" y="2627666"/>
            <a:ext cx="1807133" cy="585057"/>
          </a:xfrm>
          <a:prstGeom prst="wedgeRoundRectCallout">
            <a:avLst>
              <a:gd name="adj1" fmla="val 8764"/>
              <a:gd name="adj2" fmla="val 167736"/>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a:solidFill>
                  <a:srgbClr val="FFFF00"/>
                </a:solidFill>
              </a:rPr>
              <a:t>Load a Table Definition</a:t>
            </a:r>
          </a:p>
        </p:txBody>
      </p:sp>
      <p:sp>
        <p:nvSpPr>
          <p:cNvPr id="13" name="AutoShape 14"/>
          <p:cNvSpPr>
            <a:spLocks noChangeArrowheads="1"/>
          </p:cNvSpPr>
          <p:nvPr/>
        </p:nvSpPr>
        <p:spPr bwMode="auto">
          <a:xfrm>
            <a:off x="3074989" y="3399191"/>
            <a:ext cx="1592136" cy="822825"/>
          </a:xfrm>
          <a:prstGeom prst="wedgeRoundRectCallout">
            <a:avLst>
              <a:gd name="adj1" fmla="val -98356"/>
              <a:gd name="adj2" fmla="val 45620"/>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a:solidFill>
                  <a:srgbClr val="FFFF00"/>
                </a:solidFill>
              </a:rPr>
              <a:t>Select Table Definition </a:t>
            </a:r>
          </a:p>
        </p:txBody>
      </p:sp>
    </p:spTree>
    <p:extLst>
      <p:ext uri="{BB962C8B-B14F-4D97-AF65-F5344CB8AC3E}">
        <p14:creationId xmlns:p14="http://schemas.microsoft.com/office/powerpoint/2010/main" val="10006904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dirty="0"/>
              <a:t>Extended Properties</a:t>
            </a:r>
            <a:endParaRPr lang="en-US" dirty="0" smtClean="0"/>
          </a:p>
        </p:txBody>
      </p:sp>
      <p:sp>
        <p:nvSpPr>
          <p:cNvPr id="3" name="Content Placeholder 2"/>
          <p:cNvSpPr>
            <a:spLocks noGrp="1"/>
          </p:cNvSpPr>
          <p:nvPr>
            <p:ph idx="1"/>
          </p:nvPr>
        </p:nvSpPr>
        <p:spPr/>
        <p:txBody>
          <a:bodyPr/>
          <a:lstStyle/>
          <a:p>
            <a:endParaRPr lang="en-US"/>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931" y="1192213"/>
            <a:ext cx="8385115" cy="4296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 name="Group 4"/>
          <p:cNvGraphicFramePr>
            <a:graphicFrameLocks/>
          </p:cNvGraphicFramePr>
          <p:nvPr>
            <p:extLst>
              <p:ext uri="{D42A27DB-BD31-4B8C-83A1-F6EECF244321}">
                <p14:modId xmlns:p14="http://schemas.microsoft.com/office/powerpoint/2010/main" val="1847432110"/>
              </p:ext>
            </p:extLst>
          </p:nvPr>
        </p:nvGraphicFramePr>
        <p:xfrm>
          <a:off x="248931" y="5668105"/>
          <a:ext cx="7577659" cy="505772"/>
        </p:xfrm>
        <a:graphic>
          <a:graphicData uri="http://schemas.openxmlformats.org/drawingml/2006/table">
            <a:tbl>
              <a:tblPr/>
              <a:tblGrid>
                <a:gridCol w="7577659"/>
              </a:tblGrid>
              <a:tr h="274226">
                <a:tc>
                  <a:txBody>
                    <a:bodyPr/>
                    <a:lstStyle/>
                    <a:p>
                      <a:pPr marL="171450" marR="0" lvl="0" indent="-171450" algn="just" defTabSz="914400" rtl="0" eaLnBrk="1" fontAlgn="base" latinLnBrk="0" hangingPunct="1">
                        <a:lnSpc>
                          <a:spcPct val="85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cs typeface="Times New Roman" pitchFamily="18" charset="0"/>
                        </a:rPr>
                        <a:t>Double-click on the column number to define the extended properties for the column</a:t>
                      </a:r>
                      <a:endParaRPr kumimoji="0" lang="en-US" sz="1600" b="0" i="0" u="none" strike="noStrike" cap="none" normalizeH="0" baseline="0" dirty="0" smtClean="0">
                        <a:ln>
                          <a:noFill/>
                        </a:ln>
                        <a:solidFill>
                          <a:schemeClr val="tx1"/>
                        </a:solidFill>
                        <a:effectLst/>
                        <a:latin typeface="+mj-lt"/>
                      </a:endParaRPr>
                    </a:p>
                  </a:txBody>
                  <a:tcPr marL="99065" marR="99065" marT="45622" marB="45622" horzOverflow="overflow">
                    <a:lnL cap="flat">
                      <a:noFill/>
                    </a:lnL>
                    <a:lnR cap="flat">
                      <a:noFill/>
                    </a:lnR>
                    <a:lnT cap="flat">
                      <a:noFill/>
                    </a:lnT>
                    <a:lnB cap="flat">
                      <a:noFill/>
                    </a:lnB>
                    <a:lnTlToBr>
                      <a:noFill/>
                    </a:lnTlToBr>
                    <a:lnBlToTr>
                      <a:noFill/>
                    </a:lnBlToTr>
                    <a:noFill/>
                  </a:tcPr>
                </a:tc>
              </a:tr>
            </a:tbl>
          </a:graphicData>
        </a:graphic>
      </p:graphicFrame>
      <p:sp>
        <p:nvSpPr>
          <p:cNvPr id="15" name="AutoShape 10"/>
          <p:cNvSpPr>
            <a:spLocks noChangeArrowheads="1"/>
          </p:cNvSpPr>
          <p:nvPr/>
        </p:nvSpPr>
        <p:spPr bwMode="auto">
          <a:xfrm>
            <a:off x="5352744" y="2371726"/>
            <a:ext cx="2531441" cy="726266"/>
          </a:xfrm>
          <a:prstGeom prst="wedgeRoundRectCallout">
            <a:avLst>
              <a:gd name="adj1" fmla="val -105801"/>
              <a:gd name="adj2" fmla="val 145986"/>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a:solidFill>
                  <a:srgbClr val="FFFF00"/>
                </a:solidFill>
              </a:rPr>
              <a:t>Specified properties and their values</a:t>
            </a:r>
          </a:p>
        </p:txBody>
      </p:sp>
      <p:sp>
        <p:nvSpPr>
          <p:cNvPr id="16" name="AutoShape 11"/>
          <p:cNvSpPr>
            <a:spLocks noChangeArrowheads="1"/>
          </p:cNvSpPr>
          <p:nvPr/>
        </p:nvSpPr>
        <p:spPr bwMode="auto">
          <a:xfrm>
            <a:off x="1688794" y="4735513"/>
            <a:ext cx="2201187" cy="832726"/>
          </a:xfrm>
          <a:prstGeom prst="wedgeRoundRectCallout">
            <a:avLst>
              <a:gd name="adj1" fmla="val 100514"/>
              <a:gd name="adj2" fmla="val -31259"/>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a:solidFill>
                  <a:srgbClr val="FFFF00"/>
                </a:solidFill>
              </a:rPr>
              <a:t>Additional properties to add</a:t>
            </a:r>
          </a:p>
        </p:txBody>
      </p:sp>
    </p:spTree>
    <p:extLst>
      <p:ext uri="{BB962C8B-B14F-4D97-AF65-F5344CB8AC3E}">
        <p14:creationId xmlns:p14="http://schemas.microsoft.com/office/powerpoint/2010/main" val="21285764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dirty="0"/>
              <a:t>Peek Stage</a:t>
            </a:r>
            <a:endParaRPr lang="en-US" dirty="0" smtClean="0"/>
          </a:p>
        </p:txBody>
      </p:sp>
      <p:sp>
        <p:nvSpPr>
          <p:cNvPr id="3" name="Content Placeholder 2"/>
          <p:cNvSpPr>
            <a:spLocks noGrp="1"/>
          </p:cNvSpPr>
          <p:nvPr>
            <p:ph idx="1"/>
          </p:nvPr>
        </p:nvSpPr>
        <p:spPr/>
        <p:txBody>
          <a:bodyPr/>
          <a:lstStyle/>
          <a:p>
            <a:r>
              <a:rPr lang="en-US" altLang="en-US" dirty="0"/>
              <a:t>Displays field values</a:t>
            </a:r>
          </a:p>
          <a:p>
            <a:pPr lvl="1"/>
            <a:r>
              <a:rPr lang="en-US" altLang="en-US" dirty="0"/>
              <a:t>Displayed in job log or sent to a file</a:t>
            </a:r>
          </a:p>
          <a:p>
            <a:pPr lvl="1"/>
            <a:r>
              <a:rPr lang="en-US" altLang="en-US" dirty="0"/>
              <a:t>Skip records option</a:t>
            </a:r>
          </a:p>
          <a:p>
            <a:pPr lvl="1"/>
            <a:r>
              <a:rPr lang="en-US" altLang="en-US" dirty="0"/>
              <a:t>Can control number of records to be displayed</a:t>
            </a:r>
          </a:p>
          <a:p>
            <a:pPr lvl="1"/>
            <a:r>
              <a:rPr lang="en-US" altLang="en-US" dirty="0"/>
              <a:t>Shows data in each partition, labeled 0, 1, 2, …</a:t>
            </a:r>
          </a:p>
          <a:p>
            <a:r>
              <a:rPr lang="en-US" altLang="en-US" dirty="0"/>
              <a:t>Useful stub stage for iterative job development</a:t>
            </a:r>
          </a:p>
          <a:p>
            <a:pPr lvl="1"/>
            <a:r>
              <a:rPr lang="en-US" altLang="en-US" dirty="0"/>
              <a:t>Develop job to a stopping point and check the data</a:t>
            </a:r>
          </a:p>
          <a:p>
            <a:r>
              <a:rPr lang="en-US" altLang="en-US" dirty="0">
                <a:solidFill>
                  <a:srgbClr val="000000"/>
                </a:solidFill>
                <a:cs typeface="Times New Roman" pitchFamily="18" charset="0"/>
              </a:rPr>
              <a:t>The peek stage will display column values in a job's output messages log.</a:t>
            </a:r>
            <a:endParaRPr lang="en-US" altLang="en-US" dirty="0"/>
          </a:p>
          <a:p>
            <a:endParaRPr lang="en-US" dirty="0"/>
          </a:p>
        </p:txBody>
      </p:sp>
    </p:spTree>
    <p:extLst>
      <p:ext uri="{BB962C8B-B14F-4D97-AF65-F5344CB8AC3E}">
        <p14:creationId xmlns:p14="http://schemas.microsoft.com/office/powerpoint/2010/main" val="2944079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dirty="0"/>
              <a:t>Peek Stage Properties</a:t>
            </a:r>
            <a:endParaRPr lang="en-US" dirty="0" smtClean="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187" y="1335088"/>
            <a:ext cx="8256588"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4"/>
          <p:cNvSpPr>
            <a:spLocks noChangeArrowheads="1"/>
          </p:cNvSpPr>
          <p:nvPr/>
        </p:nvSpPr>
        <p:spPr bwMode="auto">
          <a:xfrm>
            <a:off x="5716587" y="4400550"/>
            <a:ext cx="2260600" cy="906463"/>
          </a:xfrm>
          <a:prstGeom prst="wedgeRoundRectCallout">
            <a:avLst>
              <a:gd name="adj1" fmla="val -125579"/>
              <a:gd name="adj2" fmla="val -98509"/>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a:solidFill>
                  <a:srgbClr val="FFFF00"/>
                </a:solidFill>
              </a:rPr>
              <a:t>Output to job log</a:t>
            </a:r>
          </a:p>
        </p:txBody>
      </p:sp>
      <p:graphicFrame>
        <p:nvGraphicFramePr>
          <p:cNvPr id="6" name="Group 5"/>
          <p:cNvGraphicFramePr>
            <a:graphicFrameLocks noGrp="1"/>
          </p:cNvGraphicFramePr>
          <p:nvPr>
            <p:extLst>
              <p:ext uri="{D42A27DB-BD31-4B8C-83A1-F6EECF244321}">
                <p14:modId xmlns:p14="http://schemas.microsoft.com/office/powerpoint/2010/main" val="892218940"/>
              </p:ext>
            </p:extLst>
          </p:nvPr>
        </p:nvGraphicFramePr>
        <p:xfrm>
          <a:off x="430214" y="5307013"/>
          <a:ext cx="8115910" cy="320675"/>
        </p:xfrm>
        <a:graphic>
          <a:graphicData uri="http://schemas.openxmlformats.org/drawingml/2006/table">
            <a:tbl>
              <a:tblPr/>
              <a:tblGrid>
                <a:gridCol w="8115910"/>
              </a:tblGrid>
              <a:tr h="320675">
                <a:tc>
                  <a:txBody>
                    <a:bodyPr/>
                    <a:lstStyle/>
                    <a:p>
                      <a:pPr marL="0" marR="0" lvl="0" indent="0" algn="just" defTabSz="914400" rtl="0" eaLnBrk="1" fontAlgn="base" latinLnBrk="0" hangingPunct="1">
                        <a:lnSpc>
                          <a:spcPct val="85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cs typeface="Times New Roman" pitchFamily="18" charset="0"/>
                        </a:rPr>
                        <a:t>You can also output from the Peek stage to a file.</a:t>
                      </a:r>
                      <a:endParaRPr kumimoji="0" lang="en-US" sz="1600" b="0" i="0" u="none" strike="noStrike" cap="none" normalizeH="0" baseline="0" dirty="0" smtClean="0">
                        <a:ln>
                          <a:noFill/>
                        </a:ln>
                        <a:solidFill>
                          <a:schemeClr val="tx1"/>
                        </a:solidFill>
                        <a:effectLst/>
                        <a:latin typeface="+mj-lt"/>
                      </a:endParaRPr>
                    </a:p>
                  </a:txBody>
                  <a:tcPr marL="99055" marR="99055" horzOverflow="overflow">
                    <a:lnL cap="flat">
                      <a:noFill/>
                    </a:lnL>
                    <a:lnR cap="flat">
                      <a:noFill/>
                    </a:lnR>
                    <a:lnT cap="fla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28914864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dirty="0"/>
              <a:t>Peek Stage</a:t>
            </a:r>
            <a:endParaRPr lang="en-US" dirty="0" smtClean="0"/>
          </a:p>
        </p:txBody>
      </p:sp>
      <p:sp>
        <p:nvSpPr>
          <p:cNvPr id="4" name="Content Placeholder 3"/>
          <p:cNvSpPr>
            <a:spLocks noGrp="1"/>
          </p:cNvSpPr>
          <p:nvPr>
            <p:ph idx="1"/>
          </p:nvPr>
        </p:nvSpPr>
        <p:spPr/>
        <p:txBody>
          <a:bodyPr/>
          <a:lstStyle/>
          <a:p>
            <a:r>
              <a:rPr lang="en-US" altLang="en-US" dirty="0"/>
              <a:t>Displays field values</a:t>
            </a:r>
          </a:p>
          <a:p>
            <a:pPr lvl="1"/>
            <a:r>
              <a:rPr lang="en-US" altLang="en-US" dirty="0"/>
              <a:t>Displayed in job log or sent to a file</a:t>
            </a:r>
          </a:p>
          <a:p>
            <a:pPr lvl="1"/>
            <a:r>
              <a:rPr lang="en-US" altLang="en-US" dirty="0"/>
              <a:t>Skip records option</a:t>
            </a:r>
          </a:p>
          <a:p>
            <a:pPr lvl="1"/>
            <a:r>
              <a:rPr lang="en-US" altLang="en-US" dirty="0"/>
              <a:t>Can control number of records to be displayed</a:t>
            </a:r>
          </a:p>
          <a:p>
            <a:pPr lvl="1"/>
            <a:r>
              <a:rPr lang="en-US" altLang="en-US" dirty="0"/>
              <a:t>Shows data in each partition, labeled 0, 1, 2, …</a:t>
            </a:r>
          </a:p>
          <a:p>
            <a:r>
              <a:rPr lang="en-US" altLang="en-US" dirty="0"/>
              <a:t>Useful stub stage for iterative job development</a:t>
            </a:r>
          </a:p>
          <a:p>
            <a:pPr lvl="1"/>
            <a:r>
              <a:rPr lang="en-US" altLang="en-US" dirty="0"/>
              <a:t>Develop job to a stopping point and check the data</a:t>
            </a:r>
          </a:p>
          <a:p>
            <a:r>
              <a:rPr lang="en-US" altLang="en-US" dirty="0">
                <a:solidFill>
                  <a:srgbClr val="000000"/>
                </a:solidFill>
                <a:cs typeface="Times New Roman" pitchFamily="18" charset="0"/>
              </a:rPr>
              <a:t>The peek stage will display column values in a job's output messages log.</a:t>
            </a:r>
            <a:endParaRPr lang="en-US" altLang="en-US" dirty="0"/>
          </a:p>
          <a:p>
            <a:endParaRPr lang="en-US" dirty="0"/>
          </a:p>
        </p:txBody>
      </p:sp>
    </p:spTree>
    <p:extLst>
      <p:ext uri="{BB962C8B-B14F-4D97-AF65-F5344CB8AC3E}">
        <p14:creationId xmlns:p14="http://schemas.microsoft.com/office/powerpoint/2010/main" val="28914864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p:cNvSpPr>
          <p:nvPr/>
        </p:nvSpPr>
        <p:spPr bwMode="auto">
          <a:xfrm>
            <a:off x="437697"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eaLnBrk="0" hangingPunct="0">
              <a:lnSpc>
                <a:spcPct val="80000"/>
              </a:lnSpc>
            </a:pPr>
            <a:endParaRPr lang="en-US" sz="2400" b="1" dirty="0">
              <a:solidFill>
                <a:srgbClr val="000000"/>
              </a:solidFill>
              <a:latin typeface="Candara"/>
              <a:ea typeface="+mj-ea"/>
              <a:cs typeface="Arial" pitchFamily="34" charset="0"/>
            </a:endParaRPr>
          </a:p>
        </p:txBody>
      </p:sp>
      <p:sp>
        <p:nvSpPr>
          <p:cNvPr id="3" name="Title 2"/>
          <p:cNvSpPr>
            <a:spLocks noGrp="1"/>
          </p:cNvSpPr>
          <p:nvPr>
            <p:ph type="ctrTitle"/>
          </p:nvPr>
        </p:nvSpPr>
        <p:spPr/>
        <p:txBody>
          <a:bodyPr/>
          <a:lstStyle/>
          <a:p>
            <a:r>
              <a:rPr lang="en-US" dirty="0"/>
              <a:t>IBM </a:t>
            </a:r>
            <a:r>
              <a:rPr lang="en-US" dirty="0" err="1"/>
              <a:t>InfoSphere</a:t>
            </a:r>
            <a:r>
              <a:rPr lang="en-US" dirty="0"/>
              <a:t> Information Server</a:t>
            </a:r>
            <a:br>
              <a:rPr lang="en-US" dirty="0"/>
            </a:br>
            <a:endParaRPr lang="en-US" dirty="0"/>
          </a:p>
        </p:txBody>
      </p:sp>
      <p:sp>
        <p:nvSpPr>
          <p:cNvPr id="4" name="Subtitle 3"/>
          <p:cNvSpPr>
            <a:spLocks noGrp="1"/>
          </p:cNvSpPr>
          <p:nvPr>
            <p:ph type="subTitle" idx="1"/>
          </p:nvPr>
        </p:nvSpPr>
        <p:spPr/>
        <p:txBody>
          <a:bodyPr/>
          <a:lstStyle/>
          <a:p>
            <a:r>
              <a:rPr lang="en-US" dirty="0" smtClean="0"/>
              <a:t>Lesson </a:t>
            </a:r>
            <a:r>
              <a:rPr lang="en-US" dirty="0"/>
              <a:t>2.6 : Adding Job Documentation</a:t>
            </a:r>
          </a:p>
        </p:txBody>
      </p:sp>
    </p:spTree>
    <p:extLst>
      <p:ext uri="{BB962C8B-B14F-4D97-AF65-F5344CB8AC3E}">
        <p14:creationId xmlns:p14="http://schemas.microsoft.com/office/powerpoint/2010/main" val="5286242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Adding Job Documentation</a:t>
            </a:r>
            <a:endParaRPr lang="en-US" dirty="0" smtClean="0"/>
          </a:p>
        </p:txBody>
      </p:sp>
      <p:sp>
        <p:nvSpPr>
          <p:cNvPr id="3" name="Content Placeholder 2"/>
          <p:cNvSpPr>
            <a:spLocks noGrp="1"/>
          </p:cNvSpPr>
          <p:nvPr>
            <p:ph idx="1"/>
          </p:nvPr>
        </p:nvSpPr>
        <p:spPr/>
        <p:txBody>
          <a:bodyPr/>
          <a:lstStyle/>
          <a:p>
            <a:r>
              <a:rPr lang="en-US" altLang="en-US" dirty="0"/>
              <a:t>Job Properties</a:t>
            </a:r>
          </a:p>
          <a:p>
            <a:pPr lvl="1"/>
            <a:r>
              <a:rPr lang="en-US" altLang="en-US" dirty="0"/>
              <a:t>Short and long descriptions</a:t>
            </a:r>
          </a:p>
          <a:p>
            <a:r>
              <a:rPr lang="en-US" altLang="en-US" dirty="0"/>
              <a:t>Annotation stage</a:t>
            </a:r>
          </a:p>
          <a:p>
            <a:pPr lvl="1"/>
            <a:r>
              <a:rPr lang="en-US" altLang="en-US" dirty="0"/>
              <a:t>Added from  the Tools Palette</a:t>
            </a:r>
          </a:p>
          <a:p>
            <a:pPr lvl="1"/>
            <a:r>
              <a:rPr lang="en-US" altLang="en-US" dirty="0"/>
              <a:t>Displays formatted text descriptions on diagram</a:t>
            </a:r>
          </a:p>
          <a:p>
            <a:pPr lvl="1"/>
            <a:r>
              <a:rPr lang="en-US" altLang="en-US" dirty="0"/>
              <a:t>This documentation is displayed in Manager and Director in addition to the job diagram. </a:t>
            </a:r>
          </a:p>
          <a:p>
            <a:endParaRPr lang="en-US" dirty="0"/>
          </a:p>
        </p:txBody>
      </p:sp>
    </p:spTree>
    <p:extLst>
      <p:ext uri="{BB962C8B-B14F-4D97-AF65-F5344CB8AC3E}">
        <p14:creationId xmlns:p14="http://schemas.microsoft.com/office/powerpoint/2010/main" val="10166164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dirty="0"/>
              <a:t>Annotation Stage Properties</a:t>
            </a:r>
            <a:endParaRPr lang="en-US" dirty="0" smtClean="0"/>
          </a:p>
        </p:txBody>
      </p:sp>
      <p:sp>
        <p:nvSpPr>
          <p:cNvPr id="3" name="Content Placeholder 2"/>
          <p:cNvSpPr>
            <a:spLocks noGrp="1"/>
          </p:cNvSpPr>
          <p:nvPr>
            <p:ph idx="1"/>
          </p:nvPr>
        </p:nvSpPr>
        <p:spPr>
          <a:xfrm>
            <a:off x="298516" y="1389256"/>
            <a:ext cx="3851453" cy="4643751"/>
          </a:xfrm>
        </p:spPr>
        <p:txBody>
          <a:bodyPr/>
          <a:lstStyle/>
          <a:p>
            <a:r>
              <a:rPr lang="en-US" sz="1800" dirty="0"/>
              <a:t>You can type in whatever you want; the default text comes from the short description of the jobs properties you entered, if any.</a:t>
            </a:r>
          </a:p>
          <a:p>
            <a:r>
              <a:rPr lang="en-US" sz="1800" dirty="0"/>
              <a:t>Add one or more Annotation stages to the canvas to document your job.</a:t>
            </a:r>
          </a:p>
          <a:p>
            <a:r>
              <a:rPr lang="en-US" sz="1800" dirty="0"/>
              <a:t>An Annotation stage works like a text box with various formatting options. </a:t>
            </a:r>
          </a:p>
          <a:p>
            <a:r>
              <a:rPr lang="en-US" sz="1800" dirty="0"/>
              <a:t>You can optionally show or hide the Annotation stages by pressing a button on the toolbar.</a:t>
            </a:r>
          </a:p>
          <a:p>
            <a:r>
              <a:rPr lang="en-US" sz="1800" dirty="0"/>
              <a:t>There are two Annotation stages. The Description Annotation stage correlates its text with the Descriptions specified as part of the job properties. </a:t>
            </a:r>
          </a:p>
          <a:p>
            <a:endParaRPr lang="en-US" sz="1800" dirty="0"/>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9969" y="1381126"/>
            <a:ext cx="4519379" cy="4333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29055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p:cNvSpPr>
          <p:nvPr/>
        </p:nvSpPr>
        <p:spPr bwMode="auto">
          <a:xfrm>
            <a:off x="437697"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eaLnBrk="0" hangingPunct="0">
              <a:lnSpc>
                <a:spcPct val="80000"/>
              </a:lnSpc>
            </a:pPr>
            <a:endParaRPr lang="en-US" sz="2400" b="1" dirty="0">
              <a:solidFill>
                <a:srgbClr val="000000"/>
              </a:solidFill>
              <a:latin typeface="Candara"/>
              <a:ea typeface="+mj-ea"/>
              <a:cs typeface="Arial" pitchFamily="34" charset="0"/>
            </a:endParaRPr>
          </a:p>
        </p:txBody>
      </p:sp>
      <p:sp>
        <p:nvSpPr>
          <p:cNvPr id="3" name="Title 2"/>
          <p:cNvSpPr>
            <a:spLocks noGrp="1"/>
          </p:cNvSpPr>
          <p:nvPr>
            <p:ph type="ctrTitle"/>
          </p:nvPr>
        </p:nvSpPr>
        <p:spPr/>
        <p:txBody>
          <a:bodyPr/>
          <a:lstStyle/>
          <a:p>
            <a:r>
              <a:rPr lang="en-US" dirty="0"/>
              <a:t>IBM </a:t>
            </a:r>
            <a:r>
              <a:rPr lang="en-US" dirty="0" err="1"/>
              <a:t>InfoSphere</a:t>
            </a:r>
            <a:r>
              <a:rPr lang="en-US" dirty="0"/>
              <a:t> Information Server</a:t>
            </a:r>
            <a:br>
              <a:rPr lang="en-US" dirty="0"/>
            </a:br>
            <a:endParaRPr lang="en-US" dirty="0"/>
          </a:p>
        </p:txBody>
      </p:sp>
      <p:sp>
        <p:nvSpPr>
          <p:cNvPr id="4" name="Subtitle 3"/>
          <p:cNvSpPr>
            <a:spLocks noGrp="1"/>
          </p:cNvSpPr>
          <p:nvPr>
            <p:ph type="subTitle" idx="1"/>
          </p:nvPr>
        </p:nvSpPr>
        <p:spPr/>
        <p:txBody>
          <a:bodyPr/>
          <a:lstStyle/>
          <a:p>
            <a:r>
              <a:rPr lang="en-US" dirty="0"/>
              <a:t>Lesson 2.7 : Compiling a Job</a:t>
            </a:r>
          </a:p>
          <a:p>
            <a:endParaRPr lang="en-US" dirty="0"/>
          </a:p>
        </p:txBody>
      </p:sp>
    </p:spTree>
    <p:extLst>
      <p:ext uri="{BB962C8B-B14F-4D97-AF65-F5344CB8AC3E}">
        <p14:creationId xmlns:p14="http://schemas.microsoft.com/office/powerpoint/2010/main" val="15098864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Compiling a Job</a:t>
            </a:r>
            <a:endParaRPr lang="en-US" dirty="0" smtClean="0"/>
          </a:p>
        </p:txBody>
      </p:sp>
      <p:sp>
        <p:nvSpPr>
          <p:cNvPr id="3" name="Content Placeholder 2"/>
          <p:cNvSpPr>
            <a:spLocks noGrp="1"/>
          </p:cNvSpPr>
          <p:nvPr>
            <p:ph idx="1"/>
          </p:nvPr>
        </p:nvSpPr>
        <p:spPr/>
        <p:txBody>
          <a:bodyPr/>
          <a:lstStyle/>
          <a:p>
            <a:endParaRPr lang="en-US"/>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88" y="1271954"/>
            <a:ext cx="8366736" cy="3671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228600" y="4955432"/>
            <a:ext cx="8656638" cy="1260475"/>
          </a:xfrm>
          <a:prstGeom prst="rect">
            <a:avLst/>
          </a:prstGeom>
        </p:spPr>
        <p:txBody>
          <a:bodyPr/>
          <a:lst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buFont typeface="Wingdings" panose="05000000000000000000" pitchFamily="2" charset="2"/>
              <a:buChar char="§"/>
            </a:pPr>
            <a:r>
              <a:rPr lang="en-US" altLang="en-US" b="0" dirty="0" smtClean="0">
                <a:latin typeface="+mj-lt"/>
              </a:rPr>
              <a:t>Before you can run your job, you must compile it.  </a:t>
            </a:r>
          </a:p>
          <a:p>
            <a:pPr>
              <a:lnSpc>
                <a:spcPct val="80000"/>
              </a:lnSpc>
              <a:buFont typeface="Wingdings" panose="05000000000000000000" pitchFamily="2" charset="2"/>
              <a:buChar char="§"/>
            </a:pPr>
            <a:r>
              <a:rPr lang="en-US" altLang="en-US" b="0" dirty="0" smtClean="0">
                <a:latin typeface="+mj-lt"/>
              </a:rPr>
              <a:t>To compile it, click File&gt;Compile or click the Compile button on the toolbar.  </a:t>
            </a:r>
          </a:p>
          <a:p>
            <a:pPr>
              <a:lnSpc>
                <a:spcPct val="80000"/>
              </a:lnSpc>
              <a:buFont typeface="Wingdings" panose="05000000000000000000" pitchFamily="2" charset="2"/>
              <a:buChar char="§"/>
            </a:pPr>
            <a:r>
              <a:rPr lang="en-US" altLang="en-US" b="0" dirty="0" smtClean="0">
                <a:latin typeface="+mj-lt"/>
              </a:rPr>
              <a:t>The Compile Job window displays the status of the compile.</a:t>
            </a:r>
          </a:p>
          <a:p>
            <a:pPr>
              <a:lnSpc>
                <a:spcPct val="80000"/>
              </a:lnSpc>
              <a:buFont typeface="Wingdings" panose="05000000000000000000" pitchFamily="2" charset="2"/>
              <a:buChar char="§"/>
            </a:pPr>
            <a:r>
              <a:rPr lang="en-US" altLang="en-US" b="0" dirty="0" smtClean="0">
                <a:latin typeface="+mj-lt"/>
              </a:rPr>
              <a:t>A compile will generate OSH. </a:t>
            </a:r>
          </a:p>
        </p:txBody>
      </p:sp>
    </p:spTree>
    <p:extLst>
      <p:ext uri="{BB962C8B-B14F-4D97-AF65-F5344CB8AC3E}">
        <p14:creationId xmlns:p14="http://schemas.microsoft.com/office/powerpoint/2010/main" val="3899625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DataStage</a:t>
            </a:r>
            <a:r>
              <a:rPr lang="en-US" dirty="0"/>
              <a:t> Designer </a:t>
            </a:r>
            <a:r>
              <a:rPr lang="en-US" dirty="0" smtClean="0"/>
              <a:t>Window</a:t>
            </a:r>
            <a:endParaRPr lang="en-US" dirty="0"/>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310" y="1290718"/>
            <a:ext cx="7132320" cy="473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96823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Errors or Successful Message</a:t>
            </a:r>
            <a:endParaRPr lang="en-US" dirty="0" smtClean="0"/>
          </a:p>
        </p:txBody>
      </p:sp>
      <p:sp>
        <p:nvSpPr>
          <p:cNvPr id="3" name="Content Placeholder 2"/>
          <p:cNvSpPr>
            <a:spLocks noGrp="1"/>
          </p:cNvSpPr>
          <p:nvPr>
            <p:ph idx="1"/>
          </p:nvPr>
        </p:nvSpPr>
        <p:spPr/>
        <p:txBody>
          <a:bodyPr/>
          <a:lstStyle/>
          <a:p>
            <a:endParaRPr lang="en-US"/>
          </a:p>
        </p:txBody>
      </p:sp>
      <p:sp>
        <p:nvSpPr>
          <p:cNvPr id="5" name="Rectangle 3"/>
          <p:cNvSpPr txBox="1">
            <a:spLocks noChangeArrowheads="1"/>
          </p:cNvSpPr>
          <p:nvPr/>
        </p:nvSpPr>
        <p:spPr>
          <a:xfrm>
            <a:off x="360362" y="4419600"/>
            <a:ext cx="8656638" cy="1798638"/>
          </a:xfrm>
          <a:prstGeom prst="rect">
            <a:avLst/>
          </a:prstGeom>
        </p:spPr>
        <p:txBody>
          <a:bodyPr/>
          <a:lst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buFont typeface="Wingdings" panose="05000000000000000000" pitchFamily="2" charset="2"/>
              <a:buChar char="§"/>
            </a:pPr>
            <a:r>
              <a:rPr lang="en-US" altLang="en-US" sz="1600" b="0" dirty="0" smtClean="0">
                <a:latin typeface="+mj-lt"/>
              </a:rPr>
              <a:t>If an error occurs:</a:t>
            </a:r>
          </a:p>
          <a:p>
            <a:pPr>
              <a:lnSpc>
                <a:spcPct val="90000"/>
              </a:lnSpc>
              <a:buFont typeface="Wingdings" panose="05000000000000000000" pitchFamily="2" charset="2"/>
              <a:buChar char="§"/>
            </a:pPr>
            <a:r>
              <a:rPr lang="en-US" altLang="en-US" sz="1600" b="0" dirty="0" smtClean="0">
                <a:latin typeface="+mj-lt"/>
              </a:rPr>
              <a:t>Click Show Error to identify the stage where the error occurred. </a:t>
            </a:r>
          </a:p>
          <a:p>
            <a:pPr lvl="1">
              <a:lnSpc>
                <a:spcPct val="90000"/>
              </a:lnSpc>
              <a:buFont typeface="Wingdings" panose="05000000000000000000" pitchFamily="2" charset="2"/>
              <a:buChar char="§"/>
            </a:pPr>
            <a:r>
              <a:rPr lang="en-US" altLang="en-US" sz="1400" dirty="0" smtClean="0">
                <a:latin typeface="+mj-lt"/>
              </a:rPr>
              <a:t>This will highlight the stage in error.</a:t>
            </a:r>
          </a:p>
          <a:p>
            <a:pPr>
              <a:lnSpc>
                <a:spcPct val="90000"/>
              </a:lnSpc>
              <a:buFont typeface="Wingdings" panose="05000000000000000000" pitchFamily="2" charset="2"/>
              <a:buChar char="§"/>
            </a:pPr>
            <a:r>
              <a:rPr lang="en-US" altLang="en-US" sz="1600" b="0" dirty="0" smtClean="0">
                <a:latin typeface="+mj-lt"/>
              </a:rPr>
              <a:t>Click More to retrieve more information about the error. This can be lengthy for parallel jobs. </a:t>
            </a:r>
          </a:p>
          <a:p>
            <a:pPr>
              <a:lnSpc>
                <a:spcPct val="90000"/>
              </a:lnSpc>
              <a:buFont typeface="Wingdings" panose="05000000000000000000" pitchFamily="2" charset="2"/>
              <a:buChar char="§"/>
            </a:pPr>
            <a:r>
              <a:rPr lang="en-US" altLang="en-US" sz="1600" b="0" dirty="0" smtClean="0">
                <a:latin typeface="+mj-lt"/>
              </a:rPr>
              <a:t>Many errors also show up on the diagram if “Show Stage Validation Errors” is turned on. </a:t>
            </a: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2" y="1143000"/>
            <a:ext cx="6337300" cy="319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5"/>
          <p:cNvSpPr>
            <a:spLocks noChangeArrowheads="1"/>
          </p:cNvSpPr>
          <p:nvPr/>
        </p:nvSpPr>
        <p:spPr bwMode="auto">
          <a:xfrm>
            <a:off x="7810500" y="3336925"/>
            <a:ext cx="1333500" cy="746125"/>
          </a:xfrm>
          <a:prstGeom prst="wedgeRoundRectCallout">
            <a:avLst>
              <a:gd name="adj1" fmla="val -115120"/>
              <a:gd name="adj2" fmla="val -116810"/>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a:solidFill>
                  <a:srgbClr val="FFFF00"/>
                </a:solidFill>
              </a:rPr>
              <a:t>Click for more info</a:t>
            </a:r>
          </a:p>
        </p:txBody>
      </p:sp>
    </p:spTree>
    <p:extLst>
      <p:ext uri="{BB962C8B-B14F-4D97-AF65-F5344CB8AC3E}">
        <p14:creationId xmlns:p14="http://schemas.microsoft.com/office/powerpoint/2010/main" val="41267842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Having completed this unit, you should be able to:</a:t>
            </a:r>
          </a:p>
          <a:p>
            <a:r>
              <a:rPr lang="en-US" dirty="0"/>
              <a:t>Design a simple Parallel job in Designer</a:t>
            </a:r>
          </a:p>
          <a:p>
            <a:r>
              <a:rPr lang="en-US" dirty="0"/>
              <a:t>Define a job parameter</a:t>
            </a:r>
          </a:p>
          <a:p>
            <a:r>
              <a:rPr lang="en-US" dirty="0"/>
              <a:t>Use the Row Generator, Peek, and Annotation stages in a job</a:t>
            </a:r>
          </a:p>
          <a:p>
            <a:r>
              <a:rPr lang="en-US" dirty="0"/>
              <a:t>Compile your job</a:t>
            </a:r>
          </a:p>
          <a:p>
            <a:r>
              <a:rPr lang="en-US" dirty="0"/>
              <a:t>Run your job in Director</a:t>
            </a:r>
          </a:p>
          <a:p>
            <a:r>
              <a:rPr lang="en-US" dirty="0"/>
              <a:t>View the job log </a:t>
            </a:r>
          </a:p>
          <a:p>
            <a:endParaRPr lang="en-US" dirty="0"/>
          </a:p>
        </p:txBody>
      </p:sp>
      <p:sp>
        <p:nvSpPr>
          <p:cNvPr id="2" name="Title 1"/>
          <p:cNvSpPr>
            <a:spLocks noGrp="1"/>
          </p:cNvSpPr>
          <p:nvPr>
            <p:ph type="title"/>
          </p:nvPr>
        </p:nvSpPr>
        <p:spPr/>
        <p:txBody>
          <a:bodyPr/>
          <a:lstStyle/>
          <a:p>
            <a:r>
              <a:rPr lang="en-US" dirty="0"/>
              <a:t>Unit summary</a:t>
            </a:r>
          </a:p>
        </p:txBody>
      </p:sp>
    </p:spTree>
    <p:extLst>
      <p:ext uri="{BB962C8B-B14F-4D97-AF65-F5344CB8AC3E}">
        <p14:creationId xmlns:p14="http://schemas.microsoft.com/office/powerpoint/2010/main" val="3559948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defRPr/>
            </a:pPr>
            <a:r>
              <a:rPr lang="en-US" dirty="0" smtClean="0"/>
              <a:t>Q&amp;A</a:t>
            </a:r>
            <a:endParaRPr dirty="0" smtClean="0"/>
          </a:p>
        </p:txBody>
      </p:sp>
      <p:sp>
        <p:nvSpPr>
          <p:cNvPr id="109571" name="Rectangle 3"/>
          <p:cNvSpPr>
            <a:spLocks noGrp="1" noChangeArrowheads="1"/>
          </p:cNvSpPr>
          <p:nvPr>
            <p:ph idx="1"/>
          </p:nvPr>
        </p:nvSpPr>
        <p:spPr/>
        <p:txBody>
          <a:bodyPr/>
          <a:lstStyle/>
          <a:p>
            <a:pPr marL="457200" indent="-457200" eaLnBrk="1" hangingPunct="1">
              <a:buFont typeface="Wingdings" pitchFamily="2" charset="2"/>
              <a:buAutoNum type="arabicPeriod"/>
            </a:pPr>
            <a:r>
              <a:rPr lang="en-US" altLang="en-US" dirty="0" smtClean="0"/>
              <a:t>True or False ? Can you import Table Definitions for sequential files with fixed-length record formats? </a:t>
            </a:r>
          </a:p>
          <a:p>
            <a:pPr marL="457200" indent="-457200">
              <a:buFont typeface="Wingdings" pitchFamily="2" charset="2"/>
              <a:buAutoNum type="arabicPeriod"/>
            </a:pPr>
            <a:r>
              <a:rPr lang="en-US" altLang="en-US" dirty="0"/>
              <a:t>Which stage can be used to display output data in the job log?</a:t>
            </a:r>
          </a:p>
          <a:p>
            <a:pPr marL="457200" indent="-457200">
              <a:buFont typeface="Wingdings" pitchFamily="2" charset="2"/>
              <a:buAutoNum type="arabicPeriod"/>
            </a:pPr>
            <a:r>
              <a:rPr lang="en-US" altLang="en-US" dirty="0"/>
              <a:t>Which stage is used for documenting your job on the job canvas?</a:t>
            </a:r>
          </a:p>
          <a:p>
            <a:pPr marL="457200" indent="-457200" eaLnBrk="1" hangingPunct="1">
              <a:buFont typeface="Wingdings" pitchFamily="2" charset="2"/>
              <a:buAutoNum type="arabicPeriod"/>
            </a:pPr>
            <a:endParaRPr lang="en-US" altLang="en-US" dirty="0"/>
          </a:p>
        </p:txBody>
      </p:sp>
    </p:spTree>
    <p:extLst>
      <p:ext uri="{BB962C8B-B14F-4D97-AF65-F5344CB8AC3E}">
        <p14:creationId xmlns:p14="http://schemas.microsoft.com/office/powerpoint/2010/main" val="40812411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defRPr/>
            </a:pPr>
            <a:r>
              <a:rPr lang="en-US" dirty="0"/>
              <a:t>Q&amp;A</a:t>
            </a:r>
            <a:endParaRPr dirty="0" smtClean="0"/>
          </a:p>
        </p:txBody>
      </p:sp>
      <p:sp>
        <p:nvSpPr>
          <p:cNvPr id="110595" name="Rectangle 3"/>
          <p:cNvSpPr>
            <a:spLocks noGrp="1" noChangeArrowheads="1"/>
          </p:cNvSpPr>
          <p:nvPr>
            <p:ph idx="1"/>
          </p:nvPr>
        </p:nvSpPr>
        <p:spPr/>
        <p:txBody>
          <a:bodyPr/>
          <a:lstStyle/>
          <a:p>
            <a:pPr marL="457200" indent="-457200" eaLnBrk="1" hangingPunct="1">
              <a:buFont typeface="Wingdings" pitchFamily="2" charset="2"/>
              <a:buNone/>
            </a:pPr>
            <a:endParaRPr lang="en-US" altLang="en-US" dirty="0" smtClean="0"/>
          </a:p>
          <a:p>
            <a:pPr marL="457200" indent="-457200" eaLnBrk="1" hangingPunct="1">
              <a:buFont typeface="Wingdings" pitchFamily="2" charset="2"/>
              <a:buAutoNum type="arabicPeriod"/>
            </a:pPr>
            <a:r>
              <a:rPr lang="en-US" altLang="en-US" dirty="0" smtClean="0"/>
              <a:t>Yes. Record lengths are determined by the lengths of the individual columns. </a:t>
            </a:r>
          </a:p>
          <a:p>
            <a:pPr marL="457200" indent="-457200">
              <a:buFont typeface="Wingdings" pitchFamily="2" charset="2"/>
              <a:buAutoNum type="arabicPeriod"/>
            </a:pPr>
            <a:r>
              <a:rPr lang="en-US" altLang="en-US" dirty="0"/>
              <a:t>Peek stage</a:t>
            </a:r>
          </a:p>
          <a:p>
            <a:pPr marL="457200" indent="-457200">
              <a:buFont typeface="Wingdings" pitchFamily="2" charset="2"/>
              <a:buAutoNum type="arabicPeriod"/>
            </a:pPr>
            <a:r>
              <a:rPr lang="en-US" altLang="en-US" dirty="0"/>
              <a:t>Annotation stage</a:t>
            </a:r>
          </a:p>
          <a:p>
            <a:pPr marL="457200" indent="-457200" eaLnBrk="1" hangingPunct="1">
              <a:buFont typeface="Wingdings" pitchFamily="2" charset="2"/>
              <a:buAutoNum type="arabicPeriod"/>
            </a:pPr>
            <a:endParaRPr lang="en-US" altLang="en-US" dirty="0" smtClean="0"/>
          </a:p>
        </p:txBody>
      </p:sp>
    </p:spTree>
    <p:extLst>
      <p:ext uri="{BB962C8B-B14F-4D97-AF65-F5344CB8AC3E}">
        <p14:creationId xmlns:p14="http://schemas.microsoft.com/office/powerpoint/2010/main" val="12711952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DataStage</a:t>
            </a:r>
            <a:r>
              <a:rPr lang="en-US" dirty="0"/>
              <a:t> Project </a:t>
            </a:r>
            <a:r>
              <a:rPr lang="en-US" dirty="0" smtClean="0"/>
              <a:t>Repository</a:t>
            </a:r>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938" y="1420205"/>
            <a:ext cx="4124325" cy="466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4"/>
          <p:cNvSpPr>
            <a:spLocks noChangeArrowheads="1"/>
          </p:cNvSpPr>
          <p:nvPr/>
        </p:nvSpPr>
        <p:spPr bwMode="auto">
          <a:xfrm>
            <a:off x="7446963" y="4390418"/>
            <a:ext cx="1538287" cy="1249362"/>
          </a:xfrm>
          <a:prstGeom prst="wedgeRoundRectCallout">
            <a:avLst>
              <a:gd name="adj1" fmla="val -266097"/>
              <a:gd name="adj2" fmla="val -42375"/>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eaLnBrk="1" hangingPunct="1">
              <a:spcBef>
                <a:spcPct val="0"/>
              </a:spcBef>
              <a:buClrTx/>
              <a:buFontTx/>
              <a:buNone/>
            </a:pPr>
            <a:r>
              <a:rPr lang="en-US" altLang="en-US" sz="1800">
                <a:solidFill>
                  <a:srgbClr val="FFFF00"/>
                </a:solidFill>
              </a:rPr>
              <a:t>Standard Table Definitions folder</a:t>
            </a:r>
          </a:p>
        </p:txBody>
      </p:sp>
      <p:sp>
        <p:nvSpPr>
          <p:cNvPr id="7" name="AutoShape 5"/>
          <p:cNvSpPr>
            <a:spLocks noChangeArrowheads="1"/>
          </p:cNvSpPr>
          <p:nvPr/>
        </p:nvSpPr>
        <p:spPr bwMode="auto">
          <a:xfrm>
            <a:off x="7154863" y="2883880"/>
            <a:ext cx="2046287" cy="638175"/>
          </a:xfrm>
          <a:prstGeom prst="wedgeRoundRectCallout">
            <a:avLst>
              <a:gd name="adj1" fmla="val -242241"/>
              <a:gd name="adj2" fmla="val -21644"/>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eaLnBrk="1" hangingPunct="1">
              <a:spcBef>
                <a:spcPct val="0"/>
              </a:spcBef>
              <a:buClrTx/>
              <a:buFontTx/>
              <a:buNone/>
            </a:pPr>
            <a:r>
              <a:rPr lang="en-US" altLang="en-US" sz="1800">
                <a:solidFill>
                  <a:srgbClr val="FFFF00"/>
                </a:solidFill>
              </a:rPr>
              <a:t>Standard jobs folder </a:t>
            </a:r>
          </a:p>
        </p:txBody>
      </p:sp>
      <p:sp>
        <p:nvSpPr>
          <p:cNvPr id="8" name="AutoShape 6"/>
          <p:cNvSpPr>
            <a:spLocks noChangeArrowheads="1"/>
          </p:cNvSpPr>
          <p:nvPr/>
        </p:nvSpPr>
        <p:spPr bwMode="auto">
          <a:xfrm>
            <a:off x="7032625" y="1237643"/>
            <a:ext cx="1741488" cy="711200"/>
          </a:xfrm>
          <a:prstGeom prst="wedgeRoundRectCallout">
            <a:avLst>
              <a:gd name="adj1" fmla="val -248449"/>
              <a:gd name="adj2" fmla="val 100000"/>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eaLnBrk="1" hangingPunct="1">
              <a:spcBef>
                <a:spcPct val="0"/>
              </a:spcBef>
              <a:buClrTx/>
              <a:buFontTx/>
              <a:buNone/>
            </a:pPr>
            <a:r>
              <a:rPr lang="en-US" altLang="en-US" sz="1800">
                <a:solidFill>
                  <a:srgbClr val="FFFF00"/>
                </a:solidFill>
              </a:rPr>
              <a:t>User-added folder </a:t>
            </a:r>
          </a:p>
        </p:txBody>
      </p:sp>
    </p:spTree>
    <p:extLst>
      <p:ext uri="{BB962C8B-B14F-4D97-AF65-F5344CB8AC3E}">
        <p14:creationId xmlns:p14="http://schemas.microsoft.com/office/powerpoint/2010/main" val="16782322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p:cNvSpPr>
          <p:nvPr/>
        </p:nvSpPr>
        <p:spPr bwMode="auto">
          <a:xfrm>
            <a:off x="437697"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eaLnBrk="0" hangingPunct="0">
              <a:lnSpc>
                <a:spcPct val="80000"/>
              </a:lnSpc>
            </a:pPr>
            <a:endParaRPr lang="en-US" sz="2400" b="1" dirty="0">
              <a:solidFill>
                <a:srgbClr val="000000"/>
              </a:solidFill>
              <a:latin typeface="Candara"/>
              <a:ea typeface="+mj-ea"/>
              <a:cs typeface="Arial" pitchFamily="34" charset="0"/>
            </a:endParaRPr>
          </a:p>
        </p:txBody>
      </p:sp>
      <p:sp>
        <p:nvSpPr>
          <p:cNvPr id="3" name="Title 2"/>
          <p:cNvSpPr>
            <a:spLocks noGrp="1"/>
          </p:cNvSpPr>
          <p:nvPr>
            <p:ph type="ctrTitle"/>
          </p:nvPr>
        </p:nvSpPr>
        <p:spPr/>
        <p:txBody>
          <a:bodyPr/>
          <a:lstStyle/>
          <a:p>
            <a:r>
              <a:rPr lang="en-US" dirty="0"/>
              <a:t>IBM </a:t>
            </a:r>
            <a:r>
              <a:rPr lang="en-US" dirty="0" err="1"/>
              <a:t>InfoSphere</a:t>
            </a:r>
            <a:r>
              <a:rPr lang="en-US" dirty="0"/>
              <a:t> Information Server</a:t>
            </a:r>
            <a:br>
              <a:rPr lang="en-US" dirty="0"/>
            </a:br>
            <a:endParaRPr lang="en-US" dirty="0"/>
          </a:p>
        </p:txBody>
      </p:sp>
      <p:sp>
        <p:nvSpPr>
          <p:cNvPr id="4" name="Subtitle 3"/>
          <p:cNvSpPr>
            <a:spLocks noGrp="1"/>
          </p:cNvSpPr>
          <p:nvPr>
            <p:ph type="subTitle" idx="1"/>
          </p:nvPr>
        </p:nvSpPr>
        <p:spPr/>
        <p:txBody>
          <a:bodyPr/>
          <a:lstStyle/>
          <a:p>
            <a:r>
              <a:rPr lang="en-US" dirty="0" smtClean="0"/>
              <a:t>Lesson </a:t>
            </a:r>
            <a:r>
              <a:rPr lang="en-US" dirty="0"/>
              <a:t>2.2 : Development Workflow and logging into Designer</a:t>
            </a:r>
          </a:p>
          <a:p>
            <a:endParaRPr lang="en-US" dirty="0"/>
          </a:p>
        </p:txBody>
      </p:sp>
    </p:spTree>
    <p:extLst>
      <p:ext uri="{BB962C8B-B14F-4D97-AF65-F5344CB8AC3E}">
        <p14:creationId xmlns:p14="http://schemas.microsoft.com/office/powerpoint/2010/main" val="6619047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smtClean="0"/>
              <a:t>Development Workflow</a:t>
            </a:r>
          </a:p>
        </p:txBody>
      </p:sp>
      <p:sp>
        <p:nvSpPr>
          <p:cNvPr id="33795" name="Rectangle 3"/>
          <p:cNvSpPr>
            <a:spLocks noGrp="1" noChangeArrowheads="1"/>
          </p:cNvSpPr>
          <p:nvPr>
            <p:ph idx="1"/>
          </p:nvPr>
        </p:nvSpPr>
        <p:spPr>
          <a:xfrm>
            <a:off x="298516" y="1301331"/>
            <a:ext cx="8845484" cy="4643751"/>
          </a:xfrm>
          <a:prstGeom prst="rect">
            <a:avLst/>
          </a:prstGeom>
        </p:spPr>
        <p:txBody>
          <a:bodyPr lIns="91440"/>
          <a:lstStyle/>
          <a:p>
            <a:pPr marL="274320" indent="-274320" eaLnBrk="1" hangingPunct="1">
              <a:spcBef>
                <a:spcPts val="600"/>
              </a:spcBef>
            </a:pPr>
            <a:r>
              <a:rPr lang="en-US" dirty="0" smtClean="0"/>
              <a:t>Define your project’s properties:  Administrator</a:t>
            </a:r>
          </a:p>
          <a:p>
            <a:pPr marL="274320" indent="-274320" eaLnBrk="1" hangingPunct="1">
              <a:spcBef>
                <a:spcPts val="600"/>
              </a:spcBef>
            </a:pPr>
            <a:r>
              <a:rPr lang="en-US" dirty="0" smtClean="0"/>
              <a:t>Open (attach to) your project</a:t>
            </a:r>
          </a:p>
          <a:p>
            <a:pPr marL="274320" indent="-274320" eaLnBrk="1" hangingPunct="1">
              <a:spcBef>
                <a:spcPts val="600"/>
              </a:spcBef>
            </a:pPr>
            <a:r>
              <a:rPr lang="en-US" dirty="0" smtClean="0"/>
              <a:t>Import metadata that defines the format of data stores your jobs will read from or write to</a:t>
            </a:r>
          </a:p>
          <a:p>
            <a:pPr marL="274320" indent="-274320" eaLnBrk="1" hangingPunct="1">
              <a:spcBef>
                <a:spcPts val="600"/>
              </a:spcBef>
            </a:pPr>
            <a:r>
              <a:rPr lang="en-US" dirty="0" smtClean="0"/>
              <a:t>Design the job:  Designer</a:t>
            </a:r>
          </a:p>
          <a:p>
            <a:pPr lvl="1" indent="-182880" eaLnBrk="1" hangingPunct="1">
              <a:spcBef>
                <a:spcPts val="0"/>
              </a:spcBef>
            </a:pPr>
            <a:r>
              <a:rPr lang="en-US" sz="1600" dirty="0" smtClean="0"/>
              <a:t>Define data extractions (reads)</a:t>
            </a:r>
          </a:p>
          <a:p>
            <a:pPr lvl="1" indent="-182880" eaLnBrk="1" hangingPunct="1">
              <a:spcBef>
                <a:spcPts val="0"/>
              </a:spcBef>
            </a:pPr>
            <a:r>
              <a:rPr lang="en-US" sz="1600" dirty="0" smtClean="0"/>
              <a:t>Define data flows</a:t>
            </a:r>
          </a:p>
          <a:p>
            <a:pPr lvl="1" indent="-182880" eaLnBrk="1" hangingPunct="1">
              <a:spcBef>
                <a:spcPts val="0"/>
              </a:spcBef>
            </a:pPr>
            <a:r>
              <a:rPr lang="en-US" sz="1600" dirty="0" smtClean="0"/>
              <a:t>Define data integration</a:t>
            </a:r>
          </a:p>
          <a:p>
            <a:pPr lvl="1" indent="-182880" eaLnBrk="1" hangingPunct="1">
              <a:spcBef>
                <a:spcPts val="0"/>
              </a:spcBef>
            </a:pPr>
            <a:r>
              <a:rPr lang="en-US" sz="1600" dirty="0" smtClean="0"/>
              <a:t>Define data transformations</a:t>
            </a:r>
          </a:p>
          <a:p>
            <a:pPr lvl="1" indent="-182880" eaLnBrk="1" hangingPunct="1">
              <a:spcBef>
                <a:spcPts val="0"/>
              </a:spcBef>
            </a:pPr>
            <a:r>
              <a:rPr lang="en-US" sz="1600" dirty="0" smtClean="0"/>
              <a:t>Define data constraints</a:t>
            </a:r>
          </a:p>
          <a:p>
            <a:pPr lvl="1" indent="-182880" eaLnBrk="1" hangingPunct="1">
              <a:spcBef>
                <a:spcPts val="0"/>
              </a:spcBef>
            </a:pPr>
            <a:r>
              <a:rPr lang="en-US" sz="1600" dirty="0" smtClean="0"/>
              <a:t>Define data loads (writes)</a:t>
            </a:r>
          </a:p>
          <a:p>
            <a:pPr lvl="1" indent="-182880" eaLnBrk="1" hangingPunct="1">
              <a:spcBef>
                <a:spcPts val="0"/>
              </a:spcBef>
            </a:pPr>
            <a:r>
              <a:rPr lang="en-US" sz="1600" dirty="0" smtClean="0"/>
              <a:t>Define data aggregations</a:t>
            </a:r>
          </a:p>
          <a:p>
            <a:pPr marL="274320" indent="-274320">
              <a:lnSpc>
                <a:spcPct val="90000"/>
              </a:lnSpc>
              <a:spcBef>
                <a:spcPts val="600"/>
              </a:spcBef>
            </a:pPr>
            <a:r>
              <a:rPr lang="en-US" dirty="0" smtClean="0"/>
              <a:t>Compile and debug the job:  Designer</a:t>
            </a:r>
          </a:p>
          <a:p>
            <a:pPr marL="274320" indent="-274320">
              <a:lnSpc>
                <a:spcPct val="90000"/>
              </a:lnSpc>
              <a:spcBef>
                <a:spcPts val="600"/>
              </a:spcBef>
            </a:pPr>
            <a:r>
              <a:rPr lang="en-US" dirty="0" smtClean="0"/>
              <a:t>Run and monitor the job:  Director  as well as Designer.</a:t>
            </a:r>
          </a:p>
        </p:txBody>
      </p:sp>
    </p:spTree>
    <p:extLst>
      <p:ext uri="{BB962C8B-B14F-4D97-AF65-F5344CB8AC3E}">
        <p14:creationId xmlns:p14="http://schemas.microsoft.com/office/powerpoint/2010/main" val="2128477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Logging onto </a:t>
            </a:r>
            <a:r>
              <a:rPr lang="en-US" dirty="0" err="1"/>
              <a:t>DataStage</a:t>
            </a:r>
            <a:r>
              <a:rPr lang="en-US" dirty="0"/>
              <a:t> </a:t>
            </a:r>
            <a:r>
              <a:rPr lang="en-US" dirty="0" smtClean="0"/>
              <a:t>Designer</a:t>
            </a:r>
            <a:endParaRPr lang="en-US" dirty="0"/>
          </a:p>
        </p:txBody>
      </p:sp>
      <p:sp>
        <p:nvSpPr>
          <p:cNvPr id="7171"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lgn="just">
              <a:spcBef>
                <a:spcPct val="20000"/>
              </a:spcBef>
              <a:buClr>
                <a:srgbClr val="00A1E4"/>
              </a:buClr>
              <a:buFont typeface="Wingdings" pitchFamily="2" charset="2"/>
              <a:buChar char="Ø"/>
            </a:pPr>
            <a:endParaRPr lang="en-US" sz="2000" b="1" dirty="0">
              <a:solidFill>
                <a:srgbClr val="000000"/>
              </a:solidFill>
              <a:latin typeface="Candara"/>
              <a:cs typeface="Arial" pitchFamily="34" charset="0"/>
            </a:endParaRPr>
          </a:p>
        </p:txBody>
      </p:sp>
      <p:pic>
        <p:nvPicPr>
          <p:cNvPr id="1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1160587"/>
            <a:ext cx="4473875" cy="4967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AutoShape 4"/>
          <p:cNvSpPr>
            <a:spLocks noChangeArrowheads="1"/>
          </p:cNvSpPr>
          <p:nvPr/>
        </p:nvSpPr>
        <p:spPr bwMode="auto">
          <a:xfrm>
            <a:off x="603721" y="4910116"/>
            <a:ext cx="2130291" cy="1137529"/>
          </a:xfrm>
          <a:prstGeom prst="wedgeRoundRectCallout">
            <a:avLst>
              <a:gd name="adj1" fmla="val 115941"/>
              <a:gd name="adj2" fmla="val -26815"/>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dirty="0" err="1">
                <a:solidFill>
                  <a:srgbClr val="FFFF00"/>
                </a:solidFill>
              </a:rPr>
              <a:t>DataStage</a:t>
            </a:r>
            <a:r>
              <a:rPr lang="en-US" altLang="en-US" sz="1800" dirty="0">
                <a:solidFill>
                  <a:srgbClr val="FFFF00"/>
                </a:solidFill>
              </a:rPr>
              <a:t> server machine / project </a:t>
            </a:r>
          </a:p>
        </p:txBody>
      </p:sp>
      <p:sp>
        <p:nvSpPr>
          <p:cNvPr id="13" name="AutoShape 5"/>
          <p:cNvSpPr>
            <a:spLocks noChangeArrowheads="1"/>
          </p:cNvSpPr>
          <p:nvPr/>
        </p:nvSpPr>
        <p:spPr bwMode="auto">
          <a:xfrm>
            <a:off x="552450" y="2579267"/>
            <a:ext cx="1485883" cy="1514165"/>
          </a:xfrm>
          <a:prstGeom prst="wedgeRoundRectCallout">
            <a:avLst>
              <a:gd name="adj1" fmla="val 179425"/>
              <a:gd name="adj2" fmla="val 42395"/>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charset="0"/>
              </a:defRPr>
            </a:lvl1pPr>
            <a:lvl2pPr marL="742950" indent="-285750" eaLnBrk="0" hangingPunct="0">
              <a:spcBef>
                <a:spcPts val="600"/>
              </a:spcBef>
              <a:buClr>
                <a:schemeClr val="accent1"/>
              </a:buClr>
              <a:buFont typeface="Arial" charset="0"/>
              <a:buChar char="•"/>
              <a:defRPr>
                <a:solidFill>
                  <a:schemeClr val="tx1"/>
                </a:solidFill>
                <a:latin typeface="Arial" charset="0"/>
              </a:defRPr>
            </a:lvl2pPr>
            <a:lvl3pPr marL="1143000" indent="-228600" eaLnBrk="0" hangingPunct="0">
              <a:spcBef>
                <a:spcPts val="600"/>
              </a:spcBef>
              <a:buClr>
                <a:schemeClr val="tx2"/>
              </a:buClr>
              <a:buFont typeface="Arial" charset="0"/>
              <a:buChar char="–"/>
              <a:defRPr sz="1600">
                <a:solidFill>
                  <a:schemeClr val="tx1"/>
                </a:solidFill>
                <a:latin typeface="Arial"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charset="0"/>
              </a:defRPr>
            </a:lvl4pPr>
            <a:lvl5pPr marL="2057400" indent="-228600" eaLnBrk="0" hangingPunct="0">
              <a:spcBef>
                <a:spcPct val="20000"/>
              </a:spcBef>
              <a:buFont typeface="Arial" charset="0"/>
              <a:buChar char="»"/>
              <a:defRPr sz="1200">
                <a:solidFill>
                  <a:schemeClr val="tx1"/>
                </a:solidFill>
                <a:latin typeface="Arial" charset="0"/>
              </a:defRPr>
            </a:lvl5pPr>
            <a:lvl6pPr marL="2514600" indent="-228600" eaLnBrk="0" fontAlgn="base" hangingPunct="0">
              <a:spcBef>
                <a:spcPct val="20000"/>
              </a:spcBef>
              <a:spcAft>
                <a:spcPct val="0"/>
              </a:spcAft>
              <a:buFont typeface="Arial" charset="0"/>
              <a:buChar char="»"/>
              <a:defRPr sz="1200">
                <a:solidFill>
                  <a:schemeClr val="tx1"/>
                </a:solidFill>
                <a:latin typeface="Arial" charset="0"/>
              </a:defRPr>
            </a:lvl6pPr>
            <a:lvl7pPr marL="2971800" indent="-228600" eaLnBrk="0" fontAlgn="base" hangingPunct="0">
              <a:spcBef>
                <a:spcPct val="20000"/>
              </a:spcBef>
              <a:spcAft>
                <a:spcPct val="0"/>
              </a:spcAft>
              <a:buFont typeface="Arial" charset="0"/>
              <a:buChar char="»"/>
              <a:defRPr sz="1200">
                <a:solidFill>
                  <a:schemeClr val="tx1"/>
                </a:solidFill>
                <a:latin typeface="Arial" charset="0"/>
              </a:defRPr>
            </a:lvl7pPr>
            <a:lvl8pPr marL="3429000" indent="-228600" eaLnBrk="0" fontAlgn="base" hangingPunct="0">
              <a:spcBef>
                <a:spcPct val="20000"/>
              </a:spcBef>
              <a:spcAft>
                <a:spcPct val="0"/>
              </a:spcAft>
              <a:buFont typeface="Arial" charset="0"/>
              <a:buChar char="»"/>
              <a:defRPr sz="1200">
                <a:solidFill>
                  <a:schemeClr val="tx1"/>
                </a:solidFill>
                <a:latin typeface="Arial" charset="0"/>
              </a:defRPr>
            </a:lvl8pPr>
            <a:lvl9pPr marL="3886200" indent="-228600" eaLnBrk="0" fontAlgn="base" hangingPunct="0">
              <a:spcBef>
                <a:spcPct val="20000"/>
              </a:spcBef>
              <a:spcAft>
                <a:spcPct val="0"/>
              </a:spcAft>
              <a:buFont typeface="Arial" charset="0"/>
              <a:buChar char="»"/>
              <a:defRPr sz="1200">
                <a:solidFill>
                  <a:schemeClr val="tx1"/>
                </a:solidFill>
                <a:latin typeface="Arial" charset="0"/>
              </a:defRPr>
            </a:lvl9pPr>
          </a:lstStyle>
          <a:p>
            <a:pPr algn="just" eaLnBrk="1" hangingPunct="1">
              <a:spcBef>
                <a:spcPct val="0"/>
              </a:spcBef>
              <a:buClrTx/>
              <a:buFontTx/>
              <a:buNone/>
            </a:pPr>
            <a:r>
              <a:rPr lang="en-US" altLang="en-US" sz="1800" dirty="0">
                <a:solidFill>
                  <a:srgbClr val="FFFF00"/>
                </a:solidFill>
              </a:rPr>
              <a:t>Host name, port number of application server </a:t>
            </a:r>
          </a:p>
        </p:txBody>
      </p:sp>
    </p:spTree>
    <p:extLst>
      <p:ext uri="{BB962C8B-B14F-4D97-AF65-F5344CB8AC3E}">
        <p14:creationId xmlns:p14="http://schemas.microsoft.com/office/powerpoint/2010/main" val="211413279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BB9BED16EB0048B4DF793E653FA3A1" ma:contentTypeVersion="3" ma:contentTypeDescription="Create a new document." ma:contentTypeScope="" ma:versionID="feef15e8976e736c962867b02017827d">
  <xsd:schema xmlns:xsd="http://www.w3.org/2001/XMLSchema" xmlns:xs="http://www.w3.org/2001/XMLSchema" xmlns:p="http://schemas.microsoft.com/office/2006/metadata/properties" xmlns:ns2="6ba37514-8ea7-4bb7-b1c0-6137f91cbe04" targetNamespace="http://schemas.microsoft.com/office/2006/metadata/properties" ma:root="true" ma:fieldsID="71f881230bfc323a1863133dc3453c38" ns2:_="">
    <xsd:import namespace="6ba37514-8ea7-4bb7-b1c0-6137f91cbe04"/>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a37514-8ea7-4bb7-b1c0-6137f91cbe04"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6ba37514-8ea7-4bb7-b1c0-6137f91cbe04">Class book</Material_x0020_Type>
    <Category xmlns="6ba37514-8ea7-4bb7-b1c0-6137f91cbe04">Module Artifact</Category>
    <Level xmlns="6ba37514-8ea7-4bb7-b1c0-6137f91cbe04">L1</Level>
  </documentManagement>
</p:properties>
</file>

<file path=customXml/itemProps1.xml><?xml version="1.0" encoding="utf-8"?>
<ds:datastoreItem xmlns:ds="http://schemas.openxmlformats.org/officeDocument/2006/customXml" ds:itemID="{3DE040CC-F7E4-474B-8235-BC4E9685FEFD}"/>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
  <TotalTime>6268</TotalTime>
  <Words>2267</Words>
  <Application>Microsoft Office PowerPoint</Application>
  <PresentationFormat>On-screen Show (4:3)</PresentationFormat>
  <Paragraphs>328</Paragraphs>
  <Slides>53</Slides>
  <Notes>53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64" baseType="lpstr">
      <vt:lpstr>Arial</vt:lpstr>
      <vt:lpstr>Wingdings</vt:lpstr>
      <vt:lpstr>Tahoma</vt:lpstr>
      <vt:lpstr>Candara</vt:lpstr>
      <vt:lpstr>MS PGothic</vt:lpstr>
      <vt:lpstr>Helvetica Light</vt:lpstr>
      <vt:lpstr>Times New Roman</vt:lpstr>
      <vt:lpstr>Webdings</vt:lpstr>
      <vt:lpstr>Calibri</vt:lpstr>
      <vt:lpstr>2_Corporate Presentation Template (4x3 - Normal)</vt:lpstr>
      <vt:lpstr>think-cell Slide</vt:lpstr>
      <vt:lpstr>IBM InfoSphere Information Server</vt:lpstr>
      <vt:lpstr>Lesson Objectives</vt:lpstr>
      <vt:lpstr>IBM InfoSphere Information Server </vt:lpstr>
      <vt:lpstr>Introduction to Designer and Job</vt:lpstr>
      <vt:lpstr>DataStage Designer Window</vt:lpstr>
      <vt:lpstr>DataStage Project Repository</vt:lpstr>
      <vt:lpstr>IBM InfoSphere Information Server </vt:lpstr>
      <vt:lpstr>Development Workflow</vt:lpstr>
      <vt:lpstr>Logging onto DataStage Designer</vt:lpstr>
      <vt:lpstr>Designer Work Area</vt:lpstr>
      <vt:lpstr>IBM InfoSphere Information Server </vt:lpstr>
      <vt:lpstr>Importing Table Definitions</vt:lpstr>
      <vt:lpstr>Importing Table Definitions</vt:lpstr>
      <vt:lpstr>Sequential File Import Procedure</vt:lpstr>
      <vt:lpstr>Importing Sequential Metadata</vt:lpstr>
      <vt:lpstr>Sequential Import Window</vt:lpstr>
      <vt:lpstr>Specify Format</vt:lpstr>
      <vt:lpstr>Edit Column Names and Types</vt:lpstr>
      <vt:lpstr>PowerPoint Presentation</vt:lpstr>
      <vt:lpstr>Table Definition General Tab</vt:lpstr>
      <vt:lpstr>IBM InfoSphere Information Server </vt:lpstr>
      <vt:lpstr>Job Parameter </vt:lpstr>
      <vt:lpstr>Defining a Job Parameter</vt:lpstr>
      <vt:lpstr>Parameter Sets</vt:lpstr>
      <vt:lpstr>Creating a New Parameter Set</vt:lpstr>
      <vt:lpstr>Parameters Tab</vt:lpstr>
      <vt:lpstr>Adding a Parameter Set to Job Properties</vt:lpstr>
      <vt:lpstr>Using Parameter Set Parameters</vt:lpstr>
      <vt:lpstr>IBM InfoSphere Information Server </vt:lpstr>
      <vt:lpstr>What Is a Parallel Job?</vt:lpstr>
      <vt:lpstr>Job</vt:lpstr>
      <vt:lpstr>Tools Palette</vt:lpstr>
      <vt:lpstr>Adding Stages and Links</vt:lpstr>
      <vt:lpstr>Job Creation Example Sequence</vt:lpstr>
      <vt:lpstr>Create New Parallel Job</vt:lpstr>
      <vt:lpstr>Drag Stages and Links From Palette</vt:lpstr>
      <vt:lpstr>Renaming Links and Stages</vt:lpstr>
      <vt:lpstr>Row Generator Stage</vt:lpstr>
      <vt:lpstr>Inside the Row Generator Stage</vt:lpstr>
      <vt:lpstr>Columns Tab</vt:lpstr>
      <vt:lpstr>Extended Properties</vt:lpstr>
      <vt:lpstr>Peek Stage</vt:lpstr>
      <vt:lpstr>Peek Stage Properties</vt:lpstr>
      <vt:lpstr>Peek Stage</vt:lpstr>
      <vt:lpstr>IBM InfoSphere Information Server </vt:lpstr>
      <vt:lpstr>Adding Job Documentation</vt:lpstr>
      <vt:lpstr>Annotation Stage Properties</vt:lpstr>
      <vt:lpstr>IBM InfoSphere Information Server </vt:lpstr>
      <vt:lpstr>Compiling a Job</vt:lpstr>
      <vt:lpstr>Errors or Successful Message</vt:lpstr>
      <vt:lpstr>Unit summary</vt:lpstr>
      <vt:lpstr>Q&amp;A</vt:lpstr>
      <vt:lpstr>Q&amp;A</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Nande, Satyen</cp:lastModifiedBy>
  <cp:revision>295</cp:revision>
  <cp:lastPrinted>2016-09-22T10:15:26Z</cp:lastPrinted>
  <dcterms:created xsi:type="dcterms:W3CDTF">2012-05-18T02:59:15Z</dcterms:created>
  <dcterms:modified xsi:type="dcterms:W3CDTF">2016-09-22T10:17:18Z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0x010100EBBB9BED16EB0048B4DF793E653FA3A1</vt:lpwstr>
  </property>
  <property fmtid="{D5CDD505-2E9C-101B-9397-08002B2CF9AE}" pid="4" name="_SourceUrl">
    <vt:lpwstr/>
  </property>
</Properties>
</file>