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7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333" r:id="rId7"/>
    <p:sldId id="334" r:id="rId8"/>
    <p:sldId id="345" r:id="rId9"/>
    <p:sldId id="346" r:id="rId10"/>
    <p:sldId id="347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</p:sldIdLst>
  <p:sldSz cx="9144000" cy="6858000" type="screen4x3"/>
  <p:notesSz cx="5029200" cy="7772400"/>
  <p:embeddedFontLs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MS PGothic" panose="020B0600070205080204" pitchFamily="34" charset="-128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6486" autoAdjust="0"/>
  </p:normalViewPr>
  <p:slideViewPr>
    <p:cSldViewPr snapToGrid="0" showGuides="1">
      <p:cViewPr>
        <p:scale>
          <a:sx n="66" d="100"/>
          <a:sy n="66" d="100"/>
        </p:scale>
        <p:origin x="-1464" y="-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000" y="-96"/>
      </p:cViewPr>
      <p:guideLst>
        <p:guide orient="horz" pos="2448"/>
        <p:guide pos="15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716" y="0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/>
          <a:lstStyle>
            <a:lvl1pPr algn="r">
              <a:defRPr sz="1000"/>
            </a:lvl1pPr>
          </a:lstStyle>
          <a:p>
            <a:fld id="{DB228672-4337-41E0-A109-2BF6C0A0EED5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l">
              <a:defRPr sz="10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716" y="7382431"/>
            <a:ext cx="2179320" cy="388620"/>
          </a:xfrm>
          <a:prstGeom prst="rect">
            <a:avLst/>
          </a:prstGeom>
        </p:spPr>
        <p:txBody>
          <a:bodyPr vert="horz" lIns="73145" tIns="36573" rIns="73145" bIns="36573" rtlCol="0" anchor="b"/>
          <a:lstStyle>
            <a:lvl1pPr algn="r">
              <a:defRPr sz="10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582613"/>
            <a:ext cx="38862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5" tIns="36573" rIns="73145" bIns="36573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600" y="3600452"/>
            <a:ext cx="3764690" cy="3497580"/>
          </a:xfrm>
          <a:prstGeom prst="rect">
            <a:avLst/>
          </a:prstGeom>
        </p:spPr>
        <p:txBody>
          <a:bodyPr vert="horz" lIns="73145" tIns="36573" rIns="73145" bIns="36573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39464" y="409168"/>
            <a:ext cx="0" cy="680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3145" tIns="36573" rIns="73145" bIns="36573"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76955" y="129540"/>
            <a:ext cx="4767263" cy="26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/>
          <a:lstStyle/>
          <a:p>
            <a:pPr marL="0" marR="0" indent="0" algn="l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IBM </a:t>
            </a:r>
            <a:r>
              <a:rPr lang="en-US" sz="1000" b="0" dirty="0" err="1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InfoSphere</a:t>
            </a:r>
            <a:r>
              <a:rPr lang="en-US" sz="1000" b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Information Server	</a:t>
            </a:r>
            <a:r>
              <a:rPr lang="en-US" sz="1000" b="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              </a:t>
            </a:r>
            <a:r>
              <a:rPr lang="en-US" sz="1000" b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Executing and Monitoring Jobs</a:t>
            </a: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906049" y="7230482"/>
            <a:ext cx="20258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950" tIns="36975" rIns="73950" bIns="36975"/>
          <a:lstStyle/>
          <a:p>
            <a:pPr marL="0" marR="0" indent="0" algn="l" defTabSz="73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Page 03-</a:t>
            </a:r>
            <a:fld id="{BD9FB300-F9DC-4669-88F4-967ABA23CC04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7314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866775" y="582613"/>
            <a:ext cx="3886200" cy="29146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5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0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7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866775" y="582613"/>
            <a:ext cx="3886200" cy="2914650"/>
          </a:xfrm>
        </p:spPr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3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1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0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3923480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7701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69665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3978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85606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7678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451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8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93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8520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47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1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8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3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70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87534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5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IBM </a:t>
            </a:r>
            <a:r>
              <a:rPr lang="en-US" sz="3600" dirty="0" err="1"/>
              <a:t>InfoSphere</a:t>
            </a:r>
            <a:r>
              <a:rPr lang="en-US" sz="3600" dirty="0"/>
              <a:t> Information Server</a:t>
            </a:r>
            <a:endParaRPr lang="en-US" sz="3600" dirty="0">
              <a:solidFill>
                <a:srgbClr val="000000"/>
              </a:solidFill>
              <a:latin typeface="Candara"/>
              <a:ea typeface="ＭＳ Ｐゴシック" pitchFamily="34" charset="-128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dirty="0">
                <a:ea typeface="ＭＳ Ｐゴシック" pitchFamily="34" charset="-128"/>
              </a:rPr>
              <a:t>Lesson </a:t>
            </a:r>
            <a:r>
              <a:rPr lang="en-US" sz="2400" b="0" dirty="0" smtClean="0">
                <a:ea typeface="ＭＳ Ｐゴシック" pitchFamily="34" charset="-128"/>
              </a:rPr>
              <a:t>3: </a:t>
            </a:r>
            <a:r>
              <a:rPr lang="en-US" sz="2400" dirty="0"/>
              <a:t>Executing and Monitoring Jobs</a:t>
            </a:r>
            <a:endParaRPr lang="en-US" sz="2400" b="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Director Status View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6" y="1422396"/>
            <a:ext cx="7406640" cy="468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3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 Log 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364140"/>
            <a:ext cx="8845484" cy="464375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Click the Log button in the toolbar to view the job log. 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 job log records events that occur during the execution of a job.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These events include </a:t>
            </a:r>
            <a:r>
              <a:rPr lang="en-US" altLang="en-US" i="1" dirty="0"/>
              <a:t>control events</a:t>
            </a:r>
            <a:r>
              <a:rPr lang="en-US" altLang="en-US" dirty="0"/>
              <a:t>, such as the starting, finishing, and aborting of a job; informational messages; warning messages; error messages; and program-generated messages. </a:t>
            </a:r>
          </a:p>
          <a:p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3044373"/>
            <a:ext cx="6949440" cy="315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1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Details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07682"/>
            <a:ext cx="8845484" cy="4643751"/>
          </a:xfrm>
        </p:spPr>
        <p:txBody>
          <a:bodyPr/>
          <a:lstStyle/>
          <a:p>
            <a:r>
              <a:rPr lang="en-US" altLang="en-US" dirty="0"/>
              <a:t>Double-click on a message to open it up and read the details </a:t>
            </a:r>
          </a:p>
          <a:p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1908615"/>
            <a:ext cx="7315200" cy="414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7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Director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job to run on a particular date/time</a:t>
            </a:r>
          </a:p>
          <a:p>
            <a:r>
              <a:rPr lang="en-US" altLang="en-US" dirty="0"/>
              <a:t>Clear job log of messages</a:t>
            </a:r>
          </a:p>
          <a:p>
            <a:r>
              <a:rPr lang="en-US" altLang="en-US" dirty="0"/>
              <a:t>Set job log purging conditions</a:t>
            </a:r>
          </a:p>
          <a:p>
            <a:r>
              <a:rPr lang="en-US" altLang="en-US" dirty="0"/>
              <a:t>Set Director options</a:t>
            </a:r>
          </a:p>
          <a:p>
            <a:pPr lvl="1"/>
            <a:r>
              <a:rPr lang="en-US" altLang="en-US" dirty="0"/>
              <a:t>Row limits</a:t>
            </a:r>
          </a:p>
          <a:p>
            <a:pPr lvl="1"/>
            <a:r>
              <a:rPr lang="en-US" altLang="en-US" dirty="0"/>
              <a:t>Abort after x warnings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Jobs from Command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dsjob</a:t>
            </a:r>
            <a:r>
              <a:rPr lang="en-US" altLang="en-US" dirty="0"/>
              <a:t> –run –</a:t>
            </a:r>
            <a:r>
              <a:rPr lang="en-US" altLang="en-US" dirty="0" err="1"/>
              <a:t>param</a:t>
            </a:r>
            <a:r>
              <a:rPr lang="en-US" altLang="en-US" dirty="0"/>
              <a:t> </a:t>
            </a:r>
            <a:r>
              <a:rPr lang="en-US" altLang="en-US" dirty="0" err="1"/>
              <a:t>numrows</a:t>
            </a:r>
            <a:r>
              <a:rPr lang="en-US" altLang="en-US" dirty="0"/>
              <a:t>=10 dx444 </a:t>
            </a:r>
            <a:r>
              <a:rPr lang="en-US" altLang="en-US" dirty="0" err="1"/>
              <a:t>GenDataJob</a:t>
            </a:r>
            <a:endParaRPr lang="en-US" altLang="en-US" dirty="0"/>
          </a:p>
          <a:p>
            <a:pPr lvl="1"/>
            <a:r>
              <a:rPr lang="en-US" altLang="en-US" dirty="0"/>
              <a:t>Runs a job</a:t>
            </a:r>
          </a:p>
          <a:p>
            <a:pPr lvl="1"/>
            <a:r>
              <a:rPr lang="en-US" altLang="en-US" dirty="0"/>
              <a:t>Use –run to run the job</a:t>
            </a:r>
          </a:p>
          <a:p>
            <a:pPr lvl="1"/>
            <a:r>
              <a:rPr lang="en-US" altLang="en-US" dirty="0"/>
              <a:t>Use –</a:t>
            </a:r>
            <a:r>
              <a:rPr lang="en-US" altLang="en-US" dirty="0" err="1"/>
              <a:t>param</a:t>
            </a:r>
            <a:r>
              <a:rPr lang="en-US" altLang="en-US" dirty="0"/>
              <a:t> to specify parameters</a:t>
            </a:r>
          </a:p>
          <a:p>
            <a:pPr lvl="1"/>
            <a:r>
              <a:rPr lang="en-US" altLang="en-US" dirty="0"/>
              <a:t>In this example, dx444 is the name of the project</a:t>
            </a:r>
          </a:p>
          <a:p>
            <a:pPr lvl="1"/>
            <a:r>
              <a:rPr lang="en-US" altLang="en-US" dirty="0"/>
              <a:t>–In this example, </a:t>
            </a:r>
            <a:r>
              <a:rPr lang="en-US" altLang="en-US" dirty="0" err="1"/>
              <a:t>GenDataJob</a:t>
            </a:r>
            <a:r>
              <a:rPr lang="en-US" altLang="en-US" dirty="0"/>
              <a:t> is the name of the job</a:t>
            </a:r>
          </a:p>
          <a:p>
            <a:r>
              <a:rPr lang="en-US" altLang="en-US" dirty="0" err="1"/>
              <a:t>dsjob</a:t>
            </a:r>
            <a:r>
              <a:rPr lang="en-US" altLang="en-US" dirty="0"/>
              <a:t> –</a:t>
            </a:r>
            <a:r>
              <a:rPr lang="en-US" altLang="en-US" dirty="0" err="1"/>
              <a:t>logsum</a:t>
            </a:r>
            <a:r>
              <a:rPr lang="en-US" altLang="en-US" dirty="0"/>
              <a:t> dx444 </a:t>
            </a:r>
            <a:r>
              <a:rPr lang="en-US" altLang="en-US" dirty="0" err="1"/>
              <a:t>GenDataJob</a:t>
            </a:r>
            <a:endParaRPr lang="en-US" altLang="en-US" dirty="0"/>
          </a:p>
          <a:p>
            <a:pPr lvl="1"/>
            <a:r>
              <a:rPr lang="en-US" altLang="en-US" dirty="0"/>
              <a:t>Displays a job’s messages in the log</a:t>
            </a:r>
          </a:p>
          <a:p>
            <a:r>
              <a:rPr lang="en-US" altLang="en-US" dirty="0"/>
              <a:t>Documented in “Parallel Job Advanced Developer’s Guide”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 dirty="0"/>
              <a:t>Which stage can be used to display output data in the job log?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 dirty="0"/>
              <a:t>Which stage is used for documenting your job on the job canvas?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 dirty="0"/>
              <a:t>What command is used to run jobs from the operating system command line?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 dirty="0"/>
              <a:t>Peek stage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 dirty="0"/>
              <a:t>Annotation stage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en-US" dirty="0" err="1"/>
              <a:t>dsjob</a:t>
            </a:r>
            <a:r>
              <a:rPr lang="en-US" altLang="en-US" dirty="0"/>
              <a:t> -run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completed this unit, you should be able to:</a:t>
            </a:r>
          </a:p>
          <a:p>
            <a:r>
              <a:rPr lang="en-US" dirty="0"/>
              <a:t>Design a simple Parallel job in Designer</a:t>
            </a:r>
          </a:p>
          <a:p>
            <a:r>
              <a:rPr lang="en-US" dirty="0"/>
              <a:t>Define a job parameter</a:t>
            </a:r>
          </a:p>
          <a:p>
            <a:r>
              <a:rPr lang="en-US" dirty="0"/>
              <a:t>Use the Row Generator, Peek, and Annotation stages in a job</a:t>
            </a:r>
          </a:p>
          <a:p>
            <a:r>
              <a:rPr lang="en-US" dirty="0"/>
              <a:t>Compile your job</a:t>
            </a:r>
          </a:p>
          <a:p>
            <a:r>
              <a:rPr lang="en-US" dirty="0"/>
              <a:t>Run your job in Director</a:t>
            </a:r>
          </a:p>
          <a:p>
            <a:r>
              <a:rPr lang="en-US" dirty="0"/>
              <a:t>View the job log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completion of this lesson, you will be able to:</a:t>
            </a:r>
          </a:p>
          <a:p>
            <a:r>
              <a:rPr lang="en-US" dirty="0" smtClean="0"/>
              <a:t>Executing </a:t>
            </a:r>
            <a:r>
              <a:rPr lang="en-US" dirty="0"/>
              <a:t>and Monitoring Jobs</a:t>
            </a:r>
          </a:p>
          <a:p>
            <a:pPr lvl="1"/>
            <a:r>
              <a:rPr lang="en-US" dirty="0"/>
              <a:t>Introduction to </a:t>
            </a:r>
            <a:r>
              <a:rPr lang="en-US" dirty="0" err="1"/>
              <a:t>Datastage</a:t>
            </a:r>
            <a:r>
              <a:rPr lang="en-US" dirty="0"/>
              <a:t> Director</a:t>
            </a:r>
          </a:p>
          <a:p>
            <a:pPr lvl="1"/>
            <a:r>
              <a:rPr lang="en-US" dirty="0"/>
              <a:t>Options to run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Executing and Monitoring Jobs</a:t>
            </a:r>
          </a:p>
        </p:txBody>
      </p:sp>
    </p:spTree>
    <p:extLst>
      <p:ext uri="{BB962C8B-B14F-4D97-AF65-F5344CB8AC3E}">
        <p14:creationId xmlns:p14="http://schemas.microsoft.com/office/powerpoint/2010/main" val="38979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DataStage Director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51224"/>
            <a:ext cx="8845484" cy="4643751"/>
          </a:xfrm>
        </p:spPr>
        <p:txBody>
          <a:bodyPr/>
          <a:lstStyle/>
          <a:p>
            <a:r>
              <a:rPr lang="en-US" altLang="en-US" dirty="0"/>
              <a:t>Use to run and schedule jobs</a:t>
            </a:r>
          </a:p>
          <a:p>
            <a:r>
              <a:rPr lang="en-US" altLang="en-US" dirty="0"/>
              <a:t>View runtime messages</a:t>
            </a:r>
          </a:p>
          <a:p>
            <a:r>
              <a:rPr lang="en-US" altLang="en-US" dirty="0"/>
              <a:t>Can invoke directly from Designer</a:t>
            </a:r>
          </a:p>
          <a:p>
            <a:pPr lvl="1"/>
            <a:r>
              <a:rPr lang="en-US" altLang="en-US" dirty="0"/>
              <a:t>Tools &gt; Run Director </a:t>
            </a:r>
          </a:p>
          <a:p>
            <a:pPr lvl="1">
              <a:buNone/>
            </a:pPr>
            <a:r>
              <a:rPr lang="en-US" dirty="0"/>
              <a:t>Tasks that can be performed by the </a:t>
            </a:r>
            <a:r>
              <a:rPr lang="en-US" dirty="0" err="1"/>
              <a:t>DataStage</a:t>
            </a:r>
            <a:r>
              <a:rPr lang="en-US" dirty="0"/>
              <a:t> Director.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12290" name="Picture 2" descr="D:\TRAINING\Datastage_training\FINAL DELIVERY\DS--DIR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8" y="3392137"/>
            <a:ext cx="7302418" cy="2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DataStage Director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/>
              <a:t>How to run jobs?</a:t>
            </a:r>
          </a:p>
          <a:p>
            <a:pPr lvl="1"/>
            <a:r>
              <a:rPr lang="en-US" altLang="en-US" sz="2000" dirty="0"/>
              <a:t>You can open Director from within Designer by clicking Tools&gt;Run Director.</a:t>
            </a:r>
          </a:p>
          <a:p>
            <a:pPr lvl="1"/>
            <a:r>
              <a:rPr lang="en-US" altLang="en-US" sz="2000" dirty="0"/>
              <a:t>In a similar way, you can move between Director and Designer.</a:t>
            </a:r>
          </a:p>
          <a:p>
            <a:pPr lvl="1"/>
            <a:r>
              <a:rPr lang="en-US" altLang="en-US" sz="2000" dirty="0"/>
              <a:t>There are two methods for running a job:· </a:t>
            </a:r>
          </a:p>
          <a:p>
            <a:pPr lvl="2"/>
            <a:r>
              <a:rPr lang="en-US" altLang="en-US" sz="2000" dirty="0"/>
              <a:t>Run it immediately.· </a:t>
            </a:r>
          </a:p>
          <a:p>
            <a:pPr lvl="2"/>
            <a:r>
              <a:rPr lang="en-US" altLang="en-US" sz="2000" dirty="0"/>
              <a:t>Schedule it to run at a later time or date.</a:t>
            </a:r>
          </a:p>
          <a:p>
            <a:pPr lvl="1"/>
            <a:r>
              <a:rPr lang="en-US" altLang="en-US" sz="2000" dirty="0"/>
              <a:t>To run a job immediately:· </a:t>
            </a:r>
          </a:p>
          <a:p>
            <a:pPr lvl="2"/>
            <a:r>
              <a:rPr lang="en-US" altLang="en-US" sz="2000" dirty="0"/>
              <a:t>Select the job in the Job Status view.  </a:t>
            </a:r>
          </a:p>
          <a:p>
            <a:pPr lvl="2"/>
            <a:r>
              <a:rPr lang="en-US" altLang="en-US" sz="2000" dirty="0"/>
              <a:t>The job must have been compiled.·</a:t>
            </a:r>
          </a:p>
          <a:p>
            <a:pPr lvl="2"/>
            <a:r>
              <a:rPr lang="en-US" altLang="en-US" sz="2000" dirty="0"/>
              <a:t>Click Job&gt;Run Now or click the Run Now button in the toolbar.  </a:t>
            </a:r>
          </a:p>
          <a:p>
            <a:pPr lvl="2"/>
            <a:r>
              <a:rPr lang="en-US" altLang="en-US" sz="2000" dirty="0"/>
              <a:t>The Job Run Options window is displayed.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DataStage Director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320598"/>
            <a:ext cx="8845484" cy="4643751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DataStage</a:t>
            </a:r>
            <a:r>
              <a:rPr lang="en-US" sz="2000" dirty="0"/>
              <a:t> Director window is divided into two panes:</a:t>
            </a:r>
          </a:p>
          <a:p>
            <a:pPr lvl="1"/>
            <a:r>
              <a:rPr lang="en-US" dirty="0"/>
              <a:t>The Job Category pane lists all of the jobs in the repository.</a:t>
            </a:r>
          </a:p>
          <a:p>
            <a:pPr lvl="1"/>
            <a:r>
              <a:rPr lang="en-US" dirty="0"/>
              <a:t>The right pane shows one of three views: Status view, Schedule view, or Log view.</a:t>
            </a:r>
          </a:p>
          <a:p>
            <a:r>
              <a:rPr lang="en-US" sz="2000" dirty="0" err="1"/>
              <a:t>DataStage</a:t>
            </a:r>
            <a:r>
              <a:rPr lang="en-US" sz="2000" dirty="0"/>
              <a:t> Director menu options:</a:t>
            </a:r>
          </a:p>
          <a:p>
            <a:pPr>
              <a:buNone/>
            </a:pPr>
            <a:endParaRPr lang="en-US" altLang="en-US" sz="2000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14762"/>
              </p:ext>
            </p:extLst>
          </p:nvPr>
        </p:nvGraphicFramePr>
        <p:xfrm>
          <a:off x="515257" y="3143852"/>
          <a:ext cx="7772400" cy="3264208"/>
        </p:xfrm>
        <a:graphic>
          <a:graphicData uri="http://schemas.openxmlformats.org/drawingml/2006/table">
            <a:tbl>
              <a:tblPr/>
              <a:tblGrid>
                <a:gridCol w="2656861"/>
                <a:gridCol w="5115539"/>
              </a:tblGrid>
              <a:tr h="3222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Menu Option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4"/>
                    </a:solidFill>
                  </a:tcPr>
                </a:tc>
              </a:tr>
              <a:tr h="28071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another project, print, or exit.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3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or hide the toolbar, status bar, buttons, or job category pane, specify sorting order, change views, filter entries, show more details, or refresh the screen.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1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a text search dialog box.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12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Validate, run, schedule, stop, or reset a job, purge old entries from the job log file, delete unwanted jobs, clean up job resources (if this is enabled), set default job parameter values.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5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Monitor running jobs, manage job batches, start the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DataStage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Designer.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1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Displays online help.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DataStage Director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DataStage</a:t>
            </a:r>
            <a:r>
              <a:rPr lang="en-US" sz="2000" dirty="0"/>
              <a:t> Director has three view options: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Status view displays the status, date and time started, elapsed time, and other run information about each job in the selected repository category.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Schedule view displays job scheduling details.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Log view displays all of the events for a particular run of a job.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22196"/>
            <a:ext cx="8845484" cy="464375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Job Run Options window is displayed when you click Job&gt;Run Now.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This window allows you to stop the job after:·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certain number of rows.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certain number of warning messages.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Click Run to run the job after it is validated. The Status column displays the status of the job run.</a:t>
            </a:r>
          </a:p>
          <a:p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11978"/>
            <a:ext cx="4663440" cy="240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3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Options (</a:t>
            </a:r>
            <a:r>
              <a:rPr lang="en-US" dirty="0" err="1" smtClean="0"/>
              <a:t>Cont..d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Job Run Options window is displayed when you click Job&gt;Run Now.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This window allows you to stop the job after: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certain number of rows.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certain number of warning messages.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Click Run to run the job after it is validated. The Status column displays the status of the job run.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751933"/>
            <a:ext cx="5651073" cy="246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6ba37514-8ea7-4bb7-b1c0-6137f91cbe04">Class book</Material_x0020_Type>
    <Category xmlns="6ba37514-8ea7-4bb7-b1c0-6137f91cbe04">Module Artifact</Category>
    <Level xmlns="6ba37514-8ea7-4bb7-b1c0-6137f91cbe04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350480-9555-42A3-974C-2C8F2DE15251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</TotalTime>
  <Words>805</Words>
  <Application>Microsoft Office PowerPoint</Application>
  <PresentationFormat>On-screen Show (4:3)</PresentationFormat>
  <Paragraphs>102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Wingdings</vt:lpstr>
      <vt:lpstr>Candara</vt:lpstr>
      <vt:lpstr>Helvetica Light</vt:lpstr>
      <vt:lpstr>MS PGothic</vt:lpstr>
      <vt:lpstr>Calibri</vt:lpstr>
      <vt:lpstr>2_Corporate Presentation Template (4x3 - Normal)</vt:lpstr>
      <vt:lpstr>think-cell Slide</vt:lpstr>
      <vt:lpstr>IBM InfoSphere Information Server</vt:lpstr>
      <vt:lpstr>Lesson Objectives</vt:lpstr>
      <vt:lpstr>Executing and Monitoring Jobs</vt:lpstr>
      <vt:lpstr>DataStage Director</vt:lpstr>
      <vt:lpstr>DataStage Director</vt:lpstr>
      <vt:lpstr>DataStage Director</vt:lpstr>
      <vt:lpstr>DataStage Director</vt:lpstr>
      <vt:lpstr>Run Options</vt:lpstr>
      <vt:lpstr>Run Options (Cont..d)</vt:lpstr>
      <vt:lpstr>Director Status View</vt:lpstr>
      <vt:lpstr>Director Log View</vt:lpstr>
      <vt:lpstr>Message Details</vt:lpstr>
      <vt:lpstr>Other Director Functions</vt:lpstr>
      <vt:lpstr>Running Jobs from Command Line</vt:lpstr>
      <vt:lpstr>Q&amp;A</vt:lpstr>
      <vt:lpstr>Q&amp;A</vt:lpstr>
      <vt:lpstr>Unit 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Nande, Satyen</cp:lastModifiedBy>
  <cp:revision>205</cp:revision>
  <cp:lastPrinted>2016-09-22T10:18:09Z</cp:lastPrinted>
  <dcterms:created xsi:type="dcterms:W3CDTF">2012-05-18T02:59:15Z</dcterms:created>
  <dcterms:modified xsi:type="dcterms:W3CDTF">2016-09-22T10:18:40Z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0x010100EBBB9BED16EB0048B4DF793E653FA3A1</vt:lpwstr>
  </property>
  <property fmtid="{D5CDD505-2E9C-101B-9397-08002B2CF9AE}" pid="4" name="_SourceUrl">
    <vt:lpwstr/>
  </property>
</Properties>
</file>