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1" r:id="rId4"/>
  </p:sldMasterIdLst>
  <p:notesMasterIdLst>
    <p:notesMasterId r:id="rId42"/>
  </p:notesMasterIdLst>
  <p:handoutMasterIdLst>
    <p:handoutMasterId r:id="rId43"/>
  </p:handoutMasterIdLst>
  <p:sldIdLst>
    <p:sldId id="256" r:id="rId5"/>
    <p:sldId id="258" r:id="rId6"/>
    <p:sldId id="337" r:id="rId7"/>
    <p:sldId id="259" r:id="rId8"/>
    <p:sldId id="260" r:id="rId9"/>
    <p:sldId id="405" r:id="rId10"/>
    <p:sldId id="373" r:id="rId11"/>
    <p:sldId id="375" r:id="rId12"/>
    <p:sldId id="374" r:id="rId13"/>
    <p:sldId id="376" r:id="rId14"/>
    <p:sldId id="377" r:id="rId15"/>
    <p:sldId id="378" r:id="rId16"/>
    <p:sldId id="381" r:id="rId17"/>
    <p:sldId id="379" r:id="rId18"/>
    <p:sldId id="380" r:id="rId19"/>
    <p:sldId id="382" r:id="rId20"/>
    <p:sldId id="383" r:id="rId21"/>
    <p:sldId id="384" r:id="rId22"/>
    <p:sldId id="406" r:id="rId23"/>
    <p:sldId id="385" r:id="rId24"/>
    <p:sldId id="386" r:id="rId25"/>
    <p:sldId id="387" r:id="rId26"/>
    <p:sldId id="388" r:id="rId27"/>
    <p:sldId id="389" r:id="rId28"/>
    <p:sldId id="390" r:id="rId29"/>
    <p:sldId id="392" r:id="rId30"/>
    <p:sldId id="407" r:id="rId31"/>
    <p:sldId id="393" r:id="rId32"/>
    <p:sldId id="394" r:id="rId33"/>
    <p:sldId id="395" r:id="rId34"/>
    <p:sldId id="396" r:id="rId35"/>
    <p:sldId id="408" r:id="rId36"/>
    <p:sldId id="397" r:id="rId37"/>
    <p:sldId id="398" r:id="rId38"/>
    <p:sldId id="399" r:id="rId39"/>
    <p:sldId id="403" r:id="rId40"/>
    <p:sldId id="404" r:id="rId41"/>
  </p:sldIdLst>
  <p:sldSz cx="9144000" cy="6858000" type="screen4x3"/>
  <p:notesSz cx="5029200" cy="7772400"/>
  <p:embeddedFontLst>
    <p:embeddedFont>
      <p:font typeface="Calibri" panose="020F0502020204030204" pitchFamily="34" charset="0"/>
      <p:regular r:id="rId44"/>
      <p:bold r:id="rId45"/>
      <p:italic r:id="rId46"/>
      <p:boldItalic r:id="rId47"/>
    </p:embeddedFont>
    <p:embeddedFont>
      <p:font typeface="Tahoma" panose="020B0604030504040204" pitchFamily="34" charset="0"/>
      <p:regular r:id="rId48"/>
      <p:bold r:id="rId49"/>
    </p:embeddedFont>
    <p:embeddedFont>
      <p:font typeface="Candara" panose="020E0502030303020204" pitchFamily="34" charset="0"/>
      <p:regular r:id="rId50"/>
      <p:bold r:id="rId51"/>
      <p:italic r:id="rId52"/>
      <p:boldItalic r:id="rId53"/>
    </p:embeddedFont>
    <p:embeddedFont>
      <p:font typeface="MS PGothic" panose="020B0600070205080204" pitchFamily="34" charset="-128"/>
      <p:regular r:id="rId54"/>
    </p:embeddedFont>
    <p:embeddedFont>
      <p:font typeface="Webdings" panose="05030102010509060703" pitchFamily="18" charset="2"/>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4956" autoAdjust="0"/>
  </p:normalViewPr>
  <p:slideViewPr>
    <p:cSldViewPr snapToGrid="0" showGuides="1">
      <p:cViewPr varScale="1">
        <p:scale>
          <a:sx n="54" d="100"/>
          <a:sy n="54" d="100"/>
        </p:scale>
        <p:origin x="-1794"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9/22/2016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6775" y="582613"/>
            <a:ext cx="3886200"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930600" y="3600452"/>
            <a:ext cx="3764690"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739464" y="409168"/>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IBM </a:t>
            </a:r>
            <a:r>
              <a:rPr lang="en-US" sz="1000" b="0" dirty="0" err="1" smtClean="0">
                <a:solidFill>
                  <a:srgbClr val="000000"/>
                </a:solidFill>
                <a:latin typeface="Arial" panose="020B0604020202020204" pitchFamily="34" charset="0"/>
                <a:ea typeface="ＭＳ Ｐゴシック" pitchFamily="34" charset="-128"/>
                <a:cs typeface="Arial" panose="020B0604020202020204" pitchFamily="34" charset="0"/>
              </a:rPr>
              <a:t>InfoSphere</a:t>
            </a: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 Information Server		            Parallel Processing</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230482"/>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866775" y="582613"/>
            <a:ext cx="3886200"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altLang="en-US" smtClean="0"/>
              <a:t>By combining both pipelining and partitioning DataStage creates jobs with higher volume through put.</a:t>
            </a:r>
          </a:p>
          <a:p>
            <a:r>
              <a:rPr lang="en-US" altLang="en-US" smtClean="0"/>
              <a:t>The configuration file drives the parallelism by specifying the number of partitions </a:t>
            </a:r>
            <a:endParaRPr lang="en-US"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altLang="en-US" smtClean="0"/>
              <a:t> DataStage jobs can point to different configuration files by using job parameters. Thus, a job can utilize different hardware architectures without being recompiled. It can pay to have a 4-node configuration file running on a 2 processor box, for example, if the job is “resource bound.” We can spread disk I/O among more controllers. </a:t>
            </a:r>
            <a:endParaRPr lang="en-US"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94754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371158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smtClean="0"/>
              <a:t>Parallel jobs brings the power of parallel processing to your data extraction and transformation applications. </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94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0452442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7656430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840940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6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4228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496503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90286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5377082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038401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560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1875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4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89999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967190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178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43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92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9275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34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5959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8441"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09151662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11"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IBM </a:t>
            </a:r>
            <a:r>
              <a:rPr lang="en-US" dirty="0" err="1"/>
              <a:t>InfoSphere</a:t>
            </a:r>
            <a:r>
              <a:rPr lang="en-US" dirty="0"/>
              <a:t> Information Server</a:t>
            </a:r>
          </a:p>
        </p:txBody>
      </p:sp>
      <p:sp>
        <p:nvSpPr>
          <p:cNvPr id="4" name="Subtitle 3"/>
          <p:cNvSpPr>
            <a:spLocks noGrp="1"/>
          </p:cNvSpPr>
          <p:nvPr>
            <p:ph type="subTitle" idx="1"/>
          </p:nvPr>
        </p:nvSpPr>
        <p:spPr/>
        <p:txBody>
          <a:bodyPr/>
          <a:lstStyle/>
          <a:p>
            <a:r>
              <a:rPr lang="en-US" dirty="0"/>
              <a:t>Lesson 6: Parallel Processing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altLang="en-US" dirty="0" smtClean="0"/>
              <a:t>Here </a:t>
            </a:r>
            <a:r>
              <a:rPr lang="en-US" altLang="en-US" dirty="0"/>
              <a:t>the data is partitioned into three partitions</a:t>
            </a:r>
          </a:p>
          <a:p>
            <a:r>
              <a:rPr lang="en-US" altLang="en-US" dirty="0"/>
              <a:t>The operation is performed on each partition of data separately and in parallel</a:t>
            </a:r>
          </a:p>
          <a:p>
            <a:r>
              <a:rPr lang="en-US" altLang="en-US" dirty="0"/>
              <a:t>If the data is evenly distributed, the data will be processed three times faster </a:t>
            </a:r>
          </a:p>
          <a:p>
            <a:endParaRPr lang="en-US" dirty="0"/>
          </a:p>
        </p:txBody>
      </p:sp>
      <p:sp>
        <p:nvSpPr>
          <p:cNvPr id="614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r>
              <a:rPr lang="en-US" sz="2800" dirty="0"/>
              <a:t>Three-Node Partitioning</a:t>
            </a:r>
            <a:endParaRPr lang="en-US" sz="2800" b="1" dirty="0">
              <a:latin typeface="Candara" panose="020E0502030303020204" pitchFamily="34" charset="0"/>
            </a:endParaRPr>
          </a:p>
        </p:txBody>
      </p:sp>
      <p:sp>
        <p:nvSpPr>
          <p:cNvPr id="6" name="AutoShape 4"/>
          <p:cNvSpPr>
            <a:spLocks noChangeArrowheads="1"/>
          </p:cNvSpPr>
          <p:nvPr/>
        </p:nvSpPr>
        <p:spPr bwMode="auto">
          <a:xfrm>
            <a:off x="1639888" y="2381250"/>
            <a:ext cx="915987" cy="633413"/>
          </a:xfrm>
          <a:prstGeom prst="can">
            <a:avLst>
              <a:gd name="adj" fmla="val 25000"/>
            </a:avLst>
          </a:prstGeom>
          <a:solidFill>
            <a:srgbClr val="FF9900">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solidFill>
                  <a:schemeClr val="accent1"/>
                </a:solidFill>
              </a:rPr>
              <a:t>Data</a:t>
            </a:r>
          </a:p>
        </p:txBody>
      </p:sp>
      <p:sp>
        <p:nvSpPr>
          <p:cNvPr id="7" name="Oval 5"/>
          <p:cNvSpPr>
            <a:spLocks noChangeArrowheads="1"/>
          </p:cNvSpPr>
          <p:nvPr/>
        </p:nvSpPr>
        <p:spPr bwMode="auto">
          <a:xfrm>
            <a:off x="4254500" y="1552575"/>
            <a:ext cx="1538288" cy="481013"/>
          </a:xfrm>
          <a:prstGeom prst="ellipse">
            <a:avLst/>
          </a:prstGeom>
          <a:solidFill>
            <a:srgbClr val="808080">
              <a:alpha val="5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Operation</a:t>
            </a:r>
          </a:p>
        </p:txBody>
      </p:sp>
      <p:sp>
        <p:nvSpPr>
          <p:cNvPr id="9" name="Oval 6"/>
          <p:cNvSpPr>
            <a:spLocks noChangeArrowheads="1"/>
          </p:cNvSpPr>
          <p:nvPr/>
        </p:nvSpPr>
        <p:spPr bwMode="auto">
          <a:xfrm>
            <a:off x="4249738" y="2408238"/>
            <a:ext cx="1539875" cy="434975"/>
          </a:xfrm>
          <a:prstGeom prst="ellipse">
            <a:avLst/>
          </a:prstGeom>
          <a:solidFill>
            <a:srgbClr val="808080">
              <a:alpha val="5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Operation</a:t>
            </a:r>
          </a:p>
        </p:txBody>
      </p:sp>
      <p:sp>
        <p:nvSpPr>
          <p:cNvPr id="10" name="Oval 7"/>
          <p:cNvSpPr>
            <a:spLocks noChangeArrowheads="1"/>
          </p:cNvSpPr>
          <p:nvPr/>
        </p:nvSpPr>
        <p:spPr bwMode="auto">
          <a:xfrm>
            <a:off x="4321175" y="3246438"/>
            <a:ext cx="1538288" cy="479425"/>
          </a:xfrm>
          <a:prstGeom prst="ellipse">
            <a:avLst/>
          </a:prstGeom>
          <a:solidFill>
            <a:srgbClr val="808080">
              <a:alpha val="59999"/>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Operation</a:t>
            </a:r>
          </a:p>
        </p:txBody>
      </p:sp>
      <p:sp>
        <p:nvSpPr>
          <p:cNvPr id="11" name="AutoShape 8"/>
          <p:cNvSpPr>
            <a:spLocks noChangeArrowheads="1"/>
          </p:cNvSpPr>
          <p:nvPr/>
        </p:nvSpPr>
        <p:spPr bwMode="auto">
          <a:xfrm rot="20204970">
            <a:off x="2887663" y="1871663"/>
            <a:ext cx="976312" cy="268287"/>
          </a:xfrm>
          <a:prstGeom prst="rightArrow">
            <a:avLst>
              <a:gd name="adj1" fmla="val 50000"/>
              <a:gd name="adj2" fmla="val 83985"/>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2" name="AutoShape 9"/>
          <p:cNvSpPr>
            <a:spLocks noChangeArrowheads="1"/>
          </p:cNvSpPr>
          <p:nvPr/>
        </p:nvSpPr>
        <p:spPr bwMode="auto">
          <a:xfrm>
            <a:off x="3074988" y="2524125"/>
            <a:ext cx="976312" cy="284163"/>
          </a:xfrm>
          <a:prstGeom prst="rightArrow">
            <a:avLst>
              <a:gd name="adj1" fmla="val 50000"/>
              <a:gd name="adj2" fmla="val 79293"/>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3" name="AutoShape 10"/>
          <p:cNvSpPr>
            <a:spLocks noChangeArrowheads="1"/>
          </p:cNvSpPr>
          <p:nvPr/>
        </p:nvSpPr>
        <p:spPr bwMode="auto">
          <a:xfrm rot="760045">
            <a:off x="2984500" y="3176588"/>
            <a:ext cx="976313" cy="327025"/>
          </a:xfrm>
          <a:prstGeom prst="rightArrow">
            <a:avLst>
              <a:gd name="adj1" fmla="val 50000"/>
              <a:gd name="adj2" fmla="val 68900"/>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4" name="Text Box 11"/>
          <p:cNvSpPr txBox="1">
            <a:spLocks noChangeArrowheads="1"/>
          </p:cNvSpPr>
          <p:nvPr/>
        </p:nvSpPr>
        <p:spPr bwMode="auto">
          <a:xfrm>
            <a:off x="5892800" y="1438275"/>
            <a:ext cx="1160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600"/>
              <a:t>Node 1</a:t>
            </a:r>
          </a:p>
        </p:txBody>
      </p:sp>
      <p:sp>
        <p:nvSpPr>
          <p:cNvPr id="15" name="Text Box 12"/>
          <p:cNvSpPr txBox="1">
            <a:spLocks noChangeArrowheads="1"/>
          </p:cNvSpPr>
          <p:nvPr/>
        </p:nvSpPr>
        <p:spPr bwMode="auto">
          <a:xfrm>
            <a:off x="5905500" y="2422525"/>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600"/>
              <a:t>Node 2</a:t>
            </a:r>
          </a:p>
        </p:txBody>
      </p:sp>
      <p:sp>
        <p:nvSpPr>
          <p:cNvPr id="16" name="Text Box 13"/>
          <p:cNvSpPr txBox="1">
            <a:spLocks noChangeArrowheads="1"/>
          </p:cNvSpPr>
          <p:nvPr/>
        </p:nvSpPr>
        <p:spPr bwMode="auto">
          <a:xfrm>
            <a:off x="6048375" y="3348038"/>
            <a:ext cx="1162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600"/>
              <a:t>Node 3</a:t>
            </a:r>
          </a:p>
        </p:txBody>
      </p:sp>
      <p:sp>
        <p:nvSpPr>
          <p:cNvPr id="17" name="Text Box 14"/>
          <p:cNvSpPr txBox="1">
            <a:spLocks noChangeArrowheads="1"/>
          </p:cNvSpPr>
          <p:nvPr/>
        </p:nvSpPr>
        <p:spPr bwMode="auto">
          <a:xfrm rot="20076781">
            <a:off x="2611438" y="1608138"/>
            <a:ext cx="1160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600"/>
              <a:t>Subset 1</a:t>
            </a:r>
          </a:p>
        </p:txBody>
      </p:sp>
      <p:sp>
        <p:nvSpPr>
          <p:cNvPr id="18" name="Text Box 15"/>
          <p:cNvSpPr txBox="1">
            <a:spLocks noChangeArrowheads="1"/>
          </p:cNvSpPr>
          <p:nvPr/>
        </p:nvSpPr>
        <p:spPr bwMode="auto">
          <a:xfrm>
            <a:off x="3043238" y="2319338"/>
            <a:ext cx="1163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600"/>
              <a:t>Subset 2</a:t>
            </a:r>
          </a:p>
        </p:txBody>
      </p:sp>
      <p:sp>
        <p:nvSpPr>
          <p:cNvPr id="19" name="Text Box 16"/>
          <p:cNvSpPr txBox="1">
            <a:spLocks noChangeArrowheads="1"/>
          </p:cNvSpPr>
          <p:nvPr/>
        </p:nvSpPr>
        <p:spPr bwMode="auto">
          <a:xfrm rot="779819">
            <a:off x="2897188" y="2938463"/>
            <a:ext cx="1162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600"/>
              <a:t>Subset 3</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6928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8516" y="3042133"/>
            <a:ext cx="8845484" cy="2867779"/>
          </a:xfrm>
        </p:spPr>
        <p:txBody>
          <a:bodyPr/>
          <a:lstStyle/>
          <a:p>
            <a:pPr lvl="1"/>
            <a:r>
              <a:rPr lang="en-US" altLang="en-US" dirty="0">
                <a:latin typeface="Arial" panose="020B0604020202020204" pitchFamily="34" charset="0"/>
                <a:cs typeface="Arial" panose="020B0604020202020204" pitchFamily="34" charset="0"/>
              </a:rPr>
              <a:t>Within parallel jobs pipelining, partitioning, and repartitioning are automatic</a:t>
            </a:r>
          </a:p>
          <a:p>
            <a:pPr lvl="1"/>
            <a:r>
              <a:rPr lang="en-US" altLang="en-US" dirty="0">
                <a:latin typeface="Arial" panose="020B0604020202020204" pitchFamily="34" charset="0"/>
                <a:cs typeface="Arial" panose="020B0604020202020204" pitchFamily="34" charset="0"/>
              </a:rPr>
              <a:t>Job developer only identifies:</a:t>
            </a:r>
          </a:p>
          <a:p>
            <a:pPr lvl="2"/>
            <a:r>
              <a:rPr lang="en-US" altLang="en-US" sz="1800" dirty="0">
                <a:latin typeface="Arial" panose="020B0604020202020204" pitchFamily="34" charset="0"/>
                <a:cs typeface="Arial" panose="020B0604020202020204" pitchFamily="34" charset="0"/>
              </a:rPr>
              <a:t>Sequential vs. parallel mode (by stage)</a:t>
            </a:r>
          </a:p>
          <a:p>
            <a:pPr lvl="3"/>
            <a:r>
              <a:rPr lang="en-US" altLang="en-US" sz="1800" dirty="0">
                <a:solidFill>
                  <a:schemeClr val="tx1"/>
                </a:solidFill>
                <a:latin typeface="Arial" panose="020B0604020202020204" pitchFamily="34" charset="0"/>
                <a:cs typeface="Arial" panose="020B0604020202020204" pitchFamily="34" charset="0"/>
              </a:rPr>
              <a:t>Default for most stages is parallel mode</a:t>
            </a:r>
          </a:p>
          <a:p>
            <a:pPr lvl="2"/>
            <a:r>
              <a:rPr lang="en-US" altLang="en-US" sz="1800" dirty="0">
                <a:latin typeface="Arial" panose="020B0604020202020204" pitchFamily="34" charset="0"/>
                <a:cs typeface="Arial" panose="020B0604020202020204" pitchFamily="34" charset="0"/>
              </a:rPr>
              <a:t>Method of data partitioning</a:t>
            </a:r>
          </a:p>
          <a:p>
            <a:pPr lvl="3"/>
            <a:r>
              <a:rPr lang="en-US" altLang="en-US" sz="1800" dirty="0">
                <a:solidFill>
                  <a:schemeClr val="tx1"/>
                </a:solidFill>
                <a:latin typeface="Arial" panose="020B0604020202020204" pitchFamily="34" charset="0"/>
                <a:cs typeface="Arial" panose="020B0604020202020204" pitchFamily="34" charset="0"/>
              </a:rPr>
              <a:t>The method to use to distribute the data into the available nodes</a:t>
            </a:r>
          </a:p>
          <a:p>
            <a:pPr lvl="2"/>
            <a:r>
              <a:rPr lang="en-US" altLang="en-US" sz="1800" dirty="0">
                <a:latin typeface="Arial" panose="020B0604020202020204" pitchFamily="34" charset="0"/>
                <a:cs typeface="Arial" panose="020B0604020202020204" pitchFamily="34" charset="0"/>
              </a:rPr>
              <a:t>Method of data collecting</a:t>
            </a:r>
          </a:p>
          <a:p>
            <a:pPr lvl="3"/>
            <a:r>
              <a:rPr lang="en-US" altLang="en-US" sz="1800" dirty="0">
                <a:solidFill>
                  <a:schemeClr val="tx1"/>
                </a:solidFill>
                <a:latin typeface="Arial" panose="020B0604020202020204" pitchFamily="34" charset="0"/>
                <a:cs typeface="Arial" panose="020B0604020202020204" pitchFamily="34" charset="0"/>
              </a:rPr>
              <a:t>The method to use to collect the data from the nodes into a single node</a:t>
            </a:r>
          </a:p>
          <a:p>
            <a:pPr lvl="2"/>
            <a:r>
              <a:rPr lang="en-US" altLang="en-US" sz="1800" dirty="0">
                <a:latin typeface="Arial" panose="020B0604020202020204" pitchFamily="34" charset="0"/>
                <a:cs typeface="Arial" panose="020B0604020202020204" pitchFamily="34" charset="0"/>
              </a:rPr>
              <a:t>Configuration file</a:t>
            </a:r>
          </a:p>
          <a:p>
            <a:pPr lvl="3"/>
            <a:r>
              <a:rPr lang="en-US" altLang="en-US" sz="1800" dirty="0">
                <a:solidFill>
                  <a:schemeClr val="tx1"/>
                </a:solidFill>
                <a:latin typeface="Arial" panose="020B0604020202020204" pitchFamily="34" charset="0"/>
                <a:cs typeface="Arial" panose="020B0604020202020204" pitchFamily="34" charset="0"/>
              </a:rPr>
              <a:t>Specifies the nodes and resources </a:t>
            </a:r>
          </a:p>
          <a:p>
            <a:endParaRPr lang="en-US" dirty="0"/>
          </a:p>
        </p:txBody>
      </p:sp>
      <p:sp>
        <p:nvSpPr>
          <p:cNvPr id="3" name="Title 2"/>
          <p:cNvSpPr>
            <a:spLocks noGrp="1"/>
          </p:cNvSpPr>
          <p:nvPr>
            <p:ph type="title"/>
          </p:nvPr>
        </p:nvSpPr>
        <p:spPr/>
        <p:txBody>
          <a:bodyPr/>
          <a:lstStyle/>
          <a:p>
            <a:r>
              <a:rPr lang="en-US" dirty="0"/>
              <a:t>Parallel Jobs Combine Partitioning and </a:t>
            </a:r>
            <a:r>
              <a:rPr lang="en-US" dirty="0" smtClean="0"/>
              <a:t>Pipelining</a:t>
            </a:r>
            <a:endParaRPr lang="en-US" dirty="0"/>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0" y="1066800"/>
            <a:ext cx="7667625"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272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1600" dirty="0"/>
              <a:t>Much of the parallel processing paradigm is hidden from the programmer.  The programmer simply designates the process flow, as shown in the upper portion of this diagram. </a:t>
            </a:r>
          </a:p>
          <a:p>
            <a:r>
              <a:rPr lang="en-US" sz="1600" dirty="0"/>
              <a:t>The parallel engine, using the definitions in the configuration file, will actually execute processes that are partitioned and parallelized, as illustrated in the bottom portion.</a:t>
            </a:r>
          </a:p>
          <a:p>
            <a:endParaRPr lang="en-US" dirty="0" smtClean="0"/>
          </a:p>
          <a:p>
            <a:endParaRPr lang="en-US" dirty="0"/>
          </a:p>
        </p:txBody>
      </p:sp>
      <p:sp>
        <p:nvSpPr>
          <p:cNvPr id="3" name="Title 2"/>
          <p:cNvSpPr>
            <a:spLocks noGrp="1"/>
          </p:cNvSpPr>
          <p:nvPr>
            <p:ph type="title"/>
          </p:nvPr>
        </p:nvSpPr>
        <p:spPr/>
        <p:txBody>
          <a:bodyPr/>
          <a:lstStyle/>
          <a:p>
            <a:r>
              <a:rPr lang="en-US" dirty="0"/>
              <a:t>Job Design v. </a:t>
            </a:r>
            <a:r>
              <a:rPr lang="en-US" dirty="0" smtClean="0"/>
              <a:t>Execution</a:t>
            </a:r>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6" y="1467798"/>
            <a:ext cx="4159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863" y="2034535"/>
            <a:ext cx="4397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1" y="1626548"/>
            <a:ext cx="4159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1" y="1612260"/>
            <a:ext cx="4159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9526" y="1647185"/>
            <a:ext cx="3698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299656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1" y="311086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8" y="3255323"/>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3" y="3368035"/>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326" y="4123685"/>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26" y="4237985"/>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063" y="4382448"/>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3" y="4511035"/>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1" y="3572823"/>
            <a:ext cx="4381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2888" y="3656960"/>
            <a:ext cx="4397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901" y="3788723"/>
            <a:ext cx="4397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8788" y="3872860"/>
            <a:ext cx="4397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0338" y="3564885"/>
            <a:ext cx="3905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0351" y="3650610"/>
            <a:ext cx="3905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6238" y="3780785"/>
            <a:ext cx="3905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1" y="3866510"/>
            <a:ext cx="3905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6176" y="3558535"/>
            <a:ext cx="4381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76" y="3687123"/>
            <a:ext cx="4397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488" y="3774435"/>
            <a:ext cx="4397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9076" y="3903023"/>
            <a:ext cx="441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29"/>
          <p:cNvSpPr>
            <a:spLocks noChangeArrowheads="1"/>
          </p:cNvSpPr>
          <p:nvPr/>
        </p:nvSpPr>
        <p:spPr bwMode="auto">
          <a:xfrm>
            <a:off x="3068591" y="1099498"/>
            <a:ext cx="4932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600" dirty="0"/>
              <a:t>User assembles the flow using </a:t>
            </a:r>
            <a:r>
              <a:rPr lang="en-US" altLang="en-US" sz="1600" dirty="0" err="1"/>
              <a:t>DataStage</a:t>
            </a:r>
            <a:r>
              <a:rPr lang="en-US" altLang="en-US" sz="1600" dirty="0"/>
              <a:t> Designer</a:t>
            </a:r>
            <a:r>
              <a:rPr lang="en-US" altLang="en-US" sz="1800" dirty="0"/>
              <a:t> </a:t>
            </a:r>
          </a:p>
        </p:txBody>
      </p:sp>
      <p:sp>
        <p:nvSpPr>
          <p:cNvPr id="37" name="Rectangle 30"/>
          <p:cNvSpPr>
            <a:spLocks noChangeArrowheads="1"/>
          </p:cNvSpPr>
          <p:nvPr/>
        </p:nvSpPr>
        <p:spPr bwMode="auto">
          <a:xfrm>
            <a:off x="976313" y="2507610"/>
            <a:ext cx="76946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0"/>
          <a:lstStyle>
            <a:lvl1pPr marL="171450" indent="-171450"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lnSpc>
                <a:spcPct val="80000"/>
              </a:lnSpc>
              <a:spcBef>
                <a:spcPct val="50000"/>
              </a:spcBef>
              <a:buClr>
                <a:srgbClr val="07AFD7"/>
              </a:buClr>
              <a:buFont typeface="Webdings" pitchFamily="18" charset="2"/>
              <a:buNone/>
            </a:pPr>
            <a:r>
              <a:rPr lang="en-US" altLang="en-US" sz="1400" dirty="0">
                <a:latin typeface="Tahoma" pitchFamily="34" charset="0"/>
              </a:rPr>
              <a:t>… at runtime, this job runs in parallel for any configuration</a:t>
            </a:r>
          </a:p>
          <a:p>
            <a:pPr eaLnBrk="1" hangingPunct="1">
              <a:lnSpc>
                <a:spcPct val="80000"/>
              </a:lnSpc>
              <a:spcBef>
                <a:spcPct val="50000"/>
              </a:spcBef>
              <a:buClr>
                <a:srgbClr val="07AFD7"/>
              </a:buClr>
              <a:buFont typeface="Webdings" pitchFamily="18" charset="2"/>
              <a:buNone/>
            </a:pPr>
            <a:r>
              <a:rPr lang="en-US" altLang="en-US" sz="1400" dirty="0">
                <a:latin typeface="Tahoma" pitchFamily="34" charset="0"/>
              </a:rPr>
              <a:t>   (1 node, 4 nodes, </a:t>
            </a:r>
            <a:r>
              <a:rPr lang="en-US" altLang="en-US" sz="1400" i="1" dirty="0">
                <a:latin typeface="Tahoma" pitchFamily="34" charset="0"/>
              </a:rPr>
              <a:t>N </a:t>
            </a:r>
            <a:r>
              <a:rPr lang="en-US" altLang="en-US" sz="1400" dirty="0">
                <a:latin typeface="Tahoma" pitchFamily="34" charset="0"/>
              </a:rPr>
              <a:t>nodes)</a:t>
            </a:r>
          </a:p>
        </p:txBody>
      </p:sp>
      <p:sp>
        <p:nvSpPr>
          <p:cNvPr id="38" name="Line 31"/>
          <p:cNvSpPr>
            <a:spLocks noChangeShapeType="1"/>
          </p:cNvSpPr>
          <p:nvPr/>
        </p:nvSpPr>
        <p:spPr bwMode="auto">
          <a:xfrm>
            <a:off x="3586163" y="1645598"/>
            <a:ext cx="1249363" cy="173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2"/>
          <p:cNvSpPr>
            <a:spLocks noChangeShapeType="1"/>
          </p:cNvSpPr>
          <p:nvPr/>
        </p:nvSpPr>
        <p:spPr bwMode="auto">
          <a:xfrm flipV="1">
            <a:off x="3616326" y="1877373"/>
            <a:ext cx="1219200" cy="420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3"/>
          <p:cNvSpPr>
            <a:spLocks noChangeShapeType="1"/>
          </p:cNvSpPr>
          <p:nvPr/>
        </p:nvSpPr>
        <p:spPr bwMode="auto">
          <a:xfrm>
            <a:off x="5270501" y="1848798"/>
            <a:ext cx="1030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4"/>
          <p:cNvSpPr>
            <a:spLocks noChangeShapeType="1"/>
          </p:cNvSpPr>
          <p:nvPr/>
        </p:nvSpPr>
        <p:spPr bwMode="auto">
          <a:xfrm>
            <a:off x="6648451" y="1863085"/>
            <a:ext cx="987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5"/>
          <p:cNvSpPr>
            <a:spLocks noChangeShapeType="1"/>
          </p:cNvSpPr>
          <p:nvPr/>
        </p:nvSpPr>
        <p:spPr bwMode="auto">
          <a:xfrm>
            <a:off x="3616326" y="3183885"/>
            <a:ext cx="1392237" cy="4937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6"/>
          <p:cNvSpPr>
            <a:spLocks noChangeShapeType="1"/>
          </p:cNvSpPr>
          <p:nvPr/>
        </p:nvSpPr>
        <p:spPr bwMode="auto">
          <a:xfrm>
            <a:off x="3657601" y="3268023"/>
            <a:ext cx="1392237" cy="493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7"/>
          <p:cNvSpPr>
            <a:spLocks noChangeShapeType="1"/>
          </p:cNvSpPr>
          <p:nvPr/>
        </p:nvSpPr>
        <p:spPr bwMode="auto">
          <a:xfrm>
            <a:off x="3714751" y="3368035"/>
            <a:ext cx="1392237" cy="4937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38"/>
          <p:cNvSpPr>
            <a:spLocks noChangeShapeType="1"/>
          </p:cNvSpPr>
          <p:nvPr/>
        </p:nvSpPr>
        <p:spPr bwMode="auto">
          <a:xfrm>
            <a:off x="3727451" y="3439473"/>
            <a:ext cx="1393825" cy="493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9"/>
          <p:cNvSpPr>
            <a:spLocks noChangeShapeType="1"/>
          </p:cNvSpPr>
          <p:nvPr/>
        </p:nvSpPr>
        <p:spPr bwMode="auto">
          <a:xfrm flipV="1">
            <a:off x="3717926" y="3822060"/>
            <a:ext cx="1260475"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0"/>
          <p:cNvSpPr>
            <a:spLocks noChangeShapeType="1"/>
          </p:cNvSpPr>
          <p:nvPr/>
        </p:nvSpPr>
        <p:spPr bwMode="auto">
          <a:xfrm flipV="1">
            <a:off x="3714751" y="3922073"/>
            <a:ext cx="1262062"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1"/>
          <p:cNvSpPr>
            <a:spLocks noChangeShapeType="1"/>
          </p:cNvSpPr>
          <p:nvPr/>
        </p:nvSpPr>
        <p:spPr bwMode="auto">
          <a:xfrm flipV="1">
            <a:off x="3771901" y="4066535"/>
            <a:ext cx="1262062"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42"/>
          <p:cNvSpPr>
            <a:spLocks noChangeShapeType="1"/>
          </p:cNvSpPr>
          <p:nvPr/>
        </p:nvSpPr>
        <p:spPr bwMode="auto">
          <a:xfrm flipV="1">
            <a:off x="3914776" y="4179248"/>
            <a:ext cx="1262062"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3"/>
          <p:cNvSpPr>
            <a:spLocks noChangeShapeType="1"/>
          </p:cNvSpPr>
          <p:nvPr/>
        </p:nvSpPr>
        <p:spPr bwMode="auto">
          <a:xfrm>
            <a:off x="5299076" y="3633148"/>
            <a:ext cx="1263650"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44"/>
          <p:cNvSpPr>
            <a:spLocks noChangeShapeType="1"/>
          </p:cNvSpPr>
          <p:nvPr/>
        </p:nvSpPr>
        <p:spPr bwMode="auto">
          <a:xfrm>
            <a:off x="5472113" y="3761735"/>
            <a:ext cx="1262063"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5"/>
          <p:cNvSpPr>
            <a:spLocks noChangeShapeType="1"/>
          </p:cNvSpPr>
          <p:nvPr/>
        </p:nvSpPr>
        <p:spPr bwMode="auto">
          <a:xfrm>
            <a:off x="5527676" y="3890323"/>
            <a:ext cx="1263650"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6"/>
          <p:cNvSpPr>
            <a:spLocks noChangeShapeType="1"/>
          </p:cNvSpPr>
          <p:nvPr/>
        </p:nvSpPr>
        <p:spPr bwMode="auto">
          <a:xfrm>
            <a:off x="5627688" y="4061773"/>
            <a:ext cx="1263650"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7"/>
          <p:cNvSpPr>
            <a:spLocks noChangeShapeType="1"/>
          </p:cNvSpPr>
          <p:nvPr/>
        </p:nvSpPr>
        <p:spPr bwMode="auto">
          <a:xfrm>
            <a:off x="6967538" y="3690298"/>
            <a:ext cx="812800"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8"/>
          <p:cNvSpPr>
            <a:spLocks noChangeShapeType="1"/>
          </p:cNvSpPr>
          <p:nvPr/>
        </p:nvSpPr>
        <p:spPr bwMode="auto">
          <a:xfrm>
            <a:off x="7007226" y="3804598"/>
            <a:ext cx="930275" cy="87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49"/>
          <p:cNvSpPr>
            <a:spLocks noChangeShapeType="1"/>
          </p:cNvSpPr>
          <p:nvPr/>
        </p:nvSpPr>
        <p:spPr bwMode="auto">
          <a:xfrm>
            <a:off x="7108826" y="3933185"/>
            <a:ext cx="796925" cy="87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0"/>
          <p:cNvSpPr>
            <a:spLocks noChangeShapeType="1"/>
          </p:cNvSpPr>
          <p:nvPr/>
        </p:nvSpPr>
        <p:spPr bwMode="auto">
          <a:xfrm>
            <a:off x="7178676" y="4104635"/>
            <a:ext cx="873125" cy="58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 name="Rectangle 51"/>
          <p:cNvSpPr>
            <a:spLocks noChangeArrowheads="1"/>
          </p:cNvSpPr>
          <p:nvPr/>
        </p:nvSpPr>
        <p:spPr bwMode="auto">
          <a:xfrm>
            <a:off x="3927476" y="4466585"/>
            <a:ext cx="52689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0"/>
          <a:lstStyle>
            <a:lvl1pPr marL="171450" indent="-171450"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
                <a:srgbClr val="07AFD7"/>
              </a:buClr>
              <a:buFont typeface="Webdings" pitchFamily="18" charset="2"/>
              <a:buNone/>
            </a:pPr>
            <a:r>
              <a:rPr lang="en-US" altLang="en-US" sz="1400">
                <a:latin typeface="Tahoma" pitchFamily="34" charset="0"/>
              </a:rPr>
              <a:t>No need to modify or recompile the job design!</a:t>
            </a:r>
          </a:p>
        </p:txBody>
      </p:sp>
      <p:sp>
        <p:nvSpPr>
          <p:cNvPr id="59" name="AutoShape 52"/>
          <p:cNvSpPr>
            <a:spLocks noChangeArrowheads="1"/>
          </p:cNvSpPr>
          <p:nvPr/>
        </p:nvSpPr>
        <p:spPr bwMode="auto">
          <a:xfrm>
            <a:off x="543756" y="1819274"/>
            <a:ext cx="2554287" cy="2643188"/>
          </a:xfrm>
          <a:prstGeom prst="curvedRightArrow">
            <a:avLst>
              <a:gd name="adj1" fmla="val 14808"/>
              <a:gd name="adj2" fmla="val 44166"/>
              <a:gd name="adj3" fmla="val 2138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Tree>
    <p:extLst>
      <p:ext uri="{BB962C8B-B14F-4D97-AF65-F5344CB8AC3E}">
        <p14:creationId xmlns:p14="http://schemas.microsoft.com/office/powerpoint/2010/main" val="3106867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6" name="Title 5"/>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7" name="Subtitle 6"/>
          <p:cNvSpPr>
            <a:spLocks noGrp="1"/>
          </p:cNvSpPr>
          <p:nvPr>
            <p:ph type="subTitle" idx="1"/>
          </p:nvPr>
        </p:nvSpPr>
        <p:spPr/>
        <p:txBody>
          <a:bodyPr/>
          <a:lstStyle/>
          <a:p>
            <a:r>
              <a:rPr lang="en-US" dirty="0"/>
              <a:t> 6.2 : Configuration File</a:t>
            </a:r>
          </a:p>
        </p:txBody>
      </p:sp>
    </p:spTree>
    <p:extLst>
      <p:ext uri="{BB962C8B-B14F-4D97-AF65-F5344CB8AC3E}">
        <p14:creationId xmlns:p14="http://schemas.microsoft.com/office/powerpoint/2010/main" val="714819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 </a:t>
            </a:r>
            <a:br>
              <a:rPr lang="en-US" dirty="0"/>
            </a:br>
            <a:endParaRPr lang="en-US" dirty="0"/>
          </a:p>
        </p:txBody>
      </p:sp>
      <p:sp>
        <p:nvSpPr>
          <p:cNvPr id="3" name="Content Placeholder 2"/>
          <p:cNvSpPr>
            <a:spLocks noGrp="1"/>
          </p:cNvSpPr>
          <p:nvPr>
            <p:ph idx="1"/>
          </p:nvPr>
        </p:nvSpPr>
        <p:spPr/>
        <p:txBody>
          <a:bodyPr/>
          <a:lstStyle/>
          <a:p>
            <a:pPr>
              <a:lnSpc>
                <a:spcPct val="80000"/>
              </a:lnSpc>
            </a:pPr>
            <a:r>
              <a:rPr lang="en-US" altLang="en-US" dirty="0"/>
              <a:t>Configuration file separates configuration (hardware / software) from job design</a:t>
            </a:r>
          </a:p>
          <a:p>
            <a:pPr lvl="1">
              <a:lnSpc>
                <a:spcPct val="80000"/>
              </a:lnSpc>
            </a:pPr>
            <a:r>
              <a:rPr lang="en-US" altLang="en-US" dirty="0"/>
              <a:t>Specified per job at runtime by $APT_CONFIG_FILE</a:t>
            </a:r>
          </a:p>
          <a:p>
            <a:pPr lvl="1">
              <a:lnSpc>
                <a:spcPct val="80000"/>
              </a:lnSpc>
            </a:pPr>
            <a:r>
              <a:rPr lang="en-US" altLang="en-US" dirty="0"/>
              <a:t>Change hardware and resources without changing job design</a:t>
            </a:r>
          </a:p>
          <a:p>
            <a:pPr>
              <a:lnSpc>
                <a:spcPct val="80000"/>
              </a:lnSpc>
            </a:pPr>
            <a:r>
              <a:rPr lang="en-US" altLang="en-US" dirty="0"/>
              <a:t>Defines nodes with their resources (need not match physical CPUs)</a:t>
            </a:r>
          </a:p>
          <a:p>
            <a:pPr lvl="1">
              <a:lnSpc>
                <a:spcPct val="80000"/>
              </a:lnSpc>
            </a:pPr>
            <a:r>
              <a:rPr lang="en-US" altLang="en-US" dirty="0"/>
              <a:t>Dataset, Scratch, Buffer disk (file systems)</a:t>
            </a:r>
          </a:p>
          <a:p>
            <a:pPr lvl="1">
              <a:lnSpc>
                <a:spcPct val="80000"/>
              </a:lnSpc>
            </a:pPr>
            <a:r>
              <a:rPr lang="en-US" altLang="en-US" dirty="0"/>
              <a:t>Optional resources (Database, SAS, etc.)</a:t>
            </a:r>
          </a:p>
          <a:p>
            <a:pPr lvl="1">
              <a:lnSpc>
                <a:spcPct val="80000"/>
              </a:lnSpc>
            </a:pPr>
            <a:r>
              <a:rPr lang="en-US" altLang="en-US" dirty="0"/>
              <a:t>Advanced resource optimizations</a:t>
            </a:r>
          </a:p>
          <a:p>
            <a:pPr lvl="2">
              <a:lnSpc>
                <a:spcPct val="80000"/>
              </a:lnSpc>
            </a:pPr>
            <a:r>
              <a:rPr lang="en-US" altLang="en-US" sz="1400" dirty="0"/>
              <a:t>“Pools” (named subsets of nodes)</a:t>
            </a:r>
          </a:p>
          <a:p>
            <a:pPr>
              <a:lnSpc>
                <a:spcPct val="80000"/>
              </a:lnSpc>
            </a:pPr>
            <a:r>
              <a:rPr lang="en-US" altLang="en-US" dirty="0"/>
              <a:t>Multiple configuration files can be used different occasions of job execution</a:t>
            </a:r>
          </a:p>
          <a:p>
            <a:pPr lvl="1">
              <a:lnSpc>
                <a:spcPct val="80000"/>
              </a:lnSpc>
            </a:pPr>
            <a:r>
              <a:rPr lang="en-US" altLang="en-US" dirty="0"/>
              <a:t>Optimizes overall throughput and matches job characteristics to overall hardware resources</a:t>
            </a:r>
          </a:p>
          <a:p>
            <a:pPr lvl="1">
              <a:lnSpc>
                <a:spcPct val="80000"/>
              </a:lnSpc>
            </a:pPr>
            <a:r>
              <a:rPr lang="en-US" altLang="en-US" dirty="0"/>
              <a:t>Allows runtime constraints on resource usage on a per job basis </a:t>
            </a:r>
          </a:p>
          <a:p>
            <a:pPr lvl="1">
              <a:lnSpc>
                <a:spcPct val="80000"/>
              </a:lnSpc>
              <a:buFont typeface="Symbol" pitchFamily="18" charset="2"/>
              <a:buNone/>
            </a:pPr>
            <a:endParaRPr lang="en-US" altLang="en-US" dirty="0"/>
          </a:p>
          <a:p>
            <a:pPr lvl="1">
              <a:lnSpc>
                <a:spcPct val="80000"/>
              </a:lnSpc>
              <a:buFont typeface="Symbol" pitchFamily="18" charset="2"/>
              <a:buNone/>
            </a:pPr>
            <a:endParaRPr lang="en-US" altLang="en-US" dirty="0"/>
          </a:p>
          <a:p>
            <a:endParaRPr lang="en-US" dirty="0"/>
          </a:p>
        </p:txBody>
      </p:sp>
    </p:spTree>
    <p:extLst>
      <p:ext uri="{BB962C8B-B14F-4D97-AF65-F5344CB8AC3E}">
        <p14:creationId xmlns:p14="http://schemas.microsoft.com/office/powerpoint/2010/main" val="3106867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494766"/>
            <a:ext cx="4898959" cy="4643751"/>
          </a:xfrm>
        </p:spPr>
        <p:txBody>
          <a:bodyPr/>
          <a:lstStyle/>
          <a:p>
            <a:pPr marL="381000" indent="-381000">
              <a:lnSpc>
                <a:spcPct val="80000"/>
              </a:lnSpc>
            </a:pPr>
            <a:endParaRPr lang="en-US" altLang="en-US" dirty="0" smtClean="0"/>
          </a:p>
          <a:p>
            <a:pPr marL="381000" indent="-381000">
              <a:lnSpc>
                <a:spcPct val="80000"/>
              </a:lnSpc>
            </a:pPr>
            <a:endParaRPr lang="en-US" altLang="en-US" dirty="0"/>
          </a:p>
          <a:p>
            <a:pPr marL="381000" indent="-381000">
              <a:lnSpc>
                <a:spcPct val="80000"/>
              </a:lnSpc>
            </a:pPr>
            <a:endParaRPr lang="en-US" altLang="en-US" dirty="0" smtClean="0"/>
          </a:p>
          <a:p>
            <a:pPr marL="381000" indent="-381000">
              <a:lnSpc>
                <a:spcPct val="80000"/>
              </a:lnSpc>
            </a:pPr>
            <a:endParaRPr lang="en-US" altLang="en-US" dirty="0"/>
          </a:p>
          <a:p>
            <a:pPr marL="381000" indent="-381000">
              <a:lnSpc>
                <a:spcPct val="80000"/>
              </a:lnSpc>
            </a:pPr>
            <a:endParaRPr lang="en-US" altLang="en-US" dirty="0" smtClean="0"/>
          </a:p>
          <a:p>
            <a:pPr marL="381000" indent="-381000">
              <a:lnSpc>
                <a:spcPct val="80000"/>
              </a:lnSpc>
            </a:pPr>
            <a:endParaRPr lang="en-US" altLang="en-US" dirty="0"/>
          </a:p>
          <a:p>
            <a:pPr marL="381000" indent="-381000">
              <a:lnSpc>
                <a:spcPct val="80000"/>
              </a:lnSpc>
            </a:pPr>
            <a:endParaRPr lang="en-US" altLang="en-US" dirty="0" smtClean="0"/>
          </a:p>
          <a:p>
            <a:pPr marL="381000" indent="-381000">
              <a:lnSpc>
                <a:spcPct val="80000"/>
              </a:lnSpc>
            </a:pPr>
            <a:r>
              <a:rPr lang="en-US" altLang="en-US" sz="1800" dirty="0" smtClean="0"/>
              <a:t>Key </a:t>
            </a:r>
            <a:r>
              <a:rPr lang="en-US" altLang="en-US" sz="1800" dirty="0"/>
              <a:t>points:</a:t>
            </a:r>
          </a:p>
          <a:p>
            <a:pPr marL="381000" indent="-381000">
              <a:lnSpc>
                <a:spcPct val="80000"/>
              </a:lnSpc>
              <a:buFont typeface="Wingdings" pitchFamily="2" charset="2"/>
              <a:buAutoNum type="arabicPeriod"/>
            </a:pPr>
            <a:r>
              <a:rPr lang="en-US" altLang="en-US" sz="1800" dirty="0"/>
              <a:t>Number of nodes defined.</a:t>
            </a:r>
          </a:p>
          <a:p>
            <a:pPr marL="381000" indent="-381000">
              <a:lnSpc>
                <a:spcPct val="80000"/>
              </a:lnSpc>
              <a:buFont typeface="Wingdings" pitchFamily="2" charset="2"/>
              <a:buAutoNum type="arabicPeriod"/>
            </a:pPr>
            <a:r>
              <a:rPr lang="en-US" altLang="en-US" sz="1800" dirty="0"/>
              <a:t>Resources assigned to each node. Their order is significant .</a:t>
            </a:r>
          </a:p>
          <a:p>
            <a:pPr marL="381000" indent="-381000">
              <a:lnSpc>
                <a:spcPct val="80000"/>
              </a:lnSpc>
              <a:buFont typeface="Wingdings" pitchFamily="2" charset="2"/>
              <a:buAutoNum type="arabicPeriod"/>
            </a:pPr>
            <a:r>
              <a:rPr lang="en-US" altLang="en-US" sz="1800" dirty="0"/>
              <a:t>Advanced resource optimizations and configuration (named pools, database, SAS).</a:t>
            </a:r>
          </a:p>
          <a:p>
            <a:endParaRPr lang="en-US" dirty="0"/>
          </a:p>
        </p:txBody>
      </p:sp>
      <p:sp>
        <p:nvSpPr>
          <p:cNvPr id="2" name="Title 1"/>
          <p:cNvSpPr>
            <a:spLocks noGrp="1"/>
          </p:cNvSpPr>
          <p:nvPr>
            <p:ph type="title"/>
          </p:nvPr>
        </p:nvSpPr>
        <p:spPr/>
        <p:txBody>
          <a:bodyPr/>
          <a:lstStyle/>
          <a:p>
            <a:r>
              <a:rPr lang="en-US" dirty="0"/>
              <a:t>Example Configuration </a:t>
            </a:r>
            <a:r>
              <a:rPr lang="en-US" dirty="0" smtClean="0"/>
              <a:t>File</a:t>
            </a:r>
            <a:endParaRPr lang="en-US" dirty="0"/>
          </a:p>
        </p:txBody>
      </p:sp>
      <p:sp>
        <p:nvSpPr>
          <p:cNvPr id="8" name="Rectangle 4"/>
          <p:cNvSpPr txBox="1">
            <a:spLocks noChangeArrowheads="1"/>
          </p:cNvSpPr>
          <p:nvPr/>
        </p:nvSpPr>
        <p:spPr>
          <a:xfrm>
            <a:off x="5197475" y="1160588"/>
            <a:ext cx="3717925" cy="5152292"/>
          </a:xfrm>
          <a:prstGeom prst="rect">
            <a:avLst/>
          </a:prstGeom>
        </p:spPr>
        <p:txBody>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ebdings" pitchFamily="18" charset="2"/>
              <a:buNone/>
            </a:pPr>
            <a:r>
              <a:rPr lang="en-US" altLang="en-US" sz="1200" dirty="0" smtClean="0">
                <a:latin typeface="+mj-lt"/>
              </a:rPr>
              <a:t>{</a:t>
            </a:r>
          </a:p>
          <a:p>
            <a:pPr>
              <a:lnSpc>
                <a:spcPct val="80000"/>
              </a:lnSpc>
              <a:buFont typeface="Webdings" pitchFamily="18" charset="2"/>
              <a:buNone/>
            </a:pPr>
            <a:r>
              <a:rPr lang="en-US" altLang="en-US" sz="1200" dirty="0" smtClean="0">
                <a:latin typeface="+mj-lt"/>
              </a:rPr>
              <a:t>node  " n1 "  {</a:t>
            </a:r>
          </a:p>
          <a:p>
            <a:pPr>
              <a:lnSpc>
                <a:spcPct val="80000"/>
              </a:lnSpc>
              <a:buFont typeface="Webdings" pitchFamily="18" charset="2"/>
              <a:buNone/>
            </a:pPr>
            <a:r>
              <a:rPr lang="en-US" altLang="en-US" sz="1200" dirty="0" err="1" smtClean="0">
                <a:latin typeface="+mj-lt"/>
              </a:rPr>
              <a:t>fastname</a:t>
            </a:r>
            <a:r>
              <a:rPr lang="en-US" altLang="en-US" sz="1200" dirty="0" smtClean="0">
                <a:latin typeface="+mj-lt"/>
              </a:rPr>
              <a:t>  " s1 “</a:t>
            </a:r>
          </a:p>
          <a:p>
            <a:pPr>
              <a:lnSpc>
                <a:spcPct val="80000"/>
              </a:lnSpc>
              <a:buFont typeface="Webdings" pitchFamily="18" charset="2"/>
              <a:buNone/>
            </a:pPr>
            <a:r>
              <a:rPr lang="en-US" altLang="en-US" sz="1200" dirty="0" smtClean="0">
                <a:latin typeface="+mj-lt"/>
              </a:rPr>
              <a:t>pool  " "  " n 1"  " s 1"   "app2 "  " </a:t>
            </a:r>
            <a:r>
              <a:rPr lang="en-US" altLang="en-US" sz="1200" dirty="0" err="1" smtClean="0">
                <a:latin typeface="+mj-lt"/>
              </a:rPr>
              <a:t>sor</a:t>
            </a:r>
            <a:r>
              <a:rPr lang="en-US" altLang="en-US" sz="1200" dirty="0" smtClean="0">
                <a:latin typeface="+mj-lt"/>
              </a:rPr>
              <a:t> t“</a:t>
            </a:r>
          </a:p>
          <a:p>
            <a:pPr>
              <a:lnSpc>
                <a:spcPct val="80000"/>
              </a:lnSpc>
              <a:buFont typeface="Webdings" pitchFamily="18" charset="2"/>
              <a:buNone/>
            </a:pPr>
            <a:r>
              <a:rPr lang="de-DE" altLang="en-US" sz="1200" dirty="0" smtClean="0">
                <a:latin typeface="+mj-lt"/>
              </a:rPr>
              <a:t>resource  disk  " /orch / n1 / d1 "  { }</a:t>
            </a:r>
          </a:p>
          <a:p>
            <a:pPr>
              <a:lnSpc>
                <a:spcPct val="80000"/>
              </a:lnSpc>
              <a:buFont typeface="Webdings" pitchFamily="18" charset="2"/>
              <a:buNone/>
            </a:pPr>
            <a:r>
              <a:rPr lang="en-US" altLang="en-US" sz="1200" dirty="0" smtClean="0">
                <a:latin typeface="+mj-lt"/>
              </a:rPr>
              <a:t>resource  disk  " / </a:t>
            </a:r>
            <a:r>
              <a:rPr lang="en-US" altLang="en-US" sz="1200" dirty="0" err="1" smtClean="0">
                <a:latin typeface="+mj-lt"/>
              </a:rPr>
              <a:t>orch</a:t>
            </a:r>
            <a:r>
              <a:rPr lang="en-US" altLang="en-US" sz="1200" dirty="0" smtClean="0">
                <a:latin typeface="+mj-lt"/>
              </a:rPr>
              <a:t> / n1 / d2 " { “ </a:t>
            </a:r>
            <a:r>
              <a:rPr lang="en-US" altLang="en-US" sz="1200" dirty="0" err="1" smtClean="0">
                <a:latin typeface="+mj-lt"/>
              </a:rPr>
              <a:t>bigdata</a:t>
            </a:r>
            <a:r>
              <a:rPr lang="en-US" altLang="en-US" sz="1200" dirty="0" smtClean="0">
                <a:latin typeface="+mj-lt"/>
              </a:rPr>
              <a:t> “  }</a:t>
            </a:r>
          </a:p>
          <a:p>
            <a:pPr>
              <a:lnSpc>
                <a:spcPct val="80000"/>
              </a:lnSpc>
              <a:buFont typeface="Webdings" pitchFamily="18" charset="2"/>
              <a:buNone/>
            </a:pPr>
            <a:r>
              <a:rPr lang="en-US" altLang="en-US" sz="1200" dirty="0" smtClean="0">
                <a:latin typeface="+mj-lt"/>
              </a:rPr>
              <a:t>resource  </a:t>
            </a:r>
            <a:r>
              <a:rPr lang="en-US" altLang="en-US" sz="1200" dirty="0" err="1" smtClean="0">
                <a:latin typeface="+mj-lt"/>
              </a:rPr>
              <a:t>scratchdisk</a:t>
            </a:r>
            <a:r>
              <a:rPr lang="en-US" altLang="en-US" sz="1200" dirty="0" smtClean="0">
                <a:latin typeface="+mj-lt"/>
              </a:rPr>
              <a:t>   "/ temp "  {" s or t "}</a:t>
            </a:r>
          </a:p>
          <a:p>
            <a:pPr>
              <a:lnSpc>
                <a:spcPct val="80000"/>
              </a:lnSpc>
              <a:buFont typeface="Webdings" pitchFamily="18" charset="2"/>
              <a:buNone/>
            </a:pPr>
            <a:r>
              <a:rPr lang="en-US" altLang="en-US" sz="1200" dirty="0" smtClean="0">
                <a:latin typeface="+mj-lt"/>
              </a:rPr>
              <a:t>}</a:t>
            </a:r>
          </a:p>
          <a:p>
            <a:pPr>
              <a:lnSpc>
                <a:spcPct val="80000"/>
              </a:lnSpc>
              <a:buFont typeface="Webdings" pitchFamily="18" charset="2"/>
              <a:buNone/>
            </a:pPr>
            <a:r>
              <a:rPr lang="en-US" altLang="en-US" sz="1200" dirty="0" smtClean="0">
                <a:latin typeface="+mj-lt"/>
              </a:rPr>
              <a:t>node  " n2"  {</a:t>
            </a:r>
          </a:p>
          <a:p>
            <a:pPr>
              <a:lnSpc>
                <a:spcPct val="80000"/>
              </a:lnSpc>
              <a:buFont typeface="Webdings" pitchFamily="18" charset="2"/>
              <a:buNone/>
            </a:pPr>
            <a:r>
              <a:rPr lang="en-US" altLang="en-US" sz="1200" dirty="0" err="1" smtClean="0">
                <a:latin typeface="+mj-lt"/>
              </a:rPr>
              <a:t>fastname</a:t>
            </a:r>
            <a:r>
              <a:rPr lang="en-US" altLang="en-US" sz="1200" dirty="0" smtClean="0">
                <a:latin typeface="+mj-lt"/>
              </a:rPr>
              <a:t>  " s2 “</a:t>
            </a:r>
          </a:p>
          <a:p>
            <a:pPr>
              <a:lnSpc>
                <a:spcPct val="80000"/>
              </a:lnSpc>
              <a:buFont typeface="Webdings" pitchFamily="18" charset="2"/>
              <a:buNone/>
            </a:pPr>
            <a:r>
              <a:rPr lang="en-US" altLang="en-US" sz="1200" dirty="0" smtClean="0">
                <a:latin typeface="+mj-lt"/>
              </a:rPr>
              <a:t>pool  " "  " n 2"  " s 2"   "app1 "  </a:t>
            </a:r>
          </a:p>
          <a:p>
            <a:pPr>
              <a:lnSpc>
                <a:spcPct val="80000"/>
              </a:lnSpc>
              <a:buFont typeface="Webdings" pitchFamily="18" charset="2"/>
              <a:buNone/>
            </a:pPr>
            <a:r>
              <a:rPr lang="de-DE" altLang="en-US" sz="1200" dirty="0" smtClean="0">
                <a:latin typeface="+mj-lt"/>
              </a:rPr>
              <a:t>resource  disk  " /orch / n2 / d1 "  { }</a:t>
            </a:r>
          </a:p>
          <a:p>
            <a:pPr>
              <a:lnSpc>
                <a:spcPct val="80000"/>
              </a:lnSpc>
              <a:buFont typeface="Webdings" pitchFamily="18" charset="2"/>
              <a:buNone/>
            </a:pPr>
            <a:r>
              <a:rPr lang="en-US" altLang="en-US" sz="1200" dirty="0" smtClean="0">
                <a:latin typeface="+mj-lt"/>
              </a:rPr>
              <a:t>resource  disk  " / </a:t>
            </a:r>
            <a:r>
              <a:rPr lang="en-US" altLang="en-US" sz="1200" dirty="0" err="1" smtClean="0">
                <a:latin typeface="+mj-lt"/>
              </a:rPr>
              <a:t>orch</a:t>
            </a:r>
            <a:r>
              <a:rPr lang="en-US" altLang="en-US" sz="1200" dirty="0" smtClean="0">
                <a:latin typeface="+mj-lt"/>
              </a:rPr>
              <a:t> / n2 / d2 " { “ </a:t>
            </a:r>
            <a:r>
              <a:rPr lang="en-US" altLang="en-US" sz="1200" dirty="0" err="1" smtClean="0">
                <a:latin typeface="+mj-lt"/>
              </a:rPr>
              <a:t>bigdata</a:t>
            </a:r>
            <a:r>
              <a:rPr lang="en-US" altLang="en-US" sz="1200" dirty="0" smtClean="0">
                <a:latin typeface="+mj-lt"/>
              </a:rPr>
              <a:t> “  }</a:t>
            </a:r>
          </a:p>
          <a:p>
            <a:pPr>
              <a:lnSpc>
                <a:spcPct val="80000"/>
              </a:lnSpc>
              <a:buFont typeface="Webdings" pitchFamily="18" charset="2"/>
              <a:buNone/>
            </a:pPr>
            <a:r>
              <a:rPr lang="en-US" altLang="en-US" sz="1200" dirty="0" smtClean="0">
                <a:latin typeface="+mj-lt"/>
              </a:rPr>
              <a:t>resource  </a:t>
            </a:r>
            <a:r>
              <a:rPr lang="en-US" altLang="en-US" sz="1200" dirty="0" err="1" smtClean="0">
                <a:latin typeface="+mj-lt"/>
              </a:rPr>
              <a:t>scratchdisk</a:t>
            </a:r>
            <a:r>
              <a:rPr lang="en-US" altLang="en-US" sz="1200" dirty="0" smtClean="0">
                <a:latin typeface="+mj-lt"/>
              </a:rPr>
              <a:t>   "/ temp "  {}</a:t>
            </a:r>
          </a:p>
          <a:p>
            <a:pPr>
              <a:lnSpc>
                <a:spcPct val="80000"/>
              </a:lnSpc>
              <a:buFont typeface="Webdings" pitchFamily="18" charset="2"/>
              <a:buNone/>
            </a:pPr>
            <a:r>
              <a:rPr lang="en-US" altLang="en-US" sz="1200" dirty="0" smtClean="0">
                <a:latin typeface="+mj-lt"/>
              </a:rPr>
              <a:t>}</a:t>
            </a:r>
          </a:p>
          <a:p>
            <a:pPr>
              <a:lnSpc>
                <a:spcPct val="80000"/>
              </a:lnSpc>
              <a:buFont typeface="Webdings" pitchFamily="18" charset="2"/>
              <a:buNone/>
            </a:pPr>
            <a:r>
              <a:rPr lang="en-US" altLang="en-US" sz="1200" dirty="0" smtClean="0">
                <a:latin typeface="+mj-lt"/>
              </a:rPr>
              <a:t>node  " n3"  {</a:t>
            </a:r>
          </a:p>
          <a:p>
            <a:pPr>
              <a:lnSpc>
                <a:spcPct val="80000"/>
              </a:lnSpc>
              <a:buFont typeface="Webdings" pitchFamily="18" charset="2"/>
              <a:buNone/>
            </a:pPr>
            <a:r>
              <a:rPr lang="en-US" altLang="en-US" sz="1200" dirty="0" err="1" smtClean="0">
                <a:latin typeface="+mj-lt"/>
              </a:rPr>
              <a:t>fastname</a:t>
            </a:r>
            <a:r>
              <a:rPr lang="en-US" altLang="en-US" sz="1200" dirty="0" smtClean="0">
                <a:latin typeface="+mj-lt"/>
              </a:rPr>
              <a:t>  " s3 “</a:t>
            </a:r>
          </a:p>
          <a:p>
            <a:pPr>
              <a:lnSpc>
                <a:spcPct val="80000"/>
              </a:lnSpc>
              <a:buFont typeface="Webdings" pitchFamily="18" charset="2"/>
              <a:buNone/>
            </a:pPr>
            <a:r>
              <a:rPr lang="en-US" altLang="en-US" sz="1200" dirty="0" smtClean="0">
                <a:latin typeface="+mj-lt"/>
              </a:rPr>
              <a:t>pool  " "  " n 3"  " s 3"   "app1 "  </a:t>
            </a:r>
          </a:p>
          <a:p>
            <a:pPr>
              <a:lnSpc>
                <a:spcPct val="80000"/>
              </a:lnSpc>
              <a:buFont typeface="Webdings" pitchFamily="18" charset="2"/>
              <a:buNone/>
            </a:pPr>
            <a:r>
              <a:rPr lang="de-DE" altLang="en-US" sz="1200" dirty="0" smtClean="0">
                <a:latin typeface="+mj-lt"/>
              </a:rPr>
              <a:t>resource  disk  " /orch / n3 / d1 "  { }</a:t>
            </a:r>
          </a:p>
          <a:p>
            <a:pPr>
              <a:lnSpc>
                <a:spcPct val="80000"/>
              </a:lnSpc>
              <a:buFont typeface="Webdings" pitchFamily="18" charset="2"/>
              <a:buNone/>
            </a:pPr>
            <a:r>
              <a:rPr lang="en-US" altLang="en-US" sz="1200" dirty="0" smtClean="0">
                <a:latin typeface="+mj-lt"/>
              </a:rPr>
              <a:t>resource  </a:t>
            </a:r>
            <a:r>
              <a:rPr lang="en-US" altLang="en-US" sz="1200" dirty="0" err="1" smtClean="0">
                <a:latin typeface="+mj-lt"/>
              </a:rPr>
              <a:t>scratchdisk</a:t>
            </a:r>
            <a:r>
              <a:rPr lang="en-US" altLang="en-US" sz="1200" dirty="0" smtClean="0">
                <a:latin typeface="+mj-lt"/>
              </a:rPr>
              <a:t>   "/ temp "  {}</a:t>
            </a:r>
          </a:p>
          <a:p>
            <a:pPr>
              <a:lnSpc>
                <a:spcPct val="80000"/>
              </a:lnSpc>
              <a:buFont typeface="Webdings" pitchFamily="18" charset="2"/>
              <a:buNone/>
            </a:pPr>
            <a:r>
              <a:rPr lang="en-US" altLang="en-US" sz="1200" dirty="0" smtClean="0">
                <a:latin typeface="+mj-lt"/>
              </a:rPr>
              <a:t>}</a:t>
            </a:r>
          </a:p>
          <a:p>
            <a:pPr>
              <a:lnSpc>
                <a:spcPct val="80000"/>
              </a:lnSpc>
              <a:buFont typeface="Webdings" pitchFamily="18" charset="2"/>
              <a:buNone/>
            </a:pPr>
            <a:r>
              <a:rPr lang="en-US" altLang="en-US" sz="1200" dirty="0" smtClean="0">
                <a:latin typeface="+mj-lt"/>
              </a:rPr>
              <a:t>node  " n4"  {</a:t>
            </a:r>
          </a:p>
          <a:p>
            <a:pPr>
              <a:lnSpc>
                <a:spcPct val="80000"/>
              </a:lnSpc>
              <a:buFont typeface="Webdings" pitchFamily="18" charset="2"/>
              <a:buNone/>
            </a:pPr>
            <a:r>
              <a:rPr lang="en-US" altLang="en-US" sz="1200" dirty="0" err="1" smtClean="0">
                <a:latin typeface="+mj-lt"/>
              </a:rPr>
              <a:t>fastname</a:t>
            </a:r>
            <a:r>
              <a:rPr lang="en-US" altLang="en-US" sz="1200" dirty="0" smtClean="0">
                <a:latin typeface="+mj-lt"/>
              </a:rPr>
              <a:t>  " s4 “</a:t>
            </a:r>
          </a:p>
          <a:p>
            <a:pPr>
              <a:lnSpc>
                <a:spcPct val="80000"/>
              </a:lnSpc>
              <a:buFont typeface="Webdings" pitchFamily="18" charset="2"/>
              <a:buNone/>
            </a:pPr>
            <a:r>
              <a:rPr lang="en-US" altLang="en-US" sz="1200" dirty="0" smtClean="0">
                <a:latin typeface="+mj-lt"/>
              </a:rPr>
              <a:t>pool  " "  " n 4"  " s 4"   "app1 "  </a:t>
            </a:r>
          </a:p>
          <a:p>
            <a:pPr>
              <a:lnSpc>
                <a:spcPct val="80000"/>
              </a:lnSpc>
              <a:buFont typeface="Webdings" pitchFamily="18" charset="2"/>
              <a:buNone/>
            </a:pPr>
            <a:r>
              <a:rPr lang="de-DE" altLang="en-US" sz="1200" dirty="0" smtClean="0">
                <a:latin typeface="+mj-lt"/>
              </a:rPr>
              <a:t>resource  disk  " /orch / n4 / d1 "  { }</a:t>
            </a:r>
          </a:p>
          <a:p>
            <a:pPr>
              <a:lnSpc>
                <a:spcPct val="80000"/>
              </a:lnSpc>
              <a:buFont typeface="Webdings" pitchFamily="18" charset="2"/>
              <a:buNone/>
            </a:pPr>
            <a:r>
              <a:rPr lang="en-US" altLang="en-US" sz="1200" dirty="0" smtClean="0">
                <a:latin typeface="+mj-lt"/>
              </a:rPr>
              <a:t>resource  </a:t>
            </a:r>
            <a:r>
              <a:rPr lang="en-US" altLang="en-US" sz="1200" dirty="0" err="1" smtClean="0">
                <a:latin typeface="+mj-lt"/>
              </a:rPr>
              <a:t>scratchdisk</a:t>
            </a:r>
            <a:r>
              <a:rPr lang="en-US" altLang="en-US" sz="1200" dirty="0" smtClean="0">
                <a:latin typeface="+mj-lt"/>
              </a:rPr>
              <a:t>   "/ temp "  {}</a:t>
            </a:r>
          </a:p>
          <a:p>
            <a:pPr>
              <a:lnSpc>
                <a:spcPct val="80000"/>
              </a:lnSpc>
              <a:buFont typeface="Webdings" pitchFamily="18" charset="2"/>
              <a:buNone/>
            </a:pPr>
            <a:r>
              <a:rPr lang="en-US" altLang="en-US" sz="1200" dirty="0" smtClean="0">
                <a:latin typeface="+mj-lt"/>
              </a:rPr>
              <a:t>}</a:t>
            </a:r>
          </a:p>
          <a:p>
            <a:pPr>
              <a:lnSpc>
                <a:spcPct val="80000"/>
              </a:lnSpc>
              <a:buFont typeface="Webdings" pitchFamily="18" charset="2"/>
              <a:buNone/>
            </a:pPr>
            <a:r>
              <a:rPr lang="en-US" altLang="en-US" sz="1200" dirty="0" smtClean="0">
                <a:latin typeface="+mj-lt"/>
              </a:rPr>
              <a:t>}</a:t>
            </a:r>
          </a:p>
          <a:p>
            <a:pPr>
              <a:lnSpc>
                <a:spcPct val="80000"/>
              </a:lnSpc>
              <a:buFont typeface="Webdings" pitchFamily="18" charset="2"/>
              <a:buNone/>
            </a:pPr>
            <a:endParaRPr lang="en-US" altLang="en-US" sz="1200" dirty="0" smtClean="0">
              <a:latin typeface="+mj-lt"/>
            </a:endParaRPr>
          </a:p>
          <a:p>
            <a:pPr>
              <a:lnSpc>
                <a:spcPct val="80000"/>
              </a:lnSpc>
              <a:buFont typeface="Webdings" pitchFamily="18" charset="2"/>
              <a:buNone/>
            </a:pPr>
            <a:endParaRPr lang="en-US" altLang="en-US" sz="1200" dirty="0" smtClean="0">
              <a:latin typeface="+mj-lt"/>
            </a:endParaRPr>
          </a:p>
          <a:p>
            <a:pPr>
              <a:lnSpc>
                <a:spcPct val="80000"/>
              </a:lnSpc>
              <a:buFont typeface="Webdings" pitchFamily="18" charset="2"/>
              <a:buNone/>
            </a:pPr>
            <a:endParaRPr lang="en-US" altLang="en-US" sz="1200" dirty="0" smtClean="0">
              <a:latin typeface="+mj-lt"/>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598979"/>
            <a:ext cx="408305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579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a:t> 6.2 : </a:t>
            </a:r>
            <a:r>
              <a:rPr lang="en-US" dirty="0" err="1"/>
              <a:t>Partioning</a:t>
            </a:r>
            <a:r>
              <a:rPr lang="en-US" dirty="0"/>
              <a:t> and Collecting</a:t>
            </a:r>
          </a:p>
        </p:txBody>
      </p:sp>
    </p:spTree>
    <p:extLst>
      <p:ext uri="{BB962C8B-B14F-4D97-AF65-F5344CB8AC3E}">
        <p14:creationId xmlns:p14="http://schemas.microsoft.com/office/powerpoint/2010/main" val="2964400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and Collecting </a:t>
            </a:r>
          </a:p>
        </p:txBody>
      </p:sp>
      <p:sp>
        <p:nvSpPr>
          <p:cNvPr id="3" name="Content Placeholder 2"/>
          <p:cNvSpPr>
            <a:spLocks noGrp="1"/>
          </p:cNvSpPr>
          <p:nvPr>
            <p:ph idx="1"/>
          </p:nvPr>
        </p:nvSpPr>
        <p:spPr/>
        <p:txBody>
          <a:bodyPr/>
          <a:lstStyle/>
          <a:p>
            <a:r>
              <a:rPr lang="en-US" dirty="0"/>
              <a:t>Partitioning breaks incoming rows into multiple streams of rows (one for each node)</a:t>
            </a:r>
          </a:p>
          <a:p>
            <a:r>
              <a:rPr lang="en-US" dirty="0"/>
              <a:t>Each partition of rows is processed separately by the stage/operator </a:t>
            </a:r>
          </a:p>
          <a:p>
            <a:r>
              <a:rPr lang="en-US" dirty="0"/>
              <a:t>Collecting returns partitioned data back to a single stream</a:t>
            </a:r>
          </a:p>
          <a:p>
            <a:r>
              <a:rPr lang="en-US" dirty="0"/>
              <a:t>Partitioning / Collecting is specified on stage input links </a:t>
            </a:r>
          </a:p>
          <a:p>
            <a:endParaRPr lang="en-US" dirty="0"/>
          </a:p>
        </p:txBody>
      </p:sp>
    </p:spTree>
    <p:extLst>
      <p:ext uri="{BB962C8B-B14F-4D97-AF65-F5344CB8AC3E}">
        <p14:creationId xmlns:p14="http://schemas.microsoft.com/office/powerpoint/2010/main" val="2900485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 Collecting </a:t>
            </a:r>
            <a:r>
              <a:rPr lang="en-US" dirty="0" smtClean="0"/>
              <a:t>Algorithms</a:t>
            </a:r>
            <a:endParaRPr lang="en-US" dirty="0"/>
          </a:p>
        </p:txBody>
      </p:sp>
      <p:sp>
        <p:nvSpPr>
          <p:cNvPr id="3" name="Content Placeholder 2"/>
          <p:cNvSpPr>
            <a:spLocks noGrp="1"/>
          </p:cNvSpPr>
          <p:nvPr>
            <p:ph idx="1"/>
          </p:nvPr>
        </p:nvSpPr>
        <p:spPr/>
        <p:txBody>
          <a:bodyPr/>
          <a:lstStyle/>
          <a:p>
            <a:pPr>
              <a:lnSpc>
                <a:spcPct val="80000"/>
              </a:lnSpc>
            </a:pPr>
            <a:r>
              <a:rPr lang="en-US" altLang="en-US" dirty="0"/>
              <a:t>Partitioning algorithms include</a:t>
            </a:r>
            <a:r>
              <a:rPr lang="en-US" altLang="en-US" dirty="0" smtClean="0"/>
              <a:t>:</a:t>
            </a:r>
          </a:p>
          <a:p>
            <a:pPr>
              <a:lnSpc>
                <a:spcPct val="80000"/>
              </a:lnSpc>
            </a:pPr>
            <a:endParaRPr lang="en-US" altLang="en-US" dirty="0"/>
          </a:p>
          <a:p>
            <a:pPr lvl="1">
              <a:lnSpc>
                <a:spcPct val="80000"/>
              </a:lnSpc>
            </a:pPr>
            <a:r>
              <a:rPr lang="en-US" altLang="en-US" dirty="0"/>
              <a:t>Round robin</a:t>
            </a:r>
          </a:p>
          <a:p>
            <a:pPr lvl="1">
              <a:lnSpc>
                <a:spcPct val="80000"/>
              </a:lnSpc>
            </a:pPr>
            <a:r>
              <a:rPr lang="en-US" altLang="en-US" dirty="0"/>
              <a:t>Random</a:t>
            </a:r>
          </a:p>
          <a:p>
            <a:pPr lvl="1">
              <a:lnSpc>
                <a:spcPct val="80000"/>
              </a:lnSpc>
            </a:pPr>
            <a:r>
              <a:rPr lang="en-US" altLang="en-US" dirty="0"/>
              <a:t>Hash:  Determine partition based on key value</a:t>
            </a:r>
          </a:p>
          <a:p>
            <a:pPr lvl="2">
              <a:lnSpc>
                <a:spcPct val="80000"/>
              </a:lnSpc>
            </a:pPr>
            <a:r>
              <a:rPr lang="en-US" altLang="en-US" sz="1400" dirty="0"/>
              <a:t>Requires key specification</a:t>
            </a:r>
          </a:p>
          <a:p>
            <a:pPr lvl="1">
              <a:lnSpc>
                <a:spcPct val="80000"/>
              </a:lnSpc>
            </a:pPr>
            <a:r>
              <a:rPr lang="en-US" altLang="en-US" dirty="0"/>
              <a:t>Modulus</a:t>
            </a:r>
          </a:p>
          <a:p>
            <a:pPr lvl="1">
              <a:lnSpc>
                <a:spcPct val="80000"/>
              </a:lnSpc>
            </a:pPr>
            <a:r>
              <a:rPr lang="en-US" altLang="en-US" dirty="0"/>
              <a:t>Entire:  Send all rows down all partitions</a:t>
            </a:r>
          </a:p>
          <a:p>
            <a:pPr lvl="1">
              <a:lnSpc>
                <a:spcPct val="80000"/>
              </a:lnSpc>
            </a:pPr>
            <a:r>
              <a:rPr lang="en-US" altLang="en-US" dirty="0"/>
              <a:t>Same:  Preserve the same partitioning</a:t>
            </a:r>
          </a:p>
          <a:p>
            <a:pPr lvl="1">
              <a:lnSpc>
                <a:spcPct val="80000"/>
              </a:lnSpc>
            </a:pPr>
            <a:r>
              <a:rPr lang="en-US" altLang="en-US" dirty="0"/>
              <a:t>Auto: Let </a:t>
            </a:r>
            <a:r>
              <a:rPr lang="en-US" altLang="en-US" dirty="0" err="1"/>
              <a:t>DataStage</a:t>
            </a:r>
            <a:r>
              <a:rPr lang="en-US" altLang="en-US" dirty="0"/>
              <a:t> choose the </a:t>
            </a:r>
            <a:r>
              <a:rPr lang="en-US" altLang="en-US" dirty="0" smtClean="0"/>
              <a:t>algorithm</a:t>
            </a:r>
            <a:endParaRPr lang="en-US" altLang="en-US" dirty="0"/>
          </a:p>
        </p:txBody>
      </p:sp>
    </p:spTree>
    <p:extLst>
      <p:ext uri="{BB962C8B-B14F-4D97-AF65-F5344CB8AC3E}">
        <p14:creationId xmlns:p14="http://schemas.microsoft.com/office/powerpoint/2010/main" val="371953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 Collecting </a:t>
            </a:r>
            <a:r>
              <a:rPr lang="en-US" dirty="0" smtClean="0"/>
              <a:t>Algorithms</a:t>
            </a:r>
            <a:endParaRPr lang="en-US" dirty="0"/>
          </a:p>
        </p:txBody>
      </p:sp>
      <p:sp>
        <p:nvSpPr>
          <p:cNvPr id="3" name="Content Placeholder 2"/>
          <p:cNvSpPr>
            <a:spLocks noGrp="1"/>
          </p:cNvSpPr>
          <p:nvPr>
            <p:ph idx="1"/>
          </p:nvPr>
        </p:nvSpPr>
        <p:spPr/>
        <p:txBody>
          <a:bodyPr/>
          <a:lstStyle/>
          <a:p>
            <a:pPr>
              <a:lnSpc>
                <a:spcPct val="80000"/>
              </a:lnSpc>
            </a:pPr>
            <a:r>
              <a:rPr lang="en-US" altLang="en-US" dirty="0" smtClean="0"/>
              <a:t>Collecting </a:t>
            </a:r>
            <a:r>
              <a:rPr lang="en-US" altLang="en-US" dirty="0"/>
              <a:t>algorithms include:</a:t>
            </a:r>
          </a:p>
          <a:p>
            <a:pPr lvl="1">
              <a:lnSpc>
                <a:spcPct val="80000"/>
              </a:lnSpc>
            </a:pPr>
            <a:r>
              <a:rPr lang="en-US" altLang="en-US" dirty="0"/>
              <a:t>Round robin</a:t>
            </a:r>
          </a:p>
          <a:p>
            <a:pPr lvl="1">
              <a:lnSpc>
                <a:spcPct val="80000"/>
              </a:lnSpc>
            </a:pPr>
            <a:r>
              <a:rPr lang="en-US" altLang="en-US" dirty="0"/>
              <a:t>Auto</a:t>
            </a:r>
          </a:p>
          <a:p>
            <a:pPr lvl="2">
              <a:lnSpc>
                <a:spcPct val="80000"/>
              </a:lnSpc>
            </a:pPr>
            <a:r>
              <a:rPr lang="en-US" altLang="en-US" sz="1400" dirty="0"/>
              <a:t>     Collect first available record</a:t>
            </a:r>
          </a:p>
          <a:p>
            <a:pPr lvl="1">
              <a:lnSpc>
                <a:spcPct val="80000"/>
              </a:lnSpc>
            </a:pPr>
            <a:r>
              <a:rPr lang="en-US" altLang="en-US" dirty="0"/>
              <a:t>Sort Merge</a:t>
            </a:r>
          </a:p>
          <a:p>
            <a:pPr lvl="2">
              <a:lnSpc>
                <a:spcPct val="80000"/>
              </a:lnSpc>
            </a:pPr>
            <a:r>
              <a:rPr lang="en-US" altLang="en-US" sz="1400" dirty="0"/>
              <a:t>      Read in by key</a:t>
            </a:r>
          </a:p>
          <a:p>
            <a:pPr lvl="2">
              <a:lnSpc>
                <a:spcPct val="80000"/>
              </a:lnSpc>
            </a:pPr>
            <a:r>
              <a:rPr lang="en-US" altLang="en-US" sz="1400" dirty="0"/>
              <a:t>      Presumes data is sorted by the key in each partition</a:t>
            </a:r>
          </a:p>
          <a:p>
            <a:pPr lvl="2">
              <a:lnSpc>
                <a:spcPct val="80000"/>
              </a:lnSpc>
            </a:pPr>
            <a:r>
              <a:rPr lang="en-US" altLang="en-US" sz="1400" dirty="0"/>
              <a:t>      Builds a single sorted stream based on the key</a:t>
            </a:r>
          </a:p>
          <a:p>
            <a:pPr lvl="1">
              <a:lnSpc>
                <a:spcPct val="80000"/>
              </a:lnSpc>
            </a:pPr>
            <a:r>
              <a:rPr lang="en-US" altLang="en-US" dirty="0"/>
              <a:t>Ordered</a:t>
            </a:r>
          </a:p>
          <a:p>
            <a:pPr lvl="2">
              <a:lnSpc>
                <a:spcPct val="80000"/>
              </a:lnSpc>
            </a:pPr>
            <a:r>
              <a:rPr lang="en-US" altLang="en-US" sz="1400" dirty="0"/>
              <a:t>      Read all records from first partition, then second, … </a:t>
            </a:r>
          </a:p>
          <a:p>
            <a:endParaRPr lang="en-US" dirty="0"/>
          </a:p>
        </p:txBody>
      </p:sp>
    </p:spTree>
    <p:extLst>
      <p:ext uri="{BB962C8B-B14F-4D97-AF65-F5344CB8AC3E}">
        <p14:creationId xmlns:p14="http://schemas.microsoft.com/office/powerpoint/2010/main" val="164794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After completing this unit, you should be able to:</a:t>
            </a:r>
          </a:p>
          <a:p>
            <a:r>
              <a:rPr lang="en-US" dirty="0"/>
              <a:t>Describe parallel processing architecture</a:t>
            </a:r>
          </a:p>
          <a:p>
            <a:r>
              <a:rPr lang="en-US" dirty="0"/>
              <a:t>Describe pipeline  parallelism</a:t>
            </a:r>
          </a:p>
          <a:p>
            <a:r>
              <a:rPr lang="en-US" dirty="0"/>
              <a:t>Describe partition parallelism</a:t>
            </a:r>
          </a:p>
          <a:p>
            <a:r>
              <a:rPr lang="en-US" dirty="0"/>
              <a:t>List and describe partitioning and collecting algorithms</a:t>
            </a:r>
          </a:p>
          <a:p>
            <a:r>
              <a:rPr lang="en-US" dirty="0"/>
              <a:t>Describe configuration files</a:t>
            </a:r>
          </a:p>
          <a:p>
            <a:r>
              <a:rPr lang="en-US" dirty="0"/>
              <a:t>Describe the parallel job compilation process</a:t>
            </a:r>
          </a:p>
          <a:p>
            <a:r>
              <a:rPr lang="en-US" dirty="0"/>
              <a:t>Explain OSH</a:t>
            </a:r>
          </a:p>
          <a:p>
            <a:r>
              <a:rPr lang="en-US" dirty="0"/>
              <a:t>Explain the Score </a:t>
            </a:r>
          </a:p>
          <a:p>
            <a:endParaRPr lang="en-US" dirty="0"/>
          </a:p>
        </p:txBody>
      </p:sp>
    </p:spTree>
    <p:extLst>
      <p:ext uri="{BB962C8B-B14F-4D97-AF65-F5344CB8AC3E}">
        <p14:creationId xmlns:p14="http://schemas.microsoft.com/office/powerpoint/2010/main" val="257631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Keyless V. Keyed Partitioning </a:t>
            </a:r>
            <a:r>
              <a:rPr lang="en-US" dirty="0" smtClean="0"/>
              <a:t>Algorithms</a:t>
            </a:r>
            <a:endParaRPr lang="en-US" dirty="0"/>
          </a:p>
        </p:txBody>
      </p:sp>
      <p:sp>
        <p:nvSpPr>
          <p:cNvPr id="3" name="Content Placeholder 2"/>
          <p:cNvSpPr>
            <a:spLocks noGrp="1"/>
          </p:cNvSpPr>
          <p:nvPr>
            <p:ph idx="1"/>
          </p:nvPr>
        </p:nvSpPr>
        <p:spPr/>
        <p:txBody>
          <a:bodyPr/>
          <a:lstStyle/>
          <a:p>
            <a:r>
              <a:rPr lang="en-US" altLang="en-US" dirty="0"/>
              <a:t>Keyless:  Rows are distributed independently of data values</a:t>
            </a:r>
          </a:p>
          <a:p>
            <a:pPr lvl="1"/>
            <a:r>
              <a:rPr lang="en-US" altLang="en-US" dirty="0"/>
              <a:t>Round Robin</a:t>
            </a:r>
          </a:p>
          <a:p>
            <a:pPr lvl="1"/>
            <a:r>
              <a:rPr lang="en-US" altLang="en-US" dirty="0"/>
              <a:t>Random</a:t>
            </a:r>
          </a:p>
          <a:p>
            <a:pPr lvl="1"/>
            <a:r>
              <a:rPr lang="en-US" altLang="en-US" dirty="0"/>
              <a:t>Entire</a:t>
            </a:r>
          </a:p>
          <a:p>
            <a:pPr lvl="1"/>
            <a:r>
              <a:rPr lang="en-US" altLang="en-US" dirty="0"/>
              <a:t>Same</a:t>
            </a:r>
          </a:p>
          <a:p>
            <a:r>
              <a:rPr lang="en-US" altLang="en-US" dirty="0"/>
              <a:t>Keyed:  Rows are distributed based on values in the specified key</a:t>
            </a:r>
          </a:p>
          <a:p>
            <a:pPr lvl="1"/>
            <a:r>
              <a:rPr lang="en-US" altLang="en-US" dirty="0"/>
              <a:t>Hash:  Partition based on key</a:t>
            </a:r>
          </a:p>
          <a:p>
            <a:pPr lvl="2"/>
            <a:r>
              <a:rPr lang="en-US" altLang="en-US" dirty="0"/>
              <a:t>Example:  Key is State.  All “CA” rows go into the same partition; all “MA” rows go in the same partition.  Two rows of the same state never go into different partitions</a:t>
            </a:r>
          </a:p>
          <a:p>
            <a:pPr lvl="1"/>
            <a:r>
              <a:rPr lang="en-US" altLang="en-US" dirty="0"/>
              <a:t>Modulus:  Partition based on modulus of key divided by the number of partitions.  Key is a numeric type.</a:t>
            </a:r>
          </a:p>
          <a:p>
            <a:pPr lvl="2"/>
            <a:r>
              <a:rPr lang="en-US" altLang="en-US" dirty="0"/>
              <a:t>Example:  Key is Order Number (numeric type).  Rows with the same order number will all go into the same partition.</a:t>
            </a:r>
          </a:p>
          <a:p>
            <a:pPr lvl="1"/>
            <a:r>
              <a:rPr lang="en-US" altLang="en-US" dirty="0"/>
              <a:t>DB2:  Matches DB2 EEE partitioning </a:t>
            </a:r>
          </a:p>
          <a:p>
            <a:endParaRPr lang="en-US" dirty="0"/>
          </a:p>
        </p:txBody>
      </p:sp>
    </p:spTree>
    <p:extLst>
      <p:ext uri="{BB962C8B-B14F-4D97-AF65-F5344CB8AC3E}">
        <p14:creationId xmlns:p14="http://schemas.microsoft.com/office/powerpoint/2010/main" val="2477766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 and Random </a:t>
            </a:r>
            <a:r>
              <a:rPr lang="en-US" dirty="0" smtClean="0"/>
              <a:t>Partitioning</a:t>
            </a:r>
            <a:endParaRPr lang="en-US" dirty="0"/>
          </a:p>
        </p:txBody>
      </p:sp>
      <p:sp>
        <p:nvSpPr>
          <p:cNvPr id="9" name="Rectangle 7"/>
          <p:cNvSpPr>
            <a:spLocks noChangeArrowheads="1"/>
          </p:cNvSpPr>
          <p:nvPr/>
        </p:nvSpPr>
        <p:spPr bwMode="auto">
          <a:xfrm>
            <a:off x="6530243" y="1605331"/>
            <a:ext cx="2279650" cy="493712"/>
          </a:xfrm>
          <a:prstGeom prst="rect">
            <a:avLst/>
          </a:prstGeom>
          <a:solidFill>
            <a:schemeClr val="hlink"/>
          </a:solidFill>
          <a:ln w="38100" algn="ctr">
            <a:solidFill>
              <a:schemeClr val="tx2"/>
            </a:solidFill>
            <a:miter lim="800000"/>
            <a:headEnd/>
            <a:tailEnd/>
          </a:ln>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solidFill>
                  <a:schemeClr val="bg1"/>
                </a:solidFill>
              </a:rPr>
              <a:t>Keyless</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063" y="2978273"/>
            <a:ext cx="226695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ChangeArrowheads="1"/>
          </p:cNvSpPr>
          <p:nvPr/>
        </p:nvSpPr>
        <p:spPr bwMode="auto">
          <a:xfrm>
            <a:off x="5003800" y="2379786"/>
            <a:ext cx="4035425" cy="37004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3" name="Text Box 6"/>
          <p:cNvSpPr txBox="1">
            <a:spLocks noChangeArrowheads="1"/>
          </p:cNvSpPr>
          <p:nvPr/>
        </p:nvSpPr>
        <p:spPr bwMode="auto">
          <a:xfrm>
            <a:off x="5138738" y="2625848"/>
            <a:ext cx="181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400"/>
              <a:t>….8 7 6 5 4 3 2 1 0</a:t>
            </a:r>
          </a:p>
        </p:txBody>
      </p:sp>
      <p:sp>
        <p:nvSpPr>
          <p:cNvPr id="3" name="Content Placeholder 2"/>
          <p:cNvSpPr>
            <a:spLocks noGrp="1"/>
          </p:cNvSpPr>
          <p:nvPr>
            <p:ph idx="1"/>
          </p:nvPr>
        </p:nvSpPr>
        <p:spPr>
          <a:xfrm>
            <a:off x="650216" y="1160651"/>
            <a:ext cx="4361407" cy="4643751"/>
          </a:xfrm>
        </p:spPr>
        <p:txBody>
          <a:bodyPr/>
          <a:lstStyle/>
          <a:p>
            <a:r>
              <a:rPr lang="en-US" altLang="en-US" dirty="0"/>
              <a:t>Keyless partitioning methods</a:t>
            </a:r>
          </a:p>
          <a:p>
            <a:r>
              <a:rPr lang="en-US" altLang="en-US" dirty="0"/>
              <a:t>Rows are evenly distributed across partitions</a:t>
            </a:r>
          </a:p>
          <a:p>
            <a:pPr lvl="1"/>
            <a:r>
              <a:rPr lang="en-US" altLang="en-US" dirty="0"/>
              <a:t>Good for initial import of data if no other partitioning is needed</a:t>
            </a:r>
          </a:p>
          <a:p>
            <a:pPr lvl="1"/>
            <a:r>
              <a:rPr lang="en-US" altLang="en-US" dirty="0"/>
              <a:t>Useful for redistributing data</a:t>
            </a:r>
          </a:p>
          <a:p>
            <a:r>
              <a:rPr lang="en-US" altLang="en-US" dirty="0"/>
              <a:t>Fairly low overhead</a:t>
            </a:r>
          </a:p>
          <a:p>
            <a:r>
              <a:rPr lang="en-US" altLang="en-US" dirty="0"/>
              <a:t>Round Robin assigns rows to partitions like dealing cards</a:t>
            </a:r>
          </a:p>
          <a:p>
            <a:pPr lvl="1"/>
            <a:r>
              <a:rPr lang="en-US" altLang="en-US" dirty="0"/>
              <a:t>Row/Partition assignment will be the same for a given</a:t>
            </a:r>
          </a:p>
          <a:p>
            <a:pPr lvl="1">
              <a:buFont typeface="Symbol" pitchFamily="18" charset="2"/>
              <a:buNone/>
            </a:pPr>
            <a:r>
              <a:rPr lang="en-US" altLang="en-US" dirty="0"/>
              <a:t>    $APT_CONFIG_FILE</a:t>
            </a:r>
          </a:p>
          <a:p>
            <a:r>
              <a:rPr lang="en-US" altLang="en-US" dirty="0"/>
              <a:t>Random has slightly higher overhead, but assigns rows in anon-deterministic fashion between job runs </a:t>
            </a:r>
          </a:p>
          <a:p>
            <a:endParaRPr lang="en-US" dirty="0"/>
          </a:p>
        </p:txBody>
      </p:sp>
    </p:spTree>
    <p:extLst>
      <p:ext uri="{BB962C8B-B14F-4D97-AF65-F5344CB8AC3E}">
        <p14:creationId xmlns:p14="http://schemas.microsoft.com/office/powerpoint/2010/main" val="3314595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ENTIRE </a:t>
            </a:r>
            <a:r>
              <a:rPr lang="en-US" dirty="0" smtClean="0"/>
              <a:t>Partitioning</a:t>
            </a:r>
            <a:endParaRPr lang="en-US" dirty="0"/>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089" y="2422525"/>
            <a:ext cx="2530475"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5"/>
          <p:cNvSpPr>
            <a:spLocks noChangeArrowheads="1"/>
          </p:cNvSpPr>
          <p:nvPr/>
        </p:nvSpPr>
        <p:spPr bwMode="auto">
          <a:xfrm>
            <a:off x="4958862" y="1783556"/>
            <a:ext cx="4035425" cy="37004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6" name="Text Box 6"/>
          <p:cNvSpPr txBox="1">
            <a:spLocks noChangeArrowheads="1"/>
          </p:cNvSpPr>
          <p:nvPr/>
        </p:nvSpPr>
        <p:spPr bwMode="auto">
          <a:xfrm>
            <a:off x="5557350" y="2306637"/>
            <a:ext cx="181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400"/>
              <a:t>….8 7 6 5 4 3 2 1 0</a:t>
            </a:r>
          </a:p>
        </p:txBody>
      </p:sp>
      <p:sp>
        <p:nvSpPr>
          <p:cNvPr id="17" name="Rectangle 7"/>
          <p:cNvSpPr>
            <a:spLocks noChangeArrowheads="1"/>
          </p:cNvSpPr>
          <p:nvPr/>
        </p:nvSpPr>
        <p:spPr bwMode="auto">
          <a:xfrm>
            <a:off x="6407089" y="1232388"/>
            <a:ext cx="2279650" cy="493712"/>
          </a:xfrm>
          <a:prstGeom prst="rect">
            <a:avLst/>
          </a:prstGeom>
          <a:solidFill>
            <a:schemeClr val="hlink"/>
          </a:solidFill>
          <a:ln w="38100" algn="ctr">
            <a:solidFill>
              <a:schemeClr val="tx2"/>
            </a:solidFill>
            <a:miter lim="800000"/>
            <a:headEnd/>
            <a:tailEnd/>
          </a:ln>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dirty="0">
                <a:solidFill>
                  <a:schemeClr val="bg1"/>
                </a:solidFill>
              </a:rPr>
              <a:t>Keyless</a:t>
            </a:r>
          </a:p>
        </p:txBody>
      </p:sp>
      <p:sp>
        <p:nvSpPr>
          <p:cNvPr id="3" name="Content Placeholder 2"/>
          <p:cNvSpPr>
            <a:spLocks noGrp="1"/>
          </p:cNvSpPr>
          <p:nvPr>
            <p:ph idx="1"/>
          </p:nvPr>
        </p:nvSpPr>
        <p:spPr>
          <a:xfrm>
            <a:off x="298516" y="1318916"/>
            <a:ext cx="4396576" cy="4643751"/>
          </a:xfrm>
        </p:spPr>
        <p:txBody>
          <a:bodyPr/>
          <a:lstStyle/>
          <a:p>
            <a:r>
              <a:rPr lang="en-US" altLang="en-US" dirty="0"/>
              <a:t>Each partition gets a complete copy of the data</a:t>
            </a:r>
          </a:p>
          <a:p>
            <a:pPr lvl="1"/>
            <a:r>
              <a:rPr lang="en-US" altLang="en-US" dirty="0"/>
              <a:t>–Useful for distributing </a:t>
            </a:r>
            <a:r>
              <a:rPr lang="en-US" altLang="en-US" b="1" dirty="0"/>
              <a:t>lookup </a:t>
            </a:r>
            <a:r>
              <a:rPr lang="en-US" altLang="en-US" dirty="0"/>
              <a:t>and reference data</a:t>
            </a:r>
          </a:p>
          <a:p>
            <a:pPr lvl="2"/>
            <a:r>
              <a:rPr lang="en-US" altLang="en-US" sz="1400" dirty="0"/>
              <a:t>May have performance impact in MPP / clustered environments</a:t>
            </a:r>
          </a:p>
          <a:p>
            <a:pPr lvl="1"/>
            <a:r>
              <a:rPr lang="en-US" altLang="en-US" dirty="0"/>
              <a:t>On SMP platforms, Lookup stage (only) uses shared memory instead of duplicating ENTIRE reference data</a:t>
            </a:r>
          </a:p>
          <a:p>
            <a:pPr lvl="2"/>
            <a:r>
              <a:rPr lang="en-US" altLang="en-US" sz="1400" dirty="0"/>
              <a:t>On MPP platforms, each server uses shared memory for a single local copy </a:t>
            </a:r>
          </a:p>
          <a:p>
            <a:r>
              <a:rPr lang="en-US" altLang="en-US" dirty="0"/>
              <a:t>ENTIRE is the default partitioning for Lookup reference links with “Auto” partitioning</a:t>
            </a:r>
          </a:p>
          <a:p>
            <a:pPr lvl="1"/>
            <a:r>
              <a:rPr lang="en-US" altLang="en-US" dirty="0"/>
              <a:t>On SMP platforms, it is a good practice to set this explicitly on the link(s) </a:t>
            </a:r>
            <a:r>
              <a:rPr lang="en-US" altLang="en-US" i="1" dirty="0"/>
              <a:t>Normal </a:t>
            </a:r>
            <a:r>
              <a:rPr lang="en-US" altLang="en-US" dirty="0"/>
              <a:t>Lookup reference</a:t>
            </a:r>
          </a:p>
          <a:p>
            <a:endParaRPr lang="en-US" dirty="0"/>
          </a:p>
        </p:txBody>
      </p:sp>
    </p:spTree>
    <p:extLst>
      <p:ext uri="{BB962C8B-B14F-4D97-AF65-F5344CB8AC3E}">
        <p14:creationId xmlns:p14="http://schemas.microsoft.com/office/powerpoint/2010/main" val="3395487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t>
            </a:r>
            <a:r>
              <a:rPr lang="en-US" dirty="0" smtClean="0"/>
              <a:t>Partitioning</a:t>
            </a:r>
            <a:endParaRPr lang="en-US"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188" y="2806335"/>
            <a:ext cx="2486025"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ChangeArrowheads="1"/>
          </p:cNvSpPr>
          <p:nvPr/>
        </p:nvSpPr>
        <p:spPr bwMode="auto">
          <a:xfrm>
            <a:off x="5108575" y="2276110"/>
            <a:ext cx="4035425" cy="37004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3" name="Text Box 6"/>
          <p:cNvSpPr txBox="1">
            <a:spLocks noChangeArrowheads="1"/>
          </p:cNvSpPr>
          <p:nvPr/>
        </p:nvSpPr>
        <p:spPr bwMode="auto">
          <a:xfrm>
            <a:off x="5243513" y="2522172"/>
            <a:ext cx="1898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400"/>
              <a:t>….0 3 2 1 0 2 3 2 1 1</a:t>
            </a:r>
          </a:p>
        </p:txBody>
      </p:sp>
      <p:sp>
        <p:nvSpPr>
          <p:cNvPr id="18" name="Rectangle 7"/>
          <p:cNvSpPr>
            <a:spLocks noChangeArrowheads="1"/>
          </p:cNvSpPr>
          <p:nvPr/>
        </p:nvSpPr>
        <p:spPr bwMode="auto">
          <a:xfrm>
            <a:off x="6741625" y="1505379"/>
            <a:ext cx="2279650" cy="493712"/>
          </a:xfrm>
          <a:prstGeom prst="rect">
            <a:avLst/>
          </a:prstGeom>
          <a:solidFill>
            <a:srgbClr val="FF9900">
              <a:alpha val="50980"/>
            </a:srgbClr>
          </a:solidFill>
          <a:ln w="38100" algn="ctr">
            <a:solidFill>
              <a:schemeClr val="tx2"/>
            </a:solidFill>
            <a:miter lim="800000"/>
            <a:headEnd/>
            <a:tailEnd/>
          </a:ln>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solidFill>
                  <a:schemeClr val="tx2"/>
                </a:solidFill>
              </a:rPr>
              <a:t>Keyed</a:t>
            </a:r>
          </a:p>
        </p:txBody>
      </p:sp>
      <p:sp>
        <p:nvSpPr>
          <p:cNvPr id="19" name="Text Box 8"/>
          <p:cNvSpPr txBox="1">
            <a:spLocks noChangeArrowheads="1"/>
          </p:cNvSpPr>
          <p:nvPr/>
        </p:nvSpPr>
        <p:spPr bwMode="auto">
          <a:xfrm>
            <a:off x="5097463" y="2304685"/>
            <a:ext cx="2598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400" dirty="0">
                <a:solidFill>
                  <a:srgbClr val="CC3300"/>
                </a:solidFill>
              </a:rPr>
              <a:t>Values of Key column</a:t>
            </a:r>
          </a:p>
        </p:txBody>
      </p:sp>
      <p:sp>
        <p:nvSpPr>
          <p:cNvPr id="3" name="Content Placeholder 2"/>
          <p:cNvSpPr>
            <a:spLocks noGrp="1"/>
          </p:cNvSpPr>
          <p:nvPr>
            <p:ph idx="1"/>
          </p:nvPr>
        </p:nvSpPr>
        <p:spPr>
          <a:xfrm>
            <a:off x="298516" y="1494766"/>
            <a:ext cx="4607592" cy="4643751"/>
          </a:xfrm>
        </p:spPr>
        <p:txBody>
          <a:bodyPr/>
          <a:lstStyle/>
          <a:p>
            <a:r>
              <a:rPr lang="en-US" altLang="en-US" dirty="0"/>
              <a:t>Keyed partitioning method</a:t>
            </a:r>
          </a:p>
          <a:p>
            <a:r>
              <a:rPr lang="en-US" altLang="en-US" dirty="0"/>
              <a:t>Rows are distributed according to the values in key columns</a:t>
            </a:r>
          </a:p>
          <a:p>
            <a:pPr lvl="1"/>
            <a:r>
              <a:rPr lang="en-US" altLang="en-US" dirty="0"/>
              <a:t>Guarantees that rows with same key values go into the same partition</a:t>
            </a:r>
          </a:p>
          <a:p>
            <a:pPr lvl="1"/>
            <a:r>
              <a:rPr lang="en-US" altLang="en-US" dirty="0"/>
              <a:t>Needed to prevent matching rows from “hiding” in other partitions</a:t>
            </a:r>
          </a:p>
          <a:p>
            <a:pPr lvl="2"/>
            <a:r>
              <a:rPr lang="en-US" altLang="en-US" sz="1400" dirty="0"/>
              <a:t>E.g. Join, Merge, Remove Duplicates,…</a:t>
            </a:r>
          </a:p>
          <a:p>
            <a:pPr lvl="1"/>
            <a:r>
              <a:rPr lang="en-US" altLang="en-US" dirty="0"/>
              <a:t>Partition distribution is relatively equal if the data across the source column(s) is evenly key distributed</a:t>
            </a:r>
          </a:p>
          <a:p>
            <a:endParaRPr lang="en-US" dirty="0"/>
          </a:p>
        </p:txBody>
      </p:sp>
    </p:spTree>
    <p:extLst>
      <p:ext uri="{BB962C8B-B14F-4D97-AF65-F5344CB8AC3E}">
        <p14:creationId xmlns:p14="http://schemas.microsoft.com/office/powerpoint/2010/main" val="2594612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t>
            </a:r>
            <a:r>
              <a:rPr lang="en-US" dirty="0" smtClean="0"/>
              <a:t>Partitioning</a:t>
            </a:r>
            <a:endParaRPr lang="en-US" dirty="0"/>
          </a:p>
        </p:txBody>
      </p:sp>
      <p:sp>
        <p:nvSpPr>
          <p:cNvPr id="3" name="Content Placeholder 2"/>
          <p:cNvSpPr>
            <a:spLocks noGrp="1"/>
          </p:cNvSpPr>
          <p:nvPr>
            <p:ph idx="1"/>
          </p:nvPr>
        </p:nvSpPr>
        <p:spPr/>
        <p:txBody>
          <a:bodyPr/>
          <a:lstStyle/>
          <a:p>
            <a:r>
              <a:rPr lang="en-US" altLang="en-US" dirty="0"/>
              <a:t>For certain stages (Remove Duplicates, Join, Merge) to work correctly in parallel, the user must override the default (Auto) to Hash or a variant: Range, Modulus.</a:t>
            </a:r>
          </a:p>
          <a:p>
            <a:r>
              <a:rPr lang="en-US" altLang="en-US" dirty="0"/>
              <a:t>Here the numbers are no longer row IDs,  but values of key column.</a:t>
            </a:r>
          </a:p>
          <a:p>
            <a:pPr lvl="1"/>
            <a:r>
              <a:rPr lang="en-US" altLang="en-US" dirty="0"/>
              <a:t>Hash guarantees that all the rows with key value 3 end up in the same partition.</a:t>
            </a:r>
          </a:p>
          <a:p>
            <a:pPr lvl="1"/>
            <a:r>
              <a:rPr lang="en-US" altLang="en-US" dirty="0"/>
              <a:t>Hash does not guarantee "continuity": here, 3s are bunched with 0s, not with neighboring value 2.</a:t>
            </a:r>
          </a:p>
          <a:p>
            <a:pPr lvl="2"/>
            <a:r>
              <a:rPr lang="en-US" altLang="en-US" dirty="0"/>
              <a:t>This is an expensive version of Hash, "Range," that guarantees continuity.</a:t>
            </a:r>
          </a:p>
          <a:p>
            <a:pPr lvl="1"/>
            <a:r>
              <a:rPr lang="en-US" altLang="en-US" dirty="0"/>
              <a:t>Hash does not guarantee load balance. </a:t>
            </a:r>
          </a:p>
          <a:p>
            <a:r>
              <a:rPr lang="en-US" altLang="en-US" dirty="0"/>
              <a:t>Make sure key column(s) takes on enough values to distribute data across available partitions. </a:t>
            </a:r>
          </a:p>
          <a:p>
            <a:pPr>
              <a:buNone/>
            </a:pPr>
            <a:r>
              <a:rPr lang="en-US" altLang="en-US" dirty="0"/>
              <a:t>    (“gender” would be a poor choice of key…) </a:t>
            </a:r>
          </a:p>
          <a:p>
            <a:endParaRPr lang="en-US" dirty="0"/>
          </a:p>
        </p:txBody>
      </p:sp>
    </p:spTree>
    <p:extLst>
      <p:ext uri="{BB962C8B-B14F-4D97-AF65-F5344CB8AC3E}">
        <p14:creationId xmlns:p14="http://schemas.microsoft.com/office/powerpoint/2010/main" val="3595202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a:t>
            </a:r>
            <a:r>
              <a:rPr lang="en-US" dirty="0" smtClean="0"/>
              <a:t>Partitioning</a:t>
            </a:r>
            <a:endParaRPr 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238" y="2828192"/>
            <a:ext cx="2732087"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5108575" y="2213830"/>
            <a:ext cx="4035425" cy="37004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9" name="Text Box 6"/>
          <p:cNvSpPr txBox="1">
            <a:spLocks noChangeArrowheads="1"/>
          </p:cNvSpPr>
          <p:nvPr/>
        </p:nvSpPr>
        <p:spPr bwMode="auto">
          <a:xfrm>
            <a:off x="5243513" y="2459892"/>
            <a:ext cx="1898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400"/>
              <a:t>….0 3 2 1 0 2 3 2 1 1</a:t>
            </a:r>
          </a:p>
        </p:txBody>
      </p:sp>
      <p:sp>
        <p:nvSpPr>
          <p:cNvPr id="11" name="Rectangle 7"/>
          <p:cNvSpPr>
            <a:spLocks noChangeArrowheads="1"/>
          </p:cNvSpPr>
          <p:nvPr/>
        </p:nvSpPr>
        <p:spPr bwMode="auto">
          <a:xfrm>
            <a:off x="6748463" y="1689955"/>
            <a:ext cx="2279650" cy="493712"/>
          </a:xfrm>
          <a:prstGeom prst="rect">
            <a:avLst/>
          </a:prstGeom>
          <a:solidFill>
            <a:srgbClr val="FF9900">
              <a:alpha val="50980"/>
            </a:srgbClr>
          </a:solidFill>
          <a:ln w="38100" algn="ctr">
            <a:solidFill>
              <a:schemeClr val="tx2"/>
            </a:solidFill>
            <a:miter lim="800000"/>
            <a:headEnd/>
            <a:tailEnd/>
          </a:ln>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solidFill>
                  <a:schemeClr val="tx2"/>
                </a:solidFill>
              </a:rPr>
              <a:t>Keyed</a:t>
            </a:r>
          </a:p>
        </p:txBody>
      </p:sp>
      <p:sp>
        <p:nvSpPr>
          <p:cNvPr id="12" name="Text Box 8"/>
          <p:cNvSpPr txBox="1">
            <a:spLocks noChangeArrowheads="1"/>
          </p:cNvSpPr>
          <p:nvPr/>
        </p:nvSpPr>
        <p:spPr bwMode="auto">
          <a:xfrm>
            <a:off x="5108575" y="2240392"/>
            <a:ext cx="2598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50000"/>
              </a:spcBef>
              <a:buClrTx/>
              <a:buFontTx/>
              <a:buNone/>
            </a:pPr>
            <a:r>
              <a:rPr lang="en-US" altLang="en-US" sz="1400">
                <a:solidFill>
                  <a:srgbClr val="CC3300"/>
                </a:solidFill>
              </a:rPr>
              <a:t>Values of Key column</a:t>
            </a:r>
          </a:p>
        </p:txBody>
      </p:sp>
      <p:sp>
        <p:nvSpPr>
          <p:cNvPr id="3" name="Content Placeholder 2"/>
          <p:cNvSpPr>
            <a:spLocks noGrp="1"/>
          </p:cNvSpPr>
          <p:nvPr>
            <p:ph idx="1"/>
          </p:nvPr>
        </p:nvSpPr>
        <p:spPr>
          <a:xfrm>
            <a:off x="298516" y="1494766"/>
            <a:ext cx="4484499" cy="4643751"/>
          </a:xfrm>
        </p:spPr>
        <p:txBody>
          <a:bodyPr/>
          <a:lstStyle/>
          <a:p>
            <a:r>
              <a:rPr lang="en-US" altLang="en-US" dirty="0"/>
              <a:t>Keyed partitioning method</a:t>
            </a:r>
          </a:p>
          <a:p>
            <a:r>
              <a:rPr lang="en-US" altLang="en-US" dirty="0"/>
              <a:t>Rows are distributed according to the values in one integer key column</a:t>
            </a:r>
          </a:p>
          <a:p>
            <a:pPr lvl="1"/>
            <a:r>
              <a:rPr lang="en-US" altLang="en-US" dirty="0"/>
              <a:t>Uses modulus</a:t>
            </a:r>
          </a:p>
          <a:p>
            <a:pPr lvl="1">
              <a:buFont typeface="Symbol" pitchFamily="18" charset="2"/>
              <a:buNone/>
            </a:pPr>
            <a:r>
              <a:rPr lang="en-US" altLang="en-US" sz="1200" b="1" dirty="0"/>
              <a:t>      partition = MOD (</a:t>
            </a:r>
            <a:r>
              <a:rPr lang="en-US" altLang="en-US" sz="1200" b="1" dirty="0" err="1"/>
              <a:t>key_value</a:t>
            </a:r>
            <a:r>
              <a:rPr lang="en-US" altLang="en-US" sz="1200" b="1" dirty="0"/>
              <a:t> / #partitions )</a:t>
            </a:r>
          </a:p>
          <a:p>
            <a:r>
              <a:rPr lang="en-US" altLang="en-US" dirty="0"/>
              <a:t>Faster than HASH</a:t>
            </a:r>
          </a:p>
          <a:p>
            <a:r>
              <a:rPr lang="en-US" altLang="en-US" dirty="0"/>
              <a:t>Guarantees that rows with identical key values go in the same partition</a:t>
            </a:r>
          </a:p>
          <a:p>
            <a:r>
              <a:rPr lang="en-US" altLang="en-US" dirty="0"/>
              <a:t>Partition size is relatively equal if the data within the key column is evenly distributed </a:t>
            </a:r>
          </a:p>
          <a:p>
            <a:endParaRPr lang="en-US" dirty="0"/>
          </a:p>
        </p:txBody>
      </p:sp>
    </p:spTree>
    <p:extLst>
      <p:ext uri="{BB962C8B-B14F-4D97-AF65-F5344CB8AC3E}">
        <p14:creationId xmlns:p14="http://schemas.microsoft.com/office/powerpoint/2010/main" val="1711033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a:t>
            </a:r>
            <a:r>
              <a:rPr lang="en-US" dirty="0" smtClean="0"/>
              <a:t>Partitioning</a:t>
            </a:r>
            <a:endParaRPr lang="en-US" dirty="0"/>
          </a:p>
        </p:txBody>
      </p:sp>
      <p:sp>
        <p:nvSpPr>
          <p:cNvPr id="3" name="Content Placeholder 2"/>
          <p:cNvSpPr>
            <a:spLocks noGrp="1"/>
          </p:cNvSpPr>
          <p:nvPr>
            <p:ph idx="1"/>
          </p:nvPr>
        </p:nvSpPr>
        <p:spPr/>
        <p:txBody>
          <a:bodyPr/>
          <a:lstStyle/>
          <a:p>
            <a:r>
              <a:rPr lang="en-US" altLang="en-US" dirty="0" err="1"/>
              <a:t>DataStage</a:t>
            </a:r>
            <a:r>
              <a:rPr lang="en-US" altLang="en-US" dirty="0"/>
              <a:t> inserts partition components as necessary to ensure correct results</a:t>
            </a:r>
          </a:p>
          <a:p>
            <a:pPr lvl="1"/>
            <a:r>
              <a:rPr lang="en-US" altLang="en-US" dirty="0"/>
              <a:t>Before any stage  with “Auto” partitioning</a:t>
            </a:r>
          </a:p>
          <a:p>
            <a:pPr lvl="1"/>
            <a:r>
              <a:rPr lang="en-US" altLang="en-US" dirty="0"/>
              <a:t>Generally chooses </a:t>
            </a:r>
            <a:r>
              <a:rPr lang="en-US" altLang="en-US" i="1" dirty="0"/>
              <a:t>ROUND-ROBIN </a:t>
            </a:r>
            <a:r>
              <a:rPr lang="en-US" altLang="en-US" dirty="0"/>
              <a:t>or </a:t>
            </a:r>
            <a:r>
              <a:rPr lang="en-US" altLang="en-US" i="1" dirty="0"/>
              <a:t>SAME</a:t>
            </a:r>
          </a:p>
          <a:p>
            <a:pPr lvl="2"/>
            <a:r>
              <a:rPr lang="en-US" altLang="en-US" dirty="0"/>
              <a:t>chooses Round Robin when going from sequential to parallel. </a:t>
            </a:r>
          </a:p>
          <a:p>
            <a:pPr lvl="2"/>
            <a:r>
              <a:rPr lang="en-US" altLang="en-US" dirty="0"/>
              <a:t>chooses Same when going from parallel to parallel.</a:t>
            </a:r>
            <a:endParaRPr lang="en-US" altLang="en-US" sz="1400" i="1" dirty="0"/>
          </a:p>
          <a:p>
            <a:pPr lvl="1"/>
            <a:r>
              <a:rPr lang="en-US" altLang="en-US" dirty="0"/>
              <a:t>Inserts </a:t>
            </a:r>
            <a:r>
              <a:rPr lang="en-US" altLang="en-US" i="1" dirty="0"/>
              <a:t>HASH </a:t>
            </a:r>
            <a:r>
              <a:rPr lang="en-US" altLang="en-US" dirty="0"/>
              <a:t>on stages that require matched key values (e.g. Join, Merge, Remove Duplicates)</a:t>
            </a:r>
          </a:p>
          <a:p>
            <a:pPr lvl="1"/>
            <a:r>
              <a:rPr lang="en-US" altLang="en-US" dirty="0"/>
              <a:t>Inserts ENTIRE on Normal (not Sparse) Lookup reference links</a:t>
            </a:r>
          </a:p>
          <a:p>
            <a:pPr lvl="2"/>
            <a:r>
              <a:rPr lang="en-US" altLang="en-US" sz="1400" dirty="0"/>
              <a:t>NOT always appropriate for MPP/clusters </a:t>
            </a:r>
          </a:p>
          <a:p>
            <a:endParaRPr lang="en-US" dirty="0"/>
          </a:p>
        </p:txBody>
      </p:sp>
    </p:spTree>
    <p:extLst>
      <p:ext uri="{BB962C8B-B14F-4D97-AF65-F5344CB8AC3E}">
        <p14:creationId xmlns:p14="http://schemas.microsoft.com/office/powerpoint/2010/main" val="172946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a:t>
            </a:r>
            <a:r>
              <a:rPr lang="en-US" dirty="0" smtClean="0"/>
              <a:t>Partitioning</a:t>
            </a:r>
            <a:endParaRPr lang="en-US" dirty="0"/>
          </a:p>
        </p:txBody>
      </p:sp>
      <p:sp>
        <p:nvSpPr>
          <p:cNvPr id="3" name="Content Placeholder 2"/>
          <p:cNvSpPr>
            <a:spLocks noGrp="1"/>
          </p:cNvSpPr>
          <p:nvPr>
            <p:ph idx="1"/>
          </p:nvPr>
        </p:nvSpPr>
        <p:spPr/>
        <p:txBody>
          <a:bodyPr/>
          <a:lstStyle/>
          <a:p>
            <a:r>
              <a:rPr lang="en-US" altLang="en-US" dirty="0" smtClean="0"/>
              <a:t>Since </a:t>
            </a:r>
            <a:r>
              <a:rPr lang="en-US" altLang="en-US" dirty="0" err="1"/>
              <a:t>DataStage</a:t>
            </a:r>
            <a:r>
              <a:rPr lang="en-US" altLang="en-US" dirty="0"/>
              <a:t> has limited awareness of your data and business rules, explicitly specify HASH partitioning </a:t>
            </a:r>
          </a:p>
          <a:p>
            <a:pPr lvl="2"/>
            <a:r>
              <a:rPr lang="en-US" altLang="en-US" sz="1400" dirty="0"/>
              <a:t>when needed </a:t>
            </a:r>
            <a:r>
              <a:rPr lang="en-US" altLang="en-US" dirty="0"/>
              <a:t>when processing requires groups of related records.</a:t>
            </a:r>
            <a:r>
              <a:rPr lang="en-US" altLang="en-US" sz="1000" dirty="0"/>
              <a:t> </a:t>
            </a:r>
          </a:p>
          <a:p>
            <a:pPr lvl="1"/>
            <a:r>
              <a:rPr lang="en-US" altLang="en-US" dirty="0" err="1"/>
              <a:t>DataStage</a:t>
            </a:r>
            <a:r>
              <a:rPr lang="en-US" altLang="en-US" dirty="0"/>
              <a:t> has no visibility into Transformer logic</a:t>
            </a:r>
          </a:p>
          <a:p>
            <a:pPr lvl="1"/>
            <a:r>
              <a:rPr lang="en-US" altLang="en-US" dirty="0"/>
              <a:t>Hash is required before Sort and Aggregator stages</a:t>
            </a:r>
          </a:p>
          <a:p>
            <a:pPr lvl="1"/>
            <a:r>
              <a:rPr lang="en-US" altLang="en-US" dirty="0" err="1"/>
              <a:t>DataStage</a:t>
            </a:r>
            <a:r>
              <a:rPr lang="en-US" altLang="en-US" dirty="0"/>
              <a:t> sometimes inserts un-needed partitioning</a:t>
            </a:r>
          </a:p>
          <a:p>
            <a:pPr lvl="2"/>
            <a:r>
              <a:rPr lang="en-US" altLang="en-US" sz="1400" dirty="0"/>
              <a:t>Check the log </a:t>
            </a:r>
          </a:p>
          <a:p>
            <a:endParaRPr lang="en-US" dirty="0"/>
          </a:p>
        </p:txBody>
      </p:sp>
    </p:spTree>
    <p:extLst>
      <p:ext uri="{BB962C8B-B14F-4D97-AF65-F5344CB8AC3E}">
        <p14:creationId xmlns:p14="http://schemas.microsoft.com/office/powerpoint/2010/main" val="4124384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Requirements for Related </a:t>
            </a:r>
            <a:r>
              <a:rPr lang="en-US" dirty="0" smtClean="0"/>
              <a:t>Records</a:t>
            </a:r>
            <a:endParaRPr lang="en-US" dirty="0"/>
          </a:p>
        </p:txBody>
      </p:sp>
      <p:sp>
        <p:nvSpPr>
          <p:cNvPr id="3" name="Content Placeholder 2"/>
          <p:cNvSpPr>
            <a:spLocks noGrp="1"/>
          </p:cNvSpPr>
          <p:nvPr>
            <p:ph idx="1"/>
          </p:nvPr>
        </p:nvSpPr>
        <p:spPr/>
        <p:txBody>
          <a:bodyPr/>
          <a:lstStyle/>
          <a:p>
            <a:r>
              <a:rPr lang="en-US" altLang="en-US" dirty="0"/>
              <a:t>Misplaced records</a:t>
            </a:r>
          </a:p>
          <a:p>
            <a:pPr lvl="1"/>
            <a:r>
              <a:rPr lang="en-US" altLang="en-US" dirty="0"/>
              <a:t>Using Aggregator stage to sum customer sales by customer number</a:t>
            </a:r>
          </a:p>
          <a:p>
            <a:pPr lvl="1"/>
            <a:r>
              <a:rPr lang="en-US" altLang="en-US" dirty="0"/>
              <a:t>If there are 25 customers, 25 records should be output</a:t>
            </a:r>
          </a:p>
          <a:p>
            <a:pPr lvl="1"/>
            <a:r>
              <a:rPr lang="en-US" altLang="en-US" dirty="0"/>
              <a:t>But suppose records with the same customer numbers are spread across partitions</a:t>
            </a:r>
          </a:p>
          <a:p>
            <a:pPr lvl="2"/>
            <a:r>
              <a:rPr lang="en-US" altLang="en-US" dirty="0"/>
              <a:t>This will produce more than 25 groups (records)</a:t>
            </a:r>
          </a:p>
          <a:p>
            <a:pPr lvl="1"/>
            <a:r>
              <a:rPr lang="en-US" altLang="en-US" dirty="0"/>
              <a:t>Solution:  Use hash partitioning algorithm </a:t>
            </a:r>
          </a:p>
          <a:p>
            <a:r>
              <a:rPr lang="en-US" altLang="en-US" dirty="0"/>
              <a:t>Partition imbalances</a:t>
            </a:r>
          </a:p>
          <a:p>
            <a:pPr lvl="1"/>
            <a:r>
              <a:rPr lang="en-US" altLang="en-US" dirty="0"/>
              <a:t>If all the records are going down only one of the nodes, then the job is in effect running sequentially </a:t>
            </a:r>
          </a:p>
          <a:p>
            <a:endParaRPr lang="en-US" dirty="0"/>
          </a:p>
        </p:txBody>
      </p:sp>
    </p:spTree>
    <p:extLst>
      <p:ext uri="{BB962C8B-B14F-4D97-AF65-F5344CB8AC3E}">
        <p14:creationId xmlns:p14="http://schemas.microsoft.com/office/powerpoint/2010/main" val="3970377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 Collecting Link </a:t>
            </a:r>
            <a:r>
              <a:rPr lang="en-US" dirty="0" smtClean="0"/>
              <a:t>Icons</a:t>
            </a: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014538"/>
            <a:ext cx="861695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a:spLocks noChangeArrowheads="1"/>
          </p:cNvSpPr>
          <p:nvPr/>
        </p:nvSpPr>
        <p:spPr bwMode="auto">
          <a:xfrm>
            <a:off x="6199187" y="5257800"/>
            <a:ext cx="2043113" cy="774700"/>
          </a:xfrm>
          <a:prstGeom prst="wedgeRoundRectCallout">
            <a:avLst>
              <a:gd name="adj1" fmla="val -12394"/>
              <a:gd name="adj2" fmla="val -27869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Collecting icon</a:t>
            </a:r>
          </a:p>
        </p:txBody>
      </p:sp>
      <p:sp>
        <p:nvSpPr>
          <p:cNvPr id="9" name="AutoShape 5"/>
          <p:cNvSpPr>
            <a:spLocks noChangeArrowheads="1"/>
          </p:cNvSpPr>
          <p:nvPr/>
        </p:nvSpPr>
        <p:spPr bwMode="auto">
          <a:xfrm>
            <a:off x="957262" y="958850"/>
            <a:ext cx="2233613" cy="774700"/>
          </a:xfrm>
          <a:prstGeom prst="wedgeRoundRectCallout">
            <a:avLst>
              <a:gd name="adj1" fmla="val 68264"/>
              <a:gd name="adj2" fmla="val 20491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Partitioning icon</a:t>
            </a:r>
          </a:p>
        </p:txBody>
      </p:sp>
    </p:spTree>
    <p:extLst>
      <p:ext uri="{BB962C8B-B14F-4D97-AF65-F5344CB8AC3E}">
        <p14:creationId xmlns:p14="http://schemas.microsoft.com/office/powerpoint/2010/main" val="307694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a:t> 6.1 : </a:t>
            </a:r>
            <a:r>
              <a:rPr lang="en-US" dirty="0" err="1"/>
              <a:t>Datastage</a:t>
            </a:r>
            <a:r>
              <a:rPr lang="en-US" dirty="0"/>
              <a:t> parallelism and types</a:t>
            </a:r>
          </a:p>
        </p:txBody>
      </p:sp>
    </p:spTree>
    <p:extLst>
      <p:ext uri="{BB962C8B-B14F-4D97-AF65-F5344CB8AC3E}">
        <p14:creationId xmlns:p14="http://schemas.microsoft.com/office/powerpoint/2010/main" val="721250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Partitioning </a:t>
            </a:r>
            <a:r>
              <a:rPr lang="en-US" dirty="0" smtClean="0"/>
              <a:t>Icons</a:t>
            </a:r>
            <a:endParaRPr lang="en-US"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22" y="1047750"/>
            <a:ext cx="8863806" cy="47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4"/>
          <p:cNvSpPr>
            <a:spLocks noChangeArrowheads="1"/>
          </p:cNvSpPr>
          <p:nvPr/>
        </p:nvSpPr>
        <p:spPr bwMode="auto">
          <a:xfrm>
            <a:off x="6223550" y="2195513"/>
            <a:ext cx="2418902" cy="484187"/>
          </a:xfrm>
          <a:prstGeom prst="wedgeRoundRectCallout">
            <a:avLst>
              <a:gd name="adj1" fmla="val 26222"/>
              <a:gd name="adj2" fmla="val 16311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i="1">
                <a:solidFill>
                  <a:srgbClr val="FFFF00"/>
                </a:solidFill>
              </a:rPr>
              <a:t>SAME </a:t>
            </a:r>
            <a:r>
              <a:rPr lang="en-US" altLang="en-US" sz="1800">
                <a:solidFill>
                  <a:srgbClr val="FFFF00"/>
                </a:solidFill>
              </a:rPr>
              <a:t>partitioner</a:t>
            </a:r>
          </a:p>
        </p:txBody>
      </p:sp>
      <p:sp>
        <p:nvSpPr>
          <p:cNvPr id="12" name="AutoShape 5"/>
          <p:cNvSpPr>
            <a:spLocks noChangeArrowheads="1"/>
          </p:cNvSpPr>
          <p:nvPr/>
        </p:nvSpPr>
        <p:spPr bwMode="auto">
          <a:xfrm>
            <a:off x="5904463" y="4760913"/>
            <a:ext cx="2403154" cy="454025"/>
          </a:xfrm>
          <a:prstGeom prst="wedgeRoundRectCallout">
            <a:avLst>
              <a:gd name="adj1" fmla="val -45806"/>
              <a:gd name="adj2" fmla="val -330769"/>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i="1">
                <a:solidFill>
                  <a:srgbClr val="FFFF00"/>
                </a:solidFill>
              </a:rPr>
              <a:t>AUTO </a:t>
            </a:r>
            <a:r>
              <a:rPr lang="en-US" altLang="en-US" sz="1800">
                <a:solidFill>
                  <a:srgbClr val="FFFF00"/>
                </a:solidFill>
              </a:rPr>
              <a:t>partitioner</a:t>
            </a:r>
          </a:p>
        </p:txBody>
      </p:sp>
      <p:sp>
        <p:nvSpPr>
          <p:cNvPr id="13" name="AutoShape 6"/>
          <p:cNvSpPr>
            <a:spLocks noChangeArrowheads="1"/>
          </p:cNvSpPr>
          <p:nvPr/>
        </p:nvSpPr>
        <p:spPr bwMode="auto">
          <a:xfrm>
            <a:off x="3999463" y="1044575"/>
            <a:ext cx="2820478" cy="630238"/>
          </a:xfrm>
          <a:prstGeom prst="wedgeRoundRectCallout">
            <a:avLst>
              <a:gd name="adj1" fmla="val -94389"/>
              <a:gd name="adj2" fmla="val 22405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“fan-out” </a:t>
            </a:r>
          </a:p>
          <a:p>
            <a:pPr algn="just" eaLnBrk="1" hangingPunct="1">
              <a:spcBef>
                <a:spcPct val="0"/>
              </a:spcBef>
              <a:buClrTx/>
              <a:buFontTx/>
              <a:buNone/>
            </a:pPr>
            <a:r>
              <a:rPr lang="en-US" altLang="en-US" sz="1800">
                <a:solidFill>
                  <a:srgbClr val="CC3300"/>
                </a:solidFill>
              </a:rPr>
              <a:t>Sequential to Parallel</a:t>
            </a:r>
            <a:r>
              <a:rPr lang="en-US" altLang="en-US" sz="1800"/>
              <a:t> </a:t>
            </a:r>
          </a:p>
        </p:txBody>
      </p:sp>
      <p:sp>
        <p:nvSpPr>
          <p:cNvPr id="14" name="AutoShape 7"/>
          <p:cNvSpPr>
            <a:spLocks noChangeArrowheads="1"/>
          </p:cNvSpPr>
          <p:nvPr/>
        </p:nvSpPr>
        <p:spPr bwMode="auto">
          <a:xfrm>
            <a:off x="645075" y="4654550"/>
            <a:ext cx="2215751" cy="571500"/>
          </a:xfrm>
          <a:prstGeom prst="wedgeRoundRectCallout">
            <a:avLst>
              <a:gd name="adj1" fmla="val -54551"/>
              <a:gd name="adj2" fmla="val -367222"/>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Re-partition </a:t>
            </a:r>
            <a:r>
              <a:rPr lang="en-US" altLang="en-US" sz="1800" i="1">
                <a:solidFill>
                  <a:srgbClr val="CC3300"/>
                </a:solidFill>
              </a:rPr>
              <a:t>watch for this !</a:t>
            </a:r>
          </a:p>
        </p:txBody>
      </p:sp>
      <p:pic>
        <p:nvPicPr>
          <p:cNvPr id="1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6937" y="3309938"/>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5545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Partitioning </a:t>
            </a:r>
            <a:r>
              <a:rPr lang="en-US" dirty="0" smtClean="0"/>
              <a:t>Icons</a:t>
            </a:r>
            <a:endParaRPr lang="en-US" dirty="0"/>
          </a:p>
        </p:txBody>
      </p:sp>
      <p:sp>
        <p:nvSpPr>
          <p:cNvPr id="4" name="Content Placeholder 3"/>
          <p:cNvSpPr>
            <a:spLocks noGrp="1"/>
          </p:cNvSpPr>
          <p:nvPr>
            <p:ph idx="1"/>
          </p:nvPr>
        </p:nvSpPr>
        <p:spPr/>
        <p:txBody>
          <a:bodyPr/>
          <a:lstStyle/>
          <a:p>
            <a:r>
              <a:rPr lang="en-US" dirty="0" err="1"/>
              <a:t>Partitioners</a:t>
            </a:r>
            <a:r>
              <a:rPr lang="en-US" dirty="0"/>
              <a:t> and collectors have no stage nor icons of their own.</a:t>
            </a:r>
          </a:p>
          <a:p>
            <a:r>
              <a:rPr lang="en-US" dirty="0"/>
              <a:t>They live on input links of stages running in parallel / sequentially, respectively.</a:t>
            </a:r>
          </a:p>
          <a:p>
            <a:pPr lvl="1"/>
            <a:r>
              <a:rPr lang="en-US" dirty="0"/>
              <a:t>Link markings indicate their presence.</a:t>
            </a:r>
          </a:p>
          <a:p>
            <a:pPr lvl="1"/>
            <a:r>
              <a:rPr lang="en-US" dirty="0"/>
              <a:t>S-----------------&gt;S  (no Marking)</a:t>
            </a:r>
          </a:p>
          <a:p>
            <a:pPr lvl="1"/>
            <a:r>
              <a:rPr lang="en-US" dirty="0"/>
              <a:t>S----(fan out)---&gt;P  (</a:t>
            </a:r>
            <a:r>
              <a:rPr lang="en-US" dirty="0" err="1"/>
              <a:t>partitioner</a:t>
            </a:r>
            <a:r>
              <a:rPr lang="en-US" dirty="0"/>
              <a:t>)</a:t>
            </a:r>
          </a:p>
          <a:p>
            <a:pPr lvl="1"/>
            <a:r>
              <a:rPr lang="en-US" dirty="0"/>
              <a:t>P----(fan in) ----&gt;S (collector)</a:t>
            </a:r>
          </a:p>
          <a:p>
            <a:pPr lvl="1"/>
            <a:r>
              <a:rPr lang="en-US" dirty="0"/>
              <a:t>P----(box)-------&gt;P  (no reshuffling: </a:t>
            </a:r>
            <a:r>
              <a:rPr lang="en-US" dirty="0" err="1"/>
              <a:t>partitioner</a:t>
            </a:r>
            <a:r>
              <a:rPr lang="en-US" dirty="0"/>
              <a:t> using "SAME" method)</a:t>
            </a:r>
          </a:p>
          <a:p>
            <a:pPr lvl="1"/>
            <a:r>
              <a:rPr lang="en-US" dirty="0"/>
              <a:t>P----(bow tie)---&gt;P  (reshuffling: </a:t>
            </a:r>
            <a:r>
              <a:rPr lang="en-US" dirty="0" err="1"/>
              <a:t>partitioner</a:t>
            </a:r>
            <a:r>
              <a:rPr lang="en-US" dirty="0"/>
              <a:t> using another method)</a:t>
            </a:r>
          </a:p>
          <a:p>
            <a:endParaRPr lang="en-US" dirty="0"/>
          </a:p>
          <a:p>
            <a:endParaRPr lang="en-US" dirty="0"/>
          </a:p>
        </p:txBody>
      </p:sp>
    </p:spTree>
    <p:extLst>
      <p:ext uri="{BB962C8B-B14F-4D97-AF65-F5344CB8AC3E}">
        <p14:creationId xmlns:p14="http://schemas.microsoft.com/office/powerpoint/2010/main" val="1759234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Partitioning </a:t>
            </a:r>
            <a:r>
              <a:rPr lang="en-US" dirty="0" smtClean="0"/>
              <a:t>Icons</a:t>
            </a:r>
            <a:endParaRPr lang="en-US" dirty="0"/>
          </a:p>
        </p:txBody>
      </p:sp>
      <p:sp>
        <p:nvSpPr>
          <p:cNvPr id="4" name="Content Placeholder 3"/>
          <p:cNvSpPr>
            <a:spLocks noGrp="1"/>
          </p:cNvSpPr>
          <p:nvPr>
            <p:ph idx="1"/>
          </p:nvPr>
        </p:nvSpPr>
        <p:spPr/>
        <p:txBody>
          <a:bodyPr/>
          <a:lstStyle/>
          <a:p>
            <a:r>
              <a:rPr lang="en-US" dirty="0"/>
              <a:t>Collectors = inverse </a:t>
            </a:r>
            <a:r>
              <a:rPr lang="en-US" dirty="0" err="1"/>
              <a:t>partitioners</a:t>
            </a:r>
            <a:endParaRPr lang="en-US" dirty="0"/>
          </a:p>
          <a:p>
            <a:r>
              <a:rPr lang="en-US" dirty="0" smtClean="0"/>
              <a:t>recollect </a:t>
            </a:r>
            <a:r>
              <a:rPr lang="en-US" dirty="0"/>
              <a:t>rows from partitions into a single input stream to a sequential stage</a:t>
            </a:r>
          </a:p>
          <a:p>
            <a:pPr marL="0" indent="0">
              <a:buNone/>
            </a:pPr>
            <a:r>
              <a:rPr lang="en-US" dirty="0" smtClean="0"/>
              <a:t>  They </a:t>
            </a:r>
            <a:r>
              <a:rPr lang="en-US" dirty="0"/>
              <a:t>are responsible for some surprising behavior:</a:t>
            </a:r>
          </a:p>
          <a:p>
            <a:r>
              <a:rPr lang="en-US" dirty="0" smtClean="0"/>
              <a:t>The </a:t>
            </a:r>
            <a:r>
              <a:rPr lang="en-US" dirty="0"/>
              <a:t>default (Auto) is "eager" to output rows and typically causes non-determinism :row order may vary from run to run with identical input.</a:t>
            </a:r>
          </a:p>
          <a:p>
            <a:r>
              <a:rPr lang="en-US" dirty="0" smtClean="0"/>
              <a:t>In </a:t>
            </a:r>
            <a:r>
              <a:rPr lang="en-US" dirty="0"/>
              <a:t>the example of repartitioning, the New Trans file is using multiple readers, so the data is being read into multiple partitions.  Therefore, a reshuffling occurs at the Sort stage. </a:t>
            </a:r>
          </a:p>
          <a:p>
            <a:endParaRPr lang="en-US" dirty="0"/>
          </a:p>
        </p:txBody>
      </p:sp>
    </p:spTree>
    <p:extLst>
      <p:ext uri="{BB962C8B-B14F-4D97-AF65-F5344CB8AC3E}">
        <p14:creationId xmlns:p14="http://schemas.microsoft.com/office/powerpoint/2010/main" val="2731528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Partitioning </a:t>
            </a:r>
            <a:r>
              <a:rPr lang="en-US" dirty="0" smtClean="0"/>
              <a:t>Tab</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94" y="1238304"/>
            <a:ext cx="8559861" cy="488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4"/>
          <p:cNvSpPr>
            <a:spLocks noChangeArrowheads="1"/>
          </p:cNvSpPr>
          <p:nvPr/>
        </p:nvSpPr>
        <p:spPr bwMode="auto">
          <a:xfrm>
            <a:off x="1925674" y="5343702"/>
            <a:ext cx="1539869" cy="549463"/>
          </a:xfrm>
          <a:prstGeom prst="wedgeRoundRectCallout">
            <a:avLst>
              <a:gd name="adj1" fmla="val -67648"/>
              <a:gd name="adj2" fmla="val -26305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Algorithms</a:t>
            </a:r>
          </a:p>
        </p:txBody>
      </p:sp>
      <p:sp>
        <p:nvSpPr>
          <p:cNvPr id="6" name="AutoShape 5"/>
          <p:cNvSpPr>
            <a:spLocks noChangeArrowheads="1"/>
          </p:cNvSpPr>
          <p:nvPr/>
        </p:nvSpPr>
        <p:spPr bwMode="auto">
          <a:xfrm>
            <a:off x="4944036" y="5269090"/>
            <a:ext cx="1667931" cy="549463"/>
          </a:xfrm>
          <a:prstGeom prst="wedgeRoundRectCallout">
            <a:avLst>
              <a:gd name="adj1" fmla="val -74815"/>
              <a:gd name="adj2" fmla="val -224722"/>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Key </a:t>
            </a:r>
          </a:p>
          <a:p>
            <a:pPr algn="just" eaLnBrk="1" hangingPunct="1">
              <a:spcBef>
                <a:spcPct val="0"/>
              </a:spcBef>
              <a:buClrTx/>
              <a:buFontTx/>
              <a:buNone/>
            </a:pPr>
            <a:r>
              <a:rPr lang="en-US" altLang="en-US" sz="1800">
                <a:solidFill>
                  <a:srgbClr val="FFFF00"/>
                </a:solidFill>
              </a:rPr>
              <a:t>specification</a:t>
            </a:r>
          </a:p>
        </p:txBody>
      </p:sp>
      <p:sp>
        <p:nvSpPr>
          <p:cNvPr id="7" name="AutoShape 6"/>
          <p:cNvSpPr>
            <a:spLocks noChangeArrowheads="1"/>
          </p:cNvSpPr>
          <p:nvPr/>
        </p:nvSpPr>
        <p:spPr bwMode="auto">
          <a:xfrm>
            <a:off x="4413225" y="1975027"/>
            <a:ext cx="1439918" cy="549463"/>
          </a:xfrm>
          <a:prstGeom prst="wedgeRoundRectCallout">
            <a:avLst>
              <a:gd name="adj1" fmla="val -267139"/>
              <a:gd name="adj2" fmla="val -16166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Input tab</a:t>
            </a:r>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2034302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Collecting </a:t>
            </a:r>
            <a:r>
              <a:rPr lang="en-US" dirty="0" smtClean="0"/>
              <a:t>Specification</a:t>
            </a:r>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64" y="1224699"/>
            <a:ext cx="8515366" cy="464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890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Collecting </a:t>
            </a:r>
            <a:r>
              <a:rPr lang="en-US" dirty="0" smtClean="0"/>
              <a:t>Specification</a:t>
            </a:r>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64" y="1224699"/>
            <a:ext cx="8515366" cy="464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082222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dirty="0" smtClean="0"/>
              <a:t>Q&amp;A</a:t>
            </a:r>
            <a:endParaRPr dirty="0" smtClean="0"/>
          </a:p>
        </p:txBody>
      </p:sp>
      <p:sp>
        <p:nvSpPr>
          <p:cNvPr id="3" name="Content Placeholder 2"/>
          <p:cNvSpPr>
            <a:spLocks noGrp="1"/>
          </p:cNvSpPr>
          <p:nvPr>
            <p:ph idx="1"/>
          </p:nvPr>
        </p:nvSpPr>
        <p:spPr/>
        <p:txBody>
          <a:bodyPr/>
          <a:lstStyle/>
          <a:p>
            <a:r>
              <a:rPr lang="en-US" dirty="0"/>
              <a:t>What file defines the degree of parallelism a job runs under?</a:t>
            </a:r>
          </a:p>
          <a:p>
            <a:r>
              <a:rPr lang="en-US" dirty="0"/>
              <a:t>Name two partitioning algorithms that partition based on key values?</a:t>
            </a:r>
          </a:p>
          <a:p>
            <a:r>
              <a:rPr lang="en-US" dirty="0"/>
              <a:t>What partitioning algorithm produces the most even distribution of data in the various partitions? </a:t>
            </a:r>
          </a:p>
          <a:p>
            <a:endParaRPr lang="en-US" dirty="0"/>
          </a:p>
        </p:txBody>
      </p:sp>
    </p:spTree>
    <p:extLst>
      <p:ext uri="{BB962C8B-B14F-4D97-AF65-F5344CB8AC3E}">
        <p14:creationId xmlns:p14="http://schemas.microsoft.com/office/powerpoint/2010/main" val="17236027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Configuration file</a:t>
            </a:r>
          </a:p>
          <a:p>
            <a:r>
              <a:rPr lang="en-US" dirty="0"/>
              <a:t>Hash, Modulus, DB2</a:t>
            </a:r>
          </a:p>
          <a:p>
            <a:r>
              <a:rPr lang="en-US" dirty="0"/>
              <a:t>Round robin.  Or Entire</a:t>
            </a:r>
          </a:p>
          <a:p>
            <a:endParaRPr lang="en-US" dirty="0"/>
          </a:p>
        </p:txBody>
      </p:sp>
      <p:sp>
        <p:nvSpPr>
          <p:cNvPr id="76802" name="Rectangle 2"/>
          <p:cNvSpPr>
            <a:spLocks noGrp="1" noChangeArrowheads="1"/>
          </p:cNvSpPr>
          <p:nvPr>
            <p:ph type="title"/>
          </p:nvPr>
        </p:nvSpPr>
        <p:spPr/>
        <p:txBody>
          <a:bodyPr/>
          <a:lstStyle/>
          <a:p>
            <a:pPr eaLnBrk="1" hangingPunct="1">
              <a:defRPr/>
            </a:pPr>
            <a:r>
              <a:rPr lang="en-US" dirty="0" smtClean="0"/>
              <a:t>Q&amp;A</a:t>
            </a:r>
            <a:endParaRPr dirty="0" smtClean="0"/>
          </a:p>
        </p:txBody>
      </p:sp>
    </p:spTree>
    <p:extLst>
      <p:ext uri="{BB962C8B-B14F-4D97-AF65-F5344CB8AC3E}">
        <p14:creationId xmlns:p14="http://schemas.microsoft.com/office/powerpoint/2010/main" val="364617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Parallel Job </a:t>
            </a:r>
            <a:r>
              <a:rPr lang="en-US" dirty="0" smtClean="0"/>
              <a:t>Concepts</a:t>
            </a:r>
            <a:endParaRPr lang="en-US" dirty="0"/>
          </a:p>
        </p:txBody>
      </p:sp>
      <p:sp>
        <p:nvSpPr>
          <p:cNvPr id="512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dirty="0" smtClean="0"/>
          </a:p>
        </p:txBody>
      </p:sp>
      <p:sp>
        <p:nvSpPr>
          <p:cNvPr id="5" name="Rectangle 3"/>
          <p:cNvSpPr txBox="1">
            <a:spLocks noChangeArrowheads="1"/>
          </p:cNvSpPr>
          <p:nvPr/>
        </p:nvSpPr>
        <p:spPr>
          <a:xfrm>
            <a:off x="4845050" y="2676525"/>
            <a:ext cx="4260850" cy="1765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ebdings" pitchFamily="18" charset="2"/>
              <a:buNone/>
            </a:pPr>
            <a:r>
              <a:rPr lang="en-US" altLang="en-US" b="0" dirty="0" smtClean="0">
                <a:latin typeface="+mj-lt"/>
              </a:rPr>
              <a:t>•   Example system: 6 CPUs (processing nodes) and disks</a:t>
            </a:r>
          </a:p>
          <a:p>
            <a:pPr>
              <a:buFont typeface="Webdings" pitchFamily="18" charset="2"/>
              <a:buNone/>
            </a:pPr>
            <a:r>
              <a:rPr lang="en-US" altLang="en-US" b="0" dirty="0" smtClean="0">
                <a:latin typeface="+mj-lt"/>
              </a:rPr>
              <a:t>•   Scale up by adding more CPUs</a:t>
            </a:r>
          </a:p>
          <a:p>
            <a:pPr>
              <a:buFont typeface="Webdings" pitchFamily="18" charset="2"/>
              <a:buNone/>
            </a:pPr>
            <a:r>
              <a:rPr lang="en-US" altLang="en-US" b="0" dirty="0" smtClean="0">
                <a:latin typeface="+mj-lt"/>
              </a:rPr>
              <a:t>•   Add CPUs as individual nodes or  to an SMP system </a:t>
            </a:r>
          </a:p>
        </p:txBody>
      </p:sp>
      <p:sp>
        <p:nvSpPr>
          <p:cNvPr id="6" name="Rectangle 4"/>
          <p:cNvSpPr txBox="1">
            <a:spLocks noChangeArrowheads="1"/>
          </p:cNvSpPr>
          <p:nvPr/>
        </p:nvSpPr>
        <p:spPr>
          <a:xfrm>
            <a:off x="671513" y="1258035"/>
            <a:ext cx="8656637" cy="1500188"/>
          </a:xfrm>
          <a:prstGeom prst="rect">
            <a:avLst/>
          </a:prstGeom>
        </p:spPr>
        <p:txBody>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altLang="en-US" b="0" dirty="0" smtClean="0">
                <a:latin typeface="+mj-lt"/>
              </a:rPr>
              <a:t>Parallel processing:</a:t>
            </a:r>
          </a:p>
          <a:p>
            <a:pPr lvl="1"/>
            <a:r>
              <a:rPr lang="en-US" altLang="en-US" dirty="0" smtClean="0">
                <a:latin typeface="+mj-lt"/>
              </a:rPr>
              <a:t>Executing the job on multiple CPUs</a:t>
            </a:r>
          </a:p>
          <a:p>
            <a:pPr>
              <a:buFont typeface="Wingdings" panose="05000000000000000000" pitchFamily="2" charset="2"/>
              <a:buChar char="§"/>
            </a:pPr>
            <a:r>
              <a:rPr lang="en-US" altLang="en-US" b="0" dirty="0" smtClean="0">
                <a:latin typeface="+mj-lt"/>
              </a:rPr>
              <a:t>Scalable processing:</a:t>
            </a:r>
          </a:p>
          <a:p>
            <a:pPr lvl="1"/>
            <a:r>
              <a:rPr lang="en-US" altLang="en-US" dirty="0" smtClean="0">
                <a:latin typeface="+mj-lt"/>
              </a:rPr>
              <a:t>Add more resources (CPUs and disks) to increase system performanc</a:t>
            </a:r>
            <a:r>
              <a:rPr lang="en-US" altLang="en-US" dirty="0" smtClean="0"/>
              <a:t>e </a:t>
            </a:r>
          </a:p>
        </p:txBody>
      </p:sp>
      <p:graphicFrame>
        <p:nvGraphicFramePr>
          <p:cNvPr id="7" name="Group 5"/>
          <p:cNvGraphicFramePr>
            <a:graphicFrameLocks noGrp="1"/>
          </p:cNvGraphicFramePr>
          <p:nvPr>
            <p:extLst>
              <p:ext uri="{D42A27DB-BD31-4B8C-83A1-F6EECF244321}">
                <p14:modId xmlns:p14="http://schemas.microsoft.com/office/powerpoint/2010/main" val="2379560480"/>
              </p:ext>
            </p:extLst>
          </p:nvPr>
        </p:nvGraphicFramePr>
        <p:xfrm>
          <a:off x="320675" y="5240338"/>
          <a:ext cx="9015413" cy="881430"/>
        </p:xfrm>
        <a:graphic>
          <a:graphicData uri="http://schemas.openxmlformats.org/drawingml/2006/table">
            <a:tbl>
              <a:tblPr/>
              <a:tblGrid>
                <a:gridCol w="9015413"/>
              </a:tblGrid>
              <a:tr h="881062">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cs typeface="Times New Roman" pitchFamily="18" charset="0"/>
                        </a:rPr>
                        <a:t>Parallel processing is the key to building jobs that are highly scalable. </a:t>
                      </a:r>
                      <a:r>
                        <a:rPr kumimoji="0" lang="en-US" sz="1600" b="0" i="0" u="none" strike="noStrike" cap="none" normalizeH="0" baseline="0" dirty="0" smtClean="0">
                          <a:ln>
                            <a:noFill/>
                          </a:ln>
                          <a:solidFill>
                            <a:srgbClr val="000000"/>
                          </a:solidFill>
                          <a:effectLst/>
                          <a:latin typeface="+mj-lt"/>
                        </a:rPr>
                        <a:t>The parallel engine uses the processing node concept.  A processing node is a CPU or an SMP, or a board on an MPP.</a:t>
                      </a:r>
                      <a:endParaRPr kumimoji="0" lang="en-US" sz="1600" b="0" i="0" u="none" strike="noStrike" cap="none" normalizeH="0" baseline="0" dirty="0" smtClean="0">
                        <a:ln>
                          <a:noFill/>
                        </a:ln>
                        <a:solidFill>
                          <a:schemeClr val="tx1"/>
                        </a:solidFill>
                        <a:effectLst/>
                        <a:latin typeface="+mj-lt"/>
                      </a:endParaRPr>
                    </a:p>
                    <a:p>
                      <a:pPr marL="0" marR="0" lvl="0" indent="0" algn="just" defTabSz="914400" rtl="0" eaLnBrk="1" fontAlgn="base" latinLnBrk="0" hangingPunct="1">
                        <a:lnSpc>
                          <a:spcPct val="85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p>
                      <a:pPr marL="0" marR="0" lvl="0" indent="0" algn="just" defTabSz="914400" rtl="0" eaLnBrk="1" fontAlgn="base" latinLnBrk="0" hangingPunct="1">
                        <a:lnSpc>
                          <a:spcPct val="85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mj-lt"/>
                          <a:cs typeface="Times New Roman" pitchFamily="18" charset="0"/>
                        </a:rPr>
                        <a:t> </a:t>
                      </a:r>
                    </a:p>
                  </a:txBody>
                  <a:tcPr marL="99063" marR="99063" marT="45618" marB="45618" horzOverflow="overflow">
                    <a:lnL cap="flat">
                      <a:noFill/>
                    </a:lnL>
                    <a:lnR cap="flat">
                      <a:noFill/>
                    </a:lnR>
                    <a:lnT cap="flat">
                      <a:noFill/>
                    </a:lnT>
                    <a:lnB cap="flat">
                      <a:noFill/>
                    </a:lnB>
                    <a:lnTlToBr>
                      <a:noFill/>
                    </a:lnTlToBr>
                    <a:lnBlToTr>
                      <a:noFill/>
                    </a:lnBlToTr>
                    <a:noFill/>
                  </a:tcPr>
                </a:tc>
              </a:tr>
            </a:tbl>
          </a:graphicData>
        </a:graphic>
      </p:graphicFrame>
      <p:sp>
        <p:nvSpPr>
          <p:cNvPr id="8" name="AutoShape 11"/>
          <p:cNvSpPr>
            <a:spLocks noChangeArrowheads="1"/>
          </p:cNvSpPr>
          <p:nvPr/>
        </p:nvSpPr>
        <p:spPr bwMode="auto">
          <a:xfrm>
            <a:off x="522288" y="2960688"/>
            <a:ext cx="438150" cy="517525"/>
          </a:xfrm>
          <a:prstGeom prst="can">
            <a:avLst>
              <a:gd name="adj" fmla="val 3199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9" name="AutoShape 12"/>
          <p:cNvSpPr>
            <a:spLocks noChangeArrowheads="1"/>
          </p:cNvSpPr>
          <p:nvPr/>
        </p:nvSpPr>
        <p:spPr bwMode="auto">
          <a:xfrm>
            <a:off x="490538" y="3643313"/>
            <a:ext cx="436562" cy="517525"/>
          </a:xfrm>
          <a:prstGeom prst="can">
            <a:avLst>
              <a:gd name="adj" fmla="val 32106"/>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0" name="AutoShape 13"/>
          <p:cNvSpPr>
            <a:spLocks noChangeArrowheads="1"/>
          </p:cNvSpPr>
          <p:nvPr/>
        </p:nvSpPr>
        <p:spPr bwMode="auto">
          <a:xfrm>
            <a:off x="490538" y="4305300"/>
            <a:ext cx="436562" cy="517525"/>
          </a:xfrm>
          <a:prstGeom prst="can">
            <a:avLst>
              <a:gd name="adj" fmla="val 32106"/>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1" name="AutoShape 14"/>
          <p:cNvSpPr>
            <a:spLocks noChangeArrowheads="1"/>
          </p:cNvSpPr>
          <p:nvPr/>
        </p:nvSpPr>
        <p:spPr bwMode="auto">
          <a:xfrm>
            <a:off x="3903663" y="2957513"/>
            <a:ext cx="436562" cy="517525"/>
          </a:xfrm>
          <a:prstGeom prst="can">
            <a:avLst>
              <a:gd name="adj" fmla="val 32106"/>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2" name="AutoShape 15"/>
          <p:cNvSpPr>
            <a:spLocks noChangeArrowheads="1"/>
          </p:cNvSpPr>
          <p:nvPr/>
        </p:nvSpPr>
        <p:spPr bwMode="auto">
          <a:xfrm>
            <a:off x="3914775" y="3641725"/>
            <a:ext cx="436563" cy="517525"/>
          </a:xfrm>
          <a:prstGeom prst="can">
            <a:avLst>
              <a:gd name="adj" fmla="val 32106"/>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3" name="AutoShape 16"/>
          <p:cNvSpPr>
            <a:spLocks noChangeArrowheads="1"/>
          </p:cNvSpPr>
          <p:nvPr/>
        </p:nvSpPr>
        <p:spPr bwMode="auto">
          <a:xfrm>
            <a:off x="3886200" y="4302125"/>
            <a:ext cx="438150" cy="517525"/>
          </a:xfrm>
          <a:prstGeom prst="can">
            <a:avLst>
              <a:gd name="adj" fmla="val 3199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endParaRPr lang="en-US" altLang="en-US" sz="1800"/>
          </a:p>
        </p:txBody>
      </p:sp>
      <p:sp>
        <p:nvSpPr>
          <p:cNvPr id="14" name="Rectangle 17"/>
          <p:cNvSpPr>
            <a:spLocks noChangeArrowheads="1"/>
          </p:cNvSpPr>
          <p:nvPr/>
        </p:nvSpPr>
        <p:spPr bwMode="auto">
          <a:xfrm>
            <a:off x="1509713" y="3046413"/>
            <a:ext cx="334962" cy="3476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1</a:t>
            </a:r>
          </a:p>
        </p:txBody>
      </p:sp>
      <p:sp>
        <p:nvSpPr>
          <p:cNvPr id="15" name="Rectangle 18"/>
          <p:cNvSpPr>
            <a:spLocks noChangeArrowheads="1"/>
          </p:cNvSpPr>
          <p:nvPr/>
        </p:nvSpPr>
        <p:spPr bwMode="auto">
          <a:xfrm>
            <a:off x="2989263" y="3043238"/>
            <a:ext cx="334962" cy="3476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2</a:t>
            </a:r>
          </a:p>
        </p:txBody>
      </p:sp>
      <p:sp>
        <p:nvSpPr>
          <p:cNvPr id="16" name="Rectangle 19"/>
          <p:cNvSpPr>
            <a:spLocks noChangeArrowheads="1"/>
          </p:cNvSpPr>
          <p:nvPr/>
        </p:nvSpPr>
        <p:spPr bwMode="auto">
          <a:xfrm>
            <a:off x="1520825" y="3733800"/>
            <a:ext cx="334963" cy="3476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3</a:t>
            </a:r>
          </a:p>
        </p:txBody>
      </p:sp>
      <p:sp>
        <p:nvSpPr>
          <p:cNvPr id="17" name="Rectangle 20"/>
          <p:cNvSpPr>
            <a:spLocks noChangeArrowheads="1"/>
          </p:cNvSpPr>
          <p:nvPr/>
        </p:nvSpPr>
        <p:spPr bwMode="auto">
          <a:xfrm>
            <a:off x="2959100" y="3725863"/>
            <a:ext cx="334963" cy="3476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4</a:t>
            </a:r>
          </a:p>
        </p:txBody>
      </p:sp>
      <p:sp>
        <p:nvSpPr>
          <p:cNvPr id="18" name="Rectangle 21"/>
          <p:cNvSpPr>
            <a:spLocks noChangeArrowheads="1"/>
          </p:cNvSpPr>
          <p:nvPr/>
        </p:nvSpPr>
        <p:spPr bwMode="auto">
          <a:xfrm>
            <a:off x="1530350" y="4391025"/>
            <a:ext cx="334963" cy="3476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5</a:t>
            </a:r>
          </a:p>
        </p:txBody>
      </p:sp>
      <p:sp>
        <p:nvSpPr>
          <p:cNvPr id="19" name="Rectangle 22"/>
          <p:cNvSpPr>
            <a:spLocks noChangeArrowheads="1"/>
          </p:cNvSpPr>
          <p:nvPr/>
        </p:nvSpPr>
        <p:spPr bwMode="auto">
          <a:xfrm>
            <a:off x="2979738" y="4391025"/>
            <a:ext cx="334962" cy="3476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t>6</a:t>
            </a:r>
          </a:p>
        </p:txBody>
      </p:sp>
      <p:cxnSp>
        <p:nvCxnSpPr>
          <p:cNvPr id="20" name="AutoShape 23"/>
          <p:cNvCxnSpPr>
            <a:cxnSpLocks noChangeShapeType="1"/>
            <a:stCxn id="8" idx="4"/>
            <a:endCxn id="14" idx="1"/>
          </p:cNvCxnSpPr>
          <p:nvPr/>
        </p:nvCxnSpPr>
        <p:spPr bwMode="auto">
          <a:xfrm>
            <a:off x="1038225" y="3219450"/>
            <a:ext cx="5969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24"/>
          <p:cNvCxnSpPr>
            <a:cxnSpLocks noChangeShapeType="1"/>
            <a:stCxn id="9" idx="4"/>
            <a:endCxn id="16" idx="1"/>
          </p:cNvCxnSpPr>
          <p:nvPr/>
        </p:nvCxnSpPr>
        <p:spPr bwMode="auto">
          <a:xfrm>
            <a:off x="1004888" y="3902075"/>
            <a:ext cx="642937" cy="6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 name="AutoShape 25"/>
          <p:cNvCxnSpPr>
            <a:cxnSpLocks noChangeShapeType="1"/>
            <a:stCxn id="15" idx="3"/>
            <a:endCxn id="11" idx="2"/>
          </p:cNvCxnSpPr>
          <p:nvPr/>
        </p:nvCxnSpPr>
        <p:spPr bwMode="auto">
          <a:xfrm flipV="1">
            <a:off x="3602038" y="3216275"/>
            <a:ext cx="627062"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AutoShape 26"/>
          <p:cNvCxnSpPr>
            <a:cxnSpLocks noChangeShapeType="1"/>
            <a:stCxn id="10" idx="4"/>
            <a:endCxn id="18" idx="1"/>
          </p:cNvCxnSpPr>
          <p:nvPr/>
        </p:nvCxnSpPr>
        <p:spPr bwMode="auto">
          <a:xfrm>
            <a:off x="1004888" y="4564063"/>
            <a:ext cx="652462"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AutoShape 27"/>
          <p:cNvCxnSpPr>
            <a:cxnSpLocks noChangeShapeType="1"/>
            <a:stCxn id="17" idx="3"/>
            <a:endCxn id="12" idx="2"/>
          </p:cNvCxnSpPr>
          <p:nvPr/>
        </p:nvCxnSpPr>
        <p:spPr bwMode="auto">
          <a:xfrm>
            <a:off x="3568700" y="3900488"/>
            <a:ext cx="671513"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AutoShape 28"/>
          <p:cNvCxnSpPr>
            <a:cxnSpLocks noChangeShapeType="1"/>
            <a:stCxn id="19" idx="3"/>
            <a:endCxn id="13" idx="2"/>
          </p:cNvCxnSpPr>
          <p:nvPr/>
        </p:nvCxnSpPr>
        <p:spPr bwMode="auto">
          <a:xfrm flipV="1">
            <a:off x="3590925" y="4560888"/>
            <a:ext cx="619125" cy="47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6" name="AutoShape 29"/>
          <p:cNvCxnSpPr>
            <a:cxnSpLocks noChangeShapeType="1"/>
            <a:stCxn id="14" idx="3"/>
            <a:endCxn id="15" idx="1"/>
          </p:cNvCxnSpPr>
          <p:nvPr/>
        </p:nvCxnSpPr>
        <p:spPr bwMode="auto">
          <a:xfrm flipV="1">
            <a:off x="1998663" y="3217863"/>
            <a:ext cx="1239837" cy="31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7" name="AutoShape 30"/>
          <p:cNvCxnSpPr>
            <a:cxnSpLocks noChangeShapeType="1"/>
            <a:stCxn id="16" idx="3"/>
            <a:endCxn id="17" idx="1"/>
          </p:cNvCxnSpPr>
          <p:nvPr/>
        </p:nvCxnSpPr>
        <p:spPr bwMode="auto">
          <a:xfrm flipV="1">
            <a:off x="2009775" y="3900488"/>
            <a:ext cx="1195388" cy="79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 name="AutoShape 31"/>
          <p:cNvCxnSpPr>
            <a:cxnSpLocks noChangeShapeType="1"/>
            <a:stCxn id="18" idx="3"/>
            <a:endCxn id="19" idx="1"/>
          </p:cNvCxnSpPr>
          <p:nvPr/>
        </p:nvCxnSpPr>
        <p:spPr bwMode="auto">
          <a:xfrm>
            <a:off x="2020888" y="4565650"/>
            <a:ext cx="120650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9" name="Line 32"/>
          <p:cNvSpPr>
            <a:spLocks noChangeShapeType="1"/>
          </p:cNvSpPr>
          <p:nvPr/>
        </p:nvSpPr>
        <p:spPr bwMode="auto">
          <a:xfrm>
            <a:off x="2351088" y="3222625"/>
            <a:ext cx="0" cy="13779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3"/>
          <p:cNvSpPr>
            <a:spLocks noChangeShapeType="1"/>
          </p:cNvSpPr>
          <p:nvPr/>
        </p:nvSpPr>
        <p:spPr bwMode="auto">
          <a:xfrm>
            <a:off x="2409825" y="3222625"/>
            <a:ext cx="0" cy="13779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1192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t>
            </a:r>
            <a:r>
              <a:rPr lang="en-US" dirty="0" smtClean="0"/>
              <a:t>parallelism</a:t>
            </a:r>
            <a:endParaRPr lang="en-US" dirty="0"/>
          </a:p>
        </p:txBody>
      </p:sp>
      <p:sp>
        <p:nvSpPr>
          <p:cNvPr id="4" name="Content Placeholder 3"/>
          <p:cNvSpPr>
            <a:spLocks noGrp="1"/>
          </p:cNvSpPr>
          <p:nvPr>
            <p:ph idx="1"/>
          </p:nvPr>
        </p:nvSpPr>
        <p:spPr/>
        <p:txBody>
          <a:bodyPr/>
          <a:lstStyle/>
          <a:p>
            <a:r>
              <a:rPr lang="en-US" dirty="0"/>
              <a:t>There are two basic types of parallel processing; pipeline and partitioning. </a:t>
            </a:r>
            <a:r>
              <a:rPr lang="en-US" dirty="0" err="1"/>
              <a:t>InfoSphere</a:t>
            </a:r>
            <a:r>
              <a:rPr lang="en-US" dirty="0"/>
              <a:t> </a:t>
            </a:r>
            <a:r>
              <a:rPr lang="en-US" dirty="0" err="1"/>
              <a:t>DataStage</a:t>
            </a:r>
            <a:r>
              <a:rPr lang="en-US" dirty="0"/>
              <a:t> allows you to use both of these </a:t>
            </a:r>
            <a:r>
              <a:rPr lang="en-US" dirty="0" smtClean="0"/>
              <a:t>methods</a:t>
            </a:r>
          </a:p>
          <a:p>
            <a:endParaRPr lang="en-US" dirty="0"/>
          </a:p>
          <a:p>
            <a:r>
              <a:rPr lang="en-US" dirty="0"/>
              <a:t>Pipeline parallelism.:-    If you ran the example job on a system with at least three processors, the stage reading would start on one processor and start filling a pipeline with the data it had read. </a:t>
            </a:r>
            <a:endParaRPr lang="en-US" dirty="0" smtClean="0"/>
          </a:p>
          <a:p>
            <a:endParaRPr lang="en-US" dirty="0"/>
          </a:p>
          <a:p>
            <a:r>
              <a:rPr lang="en-US" dirty="0"/>
              <a:t>The transformer stage would start running on another processor as soon as there was data in the pipeline, process it and start filling another pipeline.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9682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a:t>
            </a:r>
            <a:r>
              <a:rPr lang="en-US" dirty="0" smtClean="0"/>
              <a:t>parallelism</a:t>
            </a:r>
            <a:endParaRPr lang="en-US" dirty="0"/>
          </a:p>
        </p:txBody>
      </p:sp>
      <p:sp>
        <p:nvSpPr>
          <p:cNvPr id="4" name="Content Placeholder 3"/>
          <p:cNvSpPr>
            <a:spLocks noGrp="1"/>
          </p:cNvSpPr>
          <p:nvPr>
            <p:ph idx="1"/>
          </p:nvPr>
        </p:nvSpPr>
        <p:spPr/>
        <p:txBody>
          <a:bodyPr/>
          <a:lstStyle/>
          <a:p>
            <a:r>
              <a:rPr lang="en-US" dirty="0" smtClean="0"/>
              <a:t>The </a:t>
            </a:r>
            <a:r>
              <a:rPr lang="en-US" dirty="0"/>
              <a:t>stage writing the transformed data to the target database would similarly start writing as soon as there was data available. Thus all three stages are operating simultaneously</a:t>
            </a:r>
            <a:r>
              <a:rPr lang="en-US" dirty="0" smtClean="0"/>
              <a:t>.</a:t>
            </a:r>
          </a:p>
          <a:p>
            <a:endParaRPr lang="en-US" dirty="0"/>
          </a:p>
          <a:p>
            <a:r>
              <a:rPr lang="en-US" dirty="0"/>
              <a:t> If you were running sequentially, there would only be one instance of each stage. If you were running in parallel, there would be as many instances as you had partitions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68052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dirty="0" smtClean="0"/>
              <a:t>Parallelism</a:t>
            </a:r>
            <a:endParaRPr lang="en-US" dirty="0"/>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135" y="1436092"/>
            <a:ext cx="3566160" cy="431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4584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altLang="en-US" dirty="0" smtClean="0"/>
              <a:t>Transform</a:t>
            </a:r>
            <a:r>
              <a:rPr lang="en-US" altLang="en-US" dirty="0"/>
              <a:t>, clean, load processes execute simultaneously</a:t>
            </a:r>
          </a:p>
          <a:p>
            <a:r>
              <a:rPr lang="en-US" altLang="en-US" dirty="0"/>
              <a:t>Like a conveyor belt moving rows from process to process</a:t>
            </a:r>
          </a:p>
          <a:p>
            <a:pPr lvl="1"/>
            <a:r>
              <a:rPr lang="en-US" altLang="en-US" dirty="0"/>
              <a:t>Start downstream process while upstream process is running</a:t>
            </a:r>
          </a:p>
          <a:p>
            <a:r>
              <a:rPr lang="en-US" altLang="en-US" dirty="0"/>
              <a:t>Advantages:</a:t>
            </a:r>
          </a:p>
          <a:p>
            <a:pPr lvl="1"/>
            <a:r>
              <a:rPr lang="en-US" altLang="en-US" dirty="0"/>
              <a:t>Reduces disk usage for staging areas</a:t>
            </a:r>
          </a:p>
          <a:p>
            <a:pPr lvl="1"/>
            <a:r>
              <a:rPr lang="en-US" altLang="en-US" dirty="0"/>
              <a:t>Keeps processors busy</a:t>
            </a:r>
          </a:p>
          <a:p>
            <a:r>
              <a:rPr lang="en-US" altLang="en-US" dirty="0"/>
              <a:t>Still has limits on scalability </a:t>
            </a:r>
          </a:p>
          <a:p>
            <a:endParaRPr lang="en-US" dirty="0"/>
          </a:p>
        </p:txBody>
      </p:sp>
      <p:sp>
        <p:nvSpPr>
          <p:cNvPr id="2" name="Title 1"/>
          <p:cNvSpPr>
            <a:spLocks noGrp="1"/>
          </p:cNvSpPr>
          <p:nvPr>
            <p:ph type="title"/>
          </p:nvPr>
        </p:nvSpPr>
        <p:spPr/>
        <p:txBody>
          <a:bodyPr/>
          <a:lstStyle/>
          <a:p>
            <a:r>
              <a:rPr lang="en-US" dirty="0"/>
              <a:t>Pipeline </a:t>
            </a:r>
            <a:r>
              <a:rPr lang="en-US" dirty="0" smtClean="0"/>
              <a:t>Parallelism</a:t>
            </a:r>
            <a:endParaRPr 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422400"/>
            <a:ext cx="785495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783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 </a:t>
            </a:r>
            <a:r>
              <a:rPr lang="en-US" dirty="0" smtClean="0"/>
              <a:t>Parallelism</a:t>
            </a:r>
            <a:endParaRPr lang="en-US" dirty="0"/>
          </a:p>
        </p:txBody>
      </p:sp>
      <p:sp>
        <p:nvSpPr>
          <p:cNvPr id="4" name="Content Placeholder 3"/>
          <p:cNvSpPr>
            <a:spLocks noGrp="1"/>
          </p:cNvSpPr>
          <p:nvPr>
            <p:ph idx="1"/>
          </p:nvPr>
        </p:nvSpPr>
        <p:spPr/>
        <p:txBody>
          <a:bodyPr/>
          <a:lstStyle/>
          <a:p>
            <a:r>
              <a:rPr lang="en-US" altLang="en-US" dirty="0"/>
              <a:t>Divide the incoming stream of data into subsets to be separately processed by an operation</a:t>
            </a:r>
          </a:p>
          <a:p>
            <a:pPr lvl="1"/>
            <a:r>
              <a:rPr lang="en-US" altLang="en-US" dirty="0"/>
              <a:t>Subsets are called partitions (nodes)</a:t>
            </a:r>
          </a:p>
          <a:p>
            <a:r>
              <a:rPr lang="en-US" altLang="en-US" dirty="0"/>
              <a:t>Each partition of data is processed by the same operation</a:t>
            </a:r>
          </a:p>
          <a:p>
            <a:pPr lvl="1"/>
            <a:r>
              <a:rPr lang="en-US" altLang="en-US" dirty="0"/>
              <a:t>E.g., if operation is Filter, each partition will be filtered inexactly the same way</a:t>
            </a:r>
          </a:p>
          <a:p>
            <a:r>
              <a:rPr lang="en-US" altLang="en-US" dirty="0"/>
              <a:t>Facilitates near-linear scalability</a:t>
            </a:r>
          </a:p>
          <a:p>
            <a:pPr lvl="1"/>
            <a:r>
              <a:rPr lang="en-US" altLang="en-US" dirty="0"/>
              <a:t>8 times faster on 8 processors</a:t>
            </a:r>
          </a:p>
          <a:p>
            <a:pPr lvl="1"/>
            <a:r>
              <a:rPr lang="en-US" altLang="en-US" dirty="0"/>
              <a:t>24 times faster on 24 processors</a:t>
            </a:r>
          </a:p>
          <a:p>
            <a:pPr lvl="1"/>
            <a:r>
              <a:rPr lang="en-US" altLang="en-US" dirty="0"/>
              <a:t>This assumes the data is evenly distributed </a:t>
            </a:r>
          </a:p>
          <a:p>
            <a:pPr>
              <a:buFont typeface="Webdings" pitchFamily="18" charset="2"/>
              <a:buNone/>
            </a:pPr>
            <a:r>
              <a:rPr lang="en-US" altLang="en-US" dirty="0" smtClean="0"/>
              <a:t>    </a:t>
            </a:r>
            <a:r>
              <a:rPr lang="en-US" altLang="en-US" dirty="0"/>
              <a:t>Partitioning breaks a dataset into smaller sets. This is a key to scalability. However, the data needs to be evenly distributed across the partitions; otherwise, the benefits of partitioning are reduced. It is important to note that what is done to each partition of data is the same.  How the data is processed or transformed is the same.</a:t>
            </a:r>
          </a:p>
          <a:p>
            <a:endParaRPr lang="en-US" dirty="0"/>
          </a:p>
        </p:txBody>
      </p:sp>
    </p:spTree>
    <p:extLst>
      <p:ext uri="{BB962C8B-B14F-4D97-AF65-F5344CB8AC3E}">
        <p14:creationId xmlns:p14="http://schemas.microsoft.com/office/powerpoint/2010/main" val="31621218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Class book</Material_x0020_Type>
    <Category xmlns="6ba37514-8ea7-4bb7-b1c0-6137f91cbe04">Module Artifact</Category>
    <Level xmlns="6ba37514-8ea7-4bb7-b1c0-6137f91cbe04">L1</Level>
  </documentManagement>
</p:properties>
</file>

<file path=customXml/itemProps1.xml><?xml version="1.0" encoding="utf-8"?>
<ds:datastoreItem xmlns:ds="http://schemas.openxmlformats.org/officeDocument/2006/customXml" ds:itemID="{4AE7D91D-6DEB-4568-BC63-571EF420BA92}"/>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6432</TotalTime>
  <Words>2462</Words>
  <Application>Microsoft Office PowerPoint</Application>
  <PresentationFormat>On-screen Show (4:3)</PresentationFormat>
  <Paragraphs>338</Paragraphs>
  <Slides>37</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Arial</vt:lpstr>
      <vt:lpstr>Helvetica Light</vt:lpstr>
      <vt:lpstr>Calibri</vt:lpstr>
      <vt:lpstr>Tahoma</vt:lpstr>
      <vt:lpstr>Times New Roman</vt:lpstr>
      <vt:lpstr>Candara</vt:lpstr>
      <vt:lpstr>MS PGothic</vt:lpstr>
      <vt:lpstr>Webdings</vt:lpstr>
      <vt:lpstr>Symbol</vt:lpstr>
      <vt:lpstr>Wingdings</vt:lpstr>
      <vt:lpstr>2_Corporate Presentation Template (4x3 - Normal)</vt:lpstr>
      <vt:lpstr>think-cell Slide</vt:lpstr>
      <vt:lpstr>IBM InfoSphere Information Server</vt:lpstr>
      <vt:lpstr>Lesson Objectives</vt:lpstr>
      <vt:lpstr>IBM InfoSphere Information Server </vt:lpstr>
      <vt:lpstr>Key Parallel Job Concepts</vt:lpstr>
      <vt:lpstr>DataStage parallelism</vt:lpstr>
      <vt:lpstr>DataStage parallelism</vt:lpstr>
      <vt:lpstr>Pipeline Parallelism</vt:lpstr>
      <vt:lpstr>Pipeline Parallelism</vt:lpstr>
      <vt:lpstr>Partition Parallelism</vt:lpstr>
      <vt:lpstr>PowerPoint Presentation</vt:lpstr>
      <vt:lpstr>Parallel Jobs Combine Partitioning and Pipelining</vt:lpstr>
      <vt:lpstr>Job Design v. Execution</vt:lpstr>
      <vt:lpstr>IBM InfoSphere Information Server </vt:lpstr>
      <vt:lpstr>Configuration File  </vt:lpstr>
      <vt:lpstr>Example Configuration File</vt:lpstr>
      <vt:lpstr>IBM InfoSphere Information Server </vt:lpstr>
      <vt:lpstr>Partitioning and Collecting </vt:lpstr>
      <vt:lpstr>Partitioning / Collecting Algorithms</vt:lpstr>
      <vt:lpstr>Partitioning / Collecting Algorithms</vt:lpstr>
      <vt:lpstr>Keyless V. Keyed Partitioning Algorithms</vt:lpstr>
      <vt:lpstr>Round Robin and Random Partitioning</vt:lpstr>
      <vt:lpstr>ENTIRE Partitioning</vt:lpstr>
      <vt:lpstr>HASH Partitioning</vt:lpstr>
      <vt:lpstr>HASH Partitioning</vt:lpstr>
      <vt:lpstr>Modulus Partitioning</vt:lpstr>
      <vt:lpstr>Auto Partitioning</vt:lpstr>
      <vt:lpstr>Auto Partitioning</vt:lpstr>
      <vt:lpstr>Partitioning Requirements for Related Records</vt:lpstr>
      <vt:lpstr>Partitioning / Collecting Link Icons</vt:lpstr>
      <vt:lpstr>More Partitioning Icons</vt:lpstr>
      <vt:lpstr>More Partitioning Icons</vt:lpstr>
      <vt:lpstr>More Partitioning Icons</vt:lpstr>
      <vt:lpstr>Partitioning Tab</vt:lpstr>
      <vt:lpstr>Collecting Specification</vt:lpstr>
      <vt:lpstr>Collecting Specification</vt:lpstr>
      <vt:lpstr>Q&amp;A</vt:lpstr>
      <vt:lpstr>Q&amp;A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338</cp:revision>
  <cp:lastPrinted>2016-09-22T10:48:54Z</cp:lastPrinted>
  <dcterms:created xsi:type="dcterms:W3CDTF">2012-05-18T02:59:15Z</dcterms:created>
  <dcterms:modified xsi:type="dcterms:W3CDTF">2016-09-22T10:49:33Z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