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7" r:id="rId4"/>
  </p:sldMasterIdLst>
  <p:notesMasterIdLst>
    <p:notesMasterId r:id="rId18"/>
  </p:notesMasterIdLst>
  <p:handoutMasterIdLst>
    <p:handoutMasterId r:id="rId19"/>
  </p:handoutMasterIdLst>
  <p:sldIdLst>
    <p:sldId id="256" r:id="rId5"/>
    <p:sldId id="333" r:id="rId6"/>
    <p:sldId id="334" r:id="rId7"/>
    <p:sldId id="335" r:id="rId8"/>
    <p:sldId id="336" r:id="rId9"/>
    <p:sldId id="337" r:id="rId10"/>
    <p:sldId id="338" r:id="rId11"/>
    <p:sldId id="339" r:id="rId12"/>
    <p:sldId id="340" r:id="rId13"/>
    <p:sldId id="341" r:id="rId14"/>
    <p:sldId id="342" r:id="rId15"/>
    <p:sldId id="343" r:id="rId16"/>
    <p:sldId id="344" r:id="rId17"/>
  </p:sldIdLst>
  <p:sldSz cx="9144000" cy="6858000" type="screen4x3"/>
  <p:notesSz cx="5029200" cy="7772400"/>
  <p:embeddedFontLst>
    <p:embeddedFont>
      <p:font typeface="MS PGothic" panose="020B0600070205080204" pitchFamily="34" charset="-128"/>
      <p:regular r:id="rId20"/>
    </p:embeddedFont>
    <p:embeddedFont>
      <p:font typeface="Candara" panose="020E0502030303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9/22/2016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6775" y="58261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930600" y="3600452"/>
            <a:ext cx="376469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39464" y="409168"/>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IBM </a:t>
            </a:r>
            <a:r>
              <a:rPr lang="en-US" sz="1000" b="0" dirty="0" err="1" smtClean="0">
                <a:solidFill>
                  <a:srgbClr val="000000"/>
                </a:solidFill>
                <a:latin typeface="Arial" panose="020B0604020202020204" pitchFamily="34" charset="0"/>
                <a:ea typeface="ＭＳ Ｐゴシック" pitchFamily="34" charset="-128"/>
                <a:cs typeface="Arial" panose="020B0604020202020204" pitchFamily="34" charset="0"/>
              </a:rPr>
              <a:t>InfoSphere</a:t>
            </a: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 Information Server		                     New Features </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230482"/>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66775" y="582613"/>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1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7674355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697915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07875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62712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038538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7380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408617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70186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46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81497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872499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892207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3777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7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90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31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129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6254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29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759291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IBM </a:t>
            </a:r>
            <a:r>
              <a:rPr lang="en-US" dirty="0" err="1"/>
              <a:t>InfoSphere</a:t>
            </a:r>
            <a:r>
              <a:rPr lang="en-US" dirty="0"/>
              <a:t> Information Server</a:t>
            </a:r>
          </a:p>
        </p:txBody>
      </p:sp>
      <p:sp>
        <p:nvSpPr>
          <p:cNvPr id="4" name="Subtitle 3"/>
          <p:cNvSpPr>
            <a:spLocks noGrp="1"/>
          </p:cNvSpPr>
          <p:nvPr>
            <p:ph type="subTitle" idx="1"/>
          </p:nvPr>
        </p:nvSpPr>
        <p:spPr/>
        <p:txBody>
          <a:bodyPr/>
          <a:lstStyle/>
          <a:p>
            <a:r>
              <a:rPr lang="en-US" dirty="0"/>
              <a:t>Lesson 8: New Features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 Stage </a:t>
            </a:r>
            <a:r>
              <a:rPr lang="en-US" dirty="0" smtClean="0"/>
              <a:t>Optimization</a:t>
            </a:r>
            <a:endParaRPr lang="en-US" dirty="0"/>
          </a:p>
        </p:txBody>
      </p:sp>
      <p:sp>
        <p:nvSpPr>
          <p:cNvPr id="5" name="Content Placeholder 4"/>
          <p:cNvSpPr>
            <a:spLocks noGrp="1"/>
          </p:cNvSpPr>
          <p:nvPr>
            <p:ph idx="1"/>
          </p:nvPr>
        </p:nvSpPr>
        <p:spPr/>
        <p:txBody>
          <a:bodyPr/>
          <a:lstStyle/>
          <a:p>
            <a:r>
              <a:rPr lang="en-US" dirty="0"/>
              <a:t>The Sort stage now tries to optimize your </a:t>
            </a:r>
            <a:r>
              <a:rPr lang="en-US" dirty="0" err="1"/>
              <a:t>DataStage</a:t>
            </a:r>
            <a:r>
              <a:rPr lang="en-US" dirty="0"/>
              <a:t> sort operations by converting length bounded columns to variable length before the sort and then converts it back to a length bounded column after the sort. </a:t>
            </a:r>
          </a:p>
          <a:p>
            <a:r>
              <a:rPr lang="en-US" dirty="0"/>
              <a:t>When a record’s actual size of data is smaller than the defined upper bound, the optimization will result in reduced disk I/O.</a:t>
            </a:r>
          </a:p>
          <a:p>
            <a:endParaRPr lang="en-US" dirty="0"/>
          </a:p>
        </p:txBody>
      </p:sp>
    </p:spTree>
    <p:extLst>
      <p:ext uri="{BB962C8B-B14F-4D97-AF65-F5344CB8AC3E}">
        <p14:creationId xmlns:p14="http://schemas.microsoft.com/office/powerpoint/2010/main" val="3704479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Improved Flexibility in Record </a:t>
            </a:r>
            <a:r>
              <a:rPr lang="en-US" dirty="0" smtClean="0"/>
              <a:t>Delimiting</a:t>
            </a:r>
            <a:endParaRPr lang="en-US" dirty="0"/>
          </a:p>
        </p:txBody>
      </p:sp>
      <p:sp>
        <p:nvSpPr>
          <p:cNvPr id="6" name="Content Placeholder 5"/>
          <p:cNvSpPr>
            <a:spLocks noGrp="1"/>
          </p:cNvSpPr>
          <p:nvPr>
            <p:ph idx="1"/>
          </p:nvPr>
        </p:nvSpPr>
        <p:spPr/>
        <p:txBody>
          <a:bodyPr/>
          <a:lstStyle/>
          <a:p>
            <a:r>
              <a:rPr lang="en-US" dirty="0"/>
              <a:t>The Sequential File stage now gives developers more flexibility with how a source flat file has to be delimited. </a:t>
            </a:r>
          </a:p>
          <a:p>
            <a:endParaRPr lang="en-US" dirty="0"/>
          </a:p>
          <a:p>
            <a:r>
              <a:rPr lang="en-US" dirty="0"/>
              <a:t>A new environment variable, APT_IMPORT_HANDLE_SHORT, can be set to enable the import operator the ability the read in records which do not contain all of the fields defined in the import schema. Previously, these records were rejected by the stage. </a:t>
            </a:r>
          </a:p>
          <a:p>
            <a:endParaRPr lang="en-US" dirty="0"/>
          </a:p>
          <a:p>
            <a:r>
              <a:rPr lang="en-US" dirty="0"/>
              <a:t>The values assigned to any missing field depends on the data type and </a:t>
            </a:r>
            <a:r>
              <a:rPr lang="en-US" dirty="0" err="1"/>
              <a:t>nullability</a:t>
            </a:r>
            <a:r>
              <a:rPr lang="en-US" dirty="0"/>
              <a:t>.</a:t>
            </a:r>
          </a:p>
          <a:p>
            <a:endParaRPr lang="en-US" dirty="0"/>
          </a:p>
        </p:txBody>
      </p:sp>
      <p:sp>
        <p:nvSpPr>
          <p:cNvPr id="4099" name="Content Placeholder 12"/>
          <p:cNvSpPr>
            <a:spLocks/>
          </p:cNvSpPr>
          <p:nvPr/>
        </p:nvSpPr>
        <p:spPr bwMode="auto">
          <a:xfrm>
            <a:off x="319088" y="1233488"/>
            <a:ext cx="6371998"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defTabSz="914342">
              <a:spcAft>
                <a:spcPts val="1200"/>
              </a:spcAft>
              <a:buClr>
                <a:srgbClr val="0098C7"/>
              </a:buClr>
              <a:buFont typeface="Wingdings" pitchFamily="2" charset="2"/>
              <a:buChar char="§"/>
            </a:pPr>
            <a:endParaRPr lang="en-US" dirty="0">
              <a:solidFill>
                <a:srgbClr val="263147"/>
              </a:solidFill>
              <a:latin typeface="Arial"/>
            </a:endParaRPr>
          </a:p>
        </p:txBody>
      </p:sp>
    </p:spTree>
    <p:extLst>
      <p:ext uri="{BB962C8B-B14F-4D97-AF65-F5344CB8AC3E}">
        <p14:creationId xmlns:p14="http://schemas.microsoft.com/office/powerpoint/2010/main" val="3532946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Operations Console/Workload </a:t>
            </a:r>
            <a:r>
              <a:rPr lang="en-US" dirty="0" smtClean="0"/>
              <a:t>Management</a:t>
            </a:r>
            <a:endParaRPr lang="en-US" dirty="0"/>
          </a:p>
        </p:txBody>
      </p:sp>
      <p:sp>
        <p:nvSpPr>
          <p:cNvPr id="5" name="Content Placeholder 4"/>
          <p:cNvSpPr>
            <a:spLocks noGrp="1"/>
          </p:cNvSpPr>
          <p:nvPr>
            <p:ph idx="1"/>
          </p:nvPr>
        </p:nvSpPr>
        <p:spPr/>
        <p:txBody>
          <a:bodyPr/>
          <a:lstStyle/>
          <a:p>
            <a:r>
              <a:rPr lang="en-US" dirty="0"/>
              <a:t>IBM lists the Operations Console and Workload Management as new features of the 11.3 release documentation, even though these components have already been introduced in previous releases. </a:t>
            </a:r>
          </a:p>
          <a:p>
            <a:r>
              <a:rPr lang="en-US" dirty="0"/>
              <a:t>Both components are now part of the base Information Server installation and Workload Management is now by default enabled.</a:t>
            </a:r>
          </a:p>
          <a:p>
            <a:endParaRPr lang="en-US" dirty="0"/>
          </a:p>
        </p:txBody>
      </p:sp>
    </p:spTree>
    <p:extLst>
      <p:ext uri="{BB962C8B-B14F-4D97-AF65-F5344CB8AC3E}">
        <p14:creationId xmlns:p14="http://schemas.microsoft.com/office/powerpoint/2010/main" val="3532946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Operations Console/Workload </a:t>
            </a:r>
            <a:r>
              <a:rPr lang="en-US" dirty="0" smtClean="0"/>
              <a:t>Management</a:t>
            </a:r>
            <a:endParaRPr lang="en-US" dirty="0"/>
          </a:p>
        </p:txBody>
      </p:sp>
      <p:sp>
        <p:nvSpPr>
          <p:cNvPr id="8" name="Content Placeholder 7"/>
          <p:cNvSpPr>
            <a:spLocks noGrp="1"/>
          </p:cNvSpPr>
          <p:nvPr>
            <p:ph idx="1"/>
          </p:nvPr>
        </p:nvSpPr>
        <p:spPr/>
        <p:txBody>
          <a:bodyPr/>
          <a:lstStyle/>
          <a:p>
            <a:r>
              <a:rPr lang="en-US" b="1" dirty="0"/>
              <a:t>Sustainable Data Quality</a:t>
            </a:r>
          </a:p>
          <a:p>
            <a:pPr lvl="2"/>
            <a:r>
              <a:rPr lang="en-US" dirty="0"/>
              <a:t>Governance Dashboard</a:t>
            </a:r>
          </a:p>
          <a:p>
            <a:pPr lvl="2"/>
            <a:r>
              <a:rPr lang="en-US" dirty="0"/>
              <a:t>Cognos now entitled to support rollout of data quality program</a:t>
            </a:r>
          </a:p>
          <a:p>
            <a:r>
              <a:rPr lang="en-US" b="1" dirty="0"/>
              <a:t>Performance Optimizations</a:t>
            </a:r>
          </a:p>
          <a:p>
            <a:r>
              <a:rPr lang="en-US" dirty="0"/>
              <a:t>	Parallelism for column analysis</a:t>
            </a:r>
          </a:p>
          <a:p>
            <a:pPr lvl="2"/>
            <a:r>
              <a:rPr lang="en-US" dirty="0"/>
              <a:t>Faster algorithms for multicolumn</a:t>
            </a:r>
          </a:p>
          <a:p>
            <a:pPr lvl="2"/>
            <a:r>
              <a:rPr lang="en-US" dirty="0"/>
              <a:t>primary key analysis</a:t>
            </a:r>
          </a:p>
          <a:p>
            <a:pPr lvl="2"/>
            <a:r>
              <a:rPr lang="en-US" dirty="0"/>
              <a:t>Expanded native connector support for faster read/write</a:t>
            </a:r>
          </a:p>
          <a:p>
            <a:r>
              <a:rPr lang="en-US" b="1" dirty="0"/>
              <a:t>Productivity Enhancements</a:t>
            </a:r>
          </a:p>
          <a:p>
            <a:pPr lvl="2"/>
            <a:r>
              <a:rPr lang="en-US" dirty="0"/>
              <a:t>Data connections &amp; metadata from IMAM for profiling &amp; rules</a:t>
            </a:r>
          </a:p>
          <a:p>
            <a:pPr lvl="2"/>
            <a:r>
              <a:rPr lang="en-US" dirty="0"/>
              <a:t>Additional Data Governance Dashboard reports</a:t>
            </a:r>
          </a:p>
          <a:p>
            <a:pPr marL="0" lvl="2"/>
            <a:r>
              <a:rPr lang="en-US" b="1" dirty="0"/>
              <a:t>Engine Optimizations</a:t>
            </a:r>
          </a:p>
          <a:p>
            <a:pPr lvl="2"/>
            <a:r>
              <a:rPr lang="en-US" dirty="0"/>
              <a:t>Sort compress reduces I/O size for temp files improving run time</a:t>
            </a:r>
          </a:p>
          <a:p>
            <a:pPr lvl="2"/>
            <a:r>
              <a:rPr lang="en-US" dirty="0"/>
              <a:t>Tuning +</a:t>
            </a:r>
          </a:p>
          <a:p>
            <a:pPr lvl="2"/>
            <a:r>
              <a:rPr lang="en-US" dirty="0"/>
              <a:t>20% performance improvement in some cases</a:t>
            </a:r>
          </a:p>
          <a:p>
            <a:endParaRPr lang="en-US" dirty="0"/>
          </a:p>
        </p:txBody>
      </p:sp>
      <p:sp>
        <p:nvSpPr>
          <p:cNvPr id="4099" name="Content Placeholder 12"/>
          <p:cNvSpPr>
            <a:spLocks/>
          </p:cNvSpPr>
          <p:nvPr/>
        </p:nvSpPr>
        <p:spPr bwMode="auto">
          <a:xfrm>
            <a:off x="-4107769" y="1815647"/>
            <a:ext cx="6371998"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defTabSz="914342">
              <a:spcAft>
                <a:spcPts val="1200"/>
              </a:spcAft>
              <a:buClr>
                <a:srgbClr val="0098C7"/>
              </a:buClr>
              <a:buFont typeface="Wingdings" pitchFamily="2" charset="2"/>
              <a:buChar char="§"/>
            </a:pPr>
            <a:endParaRPr lang="en-US" dirty="0">
              <a:solidFill>
                <a:srgbClr val="263147"/>
              </a:solidFill>
              <a:latin typeface="Arial"/>
            </a:endParaRPr>
          </a:p>
        </p:txBody>
      </p:sp>
    </p:spTree>
    <p:extLst>
      <p:ext uri="{BB962C8B-B14F-4D97-AF65-F5344CB8AC3E}">
        <p14:creationId xmlns:p14="http://schemas.microsoft.com/office/powerpoint/2010/main" val="3618952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a:xfrm>
            <a:off x="298516" y="1422196"/>
            <a:ext cx="6793764" cy="4643751"/>
          </a:xfrm>
        </p:spPr>
        <p:txBody>
          <a:bodyPr/>
          <a:lstStyle/>
          <a:p>
            <a:r>
              <a:rPr lang="en-US" dirty="0"/>
              <a:t>On completion of this lesson, you will be able to understand some of the new features:</a:t>
            </a:r>
          </a:p>
          <a:p>
            <a:r>
              <a:rPr lang="en-US" dirty="0" smtClean="0"/>
              <a:t>Big </a:t>
            </a:r>
            <a:r>
              <a:rPr lang="en-US" dirty="0"/>
              <a:t>Data File Stage</a:t>
            </a:r>
          </a:p>
          <a:p>
            <a:r>
              <a:rPr lang="en-US" dirty="0"/>
              <a:t>Hierarchical Data Stage</a:t>
            </a:r>
          </a:p>
          <a:p>
            <a:r>
              <a:rPr lang="en-US" dirty="0" err="1"/>
              <a:t>Greenplum</a:t>
            </a:r>
            <a:r>
              <a:rPr lang="en-US" dirty="0"/>
              <a:t> Connector Stage</a:t>
            </a:r>
          </a:p>
          <a:p>
            <a:r>
              <a:rPr lang="en-US" dirty="0" err="1"/>
              <a:t>InfoSphere</a:t>
            </a:r>
            <a:r>
              <a:rPr lang="en-US" dirty="0"/>
              <a:t> Master Data Management Connector Stage</a:t>
            </a:r>
          </a:p>
          <a:p>
            <a:r>
              <a:rPr lang="en-US" dirty="0"/>
              <a:t>Amazon S3 Connector Stage</a:t>
            </a:r>
          </a:p>
          <a:p>
            <a:r>
              <a:rPr lang="en-US" dirty="0"/>
              <a:t>Unstructured Data Stage – Microsoft Excel (.</a:t>
            </a:r>
            <a:r>
              <a:rPr lang="en-US" dirty="0" err="1"/>
              <a:t>xls</a:t>
            </a:r>
            <a:r>
              <a:rPr lang="en-US" dirty="0"/>
              <a:t> and .</a:t>
            </a:r>
            <a:r>
              <a:rPr lang="en-US" dirty="0" err="1"/>
              <a:t>xlsx</a:t>
            </a:r>
            <a:r>
              <a:rPr lang="en-US" dirty="0"/>
              <a:t>)</a:t>
            </a:r>
          </a:p>
          <a:p>
            <a:r>
              <a:rPr lang="en-US" dirty="0"/>
              <a:t>Sort Stage Optimization</a:t>
            </a:r>
          </a:p>
          <a:p>
            <a:r>
              <a:rPr lang="en-US" dirty="0"/>
              <a:t>Improved Flexibility in Record Delimiting</a:t>
            </a:r>
          </a:p>
          <a:p>
            <a:r>
              <a:rPr lang="en-US" dirty="0"/>
              <a:t>Operations Console/Workload Management</a:t>
            </a:r>
          </a:p>
          <a:p>
            <a:endParaRPr lang="en-US" dirty="0"/>
          </a:p>
        </p:txBody>
      </p:sp>
    </p:spTree>
    <p:extLst>
      <p:ext uri="{BB962C8B-B14F-4D97-AF65-F5344CB8AC3E}">
        <p14:creationId xmlns:p14="http://schemas.microsoft.com/office/powerpoint/2010/main" val="3103912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Hierarchical Data </a:t>
            </a:r>
            <a:r>
              <a:rPr lang="en-US" dirty="0" smtClean="0"/>
              <a:t>Stage</a:t>
            </a:r>
            <a:endParaRPr lang="en-US" dirty="0"/>
          </a:p>
        </p:txBody>
      </p:sp>
      <p:sp>
        <p:nvSpPr>
          <p:cNvPr id="5" name="Content Placeholder 4"/>
          <p:cNvSpPr>
            <a:spLocks noGrp="1"/>
          </p:cNvSpPr>
          <p:nvPr>
            <p:ph idx="1"/>
          </p:nvPr>
        </p:nvSpPr>
        <p:spPr/>
        <p:txBody>
          <a:bodyPr/>
          <a:lstStyle/>
          <a:p>
            <a:r>
              <a:rPr lang="en-US" dirty="0"/>
              <a:t>Ability to process all types of Hierarchical Data (JSON) as opposed to strictly being limited to XML. </a:t>
            </a:r>
          </a:p>
          <a:p>
            <a:r>
              <a:rPr lang="en-US" dirty="0"/>
              <a:t>This stage also has some additional functionality which wasn’t previously available. If you are familiar with this stage (Hierarchical Data/XML) you will know it has various steps which are added in the Assembly Editor, for a sequence of processing events. </a:t>
            </a:r>
          </a:p>
          <a:p>
            <a:r>
              <a:rPr lang="en-US" dirty="0"/>
              <a:t>There are now three new steps:</a:t>
            </a:r>
          </a:p>
          <a:p>
            <a:pPr lvl="1"/>
            <a:r>
              <a:rPr lang="en-US" dirty="0"/>
              <a:t>REST – Invokes a </a:t>
            </a:r>
            <a:r>
              <a:rPr lang="en-US" dirty="0" err="1"/>
              <a:t>RESTful</a:t>
            </a:r>
            <a:r>
              <a:rPr lang="en-US" dirty="0"/>
              <a:t> web service</a:t>
            </a:r>
          </a:p>
          <a:p>
            <a:pPr lvl="1"/>
            <a:r>
              <a:rPr lang="en-US" dirty="0" err="1"/>
              <a:t>JSON_Parser</a:t>
            </a:r>
            <a:r>
              <a:rPr lang="en-US" dirty="0"/>
              <a:t> – Parse JSON content with a selected type</a:t>
            </a:r>
          </a:p>
          <a:p>
            <a:pPr lvl="1"/>
            <a:r>
              <a:rPr lang="en-US" dirty="0" err="1"/>
              <a:t>JSON_Composer</a:t>
            </a:r>
            <a:r>
              <a:rPr lang="en-US" dirty="0"/>
              <a:t> – Compose JSON content with a selected type</a:t>
            </a:r>
          </a:p>
          <a:p>
            <a:endParaRPr lang="en-US" dirty="0"/>
          </a:p>
        </p:txBody>
      </p:sp>
    </p:spTree>
    <p:extLst>
      <p:ext uri="{BB962C8B-B14F-4D97-AF65-F5344CB8AC3E}">
        <p14:creationId xmlns:p14="http://schemas.microsoft.com/office/powerpoint/2010/main" val="278752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Hierarchical Data </a:t>
            </a:r>
            <a:r>
              <a:rPr lang="en-US" dirty="0" smtClean="0"/>
              <a:t>Stage</a:t>
            </a:r>
            <a:endParaRPr lang="en-US" dirty="0"/>
          </a:p>
        </p:txBody>
      </p:sp>
      <p:pic>
        <p:nvPicPr>
          <p:cNvPr id="12290" name="Picture 2" descr="D:\TRAINING\Datastage_training\FINAL DELIVERY\HIERARCHIC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4" y="1233489"/>
            <a:ext cx="5405211" cy="483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986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Big Data File </a:t>
            </a:r>
            <a:r>
              <a:rPr lang="en-US" dirty="0" smtClean="0"/>
              <a:t>Stage</a:t>
            </a:r>
            <a:endParaRPr lang="en-US" dirty="0"/>
          </a:p>
        </p:txBody>
      </p:sp>
      <p:sp>
        <p:nvSpPr>
          <p:cNvPr id="6" name="Content Placeholder 5"/>
          <p:cNvSpPr>
            <a:spLocks noGrp="1"/>
          </p:cNvSpPr>
          <p:nvPr>
            <p:ph idx="1"/>
          </p:nvPr>
        </p:nvSpPr>
        <p:spPr/>
        <p:txBody>
          <a:bodyPr/>
          <a:lstStyle/>
          <a:p>
            <a:r>
              <a:rPr lang="en-US" dirty="0"/>
              <a:t>The Big Data File stage is used to read and write to files on Hadoop (HDFS). </a:t>
            </a:r>
          </a:p>
          <a:p>
            <a:r>
              <a:rPr lang="en-US" dirty="0"/>
              <a:t>The Big Data File stage is now compatible with </a:t>
            </a:r>
            <a:r>
              <a:rPr lang="en-US" dirty="0" err="1"/>
              <a:t>Hortonworks</a:t>
            </a:r>
            <a:r>
              <a:rPr lang="en-US" dirty="0"/>
              <a:t> 2.1, </a:t>
            </a:r>
            <a:r>
              <a:rPr lang="en-US" dirty="0" err="1"/>
              <a:t>Cloudera</a:t>
            </a:r>
            <a:r>
              <a:rPr lang="en-US" dirty="0"/>
              <a:t> 4.5, and </a:t>
            </a:r>
            <a:r>
              <a:rPr lang="en-US" dirty="0" err="1"/>
              <a:t>InfoSphere</a:t>
            </a:r>
            <a:r>
              <a:rPr lang="en-US" dirty="0"/>
              <a:t> </a:t>
            </a:r>
            <a:r>
              <a:rPr lang="en-US" dirty="0" err="1"/>
              <a:t>BigInsights</a:t>
            </a:r>
            <a:r>
              <a:rPr lang="en-US" dirty="0"/>
              <a:t> 3.0.</a:t>
            </a:r>
          </a:p>
          <a:p>
            <a:endParaRPr lang="en-US" dirty="0"/>
          </a:p>
        </p:txBody>
      </p:sp>
      <p:sp>
        <p:nvSpPr>
          <p:cNvPr id="4099" name="Content Placeholder 12"/>
          <p:cNvSpPr>
            <a:spLocks/>
          </p:cNvSpPr>
          <p:nvPr/>
        </p:nvSpPr>
        <p:spPr bwMode="auto">
          <a:xfrm>
            <a:off x="319088" y="1233488"/>
            <a:ext cx="6371998"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defTabSz="914342">
              <a:spcAft>
                <a:spcPts val="1200"/>
              </a:spcAft>
              <a:buClr>
                <a:srgbClr val="0098C7"/>
              </a:buClr>
              <a:buFont typeface="Wingdings" pitchFamily="2" charset="2"/>
              <a:buChar char="§"/>
            </a:pPr>
            <a:endParaRPr lang="en-US" dirty="0">
              <a:solidFill>
                <a:srgbClr val="263147"/>
              </a:solidFill>
              <a:latin typeface="Arial"/>
            </a:endParaRPr>
          </a:p>
        </p:txBody>
      </p:sp>
      <p:pic>
        <p:nvPicPr>
          <p:cNvPr id="13314" name="Picture 2" descr="D:\TRAINING\Datastage_training\FINAL DELIVERY\big-data-file-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752" y="3747294"/>
            <a:ext cx="2341562"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5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Greenplum</a:t>
            </a:r>
            <a:r>
              <a:rPr lang="en-US" dirty="0"/>
              <a:t> </a:t>
            </a:r>
            <a:r>
              <a:rPr lang="en-US" dirty="0" err="1" smtClean="0"/>
              <a:t>ConnectorStage</a:t>
            </a:r>
            <a:endParaRPr lang="en-US" dirty="0"/>
          </a:p>
        </p:txBody>
      </p:sp>
      <p:sp>
        <p:nvSpPr>
          <p:cNvPr id="6" name="Content Placeholder 5"/>
          <p:cNvSpPr>
            <a:spLocks noGrp="1"/>
          </p:cNvSpPr>
          <p:nvPr>
            <p:ph idx="1"/>
          </p:nvPr>
        </p:nvSpPr>
        <p:spPr/>
        <p:txBody>
          <a:bodyPr/>
          <a:lstStyle/>
          <a:p>
            <a:r>
              <a:rPr lang="en-US" dirty="0"/>
              <a:t>You can now use the </a:t>
            </a:r>
            <a:r>
              <a:rPr lang="en-US" dirty="0" err="1"/>
              <a:t>Greenplum</a:t>
            </a:r>
            <a:r>
              <a:rPr lang="en-US" dirty="0"/>
              <a:t> Connector stage for a native connection for accessing data which is located in a </a:t>
            </a:r>
            <a:r>
              <a:rPr lang="en-US" dirty="0" err="1"/>
              <a:t>Greenplum</a:t>
            </a:r>
            <a:r>
              <a:rPr lang="en-US" dirty="0"/>
              <a:t> database. </a:t>
            </a:r>
          </a:p>
          <a:p>
            <a:r>
              <a:rPr lang="en-US" dirty="0"/>
              <a:t>You can now also import Table Definitions using the </a:t>
            </a:r>
            <a:r>
              <a:rPr lang="en-US" dirty="0" err="1"/>
              <a:t>Greenplum</a:t>
            </a:r>
            <a:r>
              <a:rPr lang="en-US" dirty="0"/>
              <a:t> Connector framework.</a:t>
            </a:r>
          </a:p>
          <a:p>
            <a:endParaRPr lang="en-US" dirty="0"/>
          </a:p>
        </p:txBody>
      </p:sp>
      <p:sp>
        <p:nvSpPr>
          <p:cNvPr id="4099" name="Content Placeholder 12"/>
          <p:cNvSpPr>
            <a:spLocks/>
          </p:cNvSpPr>
          <p:nvPr/>
        </p:nvSpPr>
        <p:spPr bwMode="auto">
          <a:xfrm>
            <a:off x="319088" y="1233488"/>
            <a:ext cx="6371998"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defTabSz="914342">
              <a:spcAft>
                <a:spcPts val="1200"/>
              </a:spcAft>
              <a:buClr>
                <a:srgbClr val="0098C7"/>
              </a:buClr>
              <a:buFont typeface="Wingdings" pitchFamily="2" charset="2"/>
              <a:buChar char="§"/>
            </a:pPr>
            <a:endParaRPr lang="en-US" dirty="0">
              <a:solidFill>
                <a:srgbClr val="263147"/>
              </a:solidFill>
              <a:latin typeface="Arial"/>
            </a:endParaRPr>
          </a:p>
        </p:txBody>
      </p:sp>
      <p:pic>
        <p:nvPicPr>
          <p:cNvPr id="14338" name="Picture 2" descr="D:\TRAINING\Datastage_training\FINAL DELIVERY\greenplum-connector-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428" y="4085427"/>
            <a:ext cx="2815318"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517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InfoSphere</a:t>
            </a:r>
            <a:r>
              <a:rPr lang="en-US" dirty="0"/>
              <a:t> Master Data Management Connector </a:t>
            </a:r>
            <a:r>
              <a:rPr lang="en-US" dirty="0" smtClean="0"/>
              <a:t>Stage</a:t>
            </a:r>
            <a:endParaRPr lang="en-US" dirty="0"/>
          </a:p>
        </p:txBody>
      </p:sp>
      <p:sp>
        <p:nvSpPr>
          <p:cNvPr id="6" name="Content Placeholder 5"/>
          <p:cNvSpPr>
            <a:spLocks noGrp="1"/>
          </p:cNvSpPr>
          <p:nvPr>
            <p:ph idx="1"/>
          </p:nvPr>
        </p:nvSpPr>
        <p:spPr/>
        <p:txBody>
          <a:bodyPr/>
          <a:lstStyle/>
          <a:p>
            <a:r>
              <a:rPr lang="en-US" dirty="0"/>
              <a:t>The Master Data Management Connector stage can be used to read and write data from the IBM master data management solution – </a:t>
            </a:r>
            <a:r>
              <a:rPr lang="en-US" dirty="0" err="1"/>
              <a:t>InfoSphere</a:t>
            </a:r>
            <a:r>
              <a:rPr lang="en-US" dirty="0"/>
              <a:t> MDM. </a:t>
            </a:r>
          </a:p>
          <a:p>
            <a:endParaRPr lang="en-US" dirty="0"/>
          </a:p>
          <a:p>
            <a:r>
              <a:rPr lang="en-US" dirty="0"/>
              <a:t>This stage can be configured for Member read and Member write interactions from the MDM server.</a:t>
            </a:r>
          </a:p>
          <a:p>
            <a:endParaRPr lang="en-US" dirty="0"/>
          </a:p>
        </p:txBody>
      </p:sp>
      <p:sp>
        <p:nvSpPr>
          <p:cNvPr id="4099" name="Content Placeholder 12"/>
          <p:cNvSpPr>
            <a:spLocks/>
          </p:cNvSpPr>
          <p:nvPr/>
        </p:nvSpPr>
        <p:spPr bwMode="auto">
          <a:xfrm>
            <a:off x="319088" y="1233488"/>
            <a:ext cx="6371998"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defTabSz="914342">
              <a:spcAft>
                <a:spcPts val="1200"/>
              </a:spcAft>
              <a:buClr>
                <a:srgbClr val="0098C7"/>
              </a:buClr>
              <a:buFont typeface="Wingdings" pitchFamily="2" charset="2"/>
              <a:buChar char="§"/>
            </a:pPr>
            <a:endParaRPr lang="en-US" dirty="0">
              <a:solidFill>
                <a:srgbClr val="263147"/>
              </a:solidFill>
              <a:latin typeface="Arial"/>
            </a:endParaRPr>
          </a:p>
        </p:txBody>
      </p:sp>
      <p:pic>
        <p:nvPicPr>
          <p:cNvPr id="15362" name="Picture 2" descr="D:\TRAINING\Datastage_training\FINAL DELIVERY\mdm-connector-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372" y="3962400"/>
            <a:ext cx="29076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21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Amazon S3 Connector </a:t>
            </a:r>
            <a:r>
              <a:rPr lang="en-US" dirty="0" smtClean="0"/>
              <a:t>Stage</a:t>
            </a:r>
            <a:endParaRPr lang="en-US" dirty="0"/>
          </a:p>
        </p:txBody>
      </p:sp>
      <p:sp>
        <p:nvSpPr>
          <p:cNvPr id="6" name="Content Placeholder 5"/>
          <p:cNvSpPr>
            <a:spLocks noGrp="1"/>
          </p:cNvSpPr>
          <p:nvPr>
            <p:ph idx="1"/>
          </p:nvPr>
        </p:nvSpPr>
        <p:spPr/>
        <p:txBody>
          <a:bodyPr/>
          <a:lstStyle/>
          <a:p>
            <a:r>
              <a:rPr lang="en-US" dirty="0"/>
              <a:t>Amazon S3 (Simple Storage Service) is a cheap cloud file storage system which offers availability through web services (REST, SOAP, and </a:t>
            </a:r>
            <a:r>
              <a:rPr lang="en-US" dirty="0" err="1"/>
              <a:t>BitTorrent</a:t>
            </a:r>
            <a:r>
              <a:rPr lang="en-US" dirty="0"/>
              <a:t>). </a:t>
            </a:r>
          </a:p>
          <a:p>
            <a:endParaRPr lang="en-US" dirty="0"/>
          </a:p>
          <a:p>
            <a:r>
              <a:rPr lang="en-US" dirty="0"/>
              <a:t>It offers scalability, high availability, and low latency at extremely competitive prices. The Amazon S3 Connector stage be can used to read and write data residing in Amazon S3.</a:t>
            </a:r>
          </a:p>
          <a:p>
            <a:endParaRPr lang="en-US" dirty="0"/>
          </a:p>
        </p:txBody>
      </p:sp>
      <p:sp>
        <p:nvSpPr>
          <p:cNvPr id="4099" name="Content Placeholder 12"/>
          <p:cNvSpPr>
            <a:spLocks/>
          </p:cNvSpPr>
          <p:nvPr/>
        </p:nvSpPr>
        <p:spPr bwMode="auto">
          <a:xfrm>
            <a:off x="319088" y="1233488"/>
            <a:ext cx="6371998"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defTabSz="914342">
              <a:spcAft>
                <a:spcPts val="1200"/>
              </a:spcAft>
              <a:buClr>
                <a:srgbClr val="0098C7"/>
              </a:buClr>
              <a:buFont typeface="Wingdings" pitchFamily="2" charset="2"/>
              <a:buChar char="§"/>
            </a:pPr>
            <a:endParaRPr lang="en-US" dirty="0">
              <a:solidFill>
                <a:srgbClr val="263147"/>
              </a:solidFill>
              <a:latin typeface="Arial"/>
            </a:endParaRPr>
          </a:p>
        </p:txBody>
      </p:sp>
      <p:pic>
        <p:nvPicPr>
          <p:cNvPr id="16386" name="Picture 2" descr="D:\TRAINING\Datastage_training\FINAL DELIVERY\amazon-s3-conn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117" y="4342606"/>
            <a:ext cx="3033939"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Unstructured Data Stage – Microsoft Excel (.</a:t>
            </a:r>
            <a:r>
              <a:rPr lang="en-US" dirty="0" err="1"/>
              <a:t>xls</a:t>
            </a:r>
            <a:r>
              <a:rPr lang="en-US" dirty="0"/>
              <a:t> and .</a:t>
            </a:r>
            <a:r>
              <a:rPr lang="en-US" dirty="0" err="1"/>
              <a:t>xlsx</a:t>
            </a:r>
            <a:r>
              <a:rPr lang="en-US" dirty="0" smtClean="0"/>
              <a:t>)</a:t>
            </a:r>
            <a:endParaRPr lang="en-US" dirty="0"/>
          </a:p>
        </p:txBody>
      </p:sp>
      <p:pic>
        <p:nvPicPr>
          <p:cNvPr id="17410" name="Picture 2" descr="D:\TRAINING\Datastage_training\FINAL DELIVERY\unstructured-data-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773" y="3454172"/>
            <a:ext cx="5000625" cy="21050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r>
              <a:rPr lang="en-US" dirty="0"/>
              <a:t>The Unstructured Data stage was first introduced in </a:t>
            </a:r>
            <a:r>
              <a:rPr lang="en-US" dirty="0" err="1"/>
              <a:t>DataStage</a:t>
            </a:r>
            <a:r>
              <a:rPr lang="en-US" dirty="0"/>
              <a:t> v9.1 and was used to read Excel files through a native interface. </a:t>
            </a:r>
          </a:p>
          <a:p>
            <a:r>
              <a:rPr lang="en-US" dirty="0"/>
              <a:t>Previously, Excel data was staged as a .csv file or accessed through ODBC. The stage can also now be used to write data to Excel files.</a:t>
            </a:r>
          </a:p>
          <a:p>
            <a:endParaRPr lang="en-US" dirty="0"/>
          </a:p>
        </p:txBody>
      </p:sp>
    </p:spTree>
    <p:extLst>
      <p:ext uri="{BB962C8B-B14F-4D97-AF65-F5344CB8AC3E}">
        <p14:creationId xmlns:p14="http://schemas.microsoft.com/office/powerpoint/2010/main" val="3787406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Class book</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07CF3DE7-066B-4EF9-8F4A-655FA85845C6}"/>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3428</TotalTime>
  <Words>652</Words>
  <Application>Microsoft Office PowerPoint</Application>
  <PresentationFormat>On-screen Show (4:3)</PresentationFormat>
  <Paragraphs>66</Paragraphs>
  <Slides>13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Wingdings</vt:lpstr>
      <vt:lpstr>Helvetica Light</vt:lpstr>
      <vt:lpstr>MS PGothic</vt:lpstr>
      <vt:lpstr>Candara</vt:lpstr>
      <vt:lpstr>Calibri</vt:lpstr>
      <vt:lpstr>2_Corporate Presentation Template (4x3 - Normal)</vt:lpstr>
      <vt:lpstr>think-cell Slide</vt:lpstr>
      <vt:lpstr>IBM InfoSphere Information Server</vt:lpstr>
      <vt:lpstr>Lesson Objectives</vt:lpstr>
      <vt:lpstr>Hierarchical Data Stage</vt:lpstr>
      <vt:lpstr>Hierarchical Data Stage</vt:lpstr>
      <vt:lpstr>Big Data File Stage</vt:lpstr>
      <vt:lpstr>Greenplum ConnectorStage</vt:lpstr>
      <vt:lpstr>InfoSphere Master Data Management Connector Stage</vt:lpstr>
      <vt:lpstr>Amazon S3 Connector Stage</vt:lpstr>
      <vt:lpstr>Unstructured Data Stage – Microsoft Excel (.xls and .xlsx)</vt:lpstr>
      <vt:lpstr>Sort Stage Optimization</vt:lpstr>
      <vt:lpstr>Improved Flexibility in Record Delimiting</vt:lpstr>
      <vt:lpstr>Operations Console/Workload Management</vt:lpstr>
      <vt:lpstr>Operations Console/Workload Management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210</cp:revision>
  <cp:lastPrinted>2016-09-22T10:54:30Z</cp:lastPrinted>
  <dcterms:created xsi:type="dcterms:W3CDTF">2012-05-18T02:59:15Z</dcterms:created>
  <dcterms:modified xsi:type="dcterms:W3CDTF">2016-09-22T10:54:51Z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