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E5868-3C0B-4F50-897C-03F33232BD29}"/>
              </a:ext>
            </a:extLst>
          </p:cNvPr>
          <p:cNvSpPr>
            <a:spLocks noGrp="1"/>
          </p:cNvSpPr>
          <p:nvPr>
            <p:ph type="ctrTitle"/>
          </p:nvPr>
        </p:nvSpPr>
        <p:spPr/>
        <p:txBody>
          <a:bodyPr>
            <a:normAutofit fontScale="90000"/>
          </a:bodyPr>
          <a:lstStyle/>
          <a:p>
            <a:r>
              <a:rPr lang="en-IN" dirty="0"/>
              <a:t>Identifying nearest neighbourhoods for Mexican Restaurant</a:t>
            </a:r>
          </a:p>
        </p:txBody>
      </p:sp>
      <p:sp>
        <p:nvSpPr>
          <p:cNvPr id="3" name="Subtitle 2">
            <a:extLst>
              <a:ext uri="{FF2B5EF4-FFF2-40B4-BE49-F238E27FC236}">
                <a16:creationId xmlns:a16="http://schemas.microsoft.com/office/drawing/2014/main" id="{91AE036B-E926-4B10-B790-1312F3F2E48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8973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4C24-D8CB-4DCF-9325-575FC19DCD73}"/>
              </a:ext>
            </a:extLst>
          </p:cNvPr>
          <p:cNvSpPr>
            <a:spLocks noGrp="1"/>
          </p:cNvSpPr>
          <p:nvPr>
            <p:ph type="title"/>
          </p:nvPr>
        </p:nvSpPr>
        <p:spPr/>
        <p:txBody>
          <a:bodyPr>
            <a:normAutofit/>
          </a:bodyPr>
          <a:lstStyle/>
          <a:p>
            <a:pPr algn="ctr"/>
            <a:r>
              <a:rPr lang="en-IN" sz="2000" dirty="0"/>
              <a:t>Business Problem discussion</a:t>
            </a:r>
          </a:p>
        </p:txBody>
      </p:sp>
      <p:sp>
        <p:nvSpPr>
          <p:cNvPr id="3" name="Content Placeholder 2">
            <a:extLst>
              <a:ext uri="{FF2B5EF4-FFF2-40B4-BE49-F238E27FC236}">
                <a16:creationId xmlns:a16="http://schemas.microsoft.com/office/drawing/2014/main" id="{EE2F8B5B-D40E-4265-8743-0D87763B8C42}"/>
              </a:ext>
            </a:extLst>
          </p:cNvPr>
          <p:cNvSpPr>
            <a:spLocks noGrp="1"/>
          </p:cNvSpPr>
          <p:nvPr>
            <p:ph idx="1"/>
          </p:nvPr>
        </p:nvSpPr>
        <p:spPr/>
        <p:txBody>
          <a:bodyPr/>
          <a:lstStyle/>
          <a:p>
            <a:pPr marL="0" indent="0">
              <a:buNone/>
            </a:pPr>
            <a:r>
              <a:rPr lang="en-IN" dirty="0"/>
              <a:t>As </a:t>
            </a:r>
            <a:r>
              <a:rPr lang="en-US" dirty="0"/>
              <a:t>there are many restaurants in New York City, each belonging to different categories like Chinese , Indian , French </a:t>
            </a:r>
            <a:r>
              <a:rPr lang="en-US" dirty="0" err="1"/>
              <a:t>etc</a:t>
            </a:r>
            <a:r>
              <a:rPr lang="en-US" dirty="0"/>
              <a:t>…So main aim of the project is to identify Mexican Restaurant in the nearest neighborhood</a:t>
            </a:r>
          </a:p>
          <a:p>
            <a:pPr marL="0" indent="0">
              <a:buNone/>
            </a:pPr>
            <a:r>
              <a:rPr lang="en-US" dirty="0"/>
              <a:t>To identify nearest neighborhood for Mexican cuisines first we have to identify no of neighborhood for each Borough</a:t>
            </a:r>
          </a:p>
          <a:p>
            <a:pPr marL="0" indent="0">
              <a:buNone/>
            </a:pPr>
            <a:r>
              <a:rPr lang="en-US" dirty="0"/>
              <a:t>Target audience:</a:t>
            </a:r>
          </a:p>
          <a:p>
            <a:pPr marL="0" indent="0">
              <a:buNone/>
            </a:pPr>
            <a:r>
              <a:rPr lang="en-US" dirty="0"/>
              <a:t> 1)This project will be useful to the one who is travelling to New York and wanted to taste best Mexican cuisines.</a:t>
            </a:r>
          </a:p>
          <a:p>
            <a:pPr marL="0" indent="0">
              <a:buNone/>
            </a:pPr>
            <a:r>
              <a:rPr lang="en-US" dirty="0"/>
              <a:t> 2)One who wants to open a Mexican restaurant to identify the best place for their business</a:t>
            </a:r>
            <a:endParaRPr lang="en-IN" dirty="0"/>
          </a:p>
        </p:txBody>
      </p:sp>
    </p:spTree>
    <p:extLst>
      <p:ext uri="{BB962C8B-B14F-4D97-AF65-F5344CB8AC3E}">
        <p14:creationId xmlns:p14="http://schemas.microsoft.com/office/powerpoint/2010/main" val="404506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A0AF-AA5E-4F8B-BD3D-73F94127AB9E}"/>
              </a:ext>
            </a:extLst>
          </p:cNvPr>
          <p:cNvSpPr>
            <a:spLocks noGrp="1"/>
          </p:cNvSpPr>
          <p:nvPr>
            <p:ph type="title"/>
          </p:nvPr>
        </p:nvSpPr>
        <p:spPr/>
        <p:txBody>
          <a:bodyPr>
            <a:normAutofit/>
          </a:bodyPr>
          <a:lstStyle/>
          <a:p>
            <a:pPr algn="ctr"/>
            <a:r>
              <a:rPr lang="en-IN" sz="2000" dirty="0"/>
              <a:t>Data Description</a:t>
            </a:r>
          </a:p>
        </p:txBody>
      </p:sp>
      <p:sp>
        <p:nvSpPr>
          <p:cNvPr id="3" name="Content Placeholder 2">
            <a:extLst>
              <a:ext uri="{FF2B5EF4-FFF2-40B4-BE49-F238E27FC236}">
                <a16:creationId xmlns:a16="http://schemas.microsoft.com/office/drawing/2014/main" id="{85036A36-FEA7-47E0-B880-D29241987B47}"/>
              </a:ext>
            </a:extLst>
          </p:cNvPr>
          <p:cNvSpPr>
            <a:spLocks noGrp="1"/>
          </p:cNvSpPr>
          <p:nvPr>
            <p:ph idx="1"/>
          </p:nvPr>
        </p:nvSpPr>
        <p:spPr/>
        <p:txBody>
          <a:bodyPr>
            <a:normAutofit lnSpcReduction="10000"/>
          </a:bodyPr>
          <a:lstStyle/>
          <a:p>
            <a:pPr marL="0" indent="0">
              <a:buNone/>
            </a:pPr>
            <a:r>
              <a:rPr lang="en-US" altLang="en-US" dirty="0">
                <a:solidFill>
                  <a:schemeClr val="tx1"/>
                </a:solidFill>
                <a:latin typeface="Arial" panose="020B0604020202020204" pitchFamily="34" charset="0"/>
              </a:rPr>
              <a:t>For</a:t>
            </a:r>
            <a:r>
              <a:rPr lang="en-US" altLang="en-US" sz="1200" dirty="0">
                <a:solidFill>
                  <a:schemeClr val="tx1"/>
                </a:solidFill>
                <a:latin typeface="Courier New" panose="02070309020205020404" pitchFamily="49" charset="0"/>
              </a:rPr>
              <a:t> </a:t>
            </a:r>
            <a:r>
              <a:rPr lang="en-US" altLang="en-US" dirty="0">
                <a:solidFill>
                  <a:schemeClr val="tx1"/>
                </a:solidFill>
                <a:latin typeface="Arial" panose="020B0604020202020204" pitchFamily="34" charset="0"/>
              </a:rPr>
              <a:t>this</a:t>
            </a:r>
            <a:r>
              <a:rPr lang="en-US" altLang="en-US" sz="1200" dirty="0">
                <a:solidFill>
                  <a:schemeClr val="tx1"/>
                </a:solidFill>
                <a:latin typeface="Courier New" panose="02070309020205020404" pitchFamily="49" charset="0"/>
              </a:rPr>
              <a:t> </a:t>
            </a:r>
            <a:r>
              <a:rPr lang="en-US" altLang="en-US" dirty="0">
                <a:solidFill>
                  <a:schemeClr val="tx1"/>
                </a:solidFill>
                <a:latin typeface="Arial" panose="020B0604020202020204" pitchFamily="34" charset="0"/>
              </a:rPr>
              <a:t>project</a:t>
            </a:r>
            <a:r>
              <a:rPr lang="en-US" altLang="en-US" sz="1200" dirty="0">
                <a:solidFill>
                  <a:schemeClr val="tx1"/>
                </a:solidFill>
                <a:latin typeface="Courier New" panose="02070309020205020404" pitchFamily="49" charset="0"/>
              </a:rPr>
              <a:t> </a:t>
            </a:r>
            <a:r>
              <a:rPr lang="en-US" altLang="en-US" dirty="0">
                <a:solidFill>
                  <a:schemeClr val="tx1"/>
                </a:solidFill>
                <a:latin typeface="Arial" panose="020B0604020202020204" pitchFamily="34" charset="0"/>
              </a:rPr>
              <a:t>we</a:t>
            </a:r>
            <a:r>
              <a:rPr lang="en-US" altLang="en-US" sz="1200" dirty="0">
                <a:solidFill>
                  <a:schemeClr val="tx1"/>
                </a:solidFill>
                <a:latin typeface="Courier New" panose="02070309020205020404" pitchFamily="49" charset="0"/>
              </a:rPr>
              <a:t> </a:t>
            </a:r>
            <a:r>
              <a:rPr lang="en-US" altLang="en-US" dirty="0">
                <a:solidFill>
                  <a:schemeClr val="tx1"/>
                </a:solidFill>
                <a:latin typeface="Arial" panose="020B0604020202020204" pitchFamily="34" charset="0"/>
              </a:rPr>
              <a:t>need</a:t>
            </a:r>
            <a:r>
              <a:rPr lang="en-US" altLang="en-US" sz="1200" dirty="0">
                <a:solidFill>
                  <a:schemeClr val="tx1"/>
                </a:solidFill>
                <a:latin typeface="Courier New" panose="02070309020205020404" pitchFamily="49" charset="0"/>
              </a:rPr>
              <a:t> </a:t>
            </a:r>
            <a:r>
              <a:rPr lang="en-US" altLang="en-US" dirty="0">
                <a:solidFill>
                  <a:schemeClr val="tx1"/>
                </a:solidFill>
                <a:latin typeface="Arial" panose="020B0604020202020204" pitchFamily="34" charset="0"/>
              </a:rPr>
              <a:t>the</a:t>
            </a:r>
            <a:r>
              <a:rPr lang="en-US" altLang="en-US" sz="1200" dirty="0">
                <a:solidFill>
                  <a:schemeClr val="tx1"/>
                </a:solidFill>
                <a:latin typeface="Courier New" panose="02070309020205020404" pitchFamily="49" charset="0"/>
              </a:rPr>
              <a:t> </a:t>
            </a:r>
            <a:r>
              <a:rPr lang="en-US" altLang="en-US" dirty="0">
                <a:solidFill>
                  <a:schemeClr val="tx1"/>
                </a:solidFill>
                <a:latin typeface="Arial" panose="020B0604020202020204" pitchFamily="34" charset="0"/>
              </a:rPr>
              <a:t>following</a:t>
            </a:r>
            <a:r>
              <a:rPr lang="en-US" altLang="en-US" sz="1200" dirty="0">
                <a:solidFill>
                  <a:schemeClr val="tx1"/>
                </a:solidFill>
                <a:latin typeface="Courier New" panose="02070309020205020404" pitchFamily="49" charset="0"/>
              </a:rPr>
              <a:t> </a:t>
            </a:r>
            <a:r>
              <a:rPr lang="en-US" altLang="en-US" dirty="0">
                <a:solidFill>
                  <a:schemeClr val="tx1"/>
                </a:solidFill>
                <a:latin typeface="Arial" panose="020B0604020202020204" pitchFamily="34" charset="0"/>
              </a:rPr>
              <a:t>data</a:t>
            </a:r>
            <a:r>
              <a:rPr lang="en-US" altLang="en-US" sz="1200" dirty="0">
                <a:solidFill>
                  <a:schemeClr val="tx1"/>
                </a:solidFill>
                <a:latin typeface="Courier New" panose="02070309020205020404" pitchFamily="49" charset="0"/>
              </a:rPr>
              <a:t> : </a:t>
            </a:r>
          </a:p>
          <a:p>
            <a:pPr marL="0" lvl="0" indent="0" defTabSz="914400" eaLnBrk="0" fontAlgn="base" hangingPunct="0">
              <a:spcBef>
                <a:spcPct val="30000"/>
              </a:spcBef>
              <a:spcAft>
                <a:spcPct val="0"/>
              </a:spcAft>
              <a:buClrTx/>
              <a:buNone/>
            </a:pPr>
            <a:r>
              <a:rPr lang="en-US" altLang="en-US" dirty="0">
                <a:solidFill>
                  <a:schemeClr val="tx1"/>
                </a:solidFill>
              </a:rPr>
              <a:t>1)New York City data that contains Boroughs, Neighborhoods along with their latitude and longitude. </a:t>
            </a:r>
          </a:p>
          <a:p>
            <a:pPr marL="0" lvl="0" indent="0" defTabSz="914400" eaLnBrk="0" fontAlgn="base" hangingPunct="0">
              <a:spcBef>
                <a:spcPct val="30000"/>
              </a:spcBef>
              <a:spcAft>
                <a:spcPct val="0"/>
              </a:spcAft>
              <a:buClrTx/>
              <a:buNone/>
            </a:pPr>
            <a:r>
              <a:rPr lang="en-US" altLang="en-US" dirty="0">
                <a:solidFill>
                  <a:schemeClr val="tx1"/>
                </a:solidFill>
              </a:rPr>
              <a:t>Data</a:t>
            </a:r>
            <a:r>
              <a:rPr lang="en-US" altLang="en-US" dirty="0">
                <a:solidFill>
                  <a:srgbClr val="333333"/>
                </a:solidFill>
              </a:rPr>
              <a:t> </a:t>
            </a:r>
            <a:r>
              <a:rPr lang="en-US" altLang="en-US" dirty="0">
                <a:solidFill>
                  <a:schemeClr val="tx1"/>
                </a:solidFill>
              </a:rPr>
              <a:t>source</a:t>
            </a:r>
            <a:r>
              <a:rPr lang="en-US" altLang="en-US" dirty="0">
                <a:solidFill>
                  <a:srgbClr val="333333"/>
                </a:solidFill>
              </a:rPr>
              <a:t> : </a:t>
            </a:r>
            <a:r>
              <a:rPr lang="en-US" altLang="en-US" dirty="0">
                <a:solidFill>
                  <a:schemeClr val="tx1"/>
                </a:solidFill>
                <a:hlinkClick r:id="rId2"/>
              </a:rPr>
              <a:t>https</a:t>
            </a:r>
            <a:r>
              <a:rPr lang="en-US" altLang="en-US" dirty="0">
                <a:solidFill>
                  <a:srgbClr val="333333"/>
                </a:solidFill>
                <a:hlinkClick r:id="rId2"/>
              </a:rPr>
              <a:t>:</a:t>
            </a:r>
            <a:r>
              <a:rPr lang="en-US" altLang="en-US" dirty="0">
                <a:solidFill>
                  <a:srgbClr val="666666"/>
                </a:solidFill>
                <a:hlinkClick r:id="rId2"/>
              </a:rPr>
              <a:t>//</a:t>
            </a:r>
            <a:r>
              <a:rPr lang="en-US" altLang="en-US" dirty="0">
                <a:solidFill>
                  <a:schemeClr val="tx1"/>
                </a:solidFill>
                <a:hlinkClick r:id="rId2"/>
              </a:rPr>
              <a:t>cocl</a:t>
            </a:r>
            <a:r>
              <a:rPr lang="en-US" altLang="en-US" dirty="0">
                <a:solidFill>
                  <a:srgbClr val="666666"/>
                </a:solidFill>
                <a:hlinkClick r:id="rId2"/>
              </a:rPr>
              <a:t>.</a:t>
            </a:r>
            <a:r>
              <a:rPr lang="en-US" altLang="en-US" dirty="0">
                <a:solidFill>
                  <a:schemeClr val="tx1"/>
                </a:solidFill>
                <a:hlinkClick r:id="rId2"/>
              </a:rPr>
              <a:t>us</a:t>
            </a:r>
            <a:r>
              <a:rPr lang="en-US" altLang="en-US" dirty="0">
                <a:solidFill>
                  <a:srgbClr val="666666"/>
                </a:solidFill>
                <a:hlinkClick r:id="rId2"/>
              </a:rPr>
              <a:t>/</a:t>
            </a:r>
            <a:r>
              <a:rPr lang="en-US" altLang="en-US" dirty="0">
                <a:solidFill>
                  <a:schemeClr val="tx1"/>
                </a:solidFill>
                <a:hlinkClick r:id="rId2"/>
              </a:rPr>
              <a:t>new_york_dataset</a:t>
            </a:r>
            <a:endParaRPr lang="en-US" altLang="en-US" dirty="0">
              <a:solidFill>
                <a:schemeClr val="tx1"/>
              </a:solidFill>
            </a:endParaRPr>
          </a:p>
          <a:p>
            <a:pPr marL="0" lvl="0" indent="0" defTabSz="914400" eaLnBrk="0" fontAlgn="base" hangingPunct="0">
              <a:spcBef>
                <a:spcPct val="30000"/>
              </a:spcBef>
              <a:spcAft>
                <a:spcPct val="0"/>
              </a:spcAft>
              <a:buClrTx/>
              <a:buNone/>
            </a:pPr>
            <a:r>
              <a:rPr lang="en-US" altLang="en-US" dirty="0">
                <a:solidFill>
                  <a:schemeClr val="tx1"/>
                </a:solidFill>
              </a:rPr>
              <a:t>2)</a:t>
            </a:r>
            <a:r>
              <a:rPr lang="en-US" altLang="en-US" dirty="0">
                <a:solidFill>
                  <a:srgbClr val="333333"/>
                </a:solidFill>
              </a:rPr>
              <a:t> </a:t>
            </a:r>
            <a:r>
              <a:rPr lang="en-US" altLang="en-US" dirty="0">
                <a:solidFill>
                  <a:schemeClr val="tx1"/>
                </a:solidFill>
              </a:rPr>
              <a:t>Description</a:t>
            </a:r>
            <a:r>
              <a:rPr lang="en-US" altLang="en-US" dirty="0">
                <a:solidFill>
                  <a:srgbClr val="333333"/>
                </a:solidFill>
              </a:rPr>
              <a:t> : </a:t>
            </a:r>
            <a:r>
              <a:rPr lang="en-US" altLang="en-US" dirty="0">
                <a:solidFill>
                  <a:schemeClr val="tx1"/>
                </a:solidFill>
              </a:rPr>
              <a:t>This</a:t>
            </a:r>
            <a:r>
              <a:rPr lang="en-US" altLang="en-US" dirty="0">
                <a:solidFill>
                  <a:srgbClr val="333333"/>
                </a:solidFill>
              </a:rPr>
              <a:t> </a:t>
            </a:r>
            <a:r>
              <a:rPr lang="en-US" altLang="en-US" dirty="0">
                <a:solidFill>
                  <a:schemeClr val="tx1"/>
                </a:solidFill>
              </a:rPr>
              <a:t>data</a:t>
            </a:r>
            <a:r>
              <a:rPr lang="en-US" altLang="en-US" dirty="0">
                <a:solidFill>
                  <a:srgbClr val="333333"/>
                </a:solidFill>
              </a:rPr>
              <a:t> </a:t>
            </a:r>
            <a:r>
              <a:rPr lang="en-US" altLang="en-US" dirty="0">
                <a:solidFill>
                  <a:schemeClr val="tx1"/>
                </a:solidFill>
              </a:rPr>
              <a:t>contains</a:t>
            </a:r>
            <a:r>
              <a:rPr lang="en-US" altLang="en-US" dirty="0">
                <a:solidFill>
                  <a:srgbClr val="333333"/>
                </a:solidFill>
              </a:rPr>
              <a:t> </a:t>
            </a:r>
            <a:r>
              <a:rPr lang="en-US" altLang="en-US" dirty="0">
                <a:solidFill>
                  <a:schemeClr val="tx1"/>
                </a:solidFill>
              </a:rPr>
              <a:t>the</a:t>
            </a:r>
            <a:r>
              <a:rPr lang="en-US" altLang="en-US" dirty="0">
                <a:solidFill>
                  <a:srgbClr val="333333"/>
                </a:solidFill>
              </a:rPr>
              <a:t> </a:t>
            </a:r>
            <a:r>
              <a:rPr lang="en-US" altLang="en-US" dirty="0">
                <a:solidFill>
                  <a:schemeClr val="tx1"/>
                </a:solidFill>
              </a:rPr>
              <a:t>required</a:t>
            </a:r>
            <a:r>
              <a:rPr lang="en-US" altLang="en-US" dirty="0">
                <a:solidFill>
                  <a:srgbClr val="333333"/>
                </a:solidFill>
              </a:rPr>
              <a:t> </a:t>
            </a:r>
            <a:r>
              <a:rPr lang="en-US" altLang="en-US" dirty="0">
                <a:solidFill>
                  <a:schemeClr val="tx1"/>
                </a:solidFill>
              </a:rPr>
              <a:t>information</a:t>
            </a:r>
            <a:r>
              <a:rPr lang="en-US" altLang="en-US" dirty="0">
                <a:solidFill>
                  <a:srgbClr val="666666"/>
                </a:solidFill>
              </a:rPr>
              <a:t>.</a:t>
            </a:r>
            <a:r>
              <a:rPr lang="en-US" altLang="en-US" dirty="0">
                <a:solidFill>
                  <a:srgbClr val="333333"/>
                </a:solidFill>
              </a:rPr>
              <a:t> </a:t>
            </a:r>
            <a:r>
              <a:rPr lang="en-US" altLang="en-US" dirty="0">
                <a:solidFill>
                  <a:schemeClr val="tx1"/>
                </a:solidFill>
              </a:rPr>
              <a:t>And</a:t>
            </a:r>
            <a:r>
              <a:rPr lang="en-US" altLang="en-US" dirty="0">
                <a:solidFill>
                  <a:srgbClr val="333333"/>
                </a:solidFill>
              </a:rPr>
              <a:t> </a:t>
            </a:r>
            <a:r>
              <a:rPr lang="en-US" altLang="en-US" dirty="0">
                <a:solidFill>
                  <a:schemeClr val="tx1"/>
                </a:solidFill>
              </a:rPr>
              <a:t>we</a:t>
            </a:r>
            <a:r>
              <a:rPr lang="en-US" altLang="en-US" dirty="0">
                <a:solidFill>
                  <a:srgbClr val="333333"/>
                </a:solidFill>
              </a:rPr>
              <a:t> </a:t>
            </a:r>
            <a:r>
              <a:rPr lang="en-US" altLang="en-US" dirty="0">
                <a:solidFill>
                  <a:schemeClr val="tx1"/>
                </a:solidFill>
              </a:rPr>
              <a:t>will</a:t>
            </a:r>
            <a:r>
              <a:rPr lang="en-US" altLang="en-US" dirty="0">
                <a:solidFill>
                  <a:srgbClr val="333333"/>
                </a:solidFill>
              </a:rPr>
              <a:t> </a:t>
            </a:r>
            <a:r>
              <a:rPr lang="en-US" altLang="en-US" dirty="0">
                <a:solidFill>
                  <a:schemeClr val="tx1"/>
                </a:solidFill>
              </a:rPr>
              <a:t>use</a:t>
            </a:r>
            <a:r>
              <a:rPr lang="en-US" altLang="en-US" dirty="0">
                <a:solidFill>
                  <a:srgbClr val="333333"/>
                </a:solidFill>
              </a:rPr>
              <a:t> </a:t>
            </a:r>
            <a:r>
              <a:rPr lang="en-US" altLang="en-US" dirty="0">
                <a:solidFill>
                  <a:schemeClr val="tx1"/>
                </a:solidFill>
              </a:rPr>
              <a:t>this</a:t>
            </a:r>
            <a:r>
              <a:rPr lang="en-US" altLang="en-US" dirty="0">
                <a:solidFill>
                  <a:srgbClr val="333333"/>
                </a:solidFill>
              </a:rPr>
              <a:t> </a:t>
            </a:r>
            <a:r>
              <a:rPr lang="en-US" altLang="en-US" dirty="0">
                <a:solidFill>
                  <a:schemeClr val="tx1"/>
                </a:solidFill>
              </a:rPr>
              <a:t>data</a:t>
            </a:r>
            <a:r>
              <a:rPr lang="en-US" altLang="en-US" dirty="0">
                <a:solidFill>
                  <a:srgbClr val="333333"/>
                </a:solidFill>
              </a:rPr>
              <a:t> </a:t>
            </a:r>
            <a:r>
              <a:rPr lang="en-US" altLang="en-US" dirty="0">
                <a:solidFill>
                  <a:schemeClr val="tx1"/>
                </a:solidFill>
              </a:rPr>
              <a:t>to</a:t>
            </a:r>
            <a:r>
              <a:rPr lang="en-US" altLang="en-US" dirty="0">
                <a:solidFill>
                  <a:srgbClr val="333333"/>
                </a:solidFill>
              </a:rPr>
              <a:t> </a:t>
            </a:r>
            <a:r>
              <a:rPr lang="en-US" altLang="en-US" dirty="0">
                <a:solidFill>
                  <a:schemeClr val="tx1"/>
                </a:solidFill>
              </a:rPr>
              <a:t>explore</a:t>
            </a:r>
            <a:r>
              <a:rPr lang="en-US" altLang="en-US" dirty="0">
                <a:solidFill>
                  <a:srgbClr val="333333"/>
                </a:solidFill>
              </a:rPr>
              <a:t> </a:t>
            </a:r>
            <a:r>
              <a:rPr lang="en-US" altLang="en-US" dirty="0">
                <a:solidFill>
                  <a:schemeClr val="tx1"/>
                </a:solidFill>
              </a:rPr>
              <a:t>various</a:t>
            </a:r>
            <a:r>
              <a:rPr lang="en-US" altLang="en-US" dirty="0">
                <a:solidFill>
                  <a:srgbClr val="333333"/>
                </a:solidFill>
              </a:rPr>
              <a:t> </a:t>
            </a:r>
            <a:r>
              <a:rPr lang="en-US" altLang="en-US" dirty="0">
                <a:solidFill>
                  <a:schemeClr val="tx1"/>
                </a:solidFill>
              </a:rPr>
              <a:t>neighborhoods</a:t>
            </a:r>
            <a:r>
              <a:rPr lang="en-US" altLang="en-US" dirty="0">
                <a:solidFill>
                  <a:srgbClr val="333333"/>
                </a:solidFill>
              </a:rPr>
              <a:t> </a:t>
            </a:r>
            <a:r>
              <a:rPr lang="en-US" altLang="en-US" dirty="0">
                <a:solidFill>
                  <a:schemeClr val="tx1"/>
                </a:solidFill>
              </a:rPr>
              <a:t>of</a:t>
            </a:r>
            <a:r>
              <a:rPr lang="en-US" altLang="en-US" dirty="0">
                <a:solidFill>
                  <a:srgbClr val="333333"/>
                </a:solidFill>
              </a:rPr>
              <a:t> </a:t>
            </a:r>
            <a:r>
              <a:rPr lang="en-US" altLang="en-US" dirty="0">
                <a:solidFill>
                  <a:schemeClr val="tx1"/>
                </a:solidFill>
              </a:rPr>
              <a:t>New</a:t>
            </a:r>
            <a:r>
              <a:rPr lang="en-US" altLang="en-US" dirty="0">
                <a:solidFill>
                  <a:srgbClr val="333333"/>
                </a:solidFill>
              </a:rPr>
              <a:t> </a:t>
            </a:r>
            <a:r>
              <a:rPr lang="en-US" altLang="en-US" dirty="0">
                <a:solidFill>
                  <a:schemeClr val="tx1"/>
                </a:solidFill>
              </a:rPr>
              <a:t>York</a:t>
            </a:r>
            <a:r>
              <a:rPr lang="en-US" altLang="en-US" dirty="0">
                <a:solidFill>
                  <a:srgbClr val="333333"/>
                </a:solidFill>
              </a:rPr>
              <a:t> </a:t>
            </a:r>
            <a:r>
              <a:rPr lang="en-US" altLang="en-US" dirty="0">
                <a:solidFill>
                  <a:schemeClr val="tx1"/>
                </a:solidFill>
              </a:rPr>
              <a:t>city</a:t>
            </a:r>
            <a:r>
              <a:rPr lang="en-US" altLang="en-US" dirty="0">
                <a:solidFill>
                  <a:srgbClr val="666666"/>
                </a:solidFill>
              </a:rPr>
              <a:t>.</a:t>
            </a:r>
            <a:r>
              <a:rPr lang="en-US" altLang="en-US" dirty="0">
                <a:solidFill>
                  <a:srgbClr val="333333"/>
                </a:solidFill>
              </a:rPr>
              <a:t> </a:t>
            </a:r>
            <a:r>
              <a:rPr lang="en-US" altLang="en-US" dirty="0">
                <a:solidFill>
                  <a:schemeClr val="tx1"/>
                </a:solidFill>
              </a:rPr>
              <a:t>Mexican</a:t>
            </a:r>
            <a:r>
              <a:rPr lang="en-US" altLang="en-US" dirty="0">
                <a:solidFill>
                  <a:srgbClr val="333333"/>
                </a:solidFill>
              </a:rPr>
              <a:t> </a:t>
            </a:r>
            <a:r>
              <a:rPr lang="en-US" altLang="en-US" dirty="0">
                <a:solidFill>
                  <a:schemeClr val="tx1"/>
                </a:solidFill>
              </a:rPr>
              <a:t>restaurants</a:t>
            </a:r>
            <a:r>
              <a:rPr lang="en-US" altLang="en-US" dirty="0">
                <a:solidFill>
                  <a:srgbClr val="333333"/>
                </a:solidFill>
              </a:rPr>
              <a:t> </a:t>
            </a:r>
            <a:r>
              <a:rPr lang="en-US" altLang="en-US" dirty="0">
                <a:solidFill>
                  <a:schemeClr val="tx1"/>
                </a:solidFill>
              </a:rPr>
              <a:t>in</a:t>
            </a:r>
            <a:r>
              <a:rPr lang="en-US" altLang="en-US" dirty="0">
                <a:solidFill>
                  <a:srgbClr val="333333"/>
                </a:solidFill>
              </a:rPr>
              <a:t> </a:t>
            </a:r>
            <a:r>
              <a:rPr lang="en-US" altLang="en-US" dirty="0">
                <a:solidFill>
                  <a:schemeClr val="tx1"/>
                </a:solidFill>
              </a:rPr>
              <a:t>each</a:t>
            </a:r>
            <a:r>
              <a:rPr lang="en-US" altLang="en-US" dirty="0">
                <a:solidFill>
                  <a:srgbClr val="333333"/>
                </a:solidFill>
              </a:rPr>
              <a:t> </a:t>
            </a:r>
            <a:r>
              <a:rPr lang="en-US" altLang="en-US" dirty="0">
                <a:solidFill>
                  <a:schemeClr val="tx1"/>
                </a:solidFill>
              </a:rPr>
              <a:t>neighborhood</a:t>
            </a:r>
            <a:r>
              <a:rPr lang="en-US" altLang="en-US" dirty="0">
                <a:solidFill>
                  <a:srgbClr val="333333"/>
                </a:solidFill>
              </a:rPr>
              <a:t> </a:t>
            </a:r>
            <a:r>
              <a:rPr lang="en-US" altLang="en-US" dirty="0">
                <a:solidFill>
                  <a:schemeClr val="tx1"/>
                </a:solidFill>
              </a:rPr>
              <a:t>of</a:t>
            </a:r>
            <a:r>
              <a:rPr lang="en-US" altLang="en-US" dirty="0">
                <a:solidFill>
                  <a:srgbClr val="333333"/>
                </a:solidFill>
              </a:rPr>
              <a:t> </a:t>
            </a:r>
            <a:r>
              <a:rPr lang="en-US" altLang="en-US" dirty="0">
                <a:solidFill>
                  <a:schemeClr val="tx1"/>
                </a:solidFill>
              </a:rPr>
              <a:t>New</a:t>
            </a:r>
            <a:r>
              <a:rPr lang="en-US" altLang="en-US" dirty="0">
                <a:solidFill>
                  <a:srgbClr val="333333"/>
                </a:solidFill>
              </a:rPr>
              <a:t> </a:t>
            </a:r>
            <a:r>
              <a:rPr lang="en-US" altLang="en-US" dirty="0">
                <a:solidFill>
                  <a:schemeClr val="tx1"/>
                </a:solidFill>
              </a:rPr>
              <a:t>York</a:t>
            </a:r>
            <a:r>
              <a:rPr lang="en-US" altLang="en-US" dirty="0">
                <a:solidFill>
                  <a:srgbClr val="333333"/>
                </a:solidFill>
              </a:rPr>
              <a:t> </a:t>
            </a:r>
            <a:r>
              <a:rPr lang="en-US" altLang="en-US" dirty="0">
                <a:solidFill>
                  <a:schemeClr val="tx1"/>
                </a:solidFill>
              </a:rPr>
              <a:t>city</a:t>
            </a:r>
          </a:p>
          <a:p>
            <a:pPr marL="0" lvl="0" indent="0" defTabSz="914400" eaLnBrk="0" fontAlgn="base" hangingPunct="0">
              <a:spcBef>
                <a:spcPct val="30000"/>
              </a:spcBef>
              <a:spcAft>
                <a:spcPct val="0"/>
              </a:spcAft>
              <a:buClrTx/>
              <a:buNone/>
            </a:pPr>
            <a:r>
              <a:rPr lang="en-US" altLang="en-US" dirty="0">
                <a:solidFill>
                  <a:schemeClr val="tx1"/>
                </a:solidFill>
              </a:rPr>
              <a:t>3)</a:t>
            </a:r>
            <a:r>
              <a:rPr lang="en-US" altLang="en-US" dirty="0">
                <a:solidFill>
                  <a:schemeClr val="tx1"/>
                </a:solidFill>
                <a:latin typeface="Arial" panose="020B0604020202020204" pitchFamily="34" charset="0"/>
              </a:rPr>
              <a:t> </a:t>
            </a:r>
            <a:r>
              <a:rPr lang="en-US" altLang="en-US" sz="1900" dirty="0">
                <a:solidFill>
                  <a:schemeClr val="tx1"/>
                </a:solidFill>
              </a:rPr>
              <a:t>Data source : Foursquare API</a:t>
            </a:r>
          </a:p>
          <a:p>
            <a:pPr marL="0" lvl="0" indent="0" defTabSz="914400" eaLnBrk="0" fontAlgn="base" hangingPunct="0">
              <a:spcBef>
                <a:spcPct val="30000"/>
              </a:spcBef>
              <a:spcAft>
                <a:spcPct val="0"/>
              </a:spcAft>
              <a:buClrTx/>
              <a:buNone/>
            </a:pPr>
            <a:r>
              <a:rPr lang="en-US" altLang="en-US" sz="1900" dirty="0">
                <a:solidFill>
                  <a:schemeClr val="tx1"/>
                </a:solidFill>
              </a:rPr>
              <a:t> Description : By using this API we will get the venues in each neighborhood. We can these venues to get only Mexican restaurants. For visualization Folium library is used to display of nearest neighborhoods after identifying Mexican restaurants </a:t>
            </a:r>
          </a:p>
          <a:p>
            <a:pPr marL="0" lvl="0" indent="0" defTabSz="914400" eaLnBrk="0" fontAlgn="base" hangingPunct="0">
              <a:spcBef>
                <a:spcPct val="30000"/>
              </a:spcBef>
              <a:spcAft>
                <a:spcPct val="0"/>
              </a:spcAft>
              <a:buClrTx/>
              <a:buNone/>
            </a:pPr>
            <a:endParaRPr lang="en-US" altLang="en-US" dirty="0">
              <a:solidFill>
                <a:schemeClr val="tx1"/>
              </a:solidFill>
            </a:endParaRPr>
          </a:p>
          <a:p>
            <a:pPr marL="0" lvl="0" indent="0" defTabSz="914400" eaLnBrk="0" fontAlgn="base" hangingPunct="0">
              <a:spcBef>
                <a:spcPct val="30000"/>
              </a:spcBef>
              <a:spcAft>
                <a:spcPct val="0"/>
              </a:spcAft>
              <a:buClrTx/>
              <a:buNone/>
            </a:pPr>
            <a:endParaRPr lang="en-US" altLang="en-US" dirty="0">
              <a:solidFill>
                <a:schemeClr val="tx1"/>
              </a:solidFill>
            </a:endParaRPr>
          </a:p>
          <a:p>
            <a:pPr marL="0" indent="0">
              <a:buNone/>
            </a:pPr>
            <a:endParaRPr lang="en-IN" dirty="0"/>
          </a:p>
        </p:txBody>
      </p:sp>
    </p:spTree>
    <p:extLst>
      <p:ext uri="{BB962C8B-B14F-4D97-AF65-F5344CB8AC3E}">
        <p14:creationId xmlns:p14="http://schemas.microsoft.com/office/powerpoint/2010/main" val="152036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30228-979A-4972-9502-9FC4E1DBEBEF}"/>
              </a:ext>
            </a:extLst>
          </p:cNvPr>
          <p:cNvSpPr>
            <a:spLocks noGrp="1"/>
          </p:cNvSpPr>
          <p:nvPr>
            <p:ph type="title"/>
          </p:nvPr>
        </p:nvSpPr>
        <p:spPr>
          <a:xfrm>
            <a:off x="649224" y="645106"/>
            <a:ext cx="5122652" cy="1259894"/>
          </a:xfrm>
        </p:spPr>
        <p:txBody>
          <a:bodyPr>
            <a:normAutofit/>
          </a:bodyPr>
          <a:lstStyle/>
          <a:p>
            <a:pPr algn="ctr"/>
            <a:r>
              <a:rPr lang="en-IN" dirty="0"/>
              <a:t>Results</a:t>
            </a:r>
          </a:p>
        </p:txBody>
      </p:sp>
      <p:sp>
        <p:nvSpPr>
          <p:cNvPr id="20" name="Rectangle 19">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D44E283-8F54-466F-A35D-2AF0C64AEA31}"/>
              </a:ext>
            </a:extLst>
          </p:cNvPr>
          <p:cNvSpPr>
            <a:spLocks noGrp="1"/>
          </p:cNvSpPr>
          <p:nvPr>
            <p:ph idx="1"/>
          </p:nvPr>
        </p:nvSpPr>
        <p:spPr>
          <a:xfrm>
            <a:off x="649225" y="2133600"/>
            <a:ext cx="5122652" cy="3759253"/>
          </a:xfrm>
        </p:spPr>
        <p:txBody>
          <a:bodyPr>
            <a:normAutofit/>
          </a:bodyPr>
          <a:lstStyle/>
          <a:p>
            <a:pPr marL="0" indent="0">
              <a:buNone/>
            </a:pPr>
            <a:r>
              <a:rPr lang="en-US" dirty="0"/>
              <a:t> Number of neighborhoods for each borough</a:t>
            </a:r>
          </a:p>
          <a:p>
            <a:pPr marL="0" indent="0">
              <a:buNone/>
            </a:pPr>
            <a:endParaRPr lang="en-IN" dirty="0"/>
          </a:p>
        </p:txBody>
      </p:sp>
      <p:pic>
        <p:nvPicPr>
          <p:cNvPr id="4" name="Picture 3" descr="A screenshot of a cell phone&#10;&#10;Description automatically generated">
            <a:extLst>
              <a:ext uri="{FF2B5EF4-FFF2-40B4-BE49-F238E27FC236}">
                <a16:creationId xmlns:a16="http://schemas.microsoft.com/office/drawing/2014/main" id="{67F01ABA-0159-49D5-818E-957FB84EC49B}"/>
              </a:ext>
            </a:extLst>
          </p:cNvPr>
          <p:cNvPicPr>
            <a:picLocks noChangeAspect="1"/>
          </p:cNvPicPr>
          <p:nvPr/>
        </p:nvPicPr>
        <p:blipFill>
          <a:blip r:embed="rId2"/>
          <a:stretch>
            <a:fillRect/>
          </a:stretch>
        </p:blipFill>
        <p:spPr>
          <a:xfrm>
            <a:off x="6091916" y="1538088"/>
            <a:ext cx="5451627" cy="3461783"/>
          </a:xfrm>
          <a:prstGeom prst="rect">
            <a:avLst/>
          </a:prstGeom>
        </p:spPr>
      </p:pic>
      <p:sp>
        <p:nvSpPr>
          <p:cNvPr id="22"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48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D6DC7-9A3A-4BAC-9472-F30E05CBC7A4}"/>
              </a:ext>
            </a:extLst>
          </p:cNvPr>
          <p:cNvSpPr>
            <a:spLocks noGrp="1"/>
          </p:cNvSpPr>
          <p:nvPr>
            <p:ph type="title"/>
          </p:nvPr>
        </p:nvSpPr>
        <p:spPr>
          <a:xfrm>
            <a:off x="649224" y="645106"/>
            <a:ext cx="5122652" cy="1259894"/>
          </a:xfrm>
        </p:spPr>
        <p:txBody>
          <a:bodyPr>
            <a:normAutofit/>
          </a:bodyPr>
          <a:lstStyle/>
          <a:p>
            <a:r>
              <a:rPr lang="en-IN" dirty="0"/>
              <a:t>Results (Contd)</a:t>
            </a:r>
          </a:p>
        </p:txBody>
      </p:sp>
      <p:sp>
        <p:nvSpPr>
          <p:cNvPr id="11" name="Rectangle 10">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47103EF-8103-4ADA-8000-4E93F6B69F1B}"/>
              </a:ext>
            </a:extLst>
          </p:cNvPr>
          <p:cNvSpPr>
            <a:spLocks noGrp="1"/>
          </p:cNvSpPr>
          <p:nvPr>
            <p:ph idx="1"/>
          </p:nvPr>
        </p:nvSpPr>
        <p:spPr>
          <a:xfrm>
            <a:off x="649225" y="2133600"/>
            <a:ext cx="5122652" cy="3759253"/>
          </a:xfrm>
        </p:spPr>
        <p:txBody>
          <a:bodyPr>
            <a:normAutofit/>
          </a:bodyPr>
          <a:lstStyle/>
          <a:p>
            <a:pPr marL="0" indent="0">
              <a:buNone/>
            </a:pPr>
            <a:r>
              <a:rPr lang="en-IN" dirty="0"/>
              <a:t>Number of Mexican Restaurants for each Borough in New York </a:t>
            </a:r>
          </a:p>
          <a:p>
            <a:pPr marL="0" indent="0">
              <a:buNone/>
            </a:pPr>
            <a:endParaRPr lang="en-IN" dirty="0"/>
          </a:p>
        </p:txBody>
      </p:sp>
      <p:pic>
        <p:nvPicPr>
          <p:cNvPr id="4" name="Picture 3" descr="A screenshot of a cell phone&#10;&#10;Description automatically generated">
            <a:extLst>
              <a:ext uri="{FF2B5EF4-FFF2-40B4-BE49-F238E27FC236}">
                <a16:creationId xmlns:a16="http://schemas.microsoft.com/office/drawing/2014/main" id="{C6CD65C6-6924-4681-B88C-C04823CE78BD}"/>
              </a:ext>
            </a:extLst>
          </p:cNvPr>
          <p:cNvPicPr>
            <a:picLocks noChangeAspect="1"/>
          </p:cNvPicPr>
          <p:nvPr/>
        </p:nvPicPr>
        <p:blipFill>
          <a:blip r:embed="rId2"/>
          <a:stretch>
            <a:fillRect/>
          </a:stretch>
        </p:blipFill>
        <p:spPr>
          <a:xfrm>
            <a:off x="6091916" y="1544903"/>
            <a:ext cx="5451627" cy="3448153"/>
          </a:xfrm>
          <a:prstGeom prst="rect">
            <a:avLst/>
          </a:prstGeom>
        </p:spPr>
      </p:pic>
      <p:sp>
        <p:nvSpPr>
          <p:cNvPr id="13"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323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C7A64-CC60-48F3-B8DC-624525C78A25}"/>
              </a:ext>
            </a:extLst>
          </p:cNvPr>
          <p:cNvSpPr>
            <a:spLocks noGrp="1"/>
          </p:cNvSpPr>
          <p:nvPr>
            <p:ph type="title"/>
          </p:nvPr>
        </p:nvSpPr>
        <p:spPr>
          <a:xfrm>
            <a:off x="649224" y="645106"/>
            <a:ext cx="5122652" cy="1259894"/>
          </a:xfrm>
        </p:spPr>
        <p:txBody>
          <a:bodyPr>
            <a:normAutofit/>
          </a:bodyPr>
          <a:lstStyle/>
          <a:p>
            <a:r>
              <a:rPr lang="en-IN" dirty="0"/>
              <a:t>Results (Contd)</a:t>
            </a:r>
          </a:p>
        </p:txBody>
      </p:sp>
      <p:sp>
        <p:nvSpPr>
          <p:cNvPr id="11" name="Rectangle 10">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2BC717D-1076-423B-A86E-CE2DEC4BD6B4}"/>
              </a:ext>
            </a:extLst>
          </p:cNvPr>
          <p:cNvSpPr>
            <a:spLocks noGrp="1"/>
          </p:cNvSpPr>
          <p:nvPr>
            <p:ph idx="1"/>
          </p:nvPr>
        </p:nvSpPr>
        <p:spPr>
          <a:xfrm>
            <a:off x="649225" y="2133600"/>
            <a:ext cx="5122652" cy="3759253"/>
          </a:xfrm>
        </p:spPr>
        <p:txBody>
          <a:bodyPr>
            <a:normAutofit/>
          </a:bodyPr>
          <a:lstStyle/>
          <a:p>
            <a:pPr marL="0" indent="0">
              <a:buNone/>
            </a:pPr>
            <a:r>
              <a:rPr lang="en-IN" dirty="0"/>
              <a:t>Number of Mexican Restaurants for each Neighbourhood in New York </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CB81C1C5-0209-4BE4-AF9E-30AA4DF2DA3E}"/>
              </a:ext>
            </a:extLst>
          </p:cNvPr>
          <p:cNvPicPr>
            <a:picLocks noChangeAspect="1"/>
          </p:cNvPicPr>
          <p:nvPr/>
        </p:nvPicPr>
        <p:blipFill>
          <a:blip r:embed="rId2"/>
          <a:stretch>
            <a:fillRect/>
          </a:stretch>
        </p:blipFill>
        <p:spPr>
          <a:xfrm>
            <a:off x="6091916" y="1456313"/>
            <a:ext cx="5451627" cy="3625332"/>
          </a:xfrm>
          <a:prstGeom prst="rect">
            <a:avLst/>
          </a:prstGeom>
        </p:spPr>
      </p:pic>
      <p:sp>
        <p:nvSpPr>
          <p:cNvPr id="13"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91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A2678-CD20-4B58-8862-8111C66C7F6C}"/>
              </a:ext>
            </a:extLst>
          </p:cNvPr>
          <p:cNvSpPr>
            <a:spLocks noGrp="1"/>
          </p:cNvSpPr>
          <p:nvPr>
            <p:ph type="title"/>
          </p:nvPr>
        </p:nvSpPr>
        <p:spPr>
          <a:xfrm>
            <a:off x="649224" y="645106"/>
            <a:ext cx="5122652" cy="1259894"/>
          </a:xfrm>
        </p:spPr>
        <p:txBody>
          <a:bodyPr>
            <a:normAutofit/>
          </a:bodyPr>
          <a:lstStyle/>
          <a:p>
            <a:r>
              <a:rPr lang="en-IN" dirty="0"/>
              <a:t>Results (Contd)</a:t>
            </a:r>
          </a:p>
        </p:txBody>
      </p:sp>
      <p:sp>
        <p:nvSpPr>
          <p:cNvPr id="11" name="Rectangle 10">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27986EC-25C6-4FD1-894B-C184E39C1F1F}"/>
              </a:ext>
            </a:extLst>
          </p:cNvPr>
          <p:cNvSpPr>
            <a:spLocks noGrp="1"/>
          </p:cNvSpPr>
          <p:nvPr>
            <p:ph idx="1"/>
          </p:nvPr>
        </p:nvSpPr>
        <p:spPr>
          <a:xfrm>
            <a:off x="649225" y="2133600"/>
            <a:ext cx="5122652" cy="3759253"/>
          </a:xfrm>
        </p:spPr>
        <p:txBody>
          <a:bodyPr>
            <a:normAutofit/>
          </a:bodyPr>
          <a:lstStyle/>
          <a:p>
            <a:pPr marL="0" indent="0">
              <a:buNone/>
            </a:pPr>
            <a:r>
              <a:rPr lang="en-IN" dirty="0"/>
              <a:t>Map to show Mexican Restaurants for nearest neighbourhood</a:t>
            </a:r>
          </a:p>
          <a:p>
            <a:pPr marL="0" indent="0">
              <a:buNone/>
            </a:pPr>
            <a:endParaRPr lang="en-IN" dirty="0"/>
          </a:p>
        </p:txBody>
      </p:sp>
      <p:pic>
        <p:nvPicPr>
          <p:cNvPr id="4" name="Picture 3">
            <a:extLst>
              <a:ext uri="{FF2B5EF4-FFF2-40B4-BE49-F238E27FC236}">
                <a16:creationId xmlns:a16="http://schemas.microsoft.com/office/drawing/2014/main" id="{209A2445-B801-43C6-B731-5E7DD11269BA}"/>
              </a:ext>
            </a:extLst>
          </p:cNvPr>
          <p:cNvPicPr>
            <a:picLocks noChangeAspect="1"/>
          </p:cNvPicPr>
          <p:nvPr/>
        </p:nvPicPr>
        <p:blipFill>
          <a:blip r:embed="rId2"/>
          <a:stretch>
            <a:fillRect/>
          </a:stretch>
        </p:blipFill>
        <p:spPr>
          <a:xfrm>
            <a:off x="6091916" y="2723817"/>
            <a:ext cx="5451627" cy="2772108"/>
          </a:xfrm>
          <a:prstGeom prst="rect">
            <a:avLst/>
          </a:prstGeom>
        </p:spPr>
      </p:pic>
      <p:sp>
        <p:nvSpPr>
          <p:cNvPr id="13"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761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0597-4139-4524-AC71-BC730DD96514}"/>
              </a:ext>
            </a:extLst>
          </p:cNvPr>
          <p:cNvSpPr>
            <a:spLocks noGrp="1"/>
          </p:cNvSpPr>
          <p:nvPr>
            <p:ph type="title"/>
          </p:nvPr>
        </p:nvSpPr>
        <p:spPr/>
        <p:txBody>
          <a:bodyPr>
            <a:normAutofit/>
          </a:bodyPr>
          <a:lstStyle/>
          <a:p>
            <a:pPr algn="ctr"/>
            <a:r>
              <a:rPr lang="en-IN" sz="2000" dirty="0"/>
              <a:t>Conclusion</a:t>
            </a:r>
          </a:p>
        </p:txBody>
      </p:sp>
      <p:sp>
        <p:nvSpPr>
          <p:cNvPr id="3" name="Content Placeholder 2">
            <a:extLst>
              <a:ext uri="{FF2B5EF4-FFF2-40B4-BE49-F238E27FC236}">
                <a16:creationId xmlns:a16="http://schemas.microsoft.com/office/drawing/2014/main" id="{E5127CB3-12D2-45E1-9C3A-422B73CDE3C2}"/>
              </a:ext>
            </a:extLst>
          </p:cNvPr>
          <p:cNvSpPr>
            <a:spLocks noGrp="1"/>
          </p:cNvSpPr>
          <p:nvPr>
            <p:ph idx="1"/>
          </p:nvPr>
        </p:nvSpPr>
        <p:spPr/>
        <p:txBody>
          <a:bodyPr/>
          <a:lstStyle/>
          <a:p>
            <a:r>
              <a:rPr lang="en-US" dirty="0"/>
              <a:t>1)Elmhurst,JacksonHeights,SunsetPark are best neighborhood for Mexican restaurants </a:t>
            </a:r>
          </a:p>
          <a:p>
            <a:r>
              <a:rPr lang="en-US" dirty="0"/>
              <a:t> 2)Queens has more no of neighborhoods</a:t>
            </a:r>
          </a:p>
          <a:p>
            <a:endParaRPr lang="en-IN" dirty="0"/>
          </a:p>
        </p:txBody>
      </p:sp>
    </p:spTree>
    <p:extLst>
      <p:ext uri="{BB962C8B-B14F-4D97-AF65-F5344CB8AC3E}">
        <p14:creationId xmlns:p14="http://schemas.microsoft.com/office/powerpoint/2010/main" val="40909429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23</TotalTime>
  <Words>265</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Courier New</vt:lpstr>
      <vt:lpstr>Wingdings 3</vt:lpstr>
      <vt:lpstr>Wisp</vt:lpstr>
      <vt:lpstr>Identifying nearest neighbourhoods for Mexican Restaurant</vt:lpstr>
      <vt:lpstr>Business Problem discussion</vt:lpstr>
      <vt:lpstr>Data Description</vt:lpstr>
      <vt:lpstr>Results</vt:lpstr>
      <vt:lpstr>Results (Contd)</vt:lpstr>
      <vt:lpstr>Results (Contd)</vt:lpstr>
      <vt:lpstr>Results (Contd)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nearest neighbourhoods for Mexican Restaurant</dc:title>
  <dc:creator> </dc:creator>
  <cp:lastModifiedBy> </cp:lastModifiedBy>
  <cp:revision>1</cp:revision>
  <dcterms:created xsi:type="dcterms:W3CDTF">2019-08-02T04:15:04Z</dcterms:created>
  <dcterms:modified xsi:type="dcterms:W3CDTF">2019-08-02T04:38:06Z</dcterms:modified>
</cp:coreProperties>
</file>