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9" r:id="rId7"/>
    <p:sldId id="274" r:id="rId8"/>
    <p:sldId id="276" r:id="rId9"/>
    <p:sldId id="275" r:id="rId10"/>
    <p:sldId id="261" r:id="rId11"/>
    <p:sldId id="257" r:id="rId12"/>
    <p:sldId id="258" r:id="rId13"/>
    <p:sldId id="262" r:id="rId14"/>
    <p:sldId id="263" r:id="rId15"/>
    <p:sldId id="278" r:id="rId16"/>
    <p:sldId id="264" r:id="rId17"/>
    <p:sldId id="277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76200"/>
            <a:ext cx="8229600" cy="492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193" y="1307939"/>
            <a:ext cx="6481822" cy="3703900"/>
            <a:chOff x="1192193" y="1307939"/>
            <a:chExt cx="6481822" cy="37039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9445" t="34969" r="21716" b="14399"/>
            <a:stretch/>
          </p:blipFill>
          <p:spPr bwMode="auto">
            <a:xfrm>
              <a:off x="1192193" y="1307939"/>
              <a:ext cx="6354502" cy="370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504972" y="4328932"/>
              <a:ext cx="1169043" cy="474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7103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30" t="31343" r="48078" b="44403"/>
          <a:stretch/>
        </p:blipFill>
        <p:spPr bwMode="auto">
          <a:xfrm>
            <a:off x="2514600" y="1143000"/>
            <a:ext cx="4162568" cy="177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228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clouds are in the </a:t>
            </a:r>
            <a:r>
              <a:rPr lang="en-US" i="1" u="sng" dirty="0" smtClean="0"/>
              <a:t>sky</a:t>
            </a:r>
            <a:endParaRPr lang="en-US" i="1" u="sng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700" t="55550" r="44230" b="18517"/>
          <a:stretch/>
        </p:blipFill>
        <p:spPr bwMode="auto">
          <a:xfrm>
            <a:off x="1905000" y="4122760"/>
            <a:ext cx="5213446" cy="189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3440668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grew up in France. I love to travel, I have travelled to several countries and I can speak fluent </a:t>
            </a:r>
            <a:r>
              <a:rPr lang="en-US" i="1" u="sng" dirty="0" smtClean="0"/>
              <a:t>French</a:t>
            </a:r>
            <a:endParaRPr lang="en-US" i="1" u="sng" dirty="0"/>
          </a:p>
        </p:txBody>
      </p:sp>
    </p:spTree>
    <p:extLst>
      <p:ext uri="{BB962C8B-B14F-4D97-AF65-F5344CB8AC3E}">
        <p14:creationId xmlns="" xmlns:p14="http://schemas.microsoft.com/office/powerpoint/2010/main" val="39863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392" t="23401" r="24981" b="23110"/>
          <a:stretch/>
        </p:blipFill>
        <p:spPr bwMode="auto">
          <a:xfrm>
            <a:off x="1447800" y="1524000"/>
            <a:ext cx="6847368" cy="391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LSTM - Long Short Term Memory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http://colah.github.io/posts/2015-08-Understanding-LSTMs/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http://karpathy.github.io/2015/05/21/rnn-effectiveness/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260" t="28925" r="5492" b="9041"/>
          <a:stretch/>
        </p:blipFill>
        <p:spPr bwMode="auto">
          <a:xfrm>
            <a:off x="304800" y="1828800"/>
            <a:ext cx="8415594" cy="365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858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857" t="38542" r="39092" b="19792"/>
          <a:stretch>
            <a:fillRect/>
          </a:stretch>
        </p:blipFill>
        <p:spPr bwMode="auto">
          <a:xfrm>
            <a:off x="838200" y="1295400"/>
            <a:ext cx="716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270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9950" t="32292" r="40109" b="32017"/>
          <a:stretch/>
        </p:blipFill>
        <p:spPr bwMode="auto">
          <a:xfrm>
            <a:off x="0" y="1066800"/>
            <a:ext cx="910304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5988" t="25000" r="25403" b="14583"/>
          <a:stretch>
            <a:fillRect/>
          </a:stretch>
        </p:blipFill>
        <p:spPr bwMode="auto">
          <a:xfrm>
            <a:off x="990600" y="838200"/>
            <a:ext cx="7010400" cy="48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33333" r="49048" b="37500"/>
          <a:stretch>
            <a:fillRect/>
          </a:stretch>
        </p:blipFill>
        <p:spPr bwMode="auto">
          <a:xfrm>
            <a:off x="1295399" y="1447800"/>
            <a:ext cx="636814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51816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is taking a presentation. Rahul is explaining LSTMs. He understands LSTMs quite 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0498" t="33333" r="49048" b="37500"/>
          <a:stretch>
            <a:fillRect/>
          </a:stretch>
        </p:blipFill>
        <p:spPr bwMode="auto">
          <a:xfrm>
            <a:off x="1295399" y="1447800"/>
            <a:ext cx="636814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34553" t="23958" r="37336" b="40625"/>
          <a:stretch>
            <a:fillRect/>
          </a:stretch>
        </p:blipFill>
        <p:spPr bwMode="auto">
          <a:xfrm>
            <a:off x="3200400" y="228600"/>
            <a:ext cx="236668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5725" t="32292" r="39092" b="16667"/>
          <a:stretch>
            <a:fillRect/>
          </a:stretch>
        </p:blipFill>
        <p:spPr bwMode="auto">
          <a:xfrm>
            <a:off x="292358" y="0"/>
            <a:ext cx="200608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Curved Connector 2"/>
          <p:cNvCxnSpPr>
            <a:stCxn id="6" idx="3"/>
          </p:cNvCxnSpPr>
          <p:nvPr/>
        </p:nvCxnSpPr>
        <p:spPr>
          <a:xfrm>
            <a:off x="2298439" y="1143000"/>
            <a:ext cx="673361" cy="1143000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3878035" y="1684565"/>
            <a:ext cx="838200" cy="36467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50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8199" t="52083" r="40849" b="17708"/>
          <a:stretch>
            <a:fillRect/>
          </a:stretch>
        </p:blipFill>
        <p:spPr bwMode="auto">
          <a:xfrm>
            <a:off x="457200" y="1524000"/>
            <a:ext cx="8458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“Forget Gate 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53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is taking a presentation. </a:t>
            </a:r>
            <a:r>
              <a:rPr lang="en-US" dirty="0" smtClean="0"/>
              <a:t>Ram, </a:t>
            </a:r>
            <a:r>
              <a:rPr lang="en-US" dirty="0" err="1" smtClean="0"/>
              <a:t>Rahul’s</a:t>
            </a:r>
            <a:r>
              <a:rPr lang="en-US" dirty="0" smtClean="0"/>
              <a:t> </a:t>
            </a:r>
            <a:r>
              <a:rPr lang="en-US" dirty="0" smtClean="0"/>
              <a:t>friend, </a:t>
            </a:r>
            <a:r>
              <a:rPr lang="en-US" dirty="0" smtClean="0"/>
              <a:t>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8199" t="43750" r="36164" b="26042"/>
          <a:stretch>
            <a:fillRect/>
          </a:stretch>
        </p:blipFill>
        <p:spPr bwMode="auto">
          <a:xfrm>
            <a:off x="457200" y="1828800"/>
            <a:ext cx="848710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91200" y="76200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“Input Gate”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953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is taking a presentation. </a:t>
            </a:r>
            <a:r>
              <a:rPr lang="en-US" dirty="0" smtClean="0"/>
              <a:t>Ram, </a:t>
            </a:r>
            <a:r>
              <a:rPr lang="en-US" dirty="0" err="1" smtClean="0"/>
              <a:t>Rahul’s</a:t>
            </a:r>
            <a:r>
              <a:rPr lang="en-US" dirty="0" smtClean="0"/>
              <a:t> </a:t>
            </a:r>
            <a:r>
              <a:rPr lang="en-US" dirty="0" smtClean="0"/>
              <a:t>friend, </a:t>
            </a:r>
            <a:r>
              <a:rPr lang="en-US" dirty="0" smtClean="0"/>
              <a:t>is sleeping. </a:t>
            </a:r>
            <a:r>
              <a:rPr lang="en-US" dirty="0" smtClean="0"/>
              <a:t>He holds </a:t>
            </a:r>
            <a:r>
              <a:rPr lang="en-US" dirty="0" smtClean="0"/>
              <a:t>a PhD.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6200000">
            <a:off x="616791" y="5369877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6200000">
            <a:off x="1604498" y="5369878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200000">
            <a:off x="2624996" y="5369879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3680216" y="5369880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200000">
            <a:off x="1230245" y="3105114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200000">
            <a:off x="2217952" y="3105115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00000">
            <a:off x="3194081" y="3105116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2217952" y="934844"/>
            <a:ext cx="717631" cy="752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 rot="16200000">
            <a:off x="508768" y="4306946"/>
            <a:ext cx="1547132" cy="613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 rot="16200000">
            <a:off x="1002622" y="3813093"/>
            <a:ext cx="1547131" cy="160116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0" idx="2"/>
          </p:cNvCxnSpPr>
          <p:nvPr/>
        </p:nvCxnSpPr>
        <p:spPr>
          <a:xfrm rot="16200000">
            <a:off x="1490687" y="3325029"/>
            <a:ext cx="1547130" cy="257729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rot="16200000" flipV="1">
            <a:off x="1002621" y="4426547"/>
            <a:ext cx="1547133" cy="37425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9" idx="2"/>
          </p:cNvCxnSpPr>
          <p:nvPr/>
        </p:nvCxnSpPr>
        <p:spPr>
          <a:xfrm rot="16200000">
            <a:off x="1496475" y="4306947"/>
            <a:ext cx="1547132" cy="613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0" idx="2"/>
          </p:cNvCxnSpPr>
          <p:nvPr/>
        </p:nvCxnSpPr>
        <p:spPr>
          <a:xfrm rot="16200000">
            <a:off x="1984540" y="3818883"/>
            <a:ext cx="1547131" cy="158958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8" idx="2"/>
          </p:cNvCxnSpPr>
          <p:nvPr/>
        </p:nvCxnSpPr>
        <p:spPr>
          <a:xfrm rot="16200000" flipV="1">
            <a:off x="1512869" y="3916298"/>
            <a:ext cx="1547134" cy="139475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9" idx="2"/>
          </p:cNvCxnSpPr>
          <p:nvPr/>
        </p:nvCxnSpPr>
        <p:spPr>
          <a:xfrm rot="16200000" flipV="1">
            <a:off x="2006723" y="4410152"/>
            <a:ext cx="1547133" cy="4070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2"/>
          </p:cNvCxnSpPr>
          <p:nvPr/>
        </p:nvCxnSpPr>
        <p:spPr>
          <a:xfrm rot="16200000">
            <a:off x="2494789" y="4329131"/>
            <a:ext cx="1547130" cy="5690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8" idx="2"/>
          </p:cNvCxnSpPr>
          <p:nvPr/>
        </p:nvCxnSpPr>
        <p:spPr>
          <a:xfrm rot="16200000" flipV="1">
            <a:off x="2040479" y="3388689"/>
            <a:ext cx="1547135" cy="24499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9" idx="2"/>
          </p:cNvCxnSpPr>
          <p:nvPr/>
        </p:nvCxnSpPr>
        <p:spPr>
          <a:xfrm rot="16200000" flipV="1">
            <a:off x="2534333" y="3882543"/>
            <a:ext cx="1547134" cy="14622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0" idx="2"/>
          </p:cNvCxnSpPr>
          <p:nvPr/>
        </p:nvCxnSpPr>
        <p:spPr>
          <a:xfrm rot="16200000" flipV="1">
            <a:off x="3022398" y="4370607"/>
            <a:ext cx="1547133" cy="4861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6"/>
            <a:endCxn id="11" idx="2"/>
          </p:cNvCxnSpPr>
          <p:nvPr/>
        </p:nvCxnSpPr>
        <p:spPr>
          <a:xfrm rot="16200000">
            <a:off x="1356594" y="1902302"/>
            <a:ext cx="1452639" cy="98770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11" idx="2"/>
          </p:cNvCxnSpPr>
          <p:nvPr/>
        </p:nvCxnSpPr>
        <p:spPr>
          <a:xfrm rot="16200000">
            <a:off x="1850447" y="2396156"/>
            <a:ext cx="145264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1" idx="2"/>
          </p:cNvCxnSpPr>
          <p:nvPr/>
        </p:nvCxnSpPr>
        <p:spPr>
          <a:xfrm rot="16200000" flipV="1">
            <a:off x="2338511" y="1908092"/>
            <a:ext cx="1452641" cy="97612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77912" y="6149546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Input Layer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2414" y="3373571"/>
            <a:ext cx="1367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Hidden Layer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32413" y="844483"/>
            <a:ext cx="1367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Output Layer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32729" y="3248023"/>
            <a:ext cx="533400" cy="46653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41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7613" t="36458" r="44363" b="33333"/>
          <a:stretch>
            <a:fillRect/>
          </a:stretch>
        </p:blipFill>
        <p:spPr bwMode="auto">
          <a:xfrm>
            <a:off x="562303" y="1600200"/>
            <a:ext cx="797209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7613" t="53125" r="39678" b="15625"/>
          <a:stretch>
            <a:fillRect/>
          </a:stretch>
        </p:blipFill>
        <p:spPr bwMode="auto">
          <a:xfrm>
            <a:off x="152400" y="1600200"/>
            <a:ext cx="891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4953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is taking a presentation. </a:t>
            </a:r>
            <a:r>
              <a:rPr lang="en-US" dirty="0" smtClean="0"/>
              <a:t>Ram, </a:t>
            </a:r>
            <a:r>
              <a:rPr lang="en-US" dirty="0" err="1" smtClean="0"/>
              <a:t>Rahul’s</a:t>
            </a:r>
            <a:r>
              <a:rPr lang="en-US" dirty="0" smtClean="0"/>
              <a:t> </a:t>
            </a:r>
            <a:r>
              <a:rPr lang="en-US" dirty="0" smtClean="0"/>
              <a:t>friend, </a:t>
            </a:r>
            <a:r>
              <a:rPr lang="en-US" dirty="0" smtClean="0"/>
              <a:t>is sleeping. </a:t>
            </a:r>
            <a:r>
              <a:rPr lang="en-US" dirty="0" smtClean="0"/>
              <a:t>He holds </a:t>
            </a:r>
            <a:r>
              <a:rPr lang="en-US" dirty="0" smtClean="0"/>
              <a:t>a PhD. They both are educated.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6200000">
            <a:off x="616791" y="5369877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6200000">
            <a:off x="1604498" y="5369878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200000">
            <a:off x="2624996" y="5369879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3680216" y="5369880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200000">
            <a:off x="1230245" y="3105114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200000">
            <a:off x="2217952" y="3105115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00000">
            <a:off x="3194081" y="3105116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2217952" y="934844"/>
            <a:ext cx="717631" cy="752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 rot="16200000">
            <a:off x="508768" y="4306946"/>
            <a:ext cx="1547132" cy="613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 rot="16200000">
            <a:off x="1002622" y="3813093"/>
            <a:ext cx="1547131" cy="160116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0" idx="2"/>
          </p:cNvCxnSpPr>
          <p:nvPr/>
        </p:nvCxnSpPr>
        <p:spPr>
          <a:xfrm rot="16200000">
            <a:off x="1490687" y="3325029"/>
            <a:ext cx="1547130" cy="257729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rot="16200000" flipV="1">
            <a:off x="1002621" y="4426547"/>
            <a:ext cx="1547133" cy="37425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9" idx="2"/>
          </p:cNvCxnSpPr>
          <p:nvPr/>
        </p:nvCxnSpPr>
        <p:spPr>
          <a:xfrm rot="16200000">
            <a:off x="1496475" y="4306947"/>
            <a:ext cx="1547132" cy="613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0" idx="2"/>
          </p:cNvCxnSpPr>
          <p:nvPr/>
        </p:nvCxnSpPr>
        <p:spPr>
          <a:xfrm rot="16200000">
            <a:off x="1984540" y="3818883"/>
            <a:ext cx="1547131" cy="158958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8" idx="2"/>
          </p:cNvCxnSpPr>
          <p:nvPr/>
        </p:nvCxnSpPr>
        <p:spPr>
          <a:xfrm rot="16200000" flipV="1">
            <a:off x="1512869" y="3916298"/>
            <a:ext cx="1547134" cy="139475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9" idx="2"/>
          </p:cNvCxnSpPr>
          <p:nvPr/>
        </p:nvCxnSpPr>
        <p:spPr>
          <a:xfrm rot="16200000" flipV="1">
            <a:off x="2006723" y="4410152"/>
            <a:ext cx="1547133" cy="4070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2"/>
          </p:cNvCxnSpPr>
          <p:nvPr/>
        </p:nvCxnSpPr>
        <p:spPr>
          <a:xfrm rot="16200000">
            <a:off x="2494789" y="4329131"/>
            <a:ext cx="1547130" cy="5690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8" idx="2"/>
          </p:cNvCxnSpPr>
          <p:nvPr/>
        </p:nvCxnSpPr>
        <p:spPr>
          <a:xfrm rot="16200000" flipV="1">
            <a:off x="2040479" y="3388689"/>
            <a:ext cx="1547135" cy="24499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9" idx="2"/>
          </p:cNvCxnSpPr>
          <p:nvPr/>
        </p:nvCxnSpPr>
        <p:spPr>
          <a:xfrm rot="16200000" flipV="1">
            <a:off x="2534333" y="3882543"/>
            <a:ext cx="1547134" cy="14622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0" idx="2"/>
          </p:cNvCxnSpPr>
          <p:nvPr/>
        </p:nvCxnSpPr>
        <p:spPr>
          <a:xfrm rot="16200000" flipV="1">
            <a:off x="3022398" y="4370607"/>
            <a:ext cx="1547133" cy="4861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6"/>
            <a:endCxn id="11" idx="2"/>
          </p:cNvCxnSpPr>
          <p:nvPr/>
        </p:nvCxnSpPr>
        <p:spPr>
          <a:xfrm rot="16200000">
            <a:off x="1356594" y="1902302"/>
            <a:ext cx="1452639" cy="98770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11" idx="2"/>
          </p:cNvCxnSpPr>
          <p:nvPr/>
        </p:nvCxnSpPr>
        <p:spPr>
          <a:xfrm rot="16200000">
            <a:off x="1850447" y="2396156"/>
            <a:ext cx="145264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1" idx="2"/>
          </p:cNvCxnSpPr>
          <p:nvPr/>
        </p:nvCxnSpPr>
        <p:spPr>
          <a:xfrm rot="16200000" flipV="1">
            <a:off x="2338511" y="1908092"/>
            <a:ext cx="1452641" cy="97612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77912" y="6149546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Input Layer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2414" y="3373571"/>
            <a:ext cx="1367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Hidden Layer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32413" y="844483"/>
            <a:ext cx="1367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Output Layer</a:t>
            </a:r>
          </a:p>
        </p:txBody>
      </p:sp>
      <p:sp>
        <p:nvSpPr>
          <p:cNvPr id="29" name="Oval 28"/>
          <p:cNvSpPr/>
          <p:nvPr/>
        </p:nvSpPr>
        <p:spPr>
          <a:xfrm rot="16200000">
            <a:off x="6413771" y="5369881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6200000">
            <a:off x="6413773" y="3105117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6200000">
            <a:off x="6413774" y="1042566"/>
            <a:ext cx="717631" cy="752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6"/>
            <a:endCxn id="31" idx="2"/>
          </p:cNvCxnSpPr>
          <p:nvPr/>
        </p:nvCxnSpPr>
        <p:spPr>
          <a:xfrm flipV="1">
            <a:off x="6772587" y="3840110"/>
            <a:ext cx="2" cy="154713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2" idx="2"/>
          </p:cNvCxnSpPr>
          <p:nvPr/>
        </p:nvCxnSpPr>
        <p:spPr>
          <a:xfrm flipV="1">
            <a:off x="6772589" y="1777559"/>
            <a:ext cx="1" cy="13449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72946" y="6194224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Input Layer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7579" y="736761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Output Layer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876800" y="3373571"/>
            <a:ext cx="533400" cy="46653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68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6200000">
            <a:off x="616791" y="5369877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6200000">
            <a:off x="1604498" y="5369878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6200000">
            <a:off x="2624996" y="5369879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3680216" y="5369880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6200000">
            <a:off x="1230245" y="3105114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200000">
            <a:off x="2217952" y="3105115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00000">
            <a:off x="3194081" y="3105116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2217952" y="934844"/>
            <a:ext cx="717631" cy="752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 rot="16200000">
            <a:off x="508768" y="4306946"/>
            <a:ext cx="1547132" cy="613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9" idx="2"/>
          </p:cNvCxnSpPr>
          <p:nvPr/>
        </p:nvCxnSpPr>
        <p:spPr>
          <a:xfrm rot="16200000">
            <a:off x="1002622" y="3813093"/>
            <a:ext cx="1547131" cy="160116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0" idx="2"/>
          </p:cNvCxnSpPr>
          <p:nvPr/>
        </p:nvCxnSpPr>
        <p:spPr>
          <a:xfrm rot="16200000">
            <a:off x="1490687" y="3325029"/>
            <a:ext cx="1547130" cy="257729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 rot="16200000" flipV="1">
            <a:off x="1002621" y="4426547"/>
            <a:ext cx="1547133" cy="37425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9" idx="2"/>
          </p:cNvCxnSpPr>
          <p:nvPr/>
        </p:nvCxnSpPr>
        <p:spPr>
          <a:xfrm rot="16200000">
            <a:off x="1496475" y="4306947"/>
            <a:ext cx="1547132" cy="6134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0" idx="2"/>
          </p:cNvCxnSpPr>
          <p:nvPr/>
        </p:nvCxnSpPr>
        <p:spPr>
          <a:xfrm rot="16200000">
            <a:off x="1984540" y="3818883"/>
            <a:ext cx="1547131" cy="158958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8" idx="2"/>
          </p:cNvCxnSpPr>
          <p:nvPr/>
        </p:nvCxnSpPr>
        <p:spPr>
          <a:xfrm rot="16200000" flipV="1">
            <a:off x="1512869" y="3916298"/>
            <a:ext cx="1547134" cy="139475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9" idx="2"/>
          </p:cNvCxnSpPr>
          <p:nvPr/>
        </p:nvCxnSpPr>
        <p:spPr>
          <a:xfrm rot="16200000" flipV="1">
            <a:off x="2006723" y="4410152"/>
            <a:ext cx="1547133" cy="40704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2"/>
          </p:cNvCxnSpPr>
          <p:nvPr/>
        </p:nvCxnSpPr>
        <p:spPr>
          <a:xfrm rot="16200000">
            <a:off x="2494789" y="4329131"/>
            <a:ext cx="1547130" cy="5690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8" idx="2"/>
          </p:cNvCxnSpPr>
          <p:nvPr/>
        </p:nvCxnSpPr>
        <p:spPr>
          <a:xfrm rot="16200000" flipV="1">
            <a:off x="2040479" y="3388689"/>
            <a:ext cx="1547135" cy="244997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9" idx="2"/>
          </p:cNvCxnSpPr>
          <p:nvPr/>
        </p:nvCxnSpPr>
        <p:spPr>
          <a:xfrm rot="16200000" flipV="1">
            <a:off x="2534333" y="3882543"/>
            <a:ext cx="1547134" cy="146226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0" idx="2"/>
          </p:cNvCxnSpPr>
          <p:nvPr/>
        </p:nvCxnSpPr>
        <p:spPr>
          <a:xfrm rot="16200000" flipV="1">
            <a:off x="3022398" y="4370607"/>
            <a:ext cx="1547133" cy="4861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6"/>
            <a:endCxn id="11" idx="2"/>
          </p:cNvCxnSpPr>
          <p:nvPr/>
        </p:nvCxnSpPr>
        <p:spPr>
          <a:xfrm rot="16200000">
            <a:off x="1356594" y="1902302"/>
            <a:ext cx="1452639" cy="98770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11" idx="2"/>
          </p:cNvCxnSpPr>
          <p:nvPr/>
        </p:nvCxnSpPr>
        <p:spPr>
          <a:xfrm rot="16200000">
            <a:off x="1850447" y="2396156"/>
            <a:ext cx="145264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1" idx="2"/>
          </p:cNvCxnSpPr>
          <p:nvPr/>
        </p:nvCxnSpPr>
        <p:spPr>
          <a:xfrm rot="16200000" flipV="1">
            <a:off x="2338511" y="1908092"/>
            <a:ext cx="1452641" cy="97612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77912" y="6149546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Input Layer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2414" y="3373571"/>
            <a:ext cx="1367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Hidden Layer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32413" y="844483"/>
            <a:ext cx="1367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Output Layer</a:t>
            </a:r>
          </a:p>
        </p:txBody>
      </p:sp>
      <p:sp>
        <p:nvSpPr>
          <p:cNvPr id="29" name="Oval 28"/>
          <p:cNvSpPr/>
          <p:nvPr/>
        </p:nvSpPr>
        <p:spPr>
          <a:xfrm rot="16200000">
            <a:off x="6413771" y="5369881"/>
            <a:ext cx="717631" cy="7523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6200000">
            <a:off x="6413773" y="3105117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6200000">
            <a:off x="6413774" y="1042566"/>
            <a:ext cx="717631" cy="7523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6"/>
            <a:endCxn id="31" idx="2"/>
          </p:cNvCxnSpPr>
          <p:nvPr/>
        </p:nvCxnSpPr>
        <p:spPr>
          <a:xfrm flipV="1">
            <a:off x="6772587" y="3840110"/>
            <a:ext cx="2" cy="154713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2" idx="2"/>
          </p:cNvCxnSpPr>
          <p:nvPr/>
        </p:nvCxnSpPr>
        <p:spPr>
          <a:xfrm flipV="1">
            <a:off x="6772589" y="1777559"/>
            <a:ext cx="1" cy="13449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1" idx="4"/>
          </p:cNvCxnSpPr>
          <p:nvPr/>
        </p:nvCxnSpPr>
        <p:spPr>
          <a:xfrm>
            <a:off x="7148766" y="3481294"/>
            <a:ext cx="47895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627716" y="2777924"/>
            <a:ext cx="0" cy="7033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98916" y="2777924"/>
            <a:ext cx="1828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812419" y="2777924"/>
            <a:ext cx="0" cy="7033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1" idx="0"/>
          </p:cNvCxnSpPr>
          <p:nvPr/>
        </p:nvCxnSpPr>
        <p:spPr>
          <a:xfrm>
            <a:off x="5812419" y="3481291"/>
            <a:ext cx="583993" cy="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72946" y="6194224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Input Layer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97579" y="736761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Output Layer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72225" y="3613805"/>
            <a:ext cx="9992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400" dirty="0" smtClean="0">
                <a:latin typeface="+mj-lt"/>
              </a:rPr>
              <a:t>RNN Layer</a:t>
            </a:r>
          </a:p>
        </p:txBody>
      </p:sp>
    </p:spTree>
    <p:extLst>
      <p:ext uri="{BB962C8B-B14F-4D97-AF65-F5344CB8AC3E}">
        <p14:creationId xmlns="" xmlns:p14="http://schemas.microsoft.com/office/powerpoint/2010/main" val="922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5653" y="1567068"/>
            <a:ext cx="1036079" cy="2539799"/>
            <a:chOff x="1180617" y="874733"/>
            <a:chExt cx="1828800" cy="5044946"/>
          </a:xfrm>
        </p:grpSpPr>
        <p:sp>
          <p:nvSpPr>
            <p:cNvPr id="3" name="Oval 2"/>
            <p:cNvSpPr/>
            <p:nvPr/>
          </p:nvSpPr>
          <p:spPr>
            <a:xfrm rot="16200000">
              <a:off x="1795472" y="5184687"/>
              <a:ext cx="717631" cy="75235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16200000">
              <a:off x="1795474" y="2919923"/>
              <a:ext cx="717631" cy="752354"/>
            </a:xfrm>
            <a:prstGeom prst="ellipse">
              <a:avLst/>
            </a:prstGeom>
            <a:solidFill>
              <a:srgbClr val="E3183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16200000">
              <a:off x="1795475" y="857372"/>
              <a:ext cx="717631" cy="7523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  <a:endCxn id="4" idx="2"/>
            </p:cNvCxnSpPr>
            <p:nvPr/>
          </p:nvCxnSpPr>
          <p:spPr>
            <a:xfrm flipV="1">
              <a:off x="2154288" y="3654916"/>
              <a:ext cx="2" cy="1547133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 flipV="1">
              <a:off x="2154290" y="1592365"/>
              <a:ext cx="1" cy="134492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>
              <a:off x="2530467" y="3296100"/>
              <a:ext cx="4789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009417" y="2592730"/>
              <a:ext cx="0" cy="70337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80617" y="2592730"/>
              <a:ext cx="18288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194120" y="2592730"/>
              <a:ext cx="0" cy="70337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>
              <a:off x="1194120" y="3296097"/>
              <a:ext cx="583993" cy="3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843303" y="4753868"/>
            <a:ext cx="7594641" cy="462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8268" y="4996934"/>
            <a:ext cx="65975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b="1" dirty="0" smtClean="0">
                <a:latin typeface="+mj-lt"/>
              </a:rPr>
              <a:t>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9896" y="2431967"/>
            <a:ext cx="844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2400" b="1" dirty="0" smtClean="0">
                <a:latin typeface="+mj-lt"/>
              </a:rPr>
              <a:t>=</a:t>
            </a:r>
          </a:p>
        </p:txBody>
      </p:sp>
      <p:sp>
        <p:nvSpPr>
          <p:cNvPr id="19" name="Oval 18"/>
          <p:cNvSpPr/>
          <p:nvPr/>
        </p:nvSpPr>
        <p:spPr>
          <a:xfrm rot="16200000">
            <a:off x="3002636" y="3713111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3002637" y="2572951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3002638" y="1534592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6"/>
            <a:endCxn id="20" idx="2"/>
          </p:cNvCxnSpPr>
          <p:nvPr/>
        </p:nvCxnSpPr>
        <p:spPr>
          <a:xfrm flipV="1">
            <a:off x="3183277" y="2966709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 flipV="1">
            <a:off x="3183278" y="1928350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16200000">
            <a:off x="4246864" y="3713111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6200000">
            <a:off x="4246865" y="2572951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6200000">
            <a:off x="4246866" y="1534592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  <a:endCxn id="30" idx="2"/>
          </p:cNvCxnSpPr>
          <p:nvPr/>
        </p:nvCxnSpPr>
        <p:spPr>
          <a:xfrm flipV="1">
            <a:off x="4427505" y="2966709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 flipV="1">
            <a:off x="4427506" y="1928350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5684055" y="3713207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6200000">
            <a:off x="5684056" y="2573047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6200000">
            <a:off x="5684057" y="1534688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6"/>
            <a:endCxn id="35" idx="2"/>
          </p:cNvCxnSpPr>
          <p:nvPr/>
        </p:nvCxnSpPr>
        <p:spPr>
          <a:xfrm flipV="1">
            <a:off x="5864696" y="2966805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6"/>
            <a:endCxn id="36" idx="2"/>
          </p:cNvCxnSpPr>
          <p:nvPr/>
        </p:nvCxnSpPr>
        <p:spPr>
          <a:xfrm flipV="1">
            <a:off x="5864697" y="1928446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rot="16200000">
            <a:off x="7005499" y="3713109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>
            <a:off x="7005500" y="2572949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16200000">
            <a:off x="7005501" y="1534590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9" idx="6"/>
            <a:endCxn id="40" idx="2"/>
          </p:cNvCxnSpPr>
          <p:nvPr/>
        </p:nvCxnSpPr>
        <p:spPr>
          <a:xfrm flipV="1">
            <a:off x="7186140" y="2966707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41" idx="2"/>
          </p:cNvCxnSpPr>
          <p:nvPr/>
        </p:nvCxnSpPr>
        <p:spPr>
          <a:xfrm flipV="1">
            <a:off x="7186141" y="1928348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>
            <a:off x="8250501" y="3713207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6200000">
            <a:off x="8250502" y="2573047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6200000">
            <a:off x="8250503" y="1534688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4" idx="6"/>
            <a:endCxn id="45" idx="2"/>
          </p:cNvCxnSpPr>
          <p:nvPr/>
        </p:nvCxnSpPr>
        <p:spPr>
          <a:xfrm flipV="1">
            <a:off x="8431142" y="2966805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  <a:endCxn id="46" idx="2"/>
          </p:cNvCxnSpPr>
          <p:nvPr/>
        </p:nvCxnSpPr>
        <p:spPr>
          <a:xfrm flipV="1">
            <a:off x="8431143" y="1928446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4"/>
            <a:endCxn id="30" idx="0"/>
          </p:cNvCxnSpPr>
          <p:nvPr/>
        </p:nvCxnSpPr>
        <p:spPr>
          <a:xfrm>
            <a:off x="3396395" y="2786069"/>
            <a:ext cx="81799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4"/>
            <a:endCxn id="35" idx="0"/>
          </p:cNvCxnSpPr>
          <p:nvPr/>
        </p:nvCxnSpPr>
        <p:spPr>
          <a:xfrm>
            <a:off x="4640623" y="2786069"/>
            <a:ext cx="1010956" cy="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4"/>
            <a:endCxn id="40" idx="0"/>
          </p:cNvCxnSpPr>
          <p:nvPr/>
        </p:nvCxnSpPr>
        <p:spPr>
          <a:xfrm flipV="1">
            <a:off x="6077814" y="2786067"/>
            <a:ext cx="895209" cy="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81418" y="2616633"/>
            <a:ext cx="520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2000" b="1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9610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1219200" y="5791200"/>
            <a:ext cx="7594641" cy="462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0" y="5410200"/>
            <a:ext cx="65975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b="1" dirty="0" smtClean="0">
                <a:latin typeface="+mj-lt"/>
              </a:rPr>
              <a:t>Time</a:t>
            </a:r>
          </a:p>
        </p:txBody>
      </p:sp>
      <p:sp>
        <p:nvSpPr>
          <p:cNvPr id="19" name="Oval 18"/>
          <p:cNvSpPr/>
          <p:nvPr/>
        </p:nvSpPr>
        <p:spPr>
          <a:xfrm rot="16200000">
            <a:off x="3002636" y="3713111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3002637" y="2572951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6200000">
            <a:off x="3002638" y="1534592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6"/>
            <a:endCxn id="20" idx="2"/>
          </p:cNvCxnSpPr>
          <p:nvPr/>
        </p:nvCxnSpPr>
        <p:spPr>
          <a:xfrm flipV="1">
            <a:off x="3183277" y="2966709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 flipV="1">
            <a:off x="3183278" y="1928350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16200000">
            <a:off x="4246864" y="3713111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6200000">
            <a:off x="4246865" y="2572951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6200000">
            <a:off x="4246866" y="1534592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  <a:endCxn id="30" idx="2"/>
          </p:cNvCxnSpPr>
          <p:nvPr/>
        </p:nvCxnSpPr>
        <p:spPr>
          <a:xfrm flipV="1">
            <a:off x="4427505" y="2966709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 flipV="1">
            <a:off x="4427506" y="1928350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5684055" y="3713207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6200000">
            <a:off x="5684056" y="2573047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6200000">
            <a:off x="5684057" y="1534688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6"/>
            <a:endCxn id="35" idx="2"/>
          </p:cNvCxnSpPr>
          <p:nvPr/>
        </p:nvCxnSpPr>
        <p:spPr>
          <a:xfrm flipV="1">
            <a:off x="5864696" y="2966805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6"/>
            <a:endCxn id="36" idx="2"/>
          </p:cNvCxnSpPr>
          <p:nvPr/>
        </p:nvCxnSpPr>
        <p:spPr>
          <a:xfrm flipV="1">
            <a:off x="5864697" y="1928446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rot="16200000">
            <a:off x="7005499" y="3713109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6200000">
            <a:off x="7005500" y="2572949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16200000">
            <a:off x="7005501" y="1534590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9" idx="6"/>
            <a:endCxn id="40" idx="2"/>
          </p:cNvCxnSpPr>
          <p:nvPr/>
        </p:nvCxnSpPr>
        <p:spPr>
          <a:xfrm flipV="1">
            <a:off x="7186140" y="2966707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41" idx="2"/>
          </p:cNvCxnSpPr>
          <p:nvPr/>
        </p:nvCxnSpPr>
        <p:spPr>
          <a:xfrm flipV="1">
            <a:off x="7186141" y="1928348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6200000">
            <a:off x="8250501" y="3713207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6200000">
            <a:off x="8250502" y="2573047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6200000">
            <a:off x="8250503" y="1534688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4" idx="6"/>
            <a:endCxn id="45" idx="2"/>
          </p:cNvCxnSpPr>
          <p:nvPr/>
        </p:nvCxnSpPr>
        <p:spPr>
          <a:xfrm flipV="1">
            <a:off x="8431142" y="2966805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  <a:endCxn id="46" idx="2"/>
          </p:cNvCxnSpPr>
          <p:nvPr/>
        </p:nvCxnSpPr>
        <p:spPr>
          <a:xfrm flipV="1">
            <a:off x="8431143" y="1928446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4"/>
            <a:endCxn id="30" idx="0"/>
          </p:cNvCxnSpPr>
          <p:nvPr/>
        </p:nvCxnSpPr>
        <p:spPr>
          <a:xfrm>
            <a:off x="3396395" y="2786069"/>
            <a:ext cx="81799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4"/>
            <a:endCxn id="35" idx="0"/>
          </p:cNvCxnSpPr>
          <p:nvPr/>
        </p:nvCxnSpPr>
        <p:spPr>
          <a:xfrm>
            <a:off x="4640623" y="2786069"/>
            <a:ext cx="1010956" cy="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5" idx="4"/>
            <a:endCxn id="40" idx="0"/>
          </p:cNvCxnSpPr>
          <p:nvPr/>
        </p:nvCxnSpPr>
        <p:spPr>
          <a:xfrm flipV="1">
            <a:off x="6077814" y="2786067"/>
            <a:ext cx="895209" cy="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81418" y="2616633"/>
            <a:ext cx="520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2000" b="1" dirty="0" smtClean="0">
                <a:latin typeface="+mj-lt"/>
              </a:rPr>
              <a:t>…</a:t>
            </a:r>
          </a:p>
        </p:txBody>
      </p:sp>
      <p:sp>
        <p:nvSpPr>
          <p:cNvPr id="50" name="Oval 49"/>
          <p:cNvSpPr/>
          <p:nvPr/>
        </p:nvSpPr>
        <p:spPr>
          <a:xfrm rot="16200000">
            <a:off x="2547078" y="4101946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6200000">
            <a:off x="2547079" y="2961786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6200000">
            <a:off x="2547080" y="1923427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6"/>
            <a:endCxn id="51" idx="2"/>
          </p:cNvCxnSpPr>
          <p:nvPr/>
        </p:nvCxnSpPr>
        <p:spPr>
          <a:xfrm flipV="1">
            <a:off x="2727719" y="3355544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6"/>
            <a:endCxn id="53" idx="2"/>
          </p:cNvCxnSpPr>
          <p:nvPr/>
        </p:nvCxnSpPr>
        <p:spPr>
          <a:xfrm flipV="1">
            <a:off x="2727720" y="2317185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 rot="16200000">
            <a:off x="3791306" y="4101946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6200000">
            <a:off x="3791307" y="2961786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6200000">
            <a:off x="3791308" y="1923427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6"/>
            <a:endCxn id="58" idx="2"/>
          </p:cNvCxnSpPr>
          <p:nvPr/>
        </p:nvCxnSpPr>
        <p:spPr>
          <a:xfrm flipV="1">
            <a:off x="3971947" y="3355544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6"/>
            <a:endCxn id="59" idx="2"/>
          </p:cNvCxnSpPr>
          <p:nvPr/>
        </p:nvCxnSpPr>
        <p:spPr>
          <a:xfrm flipV="1">
            <a:off x="3971948" y="2317185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16200000">
            <a:off x="5228497" y="4102042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6200000">
            <a:off x="5228498" y="2961882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6200000">
            <a:off x="5228499" y="1923523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3" idx="6"/>
            <a:endCxn id="64" idx="2"/>
          </p:cNvCxnSpPr>
          <p:nvPr/>
        </p:nvCxnSpPr>
        <p:spPr>
          <a:xfrm flipV="1">
            <a:off x="5409138" y="3355640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6"/>
            <a:endCxn id="65" idx="2"/>
          </p:cNvCxnSpPr>
          <p:nvPr/>
        </p:nvCxnSpPr>
        <p:spPr>
          <a:xfrm flipV="1">
            <a:off x="5409139" y="2317281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 rot="16200000">
            <a:off x="6549941" y="4101944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6200000">
            <a:off x="6549942" y="2961784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6200000">
            <a:off x="6549943" y="1923425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8" idx="6"/>
            <a:endCxn id="69" idx="2"/>
          </p:cNvCxnSpPr>
          <p:nvPr/>
        </p:nvCxnSpPr>
        <p:spPr>
          <a:xfrm flipV="1">
            <a:off x="6730582" y="3355542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6"/>
            <a:endCxn id="70" idx="2"/>
          </p:cNvCxnSpPr>
          <p:nvPr/>
        </p:nvCxnSpPr>
        <p:spPr>
          <a:xfrm flipV="1">
            <a:off x="6730583" y="2317183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 rot="16200000">
            <a:off x="7794943" y="4102042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6200000">
            <a:off x="7794944" y="2961882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6200000">
            <a:off x="7794945" y="1923523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3" idx="6"/>
            <a:endCxn id="74" idx="2"/>
          </p:cNvCxnSpPr>
          <p:nvPr/>
        </p:nvCxnSpPr>
        <p:spPr>
          <a:xfrm flipV="1">
            <a:off x="7975584" y="3355640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6"/>
            <a:endCxn id="75" idx="2"/>
          </p:cNvCxnSpPr>
          <p:nvPr/>
        </p:nvCxnSpPr>
        <p:spPr>
          <a:xfrm flipV="1">
            <a:off x="7975585" y="2317281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4"/>
            <a:endCxn id="58" idx="0"/>
          </p:cNvCxnSpPr>
          <p:nvPr/>
        </p:nvCxnSpPr>
        <p:spPr>
          <a:xfrm>
            <a:off x="2940837" y="3174904"/>
            <a:ext cx="81799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4"/>
            <a:endCxn id="64" idx="0"/>
          </p:cNvCxnSpPr>
          <p:nvPr/>
        </p:nvCxnSpPr>
        <p:spPr>
          <a:xfrm>
            <a:off x="4185065" y="3174904"/>
            <a:ext cx="1010956" cy="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4"/>
            <a:endCxn id="69" idx="0"/>
          </p:cNvCxnSpPr>
          <p:nvPr/>
        </p:nvCxnSpPr>
        <p:spPr>
          <a:xfrm flipV="1">
            <a:off x="5622256" y="3174902"/>
            <a:ext cx="895209" cy="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25860" y="3005468"/>
            <a:ext cx="520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2000" b="1" dirty="0" smtClean="0">
                <a:latin typeface="+mj-lt"/>
              </a:rPr>
              <a:t>…</a:t>
            </a:r>
          </a:p>
        </p:txBody>
      </p:sp>
      <p:sp>
        <p:nvSpPr>
          <p:cNvPr id="82" name="Oval 81"/>
          <p:cNvSpPr/>
          <p:nvPr/>
        </p:nvSpPr>
        <p:spPr>
          <a:xfrm rot="16200000">
            <a:off x="2130775" y="4508244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6200000">
            <a:off x="2130776" y="3368084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6200000">
            <a:off x="2130777" y="2329725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2" idx="6"/>
            <a:endCxn id="83" idx="2"/>
          </p:cNvCxnSpPr>
          <p:nvPr/>
        </p:nvCxnSpPr>
        <p:spPr>
          <a:xfrm flipV="1">
            <a:off x="2311416" y="3761842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6"/>
            <a:endCxn id="84" idx="2"/>
          </p:cNvCxnSpPr>
          <p:nvPr/>
        </p:nvCxnSpPr>
        <p:spPr>
          <a:xfrm flipV="1">
            <a:off x="2311417" y="2723483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16200000">
            <a:off x="3375003" y="4508244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16200000">
            <a:off x="3375004" y="3368084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rot="16200000">
            <a:off x="3375005" y="2329725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7" idx="6"/>
            <a:endCxn id="88" idx="2"/>
          </p:cNvCxnSpPr>
          <p:nvPr/>
        </p:nvCxnSpPr>
        <p:spPr>
          <a:xfrm flipV="1">
            <a:off x="3555644" y="3761842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6"/>
            <a:endCxn id="89" idx="2"/>
          </p:cNvCxnSpPr>
          <p:nvPr/>
        </p:nvCxnSpPr>
        <p:spPr>
          <a:xfrm flipV="1">
            <a:off x="3555645" y="2723483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 rot="16200000">
            <a:off x="4812194" y="4508340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6200000">
            <a:off x="4812195" y="3368180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rot="16200000">
            <a:off x="4812196" y="2329821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 flipV="1">
            <a:off x="4992835" y="3761938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6"/>
            <a:endCxn id="94" idx="2"/>
          </p:cNvCxnSpPr>
          <p:nvPr/>
        </p:nvCxnSpPr>
        <p:spPr>
          <a:xfrm flipV="1">
            <a:off x="4992836" y="2723579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 rot="16200000">
            <a:off x="6133638" y="4508242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 rot="16200000">
            <a:off x="6133639" y="3368082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16200000">
            <a:off x="6133640" y="2329723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7" idx="6"/>
            <a:endCxn id="98" idx="2"/>
          </p:cNvCxnSpPr>
          <p:nvPr/>
        </p:nvCxnSpPr>
        <p:spPr>
          <a:xfrm flipV="1">
            <a:off x="6314279" y="3761840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8" idx="6"/>
            <a:endCxn id="99" idx="2"/>
          </p:cNvCxnSpPr>
          <p:nvPr/>
        </p:nvCxnSpPr>
        <p:spPr>
          <a:xfrm flipV="1">
            <a:off x="6314280" y="2723481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 rot="16200000">
            <a:off x="7378640" y="4508340"/>
            <a:ext cx="361280" cy="4262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rot="16200000">
            <a:off x="7378641" y="3368180"/>
            <a:ext cx="361280" cy="426235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rot="16200000">
            <a:off x="7378642" y="2329821"/>
            <a:ext cx="361280" cy="4262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2" idx="6"/>
            <a:endCxn id="103" idx="2"/>
          </p:cNvCxnSpPr>
          <p:nvPr/>
        </p:nvCxnSpPr>
        <p:spPr>
          <a:xfrm flipV="1">
            <a:off x="7559281" y="3761938"/>
            <a:ext cx="1" cy="7788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6"/>
            <a:endCxn id="104" idx="2"/>
          </p:cNvCxnSpPr>
          <p:nvPr/>
        </p:nvCxnSpPr>
        <p:spPr>
          <a:xfrm flipV="1">
            <a:off x="7559282" y="2723579"/>
            <a:ext cx="1" cy="67707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3" idx="4"/>
            <a:endCxn id="88" idx="0"/>
          </p:cNvCxnSpPr>
          <p:nvPr/>
        </p:nvCxnSpPr>
        <p:spPr>
          <a:xfrm>
            <a:off x="2524534" y="3581202"/>
            <a:ext cx="81799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8" idx="4"/>
            <a:endCxn id="93" idx="0"/>
          </p:cNvCxnSpPr>
          <p:nvPr/>
        </p:nvCxnSpPr>
        <p:spPr>
          <a:xfrm>
            <a:off x="3768762" y="3581202"/>
            <a:ext cx="1010956" cy="9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3" idx="4"/>
            <a:endCxn id="98" idx="0"/>
          </p:cNvCxnSpPr>
          <p:nvPr/>
        </p:nvCxnSpPr>
        <p:spPr>
          <a:xfrm flipV="1">
            <a:off x="5205953" y="3581200"/>
            <a:ext cx="895209" cy="9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709557" y="3411766"/>
            <a:ext cx="5208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2000" b="1" dirty="0" smtClean="0">
                <a:latin typeface="+mj-lt"/>
              </a:rPr>
              <a:t>…</a:t>
            </a:r>
          </a:p>
        </p:txBody>
      </p:sp>
      <p:cxnSp>
        <p:nvCxnSpPr>
          <p:cNvPr id="140" name="Straight Arrow Connector 139"/>
          <p:cNvCxnSpPr>
            <a:stCxn id="83" idx="5"/>
            <a:endCxn id="51" idx="1"/>
          </p:cNvCxnSpPr>
          <p:nvPr/>
        </p:nvCxnSpPr>
        <p:spPr>
          <a:xfrm flipV="1">
            <a:off x="2462113" y="330263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933090" y="2895600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3695090" y="327816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4114800" y="289716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5105400" y="3276600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5600090" y="289716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477000" y="327816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895490" y="289716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696200" y="3276600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8153400" y="2897166"/>
            <a:ext cx="114910" cy="15083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610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76200"/>
            <a:ext cx="8229600" cy="492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RNN - Applications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372" t="26424" r="21626" b="41297"/>
          <a:stretch/>
        </p:blipFill>
        <p:spPr bwMode="auto">
          <a:xfrm>
            <a:off x="891251" y="1932972"/>
            <a:ext cx="7546694" cy="23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31757" y="6215076"/>
            <a:ext cx="35071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2"/>
              </a:buClr>
            </a:pPr>
            <a:r>
              <a:rPr lang="en-US" sz="1200" dirty="0" smtClean="0">
                <a:latin typeface="+mj-lt"/>
              </a:rPr>
              <a:t>Ref</a:t>
            </a:r>
            <a:r>
              <a:rPr lang="en-US" sz="1200" dirty="0">
                <a:latin typeface="+mj-lt"/>
              </a:rPr>
              <a:t>: http://karpathy.github.io/2015/05/21/rnn-effectiveness/</a:t>
            </a:r>
            <a:endParaRPr lang="en-US" sz="1200" dirty="0" smtClean="0">
              <a:latin typeface="+mj-lt"/>
            </a:endParaRPr>
          </a:p>
        </p:txBody>
      </p:sp>
      <p:sp>
        <p:nvSpPr>
          <p:cNvPr id="4" name="AutoShape 4" descr="https://hydowa.techmahindra.com/owa/service.svc/s/GetFileAttachment?id=AAMkADVhNGQ5NmY2LTJjMjEtNGNjZS04ODAwLWRjY2MwZmFkNWFmOABGAAAAAABNJLOMSXUwTq33Vo2ZLFUABwBIj%2BXmgu4wRZzY7z15IhceAAAAAAENAABIj%2BXmgu4wRZzY7z15IhceAALcWNWMAAABEgAQAHJqCkmP%2FWBPgU3fEYz%2BuzM%3D&amp;X-OWA-CANARY=Q_BCht0iGkGswZ8-lv6XzX6_MAijBdUINjpVnEQmgjc2Lgcg0-hqGQMy0DgY_-eL4cc0xAC4H_I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51" y="4338577"/>
            <a:ext cx="2504314" cy="144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1251" y="1480497"/>
            <a:ext cx="8565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b="1" dirty="0" smtClean="0">
                <a:latin typeface="+mj-lt"/>
              </a:rPr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121" y="1295831"/>
            <a:ext cx="12500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b="1" dirty="0" smtClean="0">
                <a:latin typeface="+mj-lt"/>
              </a:rPr>
              <a:t>A horrified cat sitting under the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3980" y="4338577"/>
            <a:ext cx="12500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b="1" dirty="0" smtClean="0">
                <a:latin typeface="+mj-lt"/>
              </a:rPr>
              <a:t>I had an excellent stay at the hotel!!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3980" y="1480497"/>
            <a:ext cx="12500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b="1" dirty="0" smtClean="0">
                <a:latin typeface="+mj-lt"/>
              </a:rPr>
              <a:t>Positive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4" t="12302" r="51068" b="46559"/>
          <a:stretch/>
        </p:blipFill>
        <p:spPr bwMode="auto">
          <a:xfrm>
            <a:off x="5104436" y="4338577"/>
            <a:ext cx="1831027" cy="88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32" t="39038" r="55782" b="14123"/>
          <a:stretch/>
        </p:blipFill>
        <p:spPr bwMode="auto">
          <a:xfrm>
            <a:off x="7500396" y="4465104"/>
            <a:ext cx="696342" cy="75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16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857" t="38542" r="39092" b="19792"/>
          <a:stretch>
            <a:fillRect/>
          </a:stretch>
        </p:blipFill>
        <p:spPr bwMode="auto">
          <a:xfrm>
            <a:off x="838200" y="1676400"/>
            <a:ext cx="716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910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="" xmlns:p14="http://schemas.microsoft.com/office/powerpoint/2010/main" val="41262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76200"/>
            <a:ext cx="8229600" cy="492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Vanishing &amp; Exploding Gradients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09137" y="2835798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36909" y="2835798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41532" y="2835798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3558" y="2835798"/>
            <a:ext cx="717631" cy="752354"/>
          </a:xfrm>
          <a:prstGeom prst="ellipse">
            <a:avLst/>
          </a:prstGeom>
          <a:solidFill>
            <a:srgbClr val="E31837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6"/>
            <a:endCxn id="6" idx="2"/>
          </p:cNvCxnSpPr>
          <p:nvPr/>
        </p:nvCxnSpPr>
        <p:spPr>
          <a:xfrm>
            <a:off x="2471189" y="3211975"/>
            <a:ext cx="97034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5" idx="2"/>
          </p:cNvCxnSpPr>
          <p:nvPr/>
        </p:nvCxnSpPr>
        <p:spPr>
          <a:xfrm>
            <a:off x="4159163" y="3211975"/>
            <a:ext cx="877746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>
          <a:xfrm>
            <a:off x="5754540" y="3211975"/>
            <a:ext cx="854597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3215" y="3211975"/>
            <a:ext cx="97034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4"/>
          </p:cNvCxnSpPr>
          <p:nvPr/>
        </p:nvCxnSpPr>
        <p:spPr>
          <a:xfrm flipV="1">
            <a:off x="2081992" y="3588152"/>
            <a:ext cx="30382" cy="113431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4"/>
          </p:cNvCxnSpPr>
          <p:nvPr/>
        </p:nvCxnSpPr>
        <p:spPr>
          <a:xfrm flipV="1">
            <a:off x="3769965" y="3588152"/>
            <a:ext cx="30383" cy="113431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4"/>
          </p:cNvCxnSpPr>
          <p:nvPr/>
        </p:nvCxnSpPr>
        <p:spPr>
          <a:xfrm flipV="1">
            <a:off x="5365341" y="3588152"/>
            <a:ext cx="30384" cy="11343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4"/>
          </p:cNvCxnSpPr>
          <p:nvPr/>
        </p:nvCxnSpPr>
        <p:spPr>
          <a:xfrm flipV="1">
            <a:off x="6929845" y="3588152"/>
            <a:ext cx="38108" cy="11343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112374" y="1701479"/>
            <a:ext cx="30382" cy="113431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00347" y="1701479"/>
            <a:ext cx="30383" cy="113431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95723" y="1701479"/>
            <a:ext cx="30384" cy="11343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960227" y="1701479"/>
            <a:ext cx="38108" cy="11343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4547" y="3067291"/>
            <a:ext cx="381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9748" y="3081191"/>
            <a:ext cx="381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1041" y="3071941"/>
            <a:ext cx="381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11449" y="3067290"/>
            <a:ext cx="381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95515" y="4733518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X0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3488" y="4734655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X1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53779" y="4722471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X2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43368" y="4736371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X3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1088" y="1413513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13871" y="1404476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E</a:t>
            </a: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24438" y="1424480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E2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62422" y="1424480"/>
            <a:ext cx="5729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dirty="0" smtClean="0">
                <a:latin typeface="+mj-lt"/>
              </a:rPr>
              <a:t>E3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28136" y="2163541"/>
            <a:ext cx="7352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2"/>
              </a:buClr>
            </a:pPr>
            <a:r>
              <a:rPr lang="el-GR" sz="1400" dirty="0" smtClean="0">
                <a:latin typeface="+mj-lt"/>
              </a:rPr>
              <a:t>δ</a:t>
            </a:r>
            <a:r>
              <a:rPr lang="en-US" sz="1400" dirty="0" smtClean="0">
                <a:latin typeface="+mj-lt"/>
              </a:rPr>
              <a:t>E3/</a:t>
            </a:r>
            <a:r>
              <a:rPr lang="el-GR" sz="1400" dirty="0" smtClean="0"/>
              <a:t>δ</a:t>
            </a:r>
            <a:r>
              <a:rPr lang="en-US" sz="1400" dirty="0" smtClean="0"/>
              <a:t>S3</a:t>
            </a:r>
            <a:endParaRPr lang="en-US" sz="1400" dirty="0" smtClean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9" idx="3"/>
          </p:cNvCxnSpPr>
          <p:nvPr/>
        </p:nvCxnSpPr>
        <p:spPr>
          <a:xfrm flipH="1">
            <a:off x="7193413" y="1562980"/>
            <a:ext cx="41962" cy="116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9040" y="3570989"/>
            <a:ext cx="41962" cy="116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573188" y="3588152"/>
            <a:ext cx="41962" cy="116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968175" y="3570989"/>
            <a:ext cx="41962" cy="116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284549" y="3588151"/>
            <a:ext cx="41962" cy="116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89266" y="3067291"/>
            <a:ext cx="7504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22820" y="3067290"/>
            <a:ext cx="7504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581144" y="3083119"/>
            <a:ext cx="7504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77690" y="2716501"/>
            <a:ext cx="7352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2"/>
              </a:buClr>
            </a:pPr>
            <a:r>
              <a:rPr lang="el-GR" sz="1400" dirty="0" smtClean="0">
                <a:latin typeface="+mj-lt"/>
              </a:rPr>
              <a:t>δ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3/</a:t>
            </a:r>
            <a:r>
              <a:rPr lang="el-GR" sz="1400" dirty="0" smtClean="0"/>
              <a:t>δ</a:t>
            </a:r>
            <a:r>
              <a:rPr lang="en-US" sz="1400" dirty="0" smtClean="0"/>
              <a:t>S2</a:t>
            </a:r>
            <a:endParaRPr lang="en-US" sz="1400" dirty="0" smtClean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45969" y="2736409"/>
            <a:ext cx="7352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2"/>
              </a:buClr>
            </a:pPr>
            <a:r>
              <a:rPr lang="el-GR" sz="1400" dirty="0" smtClean="0">
                <a:latin typeface="+mj-lt"/>
              </a:rPr>
              <a:t>δ</a:t>
            </a:r>
            <a:r>
              <a:rPr lang="en-US" sz="1400" dirty="0" smtClean="0">
                <a:latin typeface="+mj-lt"/>
              </a:rPr>
              <a:t>S</a:t>
            </a:r>
            <a:r>
              <a:rPr lang="en-US" sz="1400" dirty="0">
                <a:latin typeface="+mj-lt"/>
              </a:rPr>
              <a:t>2</a:t>
            </a:r>
            <a:r>
              <a:rPr lang="en-US" sz="1400" dirty="0" smtClean="0">
                <a:latin typeface="+mj-lt"/>
              </a:rPr>
              <a:t>/</a:t>
            </a:r>
            <a:r>
              <a:rPr lang="el-GR" sz="1400" dirty="0" smtClean="0"/>
              <a:t>δ</a:t>
            </a:r>
            <a:r>
              <a:rPr lang="en-US" sz="1400" dirty="0" smtClean="0"/>
              <a:t>S1</a:t>
            </a:r>
            <a:endParaRPr lang="en-US" sz="1400" dirty="0" smtClean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1144" y="2743122"/>
            <a:ext cx="7352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tx2"/>
              </a:buClr>
            </a:pPr>
            <a:r>
              <a:rPr lang="el-GR" sz="1400" dirty="0" smtClean="0">
                <a:latin typeface="+mj-lt"/>
              </a:rPr>
              <a:t>δ</a:t>
            </a:r>
            <a:r>
              <a:rPr lang="en-US" sz="1400" dirty="0" smtClean="0">
                <a:latin typeface="+mj-lt"/>
              </a:rPr>
              <a:t>S1/</a:t>
            </a:r>
            <a:r>
              <a:rPr lang="el-GR" sz="1400" dirty="0" smtClean="0"/>
              <a:t>δ</a:t>
            </a:r>
            <a:r>
              <a:rPr lang="en-US" sz="1400" dirty="0" smtClean="0"/>
              <a:t>S0</a:t>
            </a:r>
            <a:endParaRPr lang="en-US" sz="1400" dirty="0" smtClean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32692" y="5405378"/>
            <a:ext cx="27123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buClr>
                <a:schemeClr val="tx2"/>
              </a:buClr>
            </a:pPr>
            <a:r>
              <a:rPr lang="en-US" sz="1200" dirty="0" smtClean="0">
                <a:latin typeface="+mj-lt"/>
              </a:rPr>
              <a:t>S3 = </a:t>
            </a:r>
            <a:r>
              <a:rPr lang="en-US" sz="1200" dirty="0" err="1" smtClean="0">
                <a:latin typeface="+mj-lt"/>
              </a:rPr>
              <a:t>tanh</a:t>
            </a:r>
            <a:r>
              <a:rPr lang="en-US" sz="1200" dirty="0" smtClean="0">
                <a:latin typeface="+mj-lt"/>
              </a:rPr>
              <a:t>(UX3 + WS2)</a:t>
            </a:r>
          </a:p>
        </p:txBody>
      </p:sp>
    </p:spTree>
    <p:extLst>
      <p:ext uri="{BB962C8B-B14F-4D97-AF65-F5344CB8AC3E}">
        <p14:creationId xmlns="" xmlns:p14="http://schemas.microsoft.com/office/powerpoint/2010/main" val="156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4138</TotalTime>
  <Words>227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1_blank</vt:lpstr>
      <vt:lpstr>RNN</vt:lpstr>
      <vt:lpstr>Slide 2</vt:lpstr>
      <vt:lpstr>Slide 3</vt:lpstr>
      <vt:lpstr>Slide 4</vt:lpstr>
      <vt:lpstr>Slide 5</vt:lpstr>
      <vt:lpstr>Slide 6</vt:lpstr>
      <vt:lpstr>RNN - Applications</vt:lpstr>
      <vt:lpstr>Slide 8</vt:lpstr>
      <vt:lpstr>Vanishing &amp; Exploding Gradients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Citigroup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Rahul [GCB-OT NE]</dc:creator>
  <cp:lastModifiedBy>Rahul</cp:lastModifiedBy>
  <cp:revision>19</cp:revision>
  <dcterms:created xsi:type="dcterms:W3CDTF">2017-09-22T09:54:52Z</dcterms:created>
  <dcterms:modified xsi:type="dcterms:W3CDTF">2017-11-26T03:34:27Z</dcterms:modified>
</cp:coreProperties>
</file>