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62" r:id="rId5"/>
    <p:sldId id="263" r:id="rId6"/>
    <p:sldId id="264" r:id="rId7"/>
    <p:sldId id="266" r:id="rId8"/>
    <p:sldId id="267" r:id="rId9"/>
    <p:sldId id="268"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04770F-EC22-40A0-BD25-CBAEB7A65E40}" type="datetimeFigureOut">
              <a:rPr lang="en-US" smtClean="0"/>
              <a:t>4/17/2020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6C5A9-2FE2-4BE0-969F-DD0E000ED68B}" type="slidenum">
              <a:rPr lang="en-US" smtClean="0"/>
              <a:t>‹#›</a:t>
            </a:fld>
            <a:endParaRPr lang="en-US"/>
          </a:p>
        </p:txBody>
      </p:sp>
    </p:spTree>
    <p:extLst>
      <p:ext uri="{BB962C8B-B14F-4D97-AF65-F5344CB8AC3E}">
        <p14:creationId xmlns:p14="http://schemas.microsoft.com/office/powerpoint/2010/main" val="2965687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96C5A9-2FE2-4BE0-969F-DD0E000ED68B}" type="slidenum">
              <a:rPr lang="en-US" smtClean="0"/>
              <a:t>7</a:t>
            </a:fld>
            <a:endParaRPr lang="en-US"/>
          </a:p>
        </p:txBody>
      </p:sp>
    </p:spTree>
    <p:extLst>
      <p:ext uri="{BB962C8B-B14F-4D97-AF65-F5344CB8AC3E}">
        <p14:creationId xmlns:p14="http://schemas.microsoft.com/office/powerpoint/2010/main" val="153929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FDD744-2FF5-40A5-82DB-648CD67268C2}"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129289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DD744-2FF5-40A5-82DB-648CD67268C2}"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255178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DD744-2FF5-40A5-82DB-648CD67268C2}"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254303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DD744-2FF5-40A5-82DB-648CD67268C2}"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359111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DD744-2FF5-40A5-82DB-648CD67268C2}" type="datetimeFigureOut">
              <a:rPr lang="en-US" smtClean="0"/>
              <a:t>4/17/2020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1557661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FDD744-2FF5-40A5-82DB-648CD67268C2}"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186166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FDD744-2FF5-40A5-82DB-648CD67268C2}" type="datetimeFigureOut">
              <a:rPr lang="en-US" smtClean="0"/>
              <a:t>4/17/2020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58715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FDD744-2FF5-40A5-82DB-648CD67268C2}" type="datetimeFigureOut">
              <a:rPr lang="en-US" smtClean="0"/>
              <a:t>4/17/2020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320817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DD744-2FF5-40A5-82DB-648CD67268C2}" type="datetimeFigureOut">
              <a:rPr lang="en-US" smtClean="0"/>
              <a:t>4/17/2020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97737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DD744-2FF5-40A5-82DB-648CD67268C2}"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37900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DD744-2FF5-40A5-82DB-648CD67268C2}" type="datetimeFigureOut">
              <a:rPr lang="en-US" smtClean="0"/>
              <a:t>4/17/2020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F5772-E584-4B87-AC7E-3DBE2F18738E}" type="slidenum">
              <a:rPr lang="en-US" smtClean="0"/>
              <a:t>‹#›</a:t>
            </a:fld>
            <a:endParaRPr lang="en-US"/>
          </a:p>
        </p:txBody>
      </p:sp>
    </p:spTree>
    <p:extLst>
      <p:ext uri="{BB962C8B-B14F-4D97-AF65-F5344CB8AC3E}">
        <p14:creationId xmlns:p14="http://schemas.microsoft.com/office/powerpoint/2010/main" val="47589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DD744-2FF5-40A5-82DB-648CD67268C2}" type="datetimeFigureOut">
              <a:rPr lang="en-US" smtClean="0"/>
              <a:t>4/17/2020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F5772-E584-4B87-AC7E-3DBE2F18738E}" type="slidenum">
              <a:rPr lang="en-US" smtClean="0"/>
              <a:t>‹#›</a:t>
            </a:fld>
            <a:endParaRPr lang="en-US"/>
          </a:p>
        </p:txBody>
      </p:sp>
    </p:spTree>
    <p:extLst>
      <p:ext uri="{BB962C8B-B14F-4D97-AF65-F5344CB8AC3E}">
        <p14:creationId xmlns:p14="http://schemas.microsoft.com/office/powerpoint/2010/main" val="3202815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itchFamily="18" charset="0"/>
                <a:cs typeface="Times New Roman" pitchFamily="18" charset="0"/>
              </a:rPr>
              <a:t>The-battle-of-</a:t>
            </a:r>
            <a:r>
              <a:rPr lang="en-US" b="1" dirty="0" err="1">
                <a:latin typeface="Times New Roman" pitchFamily="18" charset="0"/>
                <a:cs typeface="Times New Roman" pitchFamily="18" charset="0"/>
              </a:rPr>
              <a:t>Neighbourhoods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solidFill>
                  <a:schemeClr val="tx1"/>
                </a:solidFill>
                <a:latin typeface="Times New Roman" pitchFamily="18" charset="0"/>
                <a:cs typeface="Times New Roman" pitchFamily="18" charset="0"/>
              </a:rPr>
              <a:t>IBM DATA SCIENCE CAPSTONE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85296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990600"/>
            <a:ext cx="7924800" cy="4648200"/>
          </a:xfrm>
        </p:spPr>
        <p:txBody>
          <a:bodyPr/>
          <a:lstStyle/>
          <a:p>
            <a:r>
              <a:rPr lang="en-US" b="1" dirty="0" smtClean="0">
                <a:solidFill>
                  <a:schemeClr val="tx1"/>
                </a:solidFill>
                <a:latin typeface="Times New Roman" pitchFamily="18" charset="0"/>
                <a:cs typeface="Times New Roman" pitchFamily="18" charset="0"/>
              </a:rPr>
              <a:t>Visualizing </a:t>
            </a:r>
            <a:r>
              <a:rPr lang="en-US" b="1" dirty="0">
                <a:solidFill>
                  <a:schemeClr val="tx1"/>
                </a:solidFill>
                <a:latin typeface="Times New Roman" pitchFamily="18" charset="0"/>
                <a:cs typeface="Times New Roman" pitchFamily="18" charset="0"/>
              </a:rPr>
              <a:t>the resulting </a:t>
            </a:r>
            <a:r>
              <a:rPr lang="en-US" b="1" dirty="0" smtClean="0">
                <a:solidFill>
                  <a:schemeClr val="tx1"/>
                </a:solidFill>
                <a:latin typeface="Times New Roman" pitchFamily="18" charset="0"/>
                <a:cs typeface="Times New Roman" pitchFamily="18" charset="0"/>
              </a:rPr>
              <a:t>Clusters</a:t>
            </a:r>
          </a:p>
          <a:p>
            <a:endParaRPr lang="en-US" dirty="0"/>
          </a:p>
        </p:txBody>
      </p:sp>
      <p:pic>
        <p:nvPicPr>
          <p:cNvPr id="5" name="Picture 4" descr="No alt text provided for this image"/>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1"/>
            <a:ext cx="6096000" cy="3048000"/>
          </a:xfrm>
          <a:prstGeom prst="rect">
            <a:avLst/>
          </a:prstGeom>
          <a:noFill/>
          <a:ln>
            <a:noFill/>
          </a:ln>
        </p:spPr>
      </p:pic>
    </p:spTree>
    <p:extLst>
      <p:ext uri="{BB962C8B-B14F-4D97-AF65-F5344CB8AC3E}">
        <p14:creationId xmlns:p14="http://schemas.microsoft.com/office/powerpoint/2010/main" val="52605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772400" cy="933450"/>
          </a:xfrm>
        </p:spPr>
        <p:txBody>
          <a:bodyPr/>
          <a:lstStyle/>
          <a:p>
            <a:r>
              <a:rPr lang="en-US" b="1" dirty="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762000" y="2133600"/>
            <a:ext cx="7848600" cy="3505200"/>
          </a:xfrm>
        </p:spPr>
        <p:txBody>
          <a:bodyPr>
            <a:normAutofit fontScale="85000" lnSpcReduction="20000"/>
          </a:bodyPr>
          <a:lstStyle/>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In a fast moving world, there are many real life problems or scenarios where data can be used to find solutions to those problems. </a:t>
            </a:r>
            <a:endParaRPr lang="en-US" dirty="0" smtClean="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US" dirty="0" smtClean="0">
                <a:solidFill>
                  <a:schemeClr val="tx1"/>
                </a:solidFill>
                <a:latin typeface="Times New Roman" pitchFamily="18" charset="0"/>
                <a:cs typeface="Times New Roman" pitchFamily="18" charset="0"/>
              </a:rPr>
              <a:t>Like </a:t>
            </a:r>
            <a:r>
              <a:rPr lang="en-US" dirty="0">
                <a:solidFill>
                  <a:schemeClr val="tx1"/>
                </a:solidFill>
                <a:latin typeface="Times New Roman" pitchFamily="18" charset="0"/>
                <a:cs typeface="Times New Roman" pitchFamily="18" charset="0"/>
              </a:rPr>
              <a:t>seen in the example above, data was used to cluster neighborhoods in Toronto based on the most common venues in those neighborhoods. </a:t>
            </a:r>
            <a:endParaRPr lang="en-US" dirty="0" smtClean="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US" dirty="0" smtClean="0">
                <a:solidFill>
                  <a:schemeClr val="tx1"/>
                </a:solidFill>
                <a:latin typeface="Times New Roman" pitchFamily="18" charset="0"/>
                <a:cs typeface="Times New Roman" pitchFamily="18" charset="0"/>
              </a:rPr>
              <a:t>Similarly</a:t>
            </a:r>
            <a:r>
              <a:rPr lang="en-US" dirty="0">
                <a:solidFill>
                  <a:schemeClr val="tx1"/>
                </a:solidFill>
                <a:latin typeface="Times New Roman" pitchFamily="18" charset="0"/>
                <a:cs typeface="Times New Roman" pitchFamily="18" charset="0"/>
              </a:rPr>
              <a:t>, data can also be used to solve other problems, which most people face in metropolitan cities.</a:t>
            </a:r>
          </a:p>
          <a:p>
            <a:endParaRPr lang="en-US" dirty="0"/>
          </a:p>
        </p:txBody>
      </p:sp>
    </p:spTree>
    <p:extLst>
      <p:ext uri="{BB962C8B-B14F-4D97-AF65-F5344CB8AC3E}">
        <p14:creationId xmlns:p14="http://schemas.microsoft.com/office/powerpoint/2010/main" val="237680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709" y="370899"/>
            <a:ext cx="7772400" cy="619702"/>
          </a:xfrm>
        </p:spPr>
        <p:txBody>
          <a:bodyPr>
            <a:normAutofit fontScale="90000"/>
          </a:bodyPr>
          <a:lstStyle/>
          <a:p>
            <a:r>
              <a:rPr lang="en-US" b="1" dirty="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447800"/>
            <a:ext cx="7848600" cy="4191000"/>
          </a:xfrm>
        </p:spPr>
        <p:txBody>
          <a:bodyPr>
            <a:normAutofit fontScale="92500" lnSpcReduction="10000"/>
          </a:bodyPr>
          <a:lstStyle/>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Toronto is an international center of business, finance, arts, and culture, and is recognized as one of the most multicultural and cosmopolitan cities in the world.</a:t>
            </a:r>
          </a:p>
          <a:p>
            <a:pPr marL="457200" indent="-457200" algn="just">
              <a:buFont typeface="Arial" pitchFamily="34" charset="0"/>
              <a:buChar char="•"/>
            </a:pPr>
            <a:r>
              <a:rPr lang="en-US" b="1" dirty="0">
                <a:solidFill>
                  <a:schemeClr val="tx1"/>
                </a:solidFill>
                <a:latin typeface="Times New Roman" pitchFamily="18" charset="0"/>
                <a:cs typeface="Times New Roman" pitchFamily="18" charset="0"/>
              </a:rPr>
              <a:t>York</a:t>
            </a:r>
            <a:r>
              <a:rPr lang="en-US" dirty="0">
                <a:solidFill>
                  <a:schemeClr val="tx1"/>
                </a:solidFill>
                <a:latin typeface="Times New Roman" pitchFamily="18" charset="0"/>
                <a:cs typeface="Times New Roman" pitchFamily="18" charset="0"/>
              </a:rPr>
              <a:t> was renamed and incorporated in 1834, as the city of </a:t>
            </a:r>
            <a:r>
              <a:rPr lang="en-US" b="1" dirty="0">
                <a:solidFill>
                  <a:schemeClr val="tx1"/>
                </a:solidFill>
                <a:latin typeface="Times New Roman" pitchFamily="18" charset="0"/>
                <a:cs typeface="Times New Roman" pitchFamily="18" charset="0"/>
              </a:rPr>
              <a:t>Toronto</a:t>
            </a:r>
            <a:r>
              <a:rPr lang="en-US" dirty="0" smtClean="0">
                <a:solidFill>
                  <a:schemeClr val="tx1"/>
                </a:solidFill>
                <a:latin typeface="Times New Roman" pitchFamily="18" charset="0"/>
                <a:cs typeface="Times New Roman" pitchFamily="18" charset="0"/>
              </a:rPr>
              <a:t>.</a:t>
            </a:r>
          </a:p>
          <a:p>
            <a:pPr marL="457200" indent="-457200" algn="just">
              <a:buFont typeface="Arial" pitchFamily="34" charset="0"/>
              <a:buChar char="•"/>
            </a:pP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It was designated as the capital of the province of Ontario in 1867 during Canadian Confederation.</a:t>
            </a:r>
          </a:p>
          <a:p>
            <a:endParaRPr lang="en-US" dirty="0"/>
          </a:p>
        </p:txBody>
      </p:sp>
    </p:spTree>
    <p:extLst>
      <p:ext uri="{BB962C8B-B14F-4D97-AF65-F5344CB8AC3E}">
        <p14:creationId xmlns:p14="http://schemas.microsoft.com/office/powerpoint/2010/main" val="140899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708025"/>
          </a:xfrm>
        </p:spPr>
        <p:txBody>
          <a:bodyPr>
            <a:normAutofit fontScale="90000"/>
          </a:bodyPr>
          <a:lstStyle/>
          <a:p>
            <a:r>
              <a:rPr lang="en-US" b="1" dirty="0">
                <a:latin typeface="Times New Roman" pitchFamily="18" charset="0"/>
                <a:cs typeface="Times New Roman" pitchFamily="18" charset="0"/>
              </a:rPr>
              <a:t>Problem Description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1676400"/>
            <a:ext cx="8001000" cy="3962400"/>
          </a:xfrm>
        </p:spPr>
        <p:txBody>
          <a:bodyPr>
            <a:normAutofit fontScale="85000" lnSpcReduction="10000"/>
          </a:bodyPr>
          <a:lstStyle/>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you receive a job offer from a great company on the other side of the city with great career </a:t>
            </a:r>
            <a:r>
              <a:rPr lang="en-US" dirty="0" smtClean="0">
                <a:solidFill>
                  <a:schemeClr val="tx1"/>
                </a:solidFill>
                <a:latin typeface="Times New Roman" pitchFamily="18" charset="0"/>
                <a:cs typeface="Times New Roman" pitchFamily="18" charset="0"/>
              </a:rPr>
              <a:t>prospects</a:t>
            </a:r>
          </a:p>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given the far distance from your current place you unfortunately must move if you decide to accept the offer.</a:t>
            </a:r>
          </a:p>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able to determine neighborhoods on the other side of the city that are the same as your current neighborhood, and if not perhaps similar neighborhoods that are at least closer to your new job</a:t>
            </a:r>
          </a:p>
        </p:txBody>
      </p:sp>
    </p:spTree>
    <p:extLst>
      <p:ext uri="{BB962C8B-B14F-4D97-AF65-F5344CB8AC3E}">
        <p14:creationId xmlns:p14="http://schemas.microsoft.com/office/powerpoint/2010/main" val="304293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933450"/>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Objective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828800"/>
            <a:ext cx="8001000" cy="4267200"/>
          </a:xfrm>
        </p:spPr>
        <p:txBody>
          <a:bodyPr/>
          <a:lstStyle/>
          <a:p>
            <a:pPr marL="457200" indent="-457200" algn="just">
              <a:buFont typeface="Arial" pitchFamily="34" charset="0"/>
              <a:buChar char="•"/>
            </a:pPr>
            <a:r>
              <a:rPr lang="en-US" dirty="0">
                <a:solidFill>
                  <a:schemeClr val="tx1"/>
                </a:solidFill>
                <a:latin typeface="Times New Roman" pitchFamily="18" charset="0"/>
                <a:cs typeface="Times New Roman" pitchFamily="18" charset="0"/>
              </a:rPr>
              <a:t>The aim of this report is to study and analyze the neighborhoods of Toronto city and group them into similar clusters and, to analyze those clusters to gather meaningful information. </a:t>
            </a:r>
            <a:endParaRPr lang="en-US" dirty="0" smtClean="0">
              <a:solidFill>
                <a:schemeClr val="tx1"/>
              </a:solidFill>
              <a:latin typeface="Times New Roman" pitchFamily="18" charset="0"/>
              <a:cs typeface="Times New Roman" pitchFamily="18" charset="0"/>
            </a:endParaRPr>
          </a:p>
          <a:p>
            <a:pPr marL="457200" indent="-457200" algn="just">
              <a:buFont typeface="Arial" pitchFamily="34" charset="0"/>
              <a:buChar char="•"/>
            </a:pPr>
            <a:r>
              <a:rPr lang="en-US" dirty="0" smtClean="0">
                <a:solidFill>
                  <a:schemeClr val="tx1"/>
                </a:solidFill>
                <a:latin typeface="Times New Roman" pitchFamily="18" charset="0"/>
                <a:cs typeface="Times New Roman" pitchFamily="18" charset="0"/>
              </a:rPr>
              <a:t>That </a:t>
            </a:r>
            <a:r>
              <a:rPr lang="en-US" dirty="0">
                <a:solidFill>
                  <a:schemeClr val="tx1"/>
                </a:solidFill>
                <a:latin typeface="Times New Roman" pitchFamily="18" charset="0"/>
                <a:cs typeface="Times New Roman" pitchFamily="18" charset="0"/>
              </a:rPr>
              <a:t>information can be used to find out neighborhoods that are same as your current neighborhood or at least similar.</a:t>
            </a:r>
          </a:p>
          <a:p>
            <a:endParaRPr lang="en-US" dirty="0"/>
          </a:p>
        </p:txBody>
      </p:sp>
    </p:spTree>
    <p:extLst>
      <p:ext uri="{BB962C8B-B14F-4D97-AF65-F5344CB8AC3E}">
        <p14:creationId xmlns:p14="http://schemas.microsoft.com/office/powerpoint/2010/main" val="160717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1085850"/>
          </a:xfrm>
        </p:spPr>
        <p:txBody>
          <a:bodyPr/>
          <a:lstStyle/>
          <a:p>
            <a:r>
              <a:rPr lang="en-US" b="1" dirty="0">
                <a:latin typeface="Times New Roman" pitchFamily="18" charset="0"/>
                <a:cs typeface="Times New Roman" pitchFamily="18" charset="0"/>
              </a:rPr>
              <a:t>Data Description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676400"/>
            <a:ext cx="7696200" cy="3962400"/>
          </a:xfrm>
        </p:spPr>
        <p:txBody>
          <a:bodyPr>
            <a:normAutofit/>
          </a:bodyPr>
          <a:lstStyle/>
          <a:p>
            <a:pPr marL="514350" indent="-514350" algn="just" fontAlgn="base">
              <a:buAutoNum type="alphaLcParenR"/>
            </a:pPr>
            <a:r>
              <a:rPr lang="en-US" b="1" dirty="0" smtClean="0">
                <a:solidFill>
                  <a:schemeClr val="tx1"/>
                </a:solidFill>
                <a:latin typeface="Times New Roman" pitchFamily="18" charset="0"/>
                <a:cs typeface="Times New Roman" pitchFamily="18" charset="0"/>
              </a:rPr>
              <a:t>Toronto </a:t>
            </a:r>
            <a:r>
              <a:rPr lang="en-US" b="1" dirty="0">
                <a:solidFill>
                  <a:schemeClr val="tx1"/>
                </a:solidFill>
                <a:latin typeface="Times New Roman" pitchFamily="18" charset="0"/>
                <a:cs typeface="Times New Roman" pitchFamily="18" charset="0"/>
              </a:rPr>
              <a:t>Neighborhood </a:t>
            </a:r>
            <a:r>
              <a:rPr lang="en-US" b="1" dirty="0" smtClean="0">
                <a:solidFill>
                  <a:schemeClr val="tx1"/>
                </a:solidFill>
                <a:latin typeface="Times New Roman" pitchFamily="18" charset="0"/>
                <a:cs typeface="Times New Roman" pitchFamily="18" charset="0"/>
              </a:rPr>
              <a:t>Data-</a:t>
            </a:r>
            <a:r>
              <a:rPr lang="en-US" dirty="0" smtClean="0">
                <a:solidFill>
                  <a:schemeClr val="tx1"/>
                </a:solidFill>
                <a:latin typeface="Times New Roman" pitchFamily="18" charset="0"/>
                <a:cs typeface="Times New Roman" pitchFamily="18" charset="0"/>
              </a:rPr>
              <a:t>information </a:t>
            </a:r>
            <a:r>
              <a:rPr lang="en-US" dirty="0">
                <a:solidFill>
                  <a:schemeClr val="tx1"/>
                </a:solidFill>
                <a:latin typeface="Times New Roman" pitchFamily="18" charset="0"/>
                <a:cs typeface="Times New Roman" pitchFamily="18" charset="0"/>
              </a:rPr>
              <a:t>obtained i.e. the table of postal codes was transformed into a pandas data frame for further analysis.</a:t>
            </a:r>
          </a:p>
          <a:p>
            <a:pPr algn="just" fontAlgn="base"/>
            <a:r>
              <a:rPr lang="en-US" b="1" dirty="0">
                <a:solidFill>
                  <a:schemeClr val="tx1"/>
                </a:solidFill>
                <a:latin typeface="Times New Roman" pitchFamily="18" charset="0"/>
                <a:cs typeface="Times New Roman" pitchFamily="18" charset="0"/>
              </a:rPr>
              <a:t>b) Coordinate data for each Neighborhood in Toronto</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9820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781050"/>
          </a:xfrm>
        </p:spPr>
        <p:txBody>
          <a:bodyPr/>
          <a:lstStyle/>
          <a:p>
            <a:r>
              <a:rPr lang="en-US" b="1" dirty="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828800"/>
            <a:ext cx="7315200" cy="3810000"/>
          </a:xfrm>
        </p:spPr>
        <p:txBody>
          <a:bodyPr/>
          <a:lstStyle/>
          <a:p>
            <a:r>
              <a:rPr lang="en-US" b="1" dirty="0">
                <a:solidFill>
                  <a:schemeClr val="tx1"/>
                </a:solidFill>
                <a:latin typeface="Times New Roman" pitchFamily="18" charset="0"/>
                <a:cs typeface="Times New Roman" pitchFamily="18" charset="0"/>
              </a:rPr>
              <a:t>G</a:t>
            </a:r>
            <a:r>
              <a:rPr lang="en-US" b="1" dirty="0" smtClean="0">
                <a:solidFill>
                  <a:schemeClr val="tx1"/>
                </a:solidFill>
                <a:latin typeface="Times New Roman" pitchFamily="18" charset="0"/>
                <a:cs typeface="Times New Roman" pitchFamily="18" charset="0"/>
              </a:rPr>
              <a:t>athering </a:t>
            </a:r>
            <a:r>
              <a:rPr lang="en-US" b="1" dirty="0">
                <a:solidFill>
                  <a:schemeClr val="tx1"/>
                </a:solidFill>
                <a:latin typeface="Times New Roman" pitchFamily="18" charset="0"/>
                <a:cs typeface="Times New Roman" pitchFamily="18" charset="0"/>
              </a:rPr>
              <a:t>data into a Pandas </a:t>
            </a:r>
            <a:r>
              <a:rPr lang="en-US" b="1" dirty="0" err="1">
                <a:solidFill>
                  <a:schemeClr val="tx1"/>
                </a:solidFill>
                <a:latin typeface="Times New Roman" pitchFamily="18" charset="0"/>
                <a:cs typeface="Times New Roman" pitchFamily="18" charset="0"/>
              </a:rPr>
              <a:t>dataframe</a:t>
            </a:r>
            <a:endParaRPr lang="en-US" dirty="0">
              <a:solidFill>
                <a:schemeClr val="tx1"/>
              </a:solidFill>
              <a:latin typeface="Times New Roman" pitchFamily="18" charset="0"/>
              <a:cs typeface="Times New Roman" pitchFamily="18" charset="0"/>
            </a:endParaRPr>
          </a:p>
        </p:txBody>
      </p:sp>
      <p:pic>
        <p:nvPicPr>
          <p:cNvPr id="4" name="Picture 3" descr="No alt text provided for this image"/>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54007"/>
            <a:ext cx="5867400" cy="2175193"/>
          </a:xfrm>
          <a:prstGeom prst="rect">
            <a:avLst/>
          </a:prstGeom>
          <a:noFill/>
          <a:ln>
            <a:noFill/>
          </a:ln>
        </p:spPr>
      </p:pic>
    </p:spTree>
    <p:extLst>
      <p:ext uri="{BB962C8B-B14F-4D97-AF65-F5344CB8AC3E}">
        <p14:creationId xmlns:p14="http://schemas.microsoft.com/office/powerpoint/2010/main" val="99700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762000"/>
            <a:ext cx="7696200" cy="4876800"/>
          </a:xfrm>
        </p:spPr>
        <p:txBody>
          <a:bodyPr/>
          <a:lstStyle/>
          <a:p>
            <a:r>
              <a:rPr lang="en-US" dirty="0" smtClean="0">
                <a:solidFill>
                  <a:schemeClr val="tx1"/>
                </a:solidFill>
                <a:latin typeface="Times New Roman" pitchFamily="18" charset="0"/>
                <a:cs typeface="Times New Roman" pitchFamily="18" charset="0"/>
              </a:rPr>
              <a:t>Fetched </a:t>
            </a:r>
            <a:r>
              <a:rPr lang="en-US" dirty="0">
                <a:solidFill>
                  <a:schemeClr val="tx1"/>
                </a:solidFill>
                <a:latin typeface="Times New Roman" pitchFamily="18" charset="0"/>
                <a:cs typeface="Times New Roman" pitchFamily="18" charset="0"/>
              </a:rPr>
              <a:t>the coordinate data for all the neighborhoods in Toronto using the </a:t>
            </a:r>
            <a:r>
              <a:rPr lang="en-US" dirty="0" err="1">
                <a:solidFill>
                  <a:schemeClr val="tx1"/>
                </a:solidFill>
                <a:latin typeface="Times New Roman" pitchFamily="18" charset="0"/>
                <a:cs typeface="Times New Roman" pitchFamily="18" charset="0"/>
              </a:rPr>
              <a:t>csv</a:t>
            </a:r>
            <a:r>
              <a:rPr lang="en-US" dirty="0">
                <a:solidFill>
                  <a:schemeClr val="tx1"/>
                </a:solidFill>
                <a:latin typeface="Times New Roman" pitchFamily="18" charset="0"/>
                <a:cs typeface="Times New Roman" pitchFamily="18" charset="0"/>
              </a:rPr>
              <a:t> file and put it into a </a:t>
            </a:r>
            <a:r>
              <a:rPr lang="en-US" dirty="0" err="1">
                <a:solidFill>
                  <a:schemeClr val="tx1"/>
                </a:solidFill>
                <a:latin typeface="Times New Roman" pitchFamily="18" charset="0"/>
                <a:cs typeface="Times New Roman" pitchFamily="18" charset="0"/>
              </a:rPr>
              <a:t>dataframe</a:t>
            </a:r>
            <a:r>
              <a:rPr lang="en-US" dirty="0" smtClean="0">
                <a:solidFill>
                  <a:schemeClr val="tx1"/>
                </a:solidFill>
                <a:latin typeface="Times New Roman" pitchFamily="18" charset="0"/>
                <a:cs typeface="Times New Roman" pitchFamily="18" charset="0"/>
              </a:rPr>
              <a:t>.</a:t>
            </a:r>
          </a:p>
          <a:p>
            <a:endParaRPr lang="en-US" dirty="0"/>
          </a:p>
        </p:txBody>
      </p:sp>
      <p:pic>
        <p:nvPicPr>
          <p:cNvPr id="4" name="Picture 3" descr="No alt text provided for this image"/>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57182"/>
            <a:ext cx="5791199" cy="2476818"/>
          </a:xfrm>
          <a:prstGeom prst="rect">
            <a:avLst/>
          </a:prstGeom>
          <a:noFill/>
          <a:ln>
            <a:noFill/>
          </a:ln>
        </p:spPr>
      </p:pic>
    </p:spTree>
    <p:extLst>
      <p:ext uri="{BB962C8B-B14F-4D97-AF65-F5344CB8AC3E}">
        <p14:creationId xmlns:p14="http://schemas.microsoft.com/office/powerpoint/2010/main" val="221101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762000"/>
            <a:ext cx="8001000" cy="4876800"/>
          </a:xfrm>
        </p:spPr>
        <p:txBody>
          <a:bodyPr/>
          <a:lstStyle/>
          <a:p>
            <a:r>
              <a:rPr lang="en-US" b="1" dirty="0">
                <a:solidFill>
                  <a:schemeClr val="tx1"/>
                </a:solidFill>
                <a:latin typeface="Times New Roman" pitchFamily="18" charset="0"/>
                <a:cs typeface="Times New Roman" pitchFamily="18" charset="0"/>
              </a:rPr>
              <a:t>Generating a map of Toronto and plotting the Neighborhood data on </a:t>
            </a:r>
            <a:r>
              <a:rPr lang="en-US" b="1" dirty="0" smtClean="0">
                <a:solidFill>
                  <a:schemeClr val="tx1"/>
                </a:solidFill>
                <a:latin typeface="Times New Roman" pitchFamily="18" charset="0"/>
                <a:cs typeface="Times New Roman" pitchFamily="18" charset="0"/>
              </a:rPr>
              <a:t>it</a:t>
            </a:r>
          </a:p>
          <a:p>
            <a:endParaRPr lang="en-US" dirty="0">
              <a:solidFill>
                <a:schemeClr val="tx1"/>
              </a:solidFill>
              <a:latin typeface="Times New Roman" pitchFamily="18" charset="0"/>
              <a:cs typeface="Times New Roman" pitchFamily="18" charset="0"/>
            </a:endParaRPr>
          </a:p>
        </p:txBody>
      </p:sp>
      <p:pic>
        <p:nvPicPr>
          <p:cNvPr id="4" name="Picture 3" descr="No alt text provided for this image"/>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5867399" cy="3200400"/>
          </a:xfrm>
          <a:prstGeom prst="rect">
            <a:avLst/>
          </a:prstGeom>
          <a:noFill/>
          <a:ln>
            <a:noFill/>
          </a:ln>
        </p:spPr>
      </p:pic>
    </p:spTree>
    <p:extLst>
      <p:ext uri="{BB962C8B-B14F-4D97-AF65-F5344CB8AC3E}">
        <p14:creationId xmlns:p14="http://schemas.microsoft.com/office/powerpoint/2010/main" val="220445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772400" cy="781050"/>
          </a:xfrm>
        </p:spPr>
        <p:txBody>
          <a:bodyPr/>
          <a:lstStyle/>
          <a:p>
            <a:r>
              <a:rPr lang="en-US" b="1" u="sng" dirty="0" smtClean="0"/>
              <a:t>Results</a:t>
            </a:r>
            <a:endParaRPr lang="en-US" dirty="0"/>
          </a:p>
        </p:txBody>
      </p:sp>
      <p:sp>
        <p:nvSpPr>
          <p:cNvPr id="3" name="Subtitle 2"/>
          <p:cNvSpPr>
            <a:spLocks noGrp="1"/>
          </p:cNvSpPr>
          <p:nvPr>
            <p:ph type="subTitle" idx="1"/>
          </p:nvPr>
        </p:nvSpPr>
        <p:spPr>
          <a:xfrm>
            <a:off x="685800" y="1828800"/>
            <a:ext cx="7924800" cy="4495800"/>
          </a:xfrm>
        </p:spPr>
        <p:txBody>
          <a:bodyPr/>
          <a:lstStyle/>
          <a:p>
            <a:r>
              <a:rPr lang="en-US" b="1" dirty="0">
                <a:solidFill>
                  <a:schemeClr val="tx1"/>
                </a:solidFill>
                <a:latin typeface="Times New Roman" pitchFamily="18" charset="0"/>
                <a:cs typeface="Times New Roman" pitchFamily="18" charset="0"/>
              </a:rPr>
              <a:t>Adding the Cluster Labels to the Venue Data</a:t>
            </a:r>
            <a:endParaRPr lang="en-US" dirty="0">
              <a:solidFill>
                <a:schemeClr val="tx1"/>
              </a:solidFill>
              <a:latin typeface="Times New Roman" pitchFamily="18" charset="0"/>
              <a:cs typeface="Times New Roman" pitchFamily="18" charset="0"/>
            </a:endParaRPr>
          </a:p>
        </p:txBody>
      </p:sp>
      <p:pic>
        <p:nvPicPr>
          <p:cNvPr id="4" name="Picture 3" descr="No alt text provided for this image"/>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32710"/>
            <a:ext cx="5867400" cy="2777490"/>
          </a:xfrm>
          <a:prstGeom prst="rect">
            <a:avLst/>
          </a:prstGeom>
          <a:noFill/>
          <a:ln>
            <a:noFill/>
          </a:ln>
        </p:spPr>
      </p:pic>
    </p:spTree>
    <p:extLst>
      <p:ext uri="{BB962C8B-B14F-4D97-AF65-F5344CB8AC3E}">
        <p14:creationId xmlns:p14="http://schemas.microsoft.com/office/powerpoint/2010/main" val="150694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308</Words>
  <Application>Microsoft Office PowerPoint</Application>
  <PresentationFormat>On-screen Show (4:3)</PresentationFormat>
  <Paragraphs>28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The-battle-of-Neighbourhoods </vt:lpstr>
      <vt:lpstr>Introduction</vt:lpstr>
      <vt:lpstr>Problem Description</vt:lpstr>
      <vt:lpstr> Objective </vt:lpstr>
      <vt:lpstr>Data Description</vt:lpstr>
      <vt:lpstr>Methodology</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The-battle-of-Neighbourhoods </dc:title>
  <dc:creator>India</dc:creator>
  <cp:lastModifiedBy>India</cp:lastModifiedBy>
  <cp:revision>6</cp:revision>
  <dcterms:created xsi:type="dcterms:W3CDTF">2020-04-17T13:51:07Z</dcterms:created>
  <dcterms:modified xsi:type="dcterms:W3CDTF">2020-04-17T14:09:40Z</dcterms:modified>
</cp:coreProperties>
</file>