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95" r:id="rId9"/>
    <p:sldId id="293" r:id="rId10"/>
    <p:sldId id="294" r:id="rId11"/>
    <p:sldId id="290" r:id="rId12"/>
    <p:sldId id="283" r:id="rId13"/>
    <p:sldId id="291" r:id="rId14"/>
    <p:sldId id="292" r:id="rId15"/>
    <p:sldId id="297" r:id="rId16"/>
    <p:sldId id="298" r:id="rId17"/>
    <p:sldId id="299" r:id="rId18"/>
    <p:sldId id="284" r:id="rId19"/>
    <p:sldId id="300" r:id="rId20"/>
    <p:sldId id="301" r:id="rId21"/>
    <p:sldId id="302" r:id="rId22"/>
    <p:sldId id="285" r:id="rId23"/>
    <p:sldId id="286" r:id="rId24"/>
    <p:sldId id="287" r:id="rId25"/>
    <p:sldId id="271" r:id="rId26"/>
    <p:sldId id="272" r:id="rId27"/>
    <p:sldId id="288" r:id="rId28"/>
    <p:sldId id="296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E9676-8055-4320-8FF1-E603E6948A5C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646C9-730A-4270-81D8-8934B1AE3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4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220fdd043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220fdd043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220fdd043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220fdd043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C23F-131D-BF7D-0AFA-A30210698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3241B-07CF-2AA6-5291-104414C8A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0C97-0CE8-4A0C-FF8B-B906E915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7EC4-62C8-4240-8AEA-C58BDDEDC88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6C8C-C119-5039-E211-B21FF8A7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EB39-F0C6-A0DF-F3F9-7A7553C3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A4F4-C6C0-40FE-9295-5566782A8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10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2D7B-0D3B-99E5-A323-70F64D78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882A2-4168-116C-8503-CA05A5ECF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75A7-48A5-8720-DA7F-8E7FF016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7EC4-62C8-4240-8AEA-C58BDDEDC88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6372-A9F2-B42B-CB2E-9D21E77A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859FA-E7D5-9EB7-5636-B061300F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A4F4-C6C0-40FE-9295-5566782A8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E4A5F-D0DB-7741-5D14-266129569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4309B-B7CB-93CA-C54E-3B58732FC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50BBB-2317-C27E-38B4-31F80D2B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7EC4-62C8-4240-8AEA-C58BDDEDC88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24DD5-0A67-A5F1-ACC8-15FFC5DA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6A185-2C07-48B6-942C-4DA31CE9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A4F4-C6C0-40FE-9295-5566782A8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42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609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2BF4-513D-6FFE-B3C9-2A1F324A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FCB9-6298-AE57-95B7-269273F5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35E44-3BA0-13AC-B4C7-A9FDAB31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7EC4-62C8-4240-8AEA-C58BDDEDC88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C2481-CEB1-419A-05D8-F4703D47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3D03-886D-CF33-892C-9D3BA581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A4F4-C6C0-40FE-9295-5566782A8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48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BC16-3C62-5FA2-4C4C-633BE6E3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8FC98-B314-1D3A-5909-52D28E48D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2150E-10A2-0719-FF1A-52C10DF1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7EC4-62C8-4240-8AEA-C58BDDEDC88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31E10-CD87-D75E-479E-FF6AB196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C309-A79E-1AEE-D250-56A8F138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A4F4-C6C0-40FE-9295-5566782A8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4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7FD4-C62C-9273-DD9D-D20AEE4A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9FC5-9983-E178-3F2C-A389457E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916CA-11E3-967A-6364-561B41341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F349B-66C1-87C5-8D31-9DA03BDB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7EC4-62C8-4240-8AEA-C58BDDEDC88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EF27F-D6F5-0DB1-6125-5AE84A4C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4F820-8F71-AF4D-7E04-D5BFDF11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A4F4-C6C0-40FE-9295-5566782A8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95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940B-FAF1-D321-8F1C-50CE60D4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93978-FBF5-39B2-1142-01A3144F7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BE635-393A-ECE6-9026-FB0563A99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A6EA6-DCCF-D00A-D06B-B273A2B9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57CA7-BBC9-6844-ADB9-F0923D6EF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88F46-E155-0AAD-31B7-CD34C7D4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7EC4-62C8-4240-8AEA-C58BDDEDC88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E3A80-A1CD-106A-8F1B-3F675AA8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41935-2100-C9E4-AA18-211CF146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A4F4-C6C0-40FE-9295-5566782A8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50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F63C-5F53-80B0-CEBA-FF1A42B2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0F07B-A668-B79C-512A-B7A46045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7EC4-62C8-4240-8AEA-C58BDDEDC88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D97B5-6330-3608-FDCA-591A74FE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1D6BB-A8F4-F66D-1B35-68E5B4CA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A4F4-C6C0-40FE-9295-5566782A8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31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3812A-ED47-7223-D7BB-AEE41F5A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7EC4-62C8-4240-8AEA-C58BDDEDC88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06843-77C6-B895-D22A-C5B9679B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16037-39AD-4804-A22B-80108B85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A4F4-C6C0-40FE-9295-5566782A8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74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A433-789E-1B78-0351-3DF4629A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759B-8A91-2165-C663-F1FFCFC4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D68DB-B9A6-0092-51CE-E66B98A5E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42A14-34BF-C945-4D40-FA28C75D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7EC4-62C8-4240-8AEA-C58BDDEDC88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A2811-3771-4A8A-BE9F-BC6EB793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0A5B1-FEEB-5042-4E19-9AC21A02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A4F4-C6C0-40FE-9295-5566782A8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2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F19F-A61C-61C3-A5BF-30D4DA37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5E25C-4478-9723-21C6-CCD0CE871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EE0D2-D990-4B96-4DAB-58D4C903A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57118-2709-5AC7-AE99-DAA40959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7EC4-62C8-4240-8AEA-C58BDDEDC88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43250-E68D-A63D-EDEC-0FB0B1F8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3ED97-7470-C707-0181-8E5F4141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A4F4-C6C0-40FE-9295-5566782A8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71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52A70-322A-0046-6140-DF75D853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285A4-171D-5EC9-40A4-DD3EA33F3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185F-445B-07B4-8841-564BEB062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07EC4-62C8-4240-8AEA-C58BDDEDC88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62253-7EDF-8E7B-66B3-643319F39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74A9F-E048-5FE3-6EEB-A594875B2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3A4F4-C6C0-40FE-9295-5566782A8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02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boflow.com/jax-framework/#when-should-i-use-jax" TargetMode="External"/><Relationship Id="rId2" Type="http://schemas.openxmlformats.org/officeDocument/2006/relationships/hyperlink" Target="https://theaisummer.com/jax/#asynchronous-dispatc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oberttlange.github.io/posts/2020/03/blog-post-10/" TargetMode="External"/><Relationship Id="rId4" Type="http://schemas.openxmlformats.org/officeDocument/2006/relationships/hyperlink" Target="https://www.deepmind.com/blog/using-jax-to-accelerate-our-research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accelerated-automatic-differentiation-with-jax-how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99D1-0EB9-D6CB-8245-09C0FCF5C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Accelerating Machine Learning Research using JAX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79BA3-BA1D-220D-2552-AF0C541B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		</a:t>
            </a:r>
          </a:p>
          <a:p>
            <a:r>
              <a:rPr lang="en-IN" dirty="0"/>
              <a:t>							</a:t>
            </a:r>
          </a:p>
        </p:txBody>
      </p:sp>
      <p:pic>
        <p:nvPicPr>
          <p:cNvPr id="4" name="Google Shape;114;p29">
            <a:extLst>
              <a:ext uri="{FF2B5EF4-FFF2-40B4-BE49-F238E27FC236}">
                <a16:creationId xmlns:a16="http://schemas.microsoft.com/office/drawing/2014/main" id="{2059EE16-14E4-33DF-02E0-56B4E8A0E73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33683" y="3986695"/>
            <a:ext cx="3738499" cy="2163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887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A194-BE45-EE14-0A31-6315A470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JAX and Pure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15CF-0C53-DA17-02D3-754170E3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sz="20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JAX function transformations work only with Pure Functions</a:t>
            </a:r>
          </a:p>
          <a:p>
            <a:pPr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sz="2000" b="0" dirty="0">
              <a:effectLst/>
            </a:endParaRPr>
          </a:p>
          <a:p>
            <a:pPr marL="571500" indent="-342900"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Doesn’t allow in place array updation</a:t>
            </a:r>
            <a:endParaRPr lang="en-US" sz="2000" b="0" dirty="0">
              <a:effectLst/>
            </a:endParaRPr>
          </a:p>
          <a:p>
            <a:pPr marL="571500" indent="-342900" rtl="0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Immutability of inputs and global state</a:t>
            </a:r>
            <a:endParaRPr lang="en-US" sz="2000" b="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73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BCB0-2396-8D2F-CCB6-4D2B5A4F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Automatic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828A-F341-66EA-EE11-3CA481C60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effectLst/>
              </a:rPr>
              <a:t>Automatic differentiation is a set of techniques to evaluate the derivative of a function .</a:t>
            </a:r>
          </a:p>
          <a:p>
            <a:pPr marL="0" indent="0" rtl="0">
              <a:spcBef>
                <a:spcPts val="500"/>
              </a:spcBef>
              <a:spcAft>
                <a:spcPts val="0"/>
              </a:spcAft>
              <a:buNone/>
            </a:pPr>
            <a:endParaRPr lang="en-US" sz="20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b="0" i="0" u="none" strike="noStrike" dirty="0">
                <a:effectLst/>
              </a:rPr>
              <a:t>AD applies chain rule repeatedly to arithmetic operations like addition , subtraction , multiplication and division and derivatives can be computed automatically and accurately to working precision .</a:t>
            </a:r>
            <a:endParaRPr lang="en-US" sz="2000" b="0" dirty="0">
              <a:effectLst/>
            </a:endParaRPr>
          </a:p>
          <a:p>
            <a:pPr marL="0" indent="0">
              <a:buNone/>
            </a:pPr>
            <a:r>
              <a:rPr lang="en-US" sz="2000" dirty="0"/>
              <a:t>Pic Credit : Ari Seff</a:t>
            </a:r>
            <a:br>
              <a:rPr lang="en-US" sz="2000" dirty="0"/>
            </a:br>
            <a:endParaRPr lang="en-IN" sz="2000" dirty="0"/>
          </a:p>
        </p:txBody>
      </p:sp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BEA0890E-09B5-8AA1-0DDD-77F11B4CF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81" y="3615718"/>
            <a:ext cx="8834512" cy="277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6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C3F9-C187-B65F-4941-F7A9BB70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Automatic Differentiation with</a:t>
            </a:r>
            <a:r>
              <a:rPr lang="en" b="1" dirty="0"/>
              <a:t> grad</a:t>
            </a:r>
            <a:endParaRPr lang="en-IN" dirty="0"/>
          </a:p>
        </p:txBody>
      </p:sp>
      <p:pic>
        <p:nvPicPr>
          <p:cNvPr id="4" name="Google Shape;150;p35">
            <a:extLst>
              <a:ext uri="{FF2B5EF4-FFF2-40B4-BE49-F238E27FC236}">
                <a16:creationId xmlns:a16="http://schemas.microsoft.com/office/drawing/2014/main" id="{7CA749A1-2BDC-4171-0607-3A80B72869E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0903" y="2173357"/>
            <a:ext cx="8116957" cy="3650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87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D5DC-BBF1-BDA0-B46A-2138D9A40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48" y="460638"/>
            <a:ext cx="10508152" cy="5716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Pic Credit:dzone.com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5B766-DA68-F225-D03A-A34D3268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62" y="935025"/>
            <a:ext cx="9385503" cy="537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8127-5F4D-EEE5-0041-BCA5A6D73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638"/>
            <a:ext cx="10515600" cy="5716325"/>
          </a:xfrm>
        </p:spPr>
        <p:txBody>
          <a:bodyPr/>
          <a:lstStyle/>
          <a:p>
            <a:r>
              <a:rPr lang="en-IN" dirty="0"/>
              <a:t>Pic Credit :dzone.com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BFC57-89BA-EDE8-4425-0EC7C314D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80" y="1113911"/>
            <a:ext cx="8882743" cy="540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0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4476-79A1-55EA-B654-FFB9C038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Just in Time Compilation(JIT)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C691-0B51-B0CA-116B-0F954426A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dirty="0">
              <a:solidFill>
                <a:srgbClr val="3A3A3A"/>
              </a:solidFill>
              <a:effectLst/>
              <a:latin typeface="Roboto" panose="02000000000000000000" pitchFamily="2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JIT performs compilation at run time and involves both source code translation and bytecode translation into machine code 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3A3A3A"/>
              </a:solidFill>
              <a:latin typeface="Roboto" panose="02000000000000000000" pitchFamily="2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JIT combines both ahead of time compilation and interpretation .</a:t>
            </a:r>
            <a:endParaRPr lang="en-US" sz="20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b="1" dirty="0">
                <a:effectLst/>
              </a:rPr>
            </a:br>
            <a:r>
              <a:rPr lang="en-US" sz="2000" b="1" i="0" u="none" strike="noStrike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Advantages of JIT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Less Memory usage</a:t>
            </a:r>
            <a:endParaRPr lang="en-US" sz="20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Code Optimization on the go</a:t>
            </a:r>
            <a:endParaRPr lang="en-US" sz="2000" b="0" dirty="0">
              <a:effectLst/>
            </a:endParaRP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dirty="0"/>
              <a:t>Pic credit : geeksforgeeks</a:t>
            </a:r>
            <a:endParaRPr lang="en-IN" sz="1800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85B7E98-14FB-436E-AB0E-CD4C1441B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00" y="3589713"/>
            <a:ext cx="7906186" cy="290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2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7AAD-5EB1-707F-EAA7-99621C07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XLA – Accelerated Linear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A3F2-6180-E156-A665-47262D34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340"/>
          </a:xfrm>
        </p:spPr>
        <p:txBody>
          <a:bodyPr/>
          <a:lstStyle/>
          <a:p>
            <a:pPr mar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XLA (Accelerated Linear Algebra) is a domain-specific compiler for linear algebra built by Google  that can accelerate machine learning code  without source code changes .</a:t>
            </a:r>
            <a:endParaRPr lang="en-US" sz="20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0" u="none" strike="noStrike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202124"/>
                </a:solidFill>
                <a:latin typeface="Roboto" panose="02000000000000000000" pitchFamily="2" charset="0"/>
              </a:rPr>
              <a:t>Advantages of XLA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Faster Execution Speed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Less Memory Usage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Better portability</a:t>
            </a:r>
            <a:endParaRPr lang="en-US" sz="2000" b="0" dirty="0">
              <a:effectLst/>
            </a:endParaRP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dirty="0"/>
              <a:t>Pic Credit : TensorFlow documentation</a:t>
            </a:r>
            <a:endParaRPr lang="en-IN" sz="18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EE9D76A-8452-C7A3-E3BB-A63B75EB5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640" y="2749343"/>
            <a:ext cx="4067175" cy="37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086602-DBD4-2779-6E18-AE559C1A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4891"/>
            <a:ext cx="10455687" cy="5188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E052DC-EDD0-2BA4-C397-CCD01809BFCE}"/>
              </a:ext>
            </a:extLst>
          </p:cNvPr>
          <p:cNvSpPr txBox="1"/>
          <p:nvPr/>
        </p:nvSpPr>
        <p:spPr>
          <a:xfrm>
            <a:off x="1263408" y="5912189"/>
            <a:ext cx="440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Pic credit : TensorFlow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619573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A386-DD41-8634-6BC0-062DA8E5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JIT</a:t>
            </a:r>
            <a:r>
              <a:rPr lang="en" dirty="0"/>
              <a:t> Compilation and </a:t>
            </a:r>
            <a:r>
              <a:rPr lang="en" b="1" dirty="0"/>
              <a:t>XLA</a:t>
            </a:r>
            <a:endParaRPr lang="en-IN" dirty="0"/>
          </a:p>
        </p:txBody>
      </p:sp>
      <p:pic>
        <p:nvPicPr>
          <p:cNvPr id="4" name="Google Shape;156;p36">
            <a:extLst>
              <a:ext uri="{FF2B5EF4-FFF2-40B4-BE49-F238E27FC236}">
                <a16:creationId xmlns:a16="http://schemas.microsoft.com/office/drawing/2014/main" id="{12313EB7-6866-BC21-4FBA-ED97FD1CA58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639" y="1825625"/>
            <a:ext cx="989072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35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D292-B651-818F-3C01-95D04EB8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Automatic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2284-5E7D-8AB5-A999-24EDC73A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rtl="0">
              <a:spcBef>
                <a:spcPts val="300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202122"/>
              </a:solidFill>
              <a:effectLst/>
            </a:endParaRPr>
          </a:p>
          <a:p>
            <a:pPr rtl="0">
              <a:spcBef>
                <a:spcPts val="300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202122"/>
                </a:solidFill>
                <a:effectLst/>
              </a:rPr>
              <a:t>Automatic vectorization is a process where scalar implementation in the code is converted to vector implementation .</a:t>
            </a:r>
          </a:p>
          <a:p>
            <a:pPr rtl="0">
              <a:spcBef>
                <a:spcPts val="0"/>
              </a:spcBef>
            </a:pPr>
            <a:endParaRPr lang="en-US" sz="2000" dirty="0">
              <a:solidFill>
                <a:srgbClr val="202122"/>
              </a:solidFill>
            </a:endParaRPr>
          </a:p>
          <a:p>
            <a:pPr rtl="0"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202122"/>
                </a:solidFill>
                <a:effectLst/>
              </a:rPr>
              <a:t>Vectorization can speed up the performance of code by eliminating loops .</a:t>
            </a:r>
          </a:p>
          <a:p>
            <a:pPr rtl="0">
              <a:spcBef>
                <a:spcPts val="0"/>
              </a:spcBef>
            </a:pP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292929"/>
                </a:solidFill>
                <a:effectLst/>
                <a:latin typeface="sohne"/>
              </a:rPr>
              <a:t>Advantages of Vectorized Implementation</a:t>
            </a:r>
          </a:p>
          <a:p>
            <a:pPr marL="0" indent="0" algn="l">
              <a:buNone/>
            </a:pPr>
            <a:endParaRPr lang="en-US" sz="2000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Efficient Code</a:t>
            </a:r>
          </a:p>
          <a:p>
            <a:pPr marL="0" indent="0">
              <a:buNone/>
            </a:pPr>
            <a:r>
              <a:rPr lang="en-IN" sz="2000" dirty="0"/>
              <a:t>Code is easier to debug </a:t>
            </a:r>
          </a:p>
        </p:txBody>
      </p:sp>
    </p:spTree>
    <p:extLst>
      <p:ext uri="{BB962C8B-B14F-4D97-AF65-F5344CB8AC3E}">
        <p14:creationId xmlns:p14="http://schemas.microsoft.com/office/powerpoint/2010/main" val="312973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813C-EABC-C837-B2C4-66342C71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B4102-93A5-C07F-051C-9E18479D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09585" indent="-457189">
              <a:lnSpc>
                <a:spcPct val="115000"/>
              </a:lnSpc>
              <a:buClr>
                <a:schemeClr val="dk2"/>
              </a:buClr>
              <a:buSzPct val="100000"/>
              <a:buFont typeface="Google Sans"/>
              <a:buAutoNum type="arabicPeriod"/>
            </a:pPr>
            <a:r>
              <a:rPr lang="en-IN" sz="2800" dirty="0">
                <a:solidFill>
                  <a:schemeClr val="dk2"/>
                </a:solidFill>
              </a:rPr>
              <a:t>What is JAX?</a:t>
            </a:r>
          </a:p>
          <a:p>
            <a:pPr marL="609585" indent="-457189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IN" sz="2800" dirty="0">
                <a:solidFill>
                  <a:schemeClr val="dk2"/>
                </a:solidFill>
              </a:rPr>
              <a:t>Features of JAX</a:t>
            </a:r>
          </a:p>
          <a:p>
            <a:pPr marL="609585" indent="-457189">
              <a:lnSpc>
                <a:spcPct val="115000"/>
              </a:lnSpc>
              <a:buClr>
                <a:schemeClr val="dk2"/>
              </a:buClr>
              <a:buSzPct val="100000"/>
              <a:buFont typeface="Google Sans"/>
              <a:buAutoNum type="arabicPeriod"/>
            </a:pPr>
            <a:r>
              <a:rPr lang="en-IN" sz="2800" b="1" dirty="0">
                <a:solidFill>
                  <a:schemeClr val="dk2"/>
                </a:solidFill>
              </a:rPr>
              <a:t>Device Array</a:t>
            </a:r>
          </a:p>
          <a:p>
            <a:pPr marL="609585" indent="-457189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IN" sz="2800" dirty="0">
                <a:solidFill>
                  <a:schemeClr val="dk2"/>
                </a:solidFill>
              </a:rPr>
              <a:t>Speed : Device Array Vs Numpy Array</a:t>
            </a:r>
          </a:p>
          <a:p>
            <a:pPr marL="609585" indent="-457189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IN" sz="2800" dirty="0">
                <a:solidFill>
                  <a:schemeClr val="dk2"/>
                </a:solidFill>
              </a:rPr>
              <a:t>Immutability of JAX Array</a:t>
            </a:r>
          </a:p>
          <a:p>
            <a:pPr marL="609585" indent="-457189">
              <a:lnSpc>
                <a:spcPct val="115000"/>
              </a:lnSpc>
              <a:buClr>
                <a:schemeClr val="dk2"/>
              </a:buClr>
              <a:buSzPct val="100000"/>
              <a:buFont typeface="Google Sans"/>
              <a:buAutoNum type="arabicPeriod"/>
            </a:pPr>
            <a:r>
              <a:rPr lang="en-IN" sz="2800" dirty="0">
                <a:solidFill>
                  <a:schemeClr val="dk2"/>
                </a:solidFill>
              </a:rPr>
              <a:t>Automatic Differentiation using </a:t>
            </a:r>
            <a:r>
              <a:rPr lang="en-IN" sz="2800" b="1" dirty="0">
                <a:solidFill>
                  <a:schemeClr val="dk2"/>
                </a:solidFill>
              </a:rPr>
              <a:t>grad</a:t>
            </a:r>
          </a:p>
          <a:p>
            <a:pPr marL="609585" indent="-457189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IN" sz="2800" b="1" dirty="0">
                <a:solidFill>
                  <a:schemeClr val="dk2"/>
                </a:solidFill>
              </a:rPr>
              <a:t>JIT</a:t>
            </a:r>
            <a:r>
              <a:rPr lang="en-IN" sz="2800" dirty="0">
                <a:solidFill>
                  <a:schemeClr val="dk2"/>
                </a:solidFill>
              </a:rPr>
              <a:t> Compilation and </a:t>
            </a:r>
            <a:r>
              <a:rPr lang="en-IN" sz="2800" b="1" dirty="0">
                <a:solidFill>
                  <a:schemeClr val="dk2"/>
                </a:solidFill>
              </a:rPr>
              <a:t>XLA</a:t>
            </a:r>
          </a:p>
          <a:p>
            <a:pPr marL="609585" indent="-457189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IN" sz="2800" dirty="0">
                <a:solidFill>
                  <a:schemeClr val="dk2"/>
                </a:solidFill>
              </a:rPr>
              <a:t>Automatic Vectorization using </a:t>
            </a:r>
            <a:r>
              <a:rPr lang="en-IN" sz="2800" b="1" dirty="0" err="1">
                <a:solidFill>
                  <a:schemeClr val="dk2"/>
                </a:solidFill>
              </a:rPr>
              <a:t>vmap</a:t>
            </a:r>
            <a:endParaRPr lang="en-IN" sz="2800" b="1" dirty="0">
              <a:solidFill>
                <a:schemeClr val="dk2"/>
              </a:solidFill>
            </a:endParaRPr>
          </a:p>
          <a:p>
            <a:pPr marL="609585" indent="-457189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IN" sz="2800" dirty="0">
                <a:solidFill>
                  <a:schemeClr val="dk2"/>
                </a:solidFill>
              </a:rPr>
              <a:t>Parallel Evaluation using </a:t>
            </a:r>
            <a:r>
              <a:rPr lang="en-IN" sz="2800" b="1" dirty="0" err="1">
                <a:solidFill>
                  <a:schemeClr val="dk2"/>
                </a:solidFill>
              </a:rPr>
              <a:t>pmap</a:t>
            </a:r>
            <a:endParaRPr lang="en-IN" sz="2800" b="1" dirty="0">
              <a:solidFill>
                <a:schemeClr val="dk2"/>
              </a:solidFill>
            </a:endParaRPr>
          </a:p>
          <a:p>
            <a:pPr marL="609585" indent="-457189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IN" sz="2800" dirty="0">
                <a:solidFill>
                  <a:schemeClr val="dk2"/>
                </a:solidFill>
              </a:rPr>
              <a:t>Pseudo Random Number Generation using </a:t>
            </a:r>
            <a:r>
              <a:rPr lang="en-IN" sz="2800" b="1" dirty="0">
                <a:solidFill>
                  <a:schemeClr val="dk2"/>
                </a:solidFill>
              </a:rPr>
              <a:t>PRNG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90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3D56CD-82F4-E6D6-3B43-B434D71C0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2363" y="739895"/>
            <a:ext cx="2989775" cy="8934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2FA65-13AF-63B5-6CE0-07A256748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39" y="1752019"/>
            <a:ext cx="8847217" cy="2651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FA605B-413E-B1CB-8D48-6B39B2E40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739" y="4521963"/>
            <a:ext cx="9230390" cy="189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44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9327-C702-E684-FF6E-63CE5FF9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Manual Vectorization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F6ECB-854E-9626-2E7C-1F5470DB9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034" y="2457400"/>
            <a:ext cx="4286470" cy="971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C903D9-CBDB-E08A-D6C3-31309D51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6" y="4290099"/>
            <a:ext cx="5321573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29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BDB6-9387-EC22-2ACA-2F681FBC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Automatic Vectorization using </a:t>
            </a:r>
            <a:r>
              <a:rPr lang="en" b="1" dirty="0"/>
              <a:t>vmap</a:t>
            </a:r>
            <a:endParaRPr lang="en-IN" dirty="0"/>
          </a:p>
        </p:txBody>
      </p:sp>
      <p:pic>
        <p:nvPicPr>
          <p:cNvPr id="4" name="Google Shape;162;p37">
            <a:extLst>
              <a:ext uri="{FF2B5EF4-FFF2-40B4-BE49-F238E27FC236}">
                <a16:creationId xmlns:a16="http://schemas.microsoft.com/office/drawing/2014/main" id="{FA6A80C2-B73E-78E7-FBED-F758D2A26AA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652" y="1954695"/>
            <a:ext cx="8362122" cy="3611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84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28DE-2F06-D380-06C0-E89BF79D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Parallel Evaluation using</a:t>
            </a:r>
            <a:r>
              <a:rPr lang="en" dirty="0">
                <a:solidFill>
                  <a:schemeClr val="dk2"/>
                </a:solidFill>
              </a:rPr>
              <a:t> </a:t>
            </a:r>
            <a:r>
              <a:rPr lang="en" b="1" dirty="0"/>
              <a:t>pmap</a:t>
            </a:r>
            <a:endParaRPr lang="en-IN" dirty="0"/>
          </a:p>
        </p:txBody>
      </p:sp>
      <p:pic>
        <p:nvPicPr>
          <p:cNvPr id="4" name="Google Shape;168;p38">
            <a:extLst>
              <a:ext uri="{FF2B5EF4-FFF2-40B4-BE49-F238E27FC236}">
                <a16:creationId xmlns:a16="http://schemas.microsoft.com/office/drawing/2014/main" id="{B290ABAF-D598-F6F4-1A3D-D1958D68A25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1825625"/>
            <a:ext cx="872871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0324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BCBD-9115-3907-CB81-679C8A18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Pseudo Random Number Generation using</a:t>
            </a:r>
            <a:r>
              <a:rPr lang="en" b="1" dirty="0"/>
              <a:t> PRNG</a:t>
            </a:r>
            <a:endParaRPr lang="en-IN" dirty="0"/>
          </a:p>
        </p:txBody>
      </p:sp>
      <p:pic>
        <p:nvPicPr>
          <p:cNvPr id="4" name="Google Shape;174;p39">
            <a:extLst>
              <a:ext uri="{FF2B5EF4-FFF2-40B4-BE49-F238E27FC236}">
                <a16:creationId xmlns:a16="http://schemas.microsoft.com/office/drawing/2014/main" id="{CC5813DF-B9B1-16F9-B773-5DDC912D8B9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4035" y="1825625"/>
            <a:ext cx="925664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75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When should you use JAX?</a:t>
            </a:r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sz="2000" dirty="0"/>
              <a:t>Code works on TPU accelerator</a:t>
            </a:r>
          </a:p>
          <a:p>
            <a:pPr marL="152396" indent="0">
              <a:buNone/>
            </a:pPr>
            <a:endParaRPr sz="2000" dirty="0"/>
          </a:p>
          <a:p>
            <a:r>
              <a:rPr lang="en" sz="2000" dirty="0"/>
              <a:t>Code uses higher order gradients </a:t>
            </a:r>
          </a:p>
          <a:p>
            <a:pPr marL="152396" indent="0">
              <a:buNone/>
            </a:pPr>
            <a:endParaRPr sz="2000" dirty="0"/>
          </a:p>
          <a:p>
            <a:r>
              <a:rPr lang="en" sz="2000" dirty="0"/>
              <a:t>Speed is your end Goal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When shouldn’t you use JAX?</a:t>
            </a:r>
            <a:endParaRPr b="1" dirty="0"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IN" sz="2000" dirty="0"/>
              <a:t>Standard ML pipeline</a:t>
            </a:r>
          </a:p>
          <a:p>
            <a:pPr marL="152396" indent="0">
              <a:buNone/>
            </a:pPr>
            <a:endParaRPr sz="2000" dirty="0"/>
          </a:p>
          <a:p>
            <a:r>
              <a:rPr lang="en" sz="2000" dirty="0"/>
              <a:t>Constantly changing input shapes</a:t>
            </a:r>
          </a:p>
          <a:p>
            <a:pPr marL="152396" indent="0">
              <a:buNone/>
            </a:pPr>
            <a:endParaRPr sz="2000" dirty="0"/>
          </a:p>
          <a:p>
            <a:r>
              <a:rPr lang="en" sz="2000" dirty="0"/>
              <a:t>Performance is not the end goal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159C-61E1-E834-6D03-F88D4D12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dirty="0"/>
              <a:t>References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D1E8-B577-1579-4103-3EAAA425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3200" b="1" dirty="0"/>
              <a:t>JAX documentation</a:t>
            </a:r>
          </a:p>
          <a:p>
            <a:endParaRPr lang="en-IN" sz="3200" dirty="0"/>
          </a:p>
          <a:p>
            <a:r>
              <a:rPr lang="en-IN" sz="2800" b="1" dirty="0"/>
              <a:t>Nicholas Vadivelu’s JAX resources</a:t>
            </a:r>
          </a:p>
          <a:p>
            <a:endParaRPr lang="en-IN" sz="2800" dirty="0"/>
          </a:p>
          <a:p>
            <a:pPr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-IN" sz="2800" u="sng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https://theaisummer.com/jax/#asynchronous-dispatch</a:t>
            </a:r>
            <a:endParaRPr lang="en-IN" sz="2800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ct val="61111"/>
            </a:pPr>
            <a:endParaRPr lang="en-IN" sz="2800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-IN" sz="2800" u="sng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https://blog.roboflow.com/jax-framework/#when-should-i-use-jax</a:t>
            </a:r>
            <a:endParaRPr lang="en-IN" sz="2800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ct val="61111"/>
            </a:pPr>
            <a:endParaRPr lang="en-IN" sz="2800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-IN" sz="2800" u="sng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https://www.deepmind.com/blog/using-jax-to-accelerate-our-research</a:t>
            </a:r>
            <a:endParaRPr lang="en-IN" sz="2800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ct val="61111"/>
            </a:pPr>
            <a:endParaRPr lang="en-IN" sz="2800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-IN" sz="2800" u="sng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https://roberttlange.github.io/posts/2020/03/blog-post-10/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430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206C-02C4-E1E1-83E8-C7A482AB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7368-B987-7F41-4294-AE8E4DE5F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https://dzone.com/articles/accelerated-automatic-differentiation-with-jax-how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496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49A0-DCC5-E03C-4028-7BB5941F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sz="80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3817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015A-1D26-D031-C392-4077EB143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837" y="656134"/>
            <a:ext cx="10592963" cy="552082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609585" indent="-457189">
              <a:lnSpc>
                <a:spcPct val="115000"/>
              </a:lnSpc>
              <a:spcBef>
                <a:spcPts val="1600"/>
              </a:spcBef>
              <a:buSzPts val="1800"/>
              <a:buFont typeface="Google Sans"/>
              <a:buChar char="●"/>
            </a:pPr>
            <a:r>
              <a:rPr lang="en-US" sz="2800" dirty="0">
                <a:highlight>
                  <a:schemeClr val="lt1"/>
                </a:highlight>
              </a:rPr>
              <a:t>JAX is a Python library designed for high-performance machine learning research. </a:t>
            </a:r>
          </a:p>
          <a:p>
            <a:pPr marL="609585" indent="-457189">
              <a:lnSpc>
                <a:spcPct val="115000"/>
              </a:lnSpc>
              <a:buSzPts val="1800"/>
              <a:buFont typeface="Google Sans"/>
              <a:buChar char="●"/>
            </a:pPr>
            <a:r>
              <a:rPr lang="en-US" sz="2800" dirty="0">
                <a:highlight>
                  <a:schemeClr val="lt1"/>
                </a:highlight>
              </a:rPr>
              <a:t>Its API for numerical functions is based on NumPy</a:t>
            </a:r>
          </a:p>
          <a:p>
            <a:pPr marL="609585" indent="-457189">
              <a:lnSpc>
                <a:spcPct val="115000"/>
              </a:lnSpc>
              <a:buSzPts val="1800"/>
              <a:buFont typeface="Google Sans"/>
              <a:buChar char="●"/>
            </a:pPr>
            <a:r>
              <a:rPr lang="en-US" sz="2800" dirty="0">
                <a:highlight>
                  <a:schemeClr val="lt1"/>
                </a:highlight>
              </a:rPr>
              <a:t>JAX is simple, flexible, and easy to adopt</a:t>
            </a:r>
            <a:endParaRPr lang="en-IN" dirty="0"/>
          </a:p>
        </p:txBody>
      </p:sp>
      <p:pic>
        <p:nvPicPr>
          <p:cNvPr id="4" name="Google Shape;114;p29">
            <a:extLst>
              <a:ext uri="{FF2B5EF4-FFF2-40B4-BE49-F238E27FC236}">
                <a16:creationId xmlns:a16="http://schemas.microsoft.com/office/drawing/2014/main" id="{C9C16D27-394F-8280-61F7-62C16B18BA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19621" y="758122"/>
            <a:ext cx="3738499" cy="2163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87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2896-6886-6795-4E37-DFCCCFD9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4400" b="1" dirty="0"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-IN" sz="4400" b="1" dirty="0">
                <a:latin typeface="Google Sans"/>
                <a:ea typeface="Google Sans"/>
                <a:cs typeface="Google Sans"/>
                <a:sym typeface="Google Sans"/>
              </a:rPr>
              <a:t>Features of JAX</a:t>
            </a:r>
            <a:br>
              <a:rPr lang="en-IN" sz="4400" b="1" dirty="0">
                <a:latin typeface="Google Sans"/>
                <a:ea typeface="Google Sans"/>
                <a:cs typeface="Google Sans"/>
                <a:sym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54F7-6288-9718-55DD-A0152158F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457189">
              <a:lnSpc>
                <a:spcPct val="115000"/>
              </a:lnSpc>
              <a:buClr>
                <a:srgbClr val="3D3D4E"/>
              </a:buClr>
              <a:buSzPts val="1800"/>
              <a:buFont typeface="Google Sans"/>
              <a:buChar char="●"/>
            </a:pPr>
            <a:r>
              <a:rPr lang="en-US" sz="2800" dirty="0">
                <a:solidFill>
                  <a:srgbClr val="3D3D4E"/>
                </a:solidFill>
                <a:highlight>
                  <a:schemeClr val="lt1"/>
                </a:highlight>
              </a:rPr>
              <a:t>Just-in-Time (JIT) compilation.</a:t>
            </a:r>
          </a:p>
          <a:p>
            <a:pPr marL="609585" indent="-457189">
              <a:lnSpc>
                <a:spcPct val="115000"/>
              </a:lnSpc>
              <a:buClr>
                <a:srgbClr val="3D3D4E"/>
              </a:buClr>
              <a:buSzPts val="1800"/>
              <a:buFont typeface="Google Sans"/>
              <a:buChar char="●"/>
            </a:pPr>
            <a:r>
              <a:rPr lang="en-US" sz="2800" dirty="0">
                <a:solidFill>
                  <a:srgbClr val="3D3D4E"/>
                </a:solidFill>
                <a:highlight>
                  <a:schemeClr val="lt1"/>
                </a:highlight>
              </a:rPr>
              <a:t>Enables NumPy code on not only CPU but GPU and TPU as well.</a:t>
            </a:r>
          </a:p>
          <a:p>
            <a:pPr marL="609585" indent="-457189">
              <a:lnSpc>
                <a:spcPct val="115000"/>
              </a:lnSpc>
              <a:buClr>
                <a:srgbClr val="3D3D4E"/>
              </a:buClr>
              <a:buSzPts val="1800"/>
              <a:buFont typeface="Google Sans"/>
              <a:buChar char="●"/>
            </a:pPr>
            <a:r>
              <a:rPr lang="en-US" sz="2800" dirty="0">
                <a:solidFill>
                  <a:srgbClr val="3D3D4E"/>
                </a:solidFill>
                <a:highlight>
                  <a:schemeClr val="lt1"/>
                </a:highlight>
              </a:rPr>
              <a:t>Automatic differentiation of NumPy and native Python code.</a:t>
            </a:r>
          </a:p>
          <a:p>
            <a:pPr marL="609585" indent="-457189">
              <a:lnSpc>
                <a:spcPct val="115000"/>
              </a:lnSpc>
              <a:buClr>
                <a:srgbClr val="3D3D4E"/>
              </a:buClr>
              <a:buSzPts val="1800"/>
              <a:buFont typeface="Google Sans"/>
              <a:buChar char="●"/>
            </a:pPr>
            <a:r>
              <a:rPr lang="en-US" sz="2800" dirty="0">
                <a:solidFill>
                  <a:srgbClr val="3D3D4E"/>
                </a:solidFill>
                <a:highlight>
                  <a:schemeClr val="lt1"/>
                </a:highlight>
              </a:rPr>
              <a:t>Automatic vectorization.</a:t>
            </a:r>
          </a:p>
          <a:p>
            <a:pPr marL="609585" indent="-457189">
              <a:lnSpc>
                <a:spcPct val="115000"/>
              </a:lnSpc>
              <a:buClr>
                <a:srgbClr val="3D3D4E"/>
              </a:buClr>
              <a:buSzPts val="1800"/>
              <a:buFont typeface="Google Sans"/>
              <a:buChar char="●"/>
            </a:pPr>
            <a:r>
              <a:rPr lang="en-US" sz="2800" dirty="0">
                <a:solidFill>
                  <a:srgbClr val="3D3D4E"/>
                </a:solidFill>
                <a:highlight>
                  <a:schemeClr val="lt1"/>
                </a:highlight>
              </a:rPr>
              <a:t>Express and compose transformations of numerical programs.</a:t>
            </a:r>
          </a:p>
          <a:p>
            <a:pPr marL="609585" indent="-457189">
              <a:lnSpc>
                <a:spcPct val="115000"/>
              </a:lnSpc>
              <a:buClr>
                <a:srgbClr val="3D3D4E"/>
              </a:buClr>
              <a:buSzPts val="1800"/>
              <a:buFont typeface="Google Sans"/>
              <a:buChar char="●"/>
            </a:pPr>
            <a:r>
              <a:rPr lang="en-US" sz="2800" dirty="0">
                <a:solidFill>
                  <a:srgbClr val="3D3D4E"/>
                </a:solidFill>
                <a:highlight>
                  <a:schemeClr val="lt1"/>
                </a:highlight>
              </a:rPr>
              <a:t>Advanced (pseudo) random number generation.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42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6522-ACDB-4320-12B5-B97712A6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Device Array -Array Object in JAX</a:t>
            </a:r>
            <a:endParaRPr lang="en-IN" dirty="0"/>
          </a:p>
        </p:txBody>
      </p:sp>
      <p:pic>
        <p:nvPicPr>
          <p:cNvPr id="4" name="Google Shape;126;p31">
            <a:extLst>
              <a:ext uri="{FF2B5EF4-FFF2-40B4-BE49-F238E27FC236}">
                <a16:creationId xmlns:a16="http://schemas.microsoft.com/office/drawing/2014/main" id="{893C7722-27DB-F907-889C-0E8E7D87E8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6550" y="1961322"/>
            <a:ext cx="7797699" cy="3869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10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B2F1-63A5-E86B-AB70-CB6B03BA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Numpy array vs Device Array</a:t>
            </a:r>
            <a:endParaRPr lang="en-IN" dirty="0"/>
          </a:p>
        </p:txBody>
      </p:sp>
      <p:pic>
        <p:nvPicPr>
          <p:cNvPr id="4" name="Google Shape;132;p32">
            <a:extLst>
              <a:ext uri="{FF2B5EF4-FFF2-40B4-BE49-F238E27FC236}">
                <a16:creationId xmlns:a16="http://schemas.microsoft.com/office/drawing/2014/main" id="{E662169C-5496-BCE6-9DDA-ADAFD81E17B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2014330"/>
            <a:ext cx="8272670" cy="4013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85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3A5B-401C-0AF1-3555-A9FD180C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Immutability</a:t>
            </a:r>
            <a:endParaRPr lang="en-IN" dirty="0"/>
          </a:p>
        </p:txBody>
      </p:sp>
      <p:pic>
        <p:nvPicPr>
          <p:cNvPr id="4" name="Google Shape;138;p33">
            <a:extLst>
              <a:ext uri="{FF2B5EF4-FFF2-40B4-BE49-F238E27FC236}">
                <a16:creationId xmlns:a16="http://schemas.microsoft.com/office/drawing/2014/main" id="{C40026A4-DEE9-3D66-350F-C706DE85E4C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878" y="1914940"/>
            <a:ext cx="9498987" cy="3876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713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888B-D603-54D1-6A7F-2A361A0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Array Updation in </a:t>
            </a:r>
            <a:r>
              <a:rPr lang="en" b="1" dirty="0"/>
              <a:t>JAX</a:t>
            </a:r>
            <a:endParaRPr lang="en-IN" dirty="0"/>
          </a:p>
        </p:txBody>
      </p:sp>
      <p:pic>
        <p:nvPicPr>
          <p:cNvPr id="4" name="Google Shape;144;p34">
            <a:extLst>
              <a:ext uri="{FF2B5EF4-FFF2-40B4-BE49-F238E27FC236}">
                <a16:creationId xmlns:a16="http://schemas.microsoft.com/office/drawing/2014/main" id="{B2DCBE3F-5BD4-45D3-4C97-F7036B36012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2032511"/>
            <a:ext cx="8079737" cy="399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53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47A2-62E6-2A0B-101D-43AF64BD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Pure Functions</a:t>
            </a:r>
            <a:br>
              <a:rPr lang="en-US" b="0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A1E90-85DE-B08C-09A9-36B14AAC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Pure Function doesn’t have side effects and always returns the same value for a given input .</a:t>
            </a:r>
            <a:endParaRPr lang="en-US" sz="20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 : Math.cos(x)</a:t>
            </a:r>
            <a:endParaRPr lang="en-US" sz="20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b="0" dirty="0">
                <a:effectLst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Advantages 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Reproducibility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Parallelization</a:t>
            </a:r>
            <a:endParaRPr lang="en-US" sz="2000" dirty="0">
              <a:effectLst/>
            </a:endParaRPr>
          </a:p>
          <a:p>
            <a:pPr marL="0" indent="0">
              <a:buNone/>
            </a:pP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7825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569</Words>
  <Application>Microsoft Office PowerPoint</Application>
  <PresentationFormat>Widescreen</PresentationFormat>
  <Paragraphs>124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Google Sans</vt:lpstr>
      <vt:lpstr>Roboto</vt:lpstr>
      <vt:lpstr>sohne</vt:lpstr>
      <vt:lpstr>source-serif-pro</vt:lpstr>
      <vt:lpstr>Office Theme</vt:lpstr>
      <vt:lpstr>Accelerating Machine Learning Research using JAX</vt:lpstr>
      <vt:lpstr>Agenda</vt:lpstr>
      <vt:lpstr>PowerPoint Presentation</vt:lpstr>
      <vt:lpstr> Features of JAX </vt:lpstr>
      <vt:lpstr>Device Array -Array Object in JAX</vt:lpstr>
      <vt:lpstr>Numpy array vs Device Array</vt:lpstr>
      <vt:lpstr>Immutability</vt:lpstr>
      <vt:lpstr>Array Updation in JAX</vt:lpstr>
      <vt:lpstr>Pure Functions </vt:lpstr>
      <vt:lpstr>JAX and Pure Functions</vt:lpstr>
      <vt:lpstr>Automatic Differentiation</vt:lpstr>
      <vt:lpstr>Automatic Differentiation with grad</vt:lpstr>
      <vt:lpstr>PowerPoint Presentation</vt:lpstr>
      <vt:lpstr>PowerPoint Presentation</vt:lpstr>
      <vt:lpstr>Just in Time Compilation(JIT)</vt:lpstr>
      <vt:lpstr>XLA – Accelerated Linear Algebra</vt:lpstr>
      <vt:lpstr>PowerPoint Presentation</vt:lpstr>
      <vt:lpstr>JIT Compilation and XLA</vt:lpstr>
      <vt:lpstr>Automatic Vectorization</vt:lpstr>
      <vt:lpstr>PowerPoint Presentation</vt:lpstr>
      <vt:lpstr>Manual Vectorization</vt:lpstr>
      <vt:lpstr>Automatic Vectorization using vmap</vt:lpstr>
      <vt:lpstr>Parallel Evaluation using pmap</vt:lpstr>
      <vt:lpstr>Pseudo Random Number Generation using PRNG</vt:lpstr>
      <vt:lpstr>When should you use JAX?</vt:lpstr>
      <vt:lpstr>When shouldn’t you use JAX?</vt:lpstr>
      <vt:lpstr>References 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Machine Learning Research using JAX</dc:title>
  <dc:creator>usha rengaraju</dc:creator>
  <cp:lastModifiedBy>usha rengaraju</cp:lastModifiedBy>
  <cp:revision>27</cp:revision>
  <dcterms:created xsi:type="dcterms:W3CDTF">2022-12-10T00:56:25Z</dcterms:created>
  <dcterms:modified xsi:type="dcterms:W3CDTF">2022-12-22T08:25:14Z</dcterms:modified>
</cp:coreProperties>
</file>