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Roboto"/>
      <p:regular r:id="rId31"/>
      <p:bold r:id="rId32"/>
      <p:italic r:id="rId33"/>
      <p:boldItalic r:id="rId34"/>
    </p:embeddedFont>
    <p:embeddedFont>
      <p:font typeface="Helvetica Neue"/>
      <p:regular r:id="rId35"/>
      <p:bold r:id="rId36"/>
      <p:italic r:id="rId37"/>
      <p:boldItalic r:id="rId38"/>
    </p:embeddedFont>
    <p:embeddedFont>
      <p:font typeface="Roboto Mon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bold.fntdata"/><Relationship Id="rId20" Type="http://schemas.openxmlformats.org/officeDocument/2006/relationships/slide" Target="slides/slide15.xml"/><Relationship Id="rId42" Type="http://schemas.openxmlformats.org/officeDocument/2006/relationships/font" Target="fonts/RobotoMono-boldItalic.fntdata"/><Relationship Id="rId41" Type="http://schemas.openxmlformats.org/officeDocument/2006/relationships/font" Target="fonts/RobotoMono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italic.fntdata"/><Relationship Id="rId10" Type="http://schemas.openxmlformats.org/officeDocument/2006/relationships/slide" Target="slides/slide5.xml"/><Relationship Id="rId32" Type="http://schemas.openxmlformats.org/officeDocument/2006/relationships/font" Target="fonts/Roboto-bold.fntdata"/><Relationship Id="rId13" Type="http://schemas.openxmlformats.org/officeDocument/2006/relationships/slide" Target="slides/slide8.xml"/><Relationship Id="rId35" Type="http://schemas.openxmlformats.org/officeDocument/2006/relationships/font" Target="fonts/HelveticaNeue-regular.fntdata"/><Relationship Id="rId12" Type="http://schemas.openxmlformats.org/officeDocument/2006/relationships/slide" Target="slides/slide7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0.xml"/><Relationship Id="rId37" Type="http://schemas.openxmlformats.org/officeDocument/2006/relationships/font" Target="fonts/HelveticaNeue-italic.fntdata"/><Relationship Id="rId14" Type="http://schemas.openxmlformats.org/officeDocument/2006/relationships/slide" Target="slides/slide9.xml"/><Relationship Id="rId36" Type="http://schemas.openxmlformats.org/officeDocument/2006/relationships/font" Target="fonts/HelveticaNeue-bold.fntdata"/><Relationship Id="rId17" Type="http://schemas.openxmlformats.org/officeDocument/2006/relationships/slide" Target="slides/slide12.xml"/><Relationship Id="rId39" Type="http://schemas.openxmlformats.org/officeDocument/2006/relationships/font" Target="fonts/RobotoMono-regular.fntdata"/><Relationship Id="rId16" Type="http://schemas.openxmlformats.org/officeDocument/2006/relationships/slide" Target="slides/slide11.xml"/><Relationship Id="rId38" Type="http://schemas.openxmlformats.org/officeDocument/2006/relationships/font" Target="fonts/HelveticaNeue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44e215a7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944e215a7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944e215a7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944e215a7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44e215a7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944e215a7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44e215a70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944e215a7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944e215a7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944e215a7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944e215a70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944e215a7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944e215a70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944e215a7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944e215a70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944e215a7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944e215a7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944e215a7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944e215a70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944e215a70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44e215a70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44e215a70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944e215a70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944e215a70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944e215a70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944e215a70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944e215a70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944e215a70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944e215a70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944e215a70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944e215a70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944e215a70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944e215a70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944e215a70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944e215a70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944e215a70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44e215a70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44e215a70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44e215a7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944e215a7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944e215a7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944e215a7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944e215a7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944e215a7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44e215a7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944e215a7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44e215a7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944e215a7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tensorflow/probability/tree/master/tensorflow_probability/python/distributions" TargetMode="External"/><Relationship Id="rId4" Type="http://schemas.openxmlformats.org/officeDocument/2006/relationships/hyperlink" Target="https://docs.scipy.org/doc/numpy-1.14.0/user/basics.broadcasting.html" TargetMode="External"/><Relationship Id="rId5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tensorflow.org/probability/api_docs/python/tfp/bijectors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github.com/tensorflow/probability/tree/master/tensorflow_probability/python/layers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hyperlink" Target="https://www.meetup.com/TFUG-Mysuru/events/270757045/" TargetMode="External"/><Relationship Id="rId5" Type="http://schemas.openxmlformats.org/officeDocument/2006/relationships/hyperlink" Target="https://www.meetup.com/Google-Developers-group-Mysuru/" TargetMode="External"/><Relationship Id="rId6" Type="http://schemas.openxmlformats.org/officeDocument/2006/relationships/hyperlink" Target="https://www.meetup.com/Mysore-Women-in-Machine-Learning-and-Data-Science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hyperlink" Target="https://blog.tensorflow.org/2019/03/regression-with-probabilistic-layers-in.html" TargetMode="External"/><Relationship Id="rId5" Type="http://schemas.openxmlformats.org/officeDocument/2006/relationships/hyperlink" Target="https://www.youtube.com/watch?v=BjUkL8DFH5Q" TargetMode="External"/><Relationship Id="rId6" Type="http://schemas.openxmlformats.org/officeDocument/2006/relationships/hyperlink" Target="https://www.youtube.com/watch?v=BrwKURU-wpk&amp;t=610s" TargetMode="External"/><Relationship Id="rId7" Type="http://schemas.openxmlformats.org/officeDocument/2006/relationships/hyperlink" Target="https://arxiv.org/abs/1711.10604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 Distributions 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90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</a:pPr>
            <a:r>
              <a:rPr i="1" lang="en" sz="16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Distributions</a:t>
            </a:r>
            <a:r>
              <a:rPr lang="en" sz="16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" sz="1500">
                <a:solidFill>
                  <a:srgbClr val="1967D2"/>
                </a:solidFill>
                <a:highlight>
                  <a:srgbClr val="F1F3F4"/>
                </a:highlight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tfp.distributions</a:t>
            </a:r>
            <a:r>
              <a:rPr lang="en" sz="16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): A large collection of probability distributions and related statistics with batch and </a:t>
            </a:r>
            <a:r>
              <a:rPr lang="en" sz="1600">
                <a:solidFill>
                  <a:srgbClr val="1A73E8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broadcasting</a:t>
            </a:r>
            <a:r>
              <a:rPr lang="en" sz="16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semantics.</a:t>
            </a:r>
            <a:endParaRPr sz="16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9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3675" y="1966525"/>
            <a:ext cx="7775449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272850"/>
            <a:ext cx="8520600" cy="42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202124"/>
                </a:solidFill>
                <a:highlight>
                  <a:srgbClr val="FFFFFF"/>
                </a:highlight>
              </a:rPr>
              <a:t>A simple scalar-variate </a:t>
            </a:r>
            <a:r>
              <a:rPr b="1" lang="en" sz="2100">
                <a:solidFill>
                  <a:schemeClr val="accent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Distribution</a:t>
            </a:r>
            <a:endParaRPr b="1" sz="2100">
              <a:solidFill>
                <a:schemeClr val="accent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100">
              <a:solidFill>
                <a:schemeClr val="accent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202124"/>
                </a:solidFill>
                <a:highlight>
                  <a:srgbClr val="FFFFFF"/>
                </a:highlight>
              </a:rPr>
              <a:t>A </a:t>
            </a:r>
            <a:r>
              <a:rPr b="1" i="1" lang="en" sz="2000">
                <a:solidFill>
                  <a:srgbClr val="202124"/>
                </a:solidFill>
                <a:highlight>
                  <a:srgbClr val="FFFFFF"/>
                </a:highlight>
              </a:rPr>
              <a:t>batch</a:t>
            </a:r>
            <a:r>
              <a:rPr b="1" lang="en" sz="2000">
                <a:solidFill>
                  <a:srgbClr val="202124"/>
                </a:solidFill>
                <a:highlight>
                  <a:srgbClr val="FFFFFF"/>
                </a:highlight>
              </a:rPr>
              <a:t> of scalar-variate </a:t>
            </a:r>
            <a:r>
              <a:rPr b="1" lang="en" sz="2050">
                <a:solidFill>
                  <a:schemeClr val="accent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Distributions</a:t>
            </a:r>
            <a:endParaRPr b="1" sz="2050">
              <a:solidFill>
                <a:schemeClr val="accent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175" y="1316400"/>
            <a:ext cx="6657500" cy="76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725" y="3341350"/>
            <a:ext cx="7182725" cy="145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311700" y="472075"/>
            <a:ext cx="8520600" cy="40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>
                <a:solidFill>
                  <a:srgbClr val="202124"/>
                </a:solidFill>
                <a:highlight>
                  <a:srgbClr val="FFFFFF"/>
                </a:highlight>
              </a:rPr>
              <a:t>A vector-variate </a:t>
            </a:r>
            <a:r>
              <a:rPr b="1" lang="en" sz="2350">
                <a:solidFill>
                  <a:schemeClr val="accent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Distribution</a:t>
            </a:r>
            <a:endParaRPr b="1" sz="2350">
              <a:solidFill>
                <a:schemeClr val="accent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48450"/>
            <a:ext cx="8291200" cy="133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Batch Shape and Event Shape</a:t>
            </a:r>
            <a:endParaRPr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</a:pPr>
            <a:r>
              <a:rPr b="1" lang="en" sz="19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Batch shape denotes a </a:t>
            </a:r>
            <a:r>
              <a:rPr b="1" i="1" lang="en" sz="19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collection</a:t>
            </a:r>
            <a:r>
              <a:rPr b="1" lang="en" sz="19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of </a:t>
            </a:r>
            <a:r>
              <a:rPr b="1" lang="en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Distribution</a:t>
            </a:r>
            <a:r>
              <a:rPr b="1" lang="en" sz="19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 with distinct parameters</a:t>
            </a:r>
            <a:endParaRPr b="1" sz="19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90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</a:pPr>
            <a:r>
              <a:rPr b="1" lang="en" sz="19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Event shape denotes the shape of </a:t>
            </a:r>
            <a:r>
              <a:rPr b="1" i="1" lang="en" sz="19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samples</a:t>
            </a:r>
            <a:r>
              <a:rPr b="1" lang="en" sz="19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from the </a:t>
            </a:r>
            <a:r>
              <a:rPr b="1" lang="en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Distribution</a:t>
            </a:r>
            <a:endParaRPr b="1">
              <a:solidFill>
                <a:srgbClr val="3747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Bijectors</a:t>
            </a:r>
            <a:endParaRPr/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Bijectors represent (mostly) invertible, smooth functions. They can be used to transform distributions, preserving the ability to take samples and compute log_probs. They can be in the </a:t>
            </a:r>
            <a:r>
              <a:rPr b="1" lang="en" sz="1700">
                <a:solidFill>
                  <a:srgbClr val="1967D2"/>
                </a:solidFill>
                <a:highlight>
                  <a:srgbClr val="F1F3F4"/>
                </a:highlight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tfp.bijectors</a:t>
            </a:r>
            <a:r>
              <a:rPr b="1" lang="en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module.</a:t>
            </a:r>
            <a:endParaRPr b="1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Each bijector implements at least 3 methods:</a:t>
            </a:r>
            <a:endParaRPr b="1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</a:pPr>
            <a:r>
              <a:rPr b="1" lang="en" sz="17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forward</a:t>
            </a:r>
            <a:r>
              <a:rPr b="1" lang="en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</a:t>
            </a:r>
            <a:endParaRPr b="1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</a:pPr>
            <a:r>
              <a:rPr b="1" lang="en" sz="17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inverse</a:t>
            </a:r>
            <a:r>
              <a:rPr b="1" lang="en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and</a:t>
            </a:r>
            <a:endParaRPr b="1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</a:pPr>
            <a:r>
              <a:rPr b="1" lang="en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(at least) one of </a:t>
            </a:r>
            <a:r>
              <a:rPr b="1" lang="en" sz="17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forward_log_det_jacobian</a:t>
            </a:r>
            <a:r>
              <a:rPr b="1" lang="en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b="1" lang="en" sz="17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inverse_log_det_jacobian</a:t>
            </a:r>
            <a:r>
              <a:rPr b="1" lang="en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b="1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9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311700" y="236625"/>
            <a:ext cx="8520600" cy="46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202124"/>
                </a:solidFill>
                <a:highlight>
                  <a:srgbClr val="FFFFFF"/>
                </a:highlight>
              </a:rPr>
              <a:t>A Simple </a:t>
            </a:r>
            <a:r>
              <a:rPr b="1" lang="en" sz="1950">
                <a:solidFill>
                  <a:schemeClr val="accent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Bijector</a:t>
            </a:r>
            <a:endParaRPr b="1" sz="1950">
              <a:solidFill>
                <a:schemeClr val="accent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225" y="1015400"/>
            <a:ext cx="7062800" cy="111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225" y="2440088"/>
            <a:ext cx="3714750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idx="1" type="body"/>
          </p:nvPr>
        </p:nvSpPr>
        <p:spPr>
          <a:xfrm>
            <a:off x="311700" y="290950"/>
            <a:ext cx="8520600" cy="42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.</a:t>
            </a:r>
            <a:endParaRPr/>
          </a:p>
        </p:txBody>
      </p:sp>
      <p:pic>
        <p:nvPicPr>
          <p:cNvPr id="182" name="Google Shape;18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275" y="628275"/>
            <a:ext cx="7798501" cy="72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280" y="1869125"/>
            <a:ext cx="4737775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22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6925" y="1271225"/>
            <a:ext cx="3104000" cy="2885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5078575" y="1196500"/>
            <a:ext cx="3753600" cy="34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00"/>
                </a:solidFill>
              </a:rPr>
              <a:t>India’s First Women Kaggle Grandmaster </a:t>
            </a:r>
            <a:endParaRPr b="1" sz="16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00"/>
                </a:solidFill>
              </a:rPr>
              <a:t>Twitter - @URengaraju</a:t>
            </a:r>
            <a:endParaRPr b="1" sz="16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00"/>
                </a:solidFill>
              </a:rPr>
              <a:t>Leads 8 Communities in Bangalore and Mysuru</a:t>
            </a:r>
            <a:endParaRPr b="1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00"/>
                </a:solidFill>
              </a:rPr>
              <a:t>GDG Mysuru , WTM Mysuru , TFUG Mysuru ,</a:t>
            </a:r>
            <a:endParaRPr b="1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00"/>
                </a:solidFill>
              </a:rPr>
              <a:t>WiMLDS (Bangalore and Mysore) , AIMED , Lean in Bangalore , AI Circle , WiDS Mysuru Ambassador</a:t>
            </a:r>
            <a:endParaRPr b="1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>
            <p:ph idx="1" type="body"/>
          </p:nvPr>
        </p:nvSpPr>
        <p:spPr>
          <a:xfrm>
            <a:off x="0" y="327175"/>
            <a:ext cx="9055800" cy="48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202124"/>
                </a:solidFill>
                <a:highlight>
                  <a:srgbClr val="FFFFFF"/>
                </a:highlight>
              </a:rPr>
              <a:t>A </a:t>
            </a:r>
            <a:r>
              <a:rPr b="1" lang="en" sz="1850">
                <a:solidFill>
                  <a:schemeClr val="accent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Bijector</a:t>
            </a:r>
            <a:r>
              <a:rPr b="1" lang="en">
                <a:solidFill>
                  <a:srgbClr val="202124"/>
                </a:solidFill>
                <a:highlight>
                  <a:srgbClr val="FFFFFF"/>
                </a:highlight>
              </a:rPr>
              <a:t> transforming a </a:t>
            </a:r>
            <a:r>
              <a:rPr b="1" lang="en" sz="1850">
                <a:solidFill>
                  <a:schemeClr val="accent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Distribution</a:t>
            </a:r>
            <a:endParaRPr b="1" sz="1850">
              <a:solidFill>
                <a:schemeClr val="accent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850" y="1196500"/>
            <a:ext cx="6250275" cy="191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4025" y="3116250"/>
            <a:ext cx="3609975" cy="205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idx="1" type="body"/>
          </p:nvPr>
        </p:nvSpPr>
        <p:spPr>
          <a:xfrm>
            <a:off x="311700" y="435850"/>
            <a:ext cx="8520600" cy="41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rgbClr val="202124"/>
                </a:solidFill>
                <a:highlight>
                  <a:srgbClr val="FFFFFF"/>
                </a:highlight>
              </a:rPr>
              <a:t>Batching </a:t>
            </a:r>
            <a:r>
              <a:rPr b="1" lang="en" sz="2250">
                <a:solidFill>
                  <a:schemeClr val="accent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Bijectors</a:t>
            </a:r>
            <a:endParaRPr b="1" sz="2250">
              <a:solidFill>
                <a:schemeClr val="accent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rgbClr val="202124"/>
                </a:solidFill>
                <a:highlight>
                  <a:srgbClr val="FFFFFF"/>
                </a:highlight>
              </a:rPr>
              <a:t>Caching</a:t>
            </a:r>
            <a:endParaRPr b="1" sz="2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375" y="1445375"/>
            <a:ext cx="6513386" cy="112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2050" y="2571750"/>
            <a:ext cx="4271950" cy="248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TensorFlow Layers </a:t>
            </a:r>
            <a:endParaRPr b="1"/>
          </a:p>
        </p:txBody>
      </p:sp>
      <p:sp>
        <p:nvSpPr>
          <p:cNvPr id="203" name="Google Shape;203;p34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1" i="1" sz="16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1" i="1" sz="16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90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</a:pPr>
            <a:r>
              <a:rPr b="1" i="1" lang="en" sz="23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Probabilistic layers</a:t>
            </a:r>
            <a:r>
              <a:rPr b="1" lang="en" sz="23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b="1" lang="en" sz="2200">
                <a:solidFill>
                  <a:srgbClr val="1967D2"/>
                </a:solidFill>
                <a:highlight>
                  <a:srgbClr val="F1F3F4"/>
                </a:highlight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tfp.layers</a:t>
            </a:r>
            <a:r>
              <a:rPr b="1" lang="en" sz="23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): Neural network layers with uncertainty over the functions they represent, extending TensorFlow layers.</a:t>
            </a:r>
            <a:endParaRPr b="1" sz="23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9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Motivation</a:t>
            </a:r>
            <a:endParaRPr b="1"/>
          </a:p>
        </p:txBody>
      </p:sp>
      <p:sp>
        <p:nvSpPr>
          <p:cNvPr id="209" name="Google Shape;209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.</a:t>
            </a:r>
            <a:endParaRPr/>
          </a:p>
        </p:txBody>
      </p:sp>
      <p:pic>
        <p:nvPicPr>
          <p:cNvPr id="210" name="Google Shape;21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100" y="1152475"/>
            <a:ext cx="8186125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6"/>
          <p:cNvSpPr txBox="1"/>
          <p:nvPr>
            <p:ph idx="1" type="body"/>
          </p:nvPr>
        </p:nvSpPr>
        <p:spPr>
          <a:xfrm>
            <a:off x="311700" y="200400"/>
            <a:ext cx="8520600" cy="43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7"/>
          <p:cNvSpPr txBox="1"/>
          <p:nvPr>
            <p:ph idx="1" type="body"/>
          </p:nvPr>
        </p:nvSpPr>
        <p:spPr>
          <a:xfrm>
            <a:off x="311700" y="363400"/>
            <a:ext cx="8520600" cy="42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  <a:p>
            <a:pPr indent="457200" lvl="0" marL="22860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3600"/>
              <a:t>Thank - You </a:t>
            </a:r>
            <a:endParaRPr b="1"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22643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1865625" y="381525"/>
            <a:ext cx="6966600" cy="42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FFFF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00"/>
                </a:solidFill>
              </a:rPr>
              <a:t>TFUG Meetup Page:</a:t>
            </a:r>
            <a:endParaRPr b="1" sz="1700">
              <a:solidFill>
                <a:srgbClr val="FFFF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 u="sng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https://www.meetup.com/TFUG-Mysuru/events/270757045/</a:t>
            </a:r>
            <a:endParaRPr b="1" sz="1700">
              <a:solidFill>
                <a:srgbClr val="FFFF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FFFF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FFFF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00"/>
                </a:solidFill>
              </a:rPr>
              <a:t>GDG Mysore Meetup Page</a:t>
            </a:r>
            <a:endParaRPr b="1" sz="1700">
              <a:solidFill>
                <a:srgbClr val="FFFF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 u="sng">
                <a:solidFill>
                  <a:srgbClr val="FFFF00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https://www.meetup.com/Google-Developers-group-Mysuru/</a:t>
            </a:r>
            <a:endParaRPr b="1" sz="1700">
              <a:solidFill>
                <a:srgbClr val="FFFF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FFFF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FFFF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00"/>
                </a:solidFill>
              </a:rPr>
              <a:t>WiMLDS Mysore Meetup page : </a:t>
            </a:r>
            <a:endParaRPr b="1" sz="1700">
              <a:solidFill>
                <a:srgbClr val="FFFF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 u="sng">
                <a:solidFill>
                  <a:srgbClr val="FFFF00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https://www.meetup.com/Mysore-Women-in-Machine-Learning-and-Data-Science/</a:t>
            </a:r>
            <a:endParaRPr b="1" sz="17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22643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2445175" y="924850"/>
            <a:ext cx="5741100" cy="3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00"/>
                </a:solidFill>
              </a:rPr>
              <a:t>Credits :</a:t>
            </a:r>
            <a:endParaRPr sz="24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https://blog.tensorflow.org/2019/03/regression-with-probabilistic-layers-in.html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rgbClr val="FFFF00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https://www.youtube.com/watch?v=BjUkL8DFH5Q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00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https://www.youtube.com/watch?v=BrwKURU-wpk&amp;t=610s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00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https://arxiv.org/abs/1711.10604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222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