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zhuanlan.zhihu.com/p/85540935"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nalyticsvidhya.com/blog/2019/08/11-important-model-evaluation-error-metric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ssinglink.ai/guides/neural-network-concepts/7-types-neural-network-activation-functions-righ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basic-concepts-in-machine-learn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tentiaco.com/what-is-machine-learning-definition-types-applications-and-exampl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miengineering.com/deep-learning-spreads/" TargetMode="External"/><Relationship Id="rId3" Type="http://schemas.openxmlformats.org/officeDocument/2006/relationships/hyperlink" Target="https://machinelearningmastery.com/what-is-deep-learn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curityinfowatch.com/video-surveillance/video-analytics/article/21069937/deep-learning-to-the-rescu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What-is-an-intuitive-explanation-of-the-AdaDelta-Deep-Learning-optimize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beefc98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beefc98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b3b1310a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b3b1310a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https://zhuanlan.zhihu.com/p/85540935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b3b1310a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3b1310a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https://www.analyticsvidhya.com/blog/2019/08/11-important-model-evaluation-error-metrics/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b3b1310a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3b1310a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https://missinglink.ai/guides/neural-network-concepts/7-types-neural-network-activation-functions-right/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beefc98c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beefc98c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beefc98c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beefc98c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beefc98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eefc98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beefc98c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eefc98c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beefc98c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beefc98c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beefc98c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beefc98c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beefc98c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beefc98c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b3b1310a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b3b1310a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beefc98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beefc98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beefc98c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beefc98c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beefc98c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beefc98c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beefc98c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beefc98c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beefc98c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beefc98c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8beefc98c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beefc98c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beefc98c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beefc98c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8beefc98c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beefc98c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beefc98c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beefc98c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beefc98c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beefc98c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b3b1310a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b3b1310a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8beefc98c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beefc98c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beefc98c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beefc98c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beefc98c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beefc98c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beefc98c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beefc98c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beefc98c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beefc98c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b3b1310a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b3b1310a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b3b1310a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b3b1310a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https://machinelearningmastery.com/basic-concepts-in-machine-learning/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b3b1310aa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b3b1310aa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https://www.potentiaco.com/what-is-machine-learning-definition-types-applications-and-examples/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b3b1310a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b3b1310a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https://semiengineering.com/deep-learning-spreads/</a:t>
            </a:r>
            <a:endParaRPr/>
          </a:p>
          <a:p>
            <a:pPr indent="0" lvl="0" marL="0" rtl="0" algn="l">
              <a:spcBef>
                <a:spcPts val="0"/>
              </a:spcBef>
              <a:spcAft>
                <a:spcPts val="0"/>
              </a:spcAft>
              <a:buNone/>
            </a:pPr>
            <a:r>
              <a:rPr lang="en" u="sng">
                <a:solidFill>
                  <a:schemeClr val="hlink"/>
                </a:solidFill>
                <a:hlinkClick r:id="rId3"/>
              </a:rPr>
              <a:t>https://machinelearningmastery.com/what-is-deep-learning/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b3b1310a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b3b1310a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https://www.securityinfowatch.com/video-surveillance/video-analytics/article/21069937/deep-learning-to-the-rescue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b3b1310a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b3b1310a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b3b1310a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b3b1310a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 Credit : </a:t>
            </a:r>
            <a:r>
              <a:rPr lang="en" u="sng">
                <a:solidFill>
                  <a:schemeClr val="hlink"/>
                </a:solidFill>
                <a:hlinkClick r:id="rId2"/>
              </a:rPr>
              <a:t>https://www.quora.com/What-is-an-intuitive-explanation-of-the-AdaDelta-Deep-Learning-optimizer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ushareng" TargetMode="Externa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eetup.com/Mysore-Women-in-Machine-Learning-and-Data-Science/" TargetMode="External"/><Relationship Id="rId4" Type="http://schemas.openxmlformats.org/officeDocument/2006/relationships/hyperlink" Target="https://www.meetup.com/Google-Developers-group-Mysuru/" TargetMode="External"/><Relationship Id="rId5" Type="http://schemas.openxmlformats.org/officeDocument/2006/relationships/hyperlink" Target="https://www.meetup.com/TFUG-Mysur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51925"/>
            <a:ext cx="8520600" cy="254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Natural Language Processing using TensorFlow 2.0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406400" lvl="0" marL="457200" rtl="0" algn="ctr">
              <a:spcBef>
                <a:spcPts val="0"/>
              </a:spcBef>
              <a:spcAft>
                <a:spcPts val="0"/>
              </a:spcAft>
              <a:buSzPts val="2800"/>
              <a:buChar char="-"/>
            </a:pPr>
            <a:r>
              <a:rPr lang="en"/>
              <a:t>Usha Rengaraju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a:t>
            </a:r>
            <a:endParaRPr/>
          </a:p>
        </p:txBody>
      </p:sp>
      <p:sp>
        <p:nvSpPr>
          <p:cNvPr id="115" name="Google Shape;115;p22"/>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16" name="Google Shape;116;p22"/>
          <p:cNvPicPr preferRelativeResize="0"/>
          <p:nvPr/>
        </p:nvPicPr>
        <p:blipFill>
          <a:blip r:embed="rId3">
            <a:alphaModFix/>
          </a:blip>
          <a:stretch>
            <a:fillRect/>
          </a:stretch>
        </p:blipFill>
        <p:spPr>
          <a:xfrm>
            <a:off x="0" y="1152475"/>
            <a:ext cx="9143999" cy="39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Metrics</a:t>
            </a:r>
            <a:endParaRPr/>
          </a:p>
        </p:txBody>
      </p:sp>
      <p:sp>
        <p:nvSpPr>
          <p:cNvPr id="122" name="Google Shape;122;p23"/>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23" name="Google Shape;123;p23"/>
          <p:cNvPicPr preferRelativeResize="0"/>
          <p:nvPr/>
        </p:nvPicPr>
        <p:blipFill>
          <a:blip r:embed="rId3">
            <a:alphaModFix/>
          </a:blip>
          <a:stretch>
            <a:fillRect/>
          </a:stretch>
        </p:blipFill>
        <p:spPr>
          <a:xfrm>
            <a:off x="0" y="1090625"/>
            <a:ext cx="9144001" cy="405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4"/>
          <p:cNvPicPr preferRelativeResize="0"/>
          <p:nvPr/>
        </p:nvPicPr>
        <p:blipFill>
          <a:blip r:embed="rId3">
            <a:alphaModFix/>
          </a:blip>
          <a:stretch>
            <a:fillRect/>
          </a:stretch>
        </p:blipFill>
        <p:spPr>
          <a:xfrm>
            <a:off x="0" y="1152475"/>
            <a:ext cx="9143999"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Refresher</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37" name="Google Shape;137;p25"/>
          <p:cNvPicPr preferRelativeResize="0"/>
          <p:nvPr/>
        </p:nvPicPr>
        <p:blipFill rotWithShape="1">
          <a:blip r:embed="rId3">
            <a:alphaModFix/>
          </a:blip>
          <a:srcRect b="0" l="0" r="1438" t="0"/>
          <a:stretch/>
        </p:blipFill>
        <p:spPr>
          <a:xfrm>
            <a:off x="1756450" y="1652600"/>
            <a:ext cx="5363175" cy="183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251175" y="251925"/>
            <a:ext cx="8581200" cy="43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43" name="Google Shape;143;p26"/>
          <p:cNvPicPr preferRelativeResize="0"/>
          <p:nvPr/>
        </p:nvPicPr>
        <p:blipFill>
          <a:blip r:embed="rId3">
            <a:alphaModFix/>
          </a:blip>
          <a:stretch>
            <a:fillRect/>
          </a:stretch>
        </p:blipFill>
        <p:spPr>
          <a:xfrm>
            <a:off x="1631125" y="1023950"/>
            <a:ext cx="5472825" cy="3095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idx="1" type="body"/>
          </p:nvPr>
        </p:nvSpPr>
        <p:spPr>
          <a:xfrm>
            <a:off x="360950" y="251925"/>
            <a:ext cx="8471400" cy="43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49" name="Google Shape;149;p27"/>
          <p:cNvPicPr preferRelativeResize="0"/>
          <p:nvPr/>
        </p:nvPicPr>
        <p:blipFill>
          <a:blip r:embed="rId3">
            <a:alphaModFix/>
          </a:blip>
          <a:stretch>
            <a:fillRect/>
          </a:stretch>
        </p:blipFill>
        <p:spPr>
          <a:xfrm>
            <a:off x="1552725" y="691000"/>
            <a:ext cx="5645300" cy="336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424425"/>
            <a:ext cx="85206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55" name="Google Shape;155;p28"/>
          <p:cNvPicPr preferRelativeResize="0"/>
          <p:nvPr/>
        </p:nvPicPr>
        <p:blipFill>
          <a:blip r:embed="rId3">
            <a:alphaModFix/>
          </a:blip>
          <a:stretch>
            <a:fillRect/>
          </a:stretch>
        </p:blipFill>
        <p:spPr>
          <a:xfrm>
            <a:off x="1317500" y="910550"/>
            <a:ext cx="6272575" cy="2527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idx="1" type="body"/>
          </p:nvPr>
        </p:nvSpPr>
        <p:spPr>
          <a:xfrm>
            <a:off x="407975" y="361700"/>
            <a:ext cx="8424300" cy="420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61" name="Google Shape;161;p29"/>
          <p:cNvPicPr preferRelativeResize="0"/>
          <p:nvPr/>
        </p:nvPicPr>
        <p:blipFill>
          <a:blip r:embed="rId3">
            <a:alphaModFix/>
          </a:blip>
          <a:stretch>
            <a:fillRect/>
          </a:stretch>
        </p:blipFill>
        <p:spPr>
          <a:xfrm>
            <a:off x="1050925" y="659650"/>
            <a:ext cx="7307525" cy="3359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219800" y="298975"/>
            <a:ext cx="8612400" cy="426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67" name="Google Shape;167;p30"/>
          <p:cNvPicPr preferRelativeResize="0"/>
          <p:nvPr/>
        </p:nvPicPr>
        <p:blipFill>
          <a:blip r:embed="rId3">
            <a:alphaModFix/>
          </a:blip>
          <a:stretch>
            <a:fillRect/>
          </a:stretch>
        </p:blipFill>
        <p:spPr>
          <a:xfrm>
            <a:off x="1223963" y="933450"/>
            <a:ext cx="6696075" cy="327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idx="1" type="body"/>
          </p:nvPr>
        </p:nvSpPr>
        <p:spPr>
          <a:xfrm>
            <a:off x="311700" y="393050"/>
            <a:ext cx="8520600" cy="417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73" name="Google Shape;173;p31"/>
          <p:cNvPicPr preferRelativeResize="0"/>
          <p:nvPr/>
        </p:nvPicPr>
        <p:blipFill>
          <a:blip r:embed="rId3">
            <a:alphaModFix/>
          </a:blip>
          <a:stretch>
            <a:fillRect/>
          </a:stretch>
        </p:blipFill>
        <p:spPr>
          <a:xfrm>
            <a:off x="1133475" y="816450"/>
            <a:ext cx="7397475" cy="299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 </a:t>
            </a:r>
            <a:endParaRPr/>
          </a:p>
        </p:txBody>
      </p:sp>
      <p:sp>
        <p:nvSpPr>
          <p:cNvPr id="61" name="Google Shape;61;p14"/>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Kaggle Grandmaster</a:t>
            </a:r>
            <a:endParaRPr/>
          </a:p>
          <a:p>
            <a:pPr indent="0" lvl="0" marL="457200" rtl="0" algn="l">
              <a:spcBef>
                <a:spcPts val="1600"/>
              </a:spcBef>
              <a:spcAft>
                <a:spcPts val="0"/>
              </a:spcAft>
              <a:buNone/>
            </a:pPr>
            <a:r>
              <a:rPr lang="en"/>
              <a:t>WiMLDS(Bangalore and Mysore)</a:t>
            </a:r>
            <a:endParaRPr/>
          </a:p>
          <a:p>
            <a:pPr indent="0" lvl="0" marL="457200" rtl="0" algn="l">
              <a:spcBef>
                <a:spcPts val="1600"/>
              </a:spcBef>
              <a:spcAft>
                <a:spcPts val="0"/>
              </a:spcAft>
              <a:buNone/>
            </a:pPr>
            <a:r>
              <a:rPr lang="en"/>
              <a:t>TensorFlow User Group Organizer Mysuru</a:t>
            </a:r>
            <a:endParaRPr/>
          </a:p>
          <a:p>
            <a:pPr indent="0" lvl="0" marL="457200" rtl="0" algn="l">
              <a:spcBef>
                <a:spcPts val="1600"/>
              </a:spcBef>
              <a:spcAft>
                <a:spcPts val="0"/>
              </a:spcAft>
              <a:buNone/>
            </a:pPr>
            <a:r>
              <a:rPr lang="en"/>
              <a:t>GDG Mysore Organizer Mysuru</a:t>
            </a:r>
            <a:endParaRPr/>
          </a:p>
          <a:p>
            <a:pPr indent="0" lvl="0" marL="457200" rtl="0" algn="l">
              <a:spcBef>
                <a:spcPts val="1600"/>
              </a:spcBef>
              <a:spcAft>
                <a:spcPts val="0"/>
              </a:spcAft>
              <a:buNone/>
            </a:pPr>
            <a:r>
              <a:rPr lang="en"/>
              <a:t>Twitter : </a:t>
            </a:r>
            <a:r>
              <a:rPr b="1" lang="en"/>
              <a:t>@URengaraju</a:t>
            </a:r>
            <a:endParaRPr b="1"/>
          </a:p>
          <a:p>
            <a:pPr indent="0" lvl="0" marL="457200" rtl="0" algn="l">
              <a:spcBef>
                <a:spcPts val="1600"/>
              </a:spcBef>
              <a:spcAft>
                <a:spcPts val="0"/>
              </a:spcAft>
              <a:buNone/>
            </a:pPr>
            <a:r>
              <a:rPr lang="en"/>
              <a:t>Github : </a:t>
            </a:r>
            <a:r>
              <a:rPr b="1" lang="en" sz="1600" u="sng">
                <a:solidFill>
                  <a:schemeClr val="accent5"/>
                </a:solidFill>
                <a:hlinkClick r:id="rId3"/>
              </a:rPr>
              <a:t>https://github.com/ushareng</a:t>
            </a:r>
            <a:endParaRPr b="1" sz="2300"/>
          </a:p>
          <a:p>
            <a:pPr indent="0" lvl="0" marL="457200" rtl="0" algn="l">
              <a:spcBef>
                <a:spcPts val="1600"/>
              </a:spcBef>
              <a:spcAft>
                <a:spcPts val="1600"/>
              </a:spcAft>
              <a:buNone/>
            </a:pPr>
            <a:r>
              <a:rPr lang="en"/>
              <a:t>Ambassador : Women TechMakers Mysuru , WiDS Mysuru(Women in Data Science)</a:t>
            </a:r>
            <a:endParaRPr/>
          </a:p>
        </p:txBody>
      </p:sp>
      <p:pic>
        <p:nvPicPr>
          <p:cNvPr id="62" name="Google Shape;62;p14"/>
          <p:cNvPicPr preferRelativeResize="0"/>
          <p:nvPr/>
        </p:nvPicPr>
        <p:blipFill>
          <a:blip r:embed="rId4">
            <a:alphaModFix/>
          </a:blip>
          <a:stretch>
            <a:fillRect/>
          </a:stretch>
        </p:blipFill>
        <p:spPr>
          <a:xfrm>
            <a:off x="6067375" y="1485900"/>
            <a:ext cx="2021500" cy="2171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313900" y="408750"/>
            <a:ext cx="8518500" cy="416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79" name="Google Shape;179;p32"/>
          <p:cNvPicPr preferRelativeResize="0"/>
          <p:nvPr/>
        </p:nvPicPr>
        <p:blipFill>
          <a:blip r:embed="rId3">
            <a:alphaModFix/>
          </a:blip>
          <a:stretch>
            <a:fillRect/>
          </a:stretch>
        </p:blipFill>
        <p:spPr>
          <a:xfrm>
            <a:off x="1185863" y="1047750"/>
            <a:ext cx="6772275" cy="304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idx="1" type="body"/>
          </p:nvPr>
        </p:nvSpPr>
        <p:spPr>
          <a:xfrm>
            <a:off x="235500" y="236250"/>
            <a:ext cx="8596800" cy="433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85" name="Google Shape;185;p33"/>
          <p:cNvPicPr preferRelativeResize="0"/>
          <p:nvPr/>
        </p:nvPicPr>
        <p:blipFill>
          <a:blip r:embed="rId3">
            <a:alphaModFix/>
          </a:blip>
          <a:stretch>
            <a:fillRect/>
          </a:stretch>
        </p:blipFill>
        <p:spPr>
          <a:xfrm>
            <a:off x="1190625" y="881063"/>
            <a:ext cx="6762750" cy="3381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idx="1" type="body"/>
          </p:nvPr>
        </p:nvSpPr>
        <p:spPr>
          <a:xfrm>
            <a:off x="219800" y="251925"/>
            <a:ext cx="8612400" cy="431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91" name="Google Shape;191;p34"/>
          <p:cNvPicPr preferRelativeResize="0"/>
          <p:nvPr/>
        </p:nvPicPr>
        <p:blipFill>
          <a:blip r:embed="rId3">
            <a:alphaModFix/>
          </a:blip>
          <a:stretch>
            <a:fillRect/>
          </a:stretch>
        </p:blipFill>
        <p:spPr>
          <a:xfrm>
            <a:off x="627751" y="518501"/>
            <a:ext cx="7301824" cy="380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5"/>
          <p:cNvSpPr txBox="1"/>
          <p:nvPr>
            <p:ph idx="1" type="body"/>
          </p:nvPr>
        </p:nvSpPr>
        <p:spPr>
          <a:xfrm>
            <a:off x="360950" y="361700"/>
            <a:ext cx="8471400" cy="420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197" name="Google Shape;197;p35"/>
          <p:cNvPicPr preferRelativeResize="0"/>
          <p:nvPr/>
        </p:nvPicPr>
        <p:blipFill>
          <a:blip r:embed="rId3">
            <a:alphaModFix/>
          </a:blip>
          <a:stretch>
            <a:fillRect/>
          </a:stretch>
        </p:blipFill>
        <p:spPr>
          <a:xfrm>
            <a:off x="1599775" y="816450"/>
            <a:ext cx="6100050" cy="276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6"/>
          <p:cNvSpPr txBox="1"/>
          <p:nvPr>
            <p:ph idx="1" type="body"/>
          </p:nvPr>
        </p:nvSpPr>
        <p:spPr>
          <a:xfrm>
            <a:off x="298225" y="408750"/>
            <a:ext cx="8534100" cy="416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03" name="Google Shape;203;p36"/>
          <p:cNvPicPr preferRelativeResize="0"/>
          <p:nvPr/>
        </p:nvPicPr>
        <p:blipFill>
          <a:blip r:embed="rId3">
            <a:alphaModFix/>
          </a:blip>
          <a:stretch>
            <a:fillRect/>
          </a:stretch>
        </p:blipFill>
        <p:spPr>
          <a:xfrm>
            <a:off x="1385888" y="1228725"/>
            <a:ext cx="6372225" cy="2686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7"/>
          <p:cNvSpPr txBox="1"/>
          <p:nvPr>
            <p:ph idx="1" type="body"/>
          </p:nvPr>
        </p:nvSpPr>
        <p:spPr>
          <a:xfrm>
            <a:off x="311700" y="596925"/>
            <a:ext cx="8520600" cy="397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09" name="Google Shape;209;p37"/>
          <p:cNvPicPr preferRelativeResize="0"/>
          <p:nvPr/>
        </p:nvPicPr>
        <p:blipFill>
          <a:blip r:embed="rId3">
            <a:alphaModFix/>
          </a:blip>
          <a:stretch>
            <a:fillRect/>
          </a:stretch>
        </p:blipFill>
        <p:spPr>
          <a:xfrm>
            <a:off x="1599775" y="1067350"/>
            <a:ext cx="5802125" cy="257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8"/>
          <p:cNvSpPr txBox="1"/>
          <p:nvPr>
            <p:ph idx="1" type="body"/>
          </p:nvPr>
        </p:nvSpPr>
        <p:spPr>
          <a:xfrm>
            <a:off x="298225" y="377375"/>
            <a:ext cx="8534100" cy="419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15" name="Google Shape;215;p38"/>
          <p:cNvPicPr preferRelativeResize="0"/>
          <p:nvPr/>
        </p:nvPicPr>
        <p:blipFill>
          <a:blip r:embed="rId3">
            <a:alphaModFix/>
          </a:blip>
          <a:stretch>
            <a:fillRect/>
          </a:stretch>
        </p:blipFill>
        <p:spPr>
          <a:xfrm>
            <a:off x="2901325" y="1076325"/>
            <a:ext cx="2489825" cy="2990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idx="1" type="body"/>
          </p:nvPr>
        </p:nvSpPr>
        <p:spPr>
          <a:xfrm>
            <a:off x="235500" y="330325"/>
            <a:ext cx="8596800" cy="423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21" name="Google Shape;221;p39"/>
          <p:cNvPicPr preferRelativeResize="0"/>
          <p:nvPr/>
        </p:nvPicPr>
        <p:blipFill>
          <a:blip r:embed="rId3">
            <a:alphaModFix/>
          </a:blip>
          <a:stretch>
            <a:fillRect/>
          </a:stretch>
        </p:blipFill>
        <p:spPr>
          <a:xfrm>
            <a:off x="2514600" y="1181100"/>
            <a:ext cx="4114800" cy="2781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idx="1" type="body"/>
          </p:nvPr>
        </p:nvSpPr>
        <p:spPr>
          <a:xfrm>
            <a:off x="311700" y="502825"/>
            <a:ext cx="8520600" cy="406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27" name="Google Shape;227;p40"/>
          <p:cNvPicPr preferRelativeResize="0"/>
          <p:nvPr/>
        </p:nvPicPr>
        <p:blipFill>
          <a:blip r:embed="rId3">
            <a:alphaModFix/>
          </a:blip>
          <a:stretch>
            <a:fillRect/>
          </a:stretch>
        </p:blipFill>
        <p:spPr>
          <a:xfrm>
            <a:off x="1678175" y="1266825"/>
            <a:ext cx="5566900" cy="2609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idx="1" type="body"/>
          </p:nvPr>
        </p:nvSpPr>
        <p:spPr>
          <a:xfrm>
            <a:off x="313900" y="346025"/>
            <a:ext cx="8518500" cy="422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33" name="Google Shape;233;p41"/>
          <p:cNvPicPr preferRelativeResize="0"/>
          <p:nvPr/>
        </p:nvPicPr>
        <p:blipFill>
          <a:blip r:embed="rId3">
            <a:alphaModFix/>
          </a:blip>
          <a:stretch>
            <a:fillRect/>
          </a:stretch>
        </p:blipFill>
        <p:spPr>
          <a:xfrm>
            <a:off x="1160700" y="1157300"/>
            <a:ext cx="5911875" cy="2828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Communities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WiMLDS Mysore :</a:t>
            </a:r>
            <a:endParaRPr/>
          </a:p>
          <a:p>
            <a:pPr indent="0" lvl="0" marL="0" rtl="0" algn="l">
              <a:spcBef>
                <a:spcPts val="1600"/>
              </a:spcBef>
              <a:spcAft>
                <a:spcPts val="0"/>
              </a:spcAft>
              <a:buNone/>
            </a:pPr>
            <a:r>
              <a:rPr lang="en" sz="1400" u="sng">
                <a:solidFill>
                  <a:schemeClr val="accent5"/>
                </a:solidFill>
                <a:hlinkClick r:id="rId3"/>
              </a:rPr>
              <a:t>https://www.meetup.com/Mysore-Women-in-Machine-Learning-and-Data-Science/</a:t>
            </a:r>
            <a:endParaRPr sz="2100"/>
          </a:p>
          <a:p>
            <a:pPr indent="0" lvl="0" marL="0" rtl="0" algn="l">
              <a:spcBef>
                <a:spcPts val="1600"/>
              </a:spcBef>
              <a:spcAft>
                <a:spcPts val="0"/>
              </a:spcAft>
              <a:buNone/>
            </a:pPr>
            <a:r>
              <a:rPr lang="en"/>
              <a:t>GDG Mysuru :</a:t>
            </a:r>
            <a:endParaRPr/>
          </a:p>
          <a:p>
            <a:pPr indent="0" lvl="0" marL="0" rtl="0" algn="l">
              <a:spcBef>
                <a:spcPts val="1600"/>
              </a:spcBef>
              <a:spcAft>
                <a:spcPts val="0"/>
              </a:spcAft>
              <a:buNone/>
            </a:pPr>
            <a:r>
              <a:rPr lang="en" sz="1500" u="sng">
                <a:solidFill>
                  <a:schemeClr val="accent5"/>
                </a:solidFill>
                <a:hlinkClick r:id="rId4"/>
              </a:rPr>
              <a:t>https://www.meetup.com/Google-Developers-group-Mysuru/</a:t>
            </a:r>
            <a:endParaRPr sz="2200"/>
          </a:p>
          <a:p>
            <a:pPr indent="0" lvl="0" marL="0" rtl="0" algn="l">
              <a:spcBef>
                <a:spcPts val="1600"/>
              </a:spcBef>
              <a:spcAft>
                <a:spcPts val="0"/>
              </a:spcAft>
              <a:buNone/>
            </a:pPr>
            <a:r>
              <a:rPr lang="en"/>
              <a:t>TensorFlow User Group Mysuru :</a:t>
            </a:r>
            <a:endParaRPr/>
          </a:p>
          <a:p>
            <a:pPr indent="0" lvl="0" marL="0" rtl="0" algn="l">
              <a:spcBef>
                <a:spcPts val="1600"/>
              </a:spcBef>
              <a:spcAft>
                <a:spcPts val="1600"/>
              </a:spcAft>
              <a:buNone/>
            </a:pPr>
            <a:r>
              <a:rPr lang="en" sz="1600" u="sng">
                <a:solidFill>
                  <a:schemeClr val="accent5"/>
                </a:solidFill>
                <a:hlinkClick r:id="rId5"/>
              </a:rPr>
              <a:t>https://www.meetup.com/TFUG-Mysuru/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2"/>
          <p:cNvSpPr txBox="1"/>
          <p:nvPr>
            <p:ph idx="1" type="body"/>
          </p:nvPr>
        </p:nvSpPr>
        <p:spPr>
          <a:xfrm>
            <a:off x="235500" y="267600"/>
            <a:ext cx="8596800" cy="430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39" name="Google Shape;239;p42"/>
          <p:cNvPicPr preferRelativeResize="0"/>
          <p:nvPr/>
        </p:nvPicPr>
        <p:blipFill>
          <a:blip r:embed="rId3">
            <a:alphaModFix/>
          </a:blip>
          <a:stretch>
            <a:fillRect/>
          </a:stretch>
        </p:blipFill>
        <p:spPr>
          <a:xfrm>
            <a:off x="1599775" y="1066800"/>
            <a:ext cx="5755075" cy="3009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3"/>
          <p:cNvSpPr txBox="1"/>
          <p:nvPr>
            <p:ph idx="1" type="body"/>
          </p:nvPr>
        </p:nvSpPr>
        <p:spPr>
          <a:xfrm>
            <a:off x="313900" y="330325"/>
            <a:ext cx="8518500" cy="423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45" name="Google Shape;245;p43"/>
          <p:cNvPicPr preferRelativeResize="0"/>
          <p:nvPr/>
        </p:nvPicPr>
        <p:blipFill>
          <a:blip r:embed="rId3">
            <a:alphaModFix/>
          </a:blip>
          <a:stretch>
            <a:fillRect/>
          </a:stretch>
        </p:blipFill>
        <p:spPr>
          <a:xfrm>
            <a:off x="2109788" y="1057275"/>
            <a:ext cx="4924425" cy="3028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4"/>
          <p:cNvSpPr txBox="1"/>
          <p:nvPr>
            <p:ph idx="1" type="body"/>
          </p:nvPr>
        </p:nvSpPr>
        <p:spPr>
          <a:xfrm>
            <a:off x="251175" y="424425"/>
            <a:ext cx="85812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51" name="Google Shape;251;p44"/>
          <p:cNvPicPr preferRelativeResize="0"/>
          <p:nvPr/>
        </p:nvPicPr>
        <p:blipFill>
          <a:blip r:embed="rId3">
            <a:alphaModFix/>
          </a:blip>
          <a:stretch>
            <a:fillRect/>
          </a:stretch>
        </p:blipFill>
        <p:spPr>
          <a:xfrm>
            <a:off x="2066925" y="1243013"/>
            <a:ext cx="5010150" cy="2657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5"/>
          <p:cNvSpPr txBox="1"/>
          <p:nvPr>
            <p:ph idx="1" type="body"/>
          </p:nvPr>
        </p:nvSpPr>
        <p:spPr>
          <a:xfrm>
            <a:off x="345250" y="424425"/>
            <a:ext cx="84870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257" name="Google Shape;257;p45"/>
          <p:cNvPicPr preferRelativeResize="0"/>
          <p:nvPr/>
        </p:nvPicPr>
        <p:blipFill>
          <a:blip r:embed="rId3">
            <a:alphaModFix/>
          </a:blip>
          <a:stretch>
            <a:fillRect/>
          </a:stretch>
        </p:blipFill>
        <p:spPr>
          <a:xfrm>
            <a:off x="1380225" y="1443050"/>
            <a:ext cx="6664601" cy="2886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3" name="Google Shape;263;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300"/>
              <a:t>The notebooks and slide materials are taken from Official TensorFlow documentation and videos from official TensorFlow youtube channel</a:t>
            </a:r>
            <a:endParaRPr sz="2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3800"/>
              <a:t>Thank You </a:t>
            </a:r>
            <a:endParaRPr sz="3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74" name="Google Shape;74;p16"/>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is the science of getting computers to act without being explicitly programmed “ - Andrew NG</a:t>
            </a:r>
            <a:endParaRPr/>
          </a:p>
          <a:p>
            <a:pPr indent="0" lvl="0" marL="0" rtl="0" algn="l">
              <a:spcBef>
                <a:spcPts val="160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0" y="1957150"/>
            <a:ext cx="9143999" cy="318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Machine Learning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82" name="Google Shape;82;p17"/>
          <p:cNvPicPr preferRelativeResize="0"/>
          <p:nvPr/>
        </p:nvPicPr>
        <p:blipFill>
          <a:blip r:embed="rId3">
            <a:alphaModFix/>
          </a:blip>
          <a:stretch>
            <a:fillRect/>
          </a:stretch>
        </p:blipFill>
        <p:spPr>
          <a:xfrm>
            <a:off x="0" y="1017725"/>
            <a:ext cx="9144000" cy="41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a:t>
            </a:r>
            <a:endParaRPr/>
          </a:p>
        </p:txBody>
      </p:sp>
      <p:sp>
        <p:nvSpPr>
          <p:cNvPr id="88" name="Google Shape;88;p18"/>
          <p:cNvSpPr txBox="1"/>
          <p:nvPr>
            <p:ph idx="1" type="body"/>
          </p:nvPr>
        </p:nvSpPr>
        <p:spPr>
          <a:xfrm>
            <a:off x="0" y="1152475"/>
            <a:ext cx="9144000" cy="3990900"/>
          </a:xfrm>
          <a:prstGeom prst="rect">
            <a:avLst/>
          </a:prstGeom>
          <a:solidFill>
            <a:srgbClr val="434343"/>
          </a:solidFill>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1650">
                <a:solidFill>
                  <a:srgbClr val="FF0000"/>
                </a:solidFill>
                <a:highlight>
                  <a:srgbClr val="FFFFFF"/>
                </a:highlight>
              </a:rPr>
              <a:t>Deep learning methods aim at learning feature hierarchies with features from higher levels of the hierarchy formed by the composition of lower level features. Automatically learning features at multiple levels of abstraction allow a system to learn complex functions mapping the input to the output directly from data, without depending completely on human-crafted features.-- “Learning Deep Architectures of AI”</a:t>
            </a:r>
            <a:endParaRPr b="1" sz="1650">
              <a:solidFill>
                <a:srgbClr val="FF0000"/>
              </a:solidFill>
              <a:highlight>
                <a:srgbClr val="FFFFFF"/>
              </a:highlight>
            </a:endParaRPr>
          </a:p>
          <a:p>
            <a:pPr indent="0" lvl="0" marL="0" rtl="0" algn="l">
              <a:spcBef>
                <a:spcPts val="1600"/>
              </a:spcBef>
              <a:spcAft>
                <a:spcPts val="0"/>
              </a:spcAft>
              <a:buNone/>
            </a:pPr>
            <a:r>
              <a:t/>
            </a:r>
            <a:endParaRPr b="1" sz="1650">
              <a:solidFill>
                <a:srgbClr val="FF0000"/>
              </a:solidFill>
              <a:highlight>
                <a:srgbClr val="FFFFFF"/>
              </a:highlight>
            </a:endParaRPr>
          </a:p>
          <a:p>
            <a:pPr indent="0" lvl="0" marL="0" rtl="0" algn="l">
              <a:spcBef>
                <a:spcPts val="1600"/>
              </a:spcBef>
              <a:spcAft>
                <a:spcPts val="0"/>
              </a:spcAft>
              <a:buNone/>
            </a:pPr>
            <a:r>
              <a:t/>
            </a:r>
            <a:endParaRPr i="1" sz="1650">
              <a:solidFill>
                <a:srgbClr val="555555"/>
              </a:solidFill>
              <a:highlight>
                <a:srgbClr val="FFFFFF"/>
              </a:highlight>
            </a:endParaRPr>
          </a:p>
          <a:p>
            <a:pPr indent="0" lvl="0" marL="0" rtl="0" algn="l">
              <a:spcBef>
                <a:spcPts val="1600"/>
              </a:spcBef>
              <a:spcAft>
                <a:spcPts val="1600"/>
              </a:spcAft>
              <a:buNone/>
            </a:pPr>
            <a:r>
              <a:t/>
            </a:r>
            <a:endParaRPr b="1" sz="1650">
              <a:solidFill>
                <a:srgbClr val="555555"/>
              </a:solidFill>
              <a:highlight>
                <a:srgbClr val="FFFFFF"/>
              </a:highlight>
            </a:endParaRPr>
          </a:p>
        </p:txBody>
      </p:sp>
      <p:pic>
        <p:nvPicPr>
          <p:cNvPr id="89" name="Google Shape;89;p18"/>
          <p:cNvPicPr preferRelativeResize="0"/>
          <p:nvPr/>
        </p:nvPicPr>
        <p:blipFill>
          <a:blip r:embed="rId3">
            <a:alphaModFix/>
          </a:blip>
          <a:stretch>
            <a:fillRect/>
          </a:stretch>
        </p:blipFill>
        <p:spPr>
          <a:xfrm>
            <a:off x="0" y="2713900"/>
            <a:ext cx="9144001" cy="263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Structure</a:t>
            </a:r>
            <a:endParaRPr/>
          </a:p>
        </p:txBody>
      </p:sp>
      <p:sp>
        <p:nvSpPr>
          <p:cNvPr id="95" name="Google Shape;95;p19"/>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t>
            </a:r>
            <a:endParaRPr/>
          </a:p>
        </p:txBody>
      </p:sp>
      <p:pic>
        <p:nvPicPr>
          <p:cNvPr id="96" name="Google Shape;96;p19"/>
          <p:cNvPicPr preferRelativeResize="0"/>
          <p:nvPr/>
        </p:nvPicPr>
        <p:blipFill>
          <a:blip r:embed="rId3">
            <a:alphaModFix/>
          </a:blip>
          <a:stretch>
            <a:fillRect/>
          </a:stretch>
        </p:blipFill>
        <p:spPr>
          <a:xfrm>
            <a:off x="0" y="1017725"/>
            <a:ext cx="9144000" cy="412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Concepts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b="1" lang="en"/>
              <a:t>Optimizer</a:t>
            </a:r>
            <a:endParaRPr b="1"/>
          </a:p>
          <a:p>
            <a:pPr indent="0" lvl="0" marL="0" rtl="0" algn="l">
              <a:spcBef>
                <a:spcPts val="1600"/>
              </a:spcBef>
              <a:spcAft>
                <a:spcPts val="0"/>
              </a:spcAft>
              <a:buNone/>
            </a:pPr>
            <a:r>
              <a:rPr b="1" lang="en"/>
              <a:t>Loss</a:t>
            </a:r>
            <a:endParaRPr b="1"/>
          </a:p>
          <a:p>
            <a:pPr indent="0" lvl="0" marL="0" rtl="0" algn="l">
              <a:spcBef>
                <a:spcPts val="1600"/>
              </a:spcBef>
              <a:spcAft>
                <a:spcPts val="0"/>
              </a:spcAft>
              <a:buNone/>
            </a:pPr>
            <a:r>
              <a:rPr b="1" lang="en"/>
              <a:t>Metrics</a:t>
            </a:r>
            <a:endParaRPr b="1"/>
          </a:p>
          <a:p>
            <a:pPr indent="0" lvl="0" marL="0" rtl="0" algn="l">
              <a:spcBef>
                <a:spcPts val="1600"/>
              </a:spcBef>
              <a:spcAft>
                <a:spcPts val="1600"/>
              </a:spcAft>
              <a:buNone/>
            </a:pPr>
            <a:r>
              <a:rPr b="1" lang="en"/>
              <a:t>Activation Functions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a:t>
            </a:r>
            <a:endParaRPr/>
          </a:p>
        </p:txBody>
      </p:sp>
      <p:sp>
        <p:nvSpPr>
          <p:cNvPr id="108" name="Google Shape;108;p21"/>
          <p:cNvSpPr txBox="1"/>
          <p:nvPr>
            <p:ph idx="1" type="body"/>
          </p:nvPr>
        </p:nvSpPr>
        <p:spPr>
          <a:xfrm>
            <a:off x="0" y="1152475"/>
            <a:ext cx="914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Optimizer minimizes Cost Function</a:t>
            </a:r>
            <a:endParaRPr/>
          </a:p>
          <a:p>
            <a:pPr indent="0" lvl="0" marL="0" rtl="0" algn="l">
              <a:spcBef>
                <a:spcPts val="160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0" y="1721725"/>
            <a:ext cx="9144000" cy="342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