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uanlan.zhihu.com/p/85540935"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9/08/11-important-model-evaluation-error-metric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ssinglink.ai/guides/neural-network-concepts/7-types-neural-network-activation-functions-righ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figure/Fashion-MNIST-Dataset-Images-with-Labels-and-Description-II-LITERATURE-REVIEW-In-image_fig1_340299295"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basic-concepts-in-machine-learn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tentiaco.com/what-is-machine-learning-definition-types-applications-and-exampl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miengineering.com/deep-learning-spreads/" TargetMode="External"/><Relationship Id="rId3" Type="http://schemas.openxmlformats.org/officeDocument/2006/relationships/hyperlink" Target="https://machinelearningmastery.com/what-is-deep-learn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curityinfowatch.com/video-surveillance/video-analytics/article/21069937/deep-learning-to-the-rescu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an-intuitive-explanation-of-the-AdaDelta-Deep-Learning-optimize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b3b1310a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b3b1310a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https://zhuanlan.zhihu.com/p/85540935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b3b1310a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3b1310a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https://www.analyticsvidhya.com/blog/2019/08/11-important-model-evaluation-error-metrics/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b3b1310a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3b1310a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https://missinglink.ai/guides/neural-network-concepts/7-types-neural-network-activation-functions-right/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b3b1310a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b3b1310a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TensorFlow Youtube Channel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b3b1310a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3b1310a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https://www.researchgate.net/figure/Fashion-MNIST-Dataset-Images-with-Labels-and-Description-II-LITERATURE-REVIEW-In-image_fig1_340299295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b3b1310a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b3b1310a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b3b1310a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b3b1310a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b3b1310a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3b1310a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b3b1310a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b3b1310a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b3b1310a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b3b1310a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https://machinelearningmastery.com/basic-concepts-in-machine-learning/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b3b1310a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b3b1310a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https://www.potentiaco.com/what-is-machine-learning-definition-types-applications-and-examples/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b3b1310a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b3b1310a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https://semiengineering.com/deep-learning-spreads/</a:t>
            </a:r>
            <a:endParaRPr/>
          </a:p>
          <a:p>
            <a:pPr indent="0" lvl="0" marL="0" rtl="0" algn="l">
              <a:spcBef>
                <a:spcPts val="0"/>
              </a:spcBef>
              <a:spcAft>
                <a:spcPts val="0"/>
              </a:spcAft>
              <a:buNone/>
            </a:pPr>
            <a:r>
              <a:rPr lang="en" u="sng">
                <a:solidFill>
                  <a:schemeClr val="hlink"/>
                </a:solidFill>
                <a:hlinkClick r:id="rId3"/>
              </a:rPr>
              <a:t>https://machinelearningmastery.com/what-is-deep-learning/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b3b1310a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b3b1310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https://www.securityinfowatch.com/video-surveillance/video-analytics/article/21069937/deep-learning-to-the-rescue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b3b1310a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b3b1310a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b3b1310a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b3b1310a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https://www.quora.com/What-is-an-intuitive-explanation-of-the-AdaDelta-Deep-Learning-optimizer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olab.research.google.com/drive/10U7mYzUkYfVKf3T_Fo7uUxuGhCUcXW66?usp=sharing" TargetMode="External"/><Relationship Id="rId4" Type="http://schemas.openxmlformats.org/officeDocument/2006/relationships/hyperlink" Target="https://colab.research.google.com/drive/1kTICATcD28oB_8cswagnpOPr_YppFquC?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usharen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eetup.com/Mysore-Women-in-Machine-Learning-and-Data-Science/" TargetMode="External"/><Relationship Id="rId4" Type="http://schemas.openxmlformats.org/officeDocument/2006/relationships/hyperlink" Target="https://www.meetup.com/Google-Developers-group-Mysuru/" TargetMode="External"/><Relationship Id="rId5" Type="http://schemas.openxmlformats.org/officeDocument/2006/relationships/hyperlink" Target="https://www.meetup.com/TFUG-Mysur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Deep Learning in TF 2.0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Char char="-"/>
            </a:pPr>
            <a:r>
              <a:rPr lang="en"/>
              <a:t>Usha Rengaraju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a:t>
            </a:r>
            <a:endParaRPr/>
          </a:p>
        </p:txBody>
      </p:sp>
      <p:sp>
        <p:nvSpPr>
          <p:cNvPr id="115" name="Google Shape;115;p22"/>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16" name="Google Shape;116;p22"/>
          <p:cNvPicPr preferRelativeResize="0"/>
          <p:nvPr/>
        </p:nvPicPr>
        <p:blipFill>
          <a:blip r:embed="rId3">
            <a:alphaModFix/>
          </a:blip>
          <a:stretch>
            <a:fillRect/>
          </a:stretch>
        </p:blipFill>
        <p:spPr>
          <a:xfrm>
            <a:off x="0" y="1152475"/>
            <a:ext cx="9143999" cy="39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a:t>
            </a:r>
            <a:endParaRPr/>
          </a:p>
        </p:txBody>
      </p:sp>
      <p:sp>
        <p:nvSpPr>
          <p:cNvPr id="122" name="Google Shape;122;p23"/>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23" name="Google Shape;123;p23"/>
          <p:cNvPicPr preferRelativeResize="0"/>
          <p:nvPr/>
        </p:nvPicPr>
        <p:blipFill>
          <a:blip r:embed="rId3">
            <a:alphaModFix/>
          </a:blip>
          <a:stretch>
            <a:fillRect/>
          </a:stretch>
        </p:blipFill>
        <p:spPr>
          <a:xfrm>
            <a:off x="0" y="1090625"/>
            <a:ext cx="9144001" cy="405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0" y="1152475"/>
            <a:ext cx="9143999"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World of ML in TF 2.0</a:t>
            </a:r>
            <a:endParaRPr/>
          </a:p>
        </p:txBody>
      </p:sp>
      <p:sp>
        <p:nvSpPr>
          <p:cNvPr id="136" name="Google Shape;136;p25"/>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37" name="Google Shape;137;p25"/>
          <p:cNvPicPr preferRelativeResize="0"/>
          <p:nvPr/>
        </p:nvPicPr>
        <p:blipFill>
          <a:blip r:embed="rId3">
            <a:alphaModFix/>
          </a:blip>
          <a:stretch>
            <a:fillRect/>
          </a:stretch>
        </p:blipFill>
        <p:spPr>
          <a:xfrm>
            <a:off x="0" y="1190625"/>
            <a:ext cx="9144000" cy="395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Fashion MNIST</a:t>
            </a:r>
            <a:endParaRPr/>
          </a:p>
        </p:txBody>
      </p:sp>
      <p:sp>
        <p:nvSpPr>
          <p:cNvPr id="143" name="Google Shape;143;p26"/>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44" name="Google Shape;144;p26"/>
          <p:cNvPicPr preferRelativeResize="0"/>
          <p:nvPr/>
        </p:nvPicPr>
        <p:blipFill>
          <a:blip r:embed="rId3">
            <a:alphaModFix/>
          </a:blip>
          <a:stretch>
            <a:fillRect/>
          </a:stretch>
        </p:blipFill>
        <p:spPr>
          <a:xfrm>
            <a:off x="0" y="1017725"/>
            <a:ext cx="9144000" cy="4125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Colab Notebook Links</a:t>
            </a:r>
            <a:endParaRPr/>
          </a:p>
        </p:txBody>
      </p:sp>
      <p:sp>
        <p:nvSpPr>
          <p:cNvPr id="150" name="Google Shape;150;p27"/>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Hello World !!</a:t>
            </a:r>
            <a:endParaRPr/>
          </a:p>
          <a:p>
            <a:pPr indent="0" lvl="0" marL="0" rtl="0" algn="l">
              <a:spcBef>
                <a:spcPts val="1600"/>
              </a:spcBef>
              <a:spcAft>
                <a:spcPts val="0"/>
              </a:spcAft>
              <a:buNone/>
            </a:pPr>
            <a:r>
              <a:rPr lang="en" u="sng">
                <a:solidFill>
                  <a:schemeClr val="hlink"/>
                </a:solidFill>
                <a:hlinkClick r:id="rId3"/>
              </a:rPr>
              <a:t>https://colab.research.google.com/drive/10U7mYzUkYfVKf3T_Fo7uUxuGhCUcXW66?usp=sharing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Fashion MNIST</a:t>
            </a:r>
            <a:endParaRPr/>
          </a:p>
          <a:p>
            <a:pPr indent="0" lvl="0" marL="0" rtl="0" algn="l">
              <a:spcBef>
                <a:spcPts val="1600"/>
              </a:spcBef>
              <a:spcAft>
                <a:spcPts val="0"/>
              </a:spcAft>
              <a:buNone/>
            </a:pPr>
            <a:r>
              <a:rPr lang="en" u="sng">
                <a:solidFill>
                  <a:schemeClr val="hlink"/>
                </a:solidFill>
                <a:hlinkClick r:id="rId4"/>
              </a:rPr>
              <a:t>https://colab.research.google.com/drive/1kTICATcD28oB_8cswagnpOPr_YppFquC?usp=sharing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3800"/>
              <a:t>Thank You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 </a:t>
            </a:r>
            <a:endParaRPr/>
          </a:p>
        </p:txBody>
      </p:sp>
      <p:sp>
        <p:nvSpPr>
          <p:cNvPr id="61" name="Google Shape;61;p14"/>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Kaggle Grandmaster</a:t>
            </a:r>
            <a:endParaRPr/>
          </a:p>
          <a:p>
            <a:pPr indent="0" lvl="0" marL="457200" rtl="0" algn="l">
              <a:spcBef>
                <a:spcPts val="1600"/>
              </a:spcBef>
              <a:spcAft>
                <a:spcPts val="0"/>
              </a:spcAft>
              <a:buNone/>
            </a:pPr>
            <a:r>
              <a:rPr lang="en"/>
              <a:t>WiMLDS(Bangalore and Mysore)</a:t>
            </a:r>
            <a:endParaRPr/>
          </a:p>
          <a:p>
            <a:pPr indent="0" lvl="0" marL="457200" rtl="0" algn="l">
              <a:spcBef>
                <a:spcPts val="1600"/>
              </a:spcBef>
              <a:spcAft>
                <a:spcPts val="0"/>
              </a:spcAft>
              <a:buNone/>
            </a:pPr>
            <a:r>
              <a:rPr lang="en"/>
              <a:t>TensorFlow User Group Organizer Mysuru</a:t>
            </a:r>
            <a:endParaRPr/>
          </a:p>
          <a:p>
            <a:pPr indent="0" lvl="0" marL="457200" rtl="0" algn="l">
              <a:spcBef>
                <a:spcPts val="1600"/>
              </a:spcBef>
              <a:spcAft>
                <a:spcPts val="0"/>
              </a:spcAft>
              <a:buNone/>
            </a:pPr>
            <a:r>
              <a:rPr lang="en"/>
              <a:t>GDG Mysore Organizer Mysuru</a:t>
            </a:r>
            <a:endParaRPr/>
          </a:p>
          <a:p>
            <a:pPr indent="0" lvl="0" marL="457200" rtl="0" algn="l">
              <a:spcBef>
                <a:spcPts val="1600"/>
              </a:spcBef>
              <a:spcAft>
                <a:spcPts val="0"/>
              </a:spcAft>
              <a:buNone/>
            </a:pPr>
            <a:r>
              <a:rPr lang="en"/>
              <a:t>Twitter : </a:t>
            </a:r>
            <a:r>
              <a:rPr b="1" lang="en"/>
              <a:t>@URengaraju</a:t>
            </a:r>
            <a:endParaRPr b="1"/>
          </a:p>
          <a:p>
            <a:pPr indent="0" lvl="0" marL="457200" rtl="0" algn="l">
              <a:spcBef>
                <a:spcPts val="1600"/>
              </a:spcBef>
              <a:spcAft>
                <a:spcPts val="0"/>
              </a:spcAft>
              <a:buNone/>
            </a:pPr>
            <a:r>
              <a:rPr lang="en"/>
              <a:t>Github : </a:t>
            </a:r>
            <a:r>
              <a:rPr b="1" lang="en" sz="1600" u="sng">
                <a:solidFill>
                  <a:schemeClr val="accent5"/>
                </a:solidFill>
                <a:hlinkClick r:id="rId3"/>
              </a:rPr>
              <a:t>https://github.com/ushareng</a:t>
            </a:r>
            <a:endParaRPr b="1" sz="2300"/>
          </a:p>
          <a:p>
            <a:pPr indent="0" lvl="0" marL="457200" rtl="0" algn="l">
              <a:spcBef>
                <a:spcPts val="1600"/>
              </a:spcBef>
              <a:spcAft>
                <a:spcPts val="1600"/>
              </a:spcAft>
              <a:buNone/>
            </a:pPr>
            <a:r>
              <a:rPr lang="en"/>
              <a:t>Ambassador : Women TechMakers Mysuru , WiDS Mysuru(Women in Data Science)</a:t>
            </a:r>
            <a:endParaRPr/>
          </a:p>
        </p:txBody>
      </p:sp>
      <p:pic>
        <p:nvPicPr>
          <p:cNvPr id="62" name="Google Shape;62;p14"/>
          <p:cNvPicPr preferRelativeResize="0"/>
          <p:nvPr/>
        </p:nvPicPr>
        <p:blipFill>
          <a:blip r:embed="rId4">
            <a:alphaModFix/>
          </a:blip>
          <a:stretch>
            <a:fillRect/>
          </a:stretch>
        </p:blipFill>
        <p:spPr>
          <a:xfrm>
            <a:off x="6067375" y="1485900"/>
            <a:ext cx="2021500" cy="217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Communities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WiMLDS Mysore :</a:t>
            </a:r>
            <a:endParaRPr/>
          </a:p>
          <a:p>
            <a:pPr indent="0" lvl="0" marL="0" rtl="0" algn="l">
              <a:spcBef>
                <a:spcPts val="1600"/>
              </a:spcBef>
              <a:spcAft>
                <a:spcPts val="0"/>
              </a:spcAft>
              <a:buNone/>
            </a:pPr>
            <a:r>
              <a:rPr lang="en" sz="1400" u="sng">
                <a:solidFill>
                  <a:schemeClr val="accent5"/>
                </a:solidFill>
                <a:hlinkClick r:id="rId3"/>
              </a:rPr>
              <a:t>https://www.meetup.com/Mysore-Women-in-Machine-Learning-and-Data-Science/</a:t>
            </a:r>
            <a:endParaRPr sz="2100"/>
          </a:p>
          <a:p>
            <a:pPr indent="0" lvl="0" marL="0" rtl="0" algn="l">
              <a:spcBef>
                <a:spcPts val="1600"/>
              </a:spcBef>
              <a:spcAft>
                <a:spcPts val="0"/>
              </a:spcAft>
              <a:buNone/>
            </a:pPr>
            <a:r>
              <a:rPr lang="en"/>
              <a:t>GDG Mysuru :</a:t>
            </a:r>
            <a:endParaRPr/>
          </a:p>
          <a:p>
            <a:pPr indent="0" lvl="0" marL="0" rtl="0" algn="l">
              <a:spcBef>
                <a:spcPts val="1600"/>
              </a:spcBef>
              <a:spcAft>
                <a:spcPts val="0"/>
              </a:spcAft>
              <a:buNone/>
            </a:pPr>
            <a:r>
              <a:rPr lang="en" sz="1500" u="sng">
                <a:solidFill>
                  <a:schemeClr val="accent5"/>
                </a:solidFill>
                <a:hlinkClick r:id="rId4"/>
              </a:rPr>
              <a:t>https://www.meetup.com/Google-Developers-group-Mysuru/</a:t>
            </a:r>
            <a:endParaRPr sz="2200"/>
          </a:p>
          <a:p>
            <a:pPr indent="0" lvl="0" marL="0" rtl="0" algn="l">
              <a:spcBef>
                <a:spcPts val="1600"/>
              </a:spcBef>
              <a:spcAft>
                <a:spcPts val="0"/>
              </a:spcAft>
              <a:buNone/>
            </a:pPr>
            <a:r>
              <a:rPr lang="en"/>
              <a:t>TensorFlow User Group Mysuru :</a:t>
            </a:r>
            <a:endParaRPr/>
          </a:p>
          <a:p>
            <a:pPr indent="0" lvl="0" marL="0" rtl="0" algn="l">
              <a:spcBef>
                <a:spcPts val="1600"/>
              </a:spcBef>
              <a:spcAft>
                <a:spcPts val="1600"/>
              </a:spcAft>
              <a:buNone/>
            </a:pPr>
            <a:r>
              <a:rPr lang="en" sz="1600" u="sng">
                <a:solidFill>
                  <a:schemeClr val="accent5"/>
                </a:solidFill>
                <a:hlinkClick r:id="rId5"/>
              </a:rPr>
              <a:t>https://www.meetup.com/TFUG-Mysuru/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74" name="Google Shape;74;p16"/>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the science of getting computers to act without being explicitly programmed “ - Andrew NG</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0" y="1957150"/>
            <a:ext cx="9143999" cy="318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Machine Learning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82" name="Google Shape;82;p17"/>
          <p:cNvPicPr preferRelativeResize="0"/>
          <p:nvPr/>
        </p:nvPicPr>
        <p:blipFill>
          <a:blip r:embed="rId3">
            <a:alphaModFix/>
          </a:blip>
          <a:stretch>
            <a:fillRect/>
          </a:stretch>
        </p:blipFill>
        <p:spPr>
          <a:xfrm>
            <a:off x="0" y="1017725"/>
            <a:ext cx="9144000" cy="41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a:t>
            </a:r>
            <a:endParaRPr/>
          </a:p>
        </p:txBody>
      </p:sp>
      <p:sp>
        <p:nvSpPr>
          <p:cNvPr id="88" name="Google Shape;88;p18"/>
          <p:cNvSpPr txBox="1"/>
          <p:nvPr>
            <p:ph idx="1" type="body"/>
          </p:nvPr>
        </p:nvSpPr>
        <p:spPr>
          <a:xfrm>
            <a:off x="0" y="1152475"/>
            <a:ext cx="9144000" cy="3990900"/>
          </a:xfrm>
          <a:prstGeom prst="rect">
            <a:avLst/>
          </a:prstGeom>
          <a:solidFill>
            <a:srgbClr val="434343"/>
          </a:solidFill>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650">
                <a:solidFill>
                  <a:srgbClr val="FF0000"/>
                </a:solidFill>
                <a:highlight>
                  <a:srgbClr val="FFFFFF"/>
                </a:highlight>
              </a:rPr>
              <a:t>Deep learning methods aim at learning feature hierarchies with features from higher levels of the hierarchy formed by the composition of lower level features. Automatically learning features at multiple levels of abstraction allow a system to learn complex functions mapping the input to the output directly from data, without depending completely on human-crafted features.-- “Learning Deep Architectures of AI”</a:t>
            </a:r>
            <a:endParaRPr b="1" sz="1650">
              <a:solidFill>
                <a:srgbClr val="FF0000"/>
              </a:solidFill>
              <a:highlight>
                <a:srgbClr val="FFFFFF"/>
              </a:highlight>
            </a:endParaRPr>
          </a:p>
          <a:p>
            <a:pPr indent="0" lvl="0" marL="0" rtl="0" algn="l">
              <a:spcBef>
                <a:spcPts val="1600"/>
              </a:spcBef>
              <a:spcAft>
                <a:spcPts val="0"/>
              </a:spcAft>
              <a:buNone/>
            </a:pPr>
            <a:r>
              <a:t/>
            </a:r>
            <a:endParaRPr b="1" sz="1650">
              <a:solidFill>
                <a:srgbClr val="FF0000"/>
              </a:solidFill>
              <a:highlight>
                <a:srgbClr val="FFFFFF"/>
              </a:highlight>
            </a:endParaRPr>
          </a:p>
          <a:p>
            <a:pPr indent="0" lvl="0" marL="0" rtl="0" algn="l">
              <a:spcBef>
                <a:spcPts val="1600"/>
              </a:spcBef>
              <a:spcAft>
                <a:spcPts val="0"/>
              </a:spcAft>
              <a:buNone/>
            </a:pPr>
            <a:r>
              <a:t/>
            </a:r>
            <a:endParaRPr i="1" sz="1650">
              <a:solidFill>
                <a:srgbClr val="555555"/>
              </a:solidFill>
              <a:highlight>
                <a:srgbClr val="FFFFFF"/>
              </a:highlight>
            </a:endParaRPr>
          </a:p>
          <a:p>
            <a:pPr indent="0" lvl="0" marL="0" rtl="0" algn="l">
              <a:spcBef>
                <a:spcPts val="1600"/>
              </a:spcBef>
              <a:spcAft>
                <a:spcPts val="1600"/>
              </a:spcAft>
              <a:buNone/>
            </a:pPr>
            <a:r>
              <a:t/>
            </a:r>
            <a:endParaRPr b="1" sz="1650">
              <a:solidFill>
                <a:srgbClr val="555555"/>
              </a:solidFill>
              <a:highlight>
                <a:srgbClr val="FFFFFF"/>
              </a:highlight>
            </a:endParaRPr>
          </a:p>
        </p:txBody>
      </p:sp>
      <p:pic>
        <p:nvPicPr>
          <p:cNvPr id="89" name="Google Shape;89;p18"/>
          <p:cNvPicPr preferRelativeResize="0"/>
          <p:nvPr/>
        </p:nvPicPr>
        <p:blipFill>
          <a:blip r:embed="rId3">
            <a:alphaModFix/>
          </a:blip>
          <a:stretch>
            <a:fillRect/>
          </a:stretch>
        </p:blipFill>
        <p:spPr>
          <a:xfrm>
            <a:off x="0" y="2713900"/>
            <a:ext cx="9144001" cy="263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Structure</a:t>
            </a:r>
            <a:endParaRPr/>
          </a:p>
        </p:txBody>
      </p:sp>
      <p:sp>
        <p:nvSpPr>
          <p:cNvPr id="95" name="Google Shape;95;p19"/>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96" name="Google Shape;96;p19"/>
          <p:cNvPicPr preferRelativeResize="0"/>
          <p:nvPr/>
        </p:nvPicPr>
        <p:blipFill>
          <a:blip r:embed="rId3">
            <a:alphaModFix/>
          </a:blip>
          <a:stretch>
            <a:fillRect/>
          </a:stretch>
        </p:blipFill>
        <p:spPr>
          <a:xfrm>
            <a:off x="0" y="1017725"/>
            <a:ext cx="9144000" cy="412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Concepts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b="1" lang="en"/>
              <a:t>Optimizer</a:t>
            </a:r>
            <a:endParaRPr b="1"/>
          </a:p>
          <a:p>
            <a:pPr indent="0" lvl="0" marL="0" rtl="0" algn="l">
              <a:spcBef>
                <a:spcPts val="1600"/>
              </a:spcBef>
              <a:spcAft>
                <a:spcPts val="0"/>
              </a:spcAft>
              <a:buNone/>
            </a:pPr>
            <a:r>
              <a:rPr b="1" lang="en"/>
              <a:t>Loss</a:t>
            </a:r>
            <a:endParaRPr b="1"/>
          </a:p>
          <a:p>
            <a:pPr indent="0" lvl="0" marL="0" rtl="0" algn="l">
              <a:spcBef>
                <a:spcPts val="1600"/>
              </a:spcBef>
              <a:spcAft>
                <a:spcPts val="0"/>
              </a:spcAft>
              <a:buNone/>
            </a:pPr>
            <a:r>
              <a:rPr b="1" lang="en"/>
              <a:t>Metrics</a:t>
            </a:r>
            <a:endParaRPr b="1"/>
          </a:p>
          <a:p>
            <a:pPr indent="0" lvl="0" marL="0" rtl="0" algn="l">
              <a:spcBef>
                <a:spcPts val="1600"/>
              </a:spcBef>
              <a:spcAft>
                <a:spcPts val="1600"/>
              </a:spcAft>
              <a:buNone/>
            </a:pPr>
            <a:r>
              <a:rPr b="1" lang="en"/>
              <a:t>Activation Functions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a:t>
            </a:r>
            <a:endParaRPr/>
          </a:p>
        </p:txBody>
      </p:sp>
      <p:sp>
        <p:nvSpPr>
          <p:cNvPr id="108" name="Google Shape;108;p21"/>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 minimizes Cost Function</a:t>
            </a:r>
            <a:endParaRPr/>
          </a:p>
          <a:p>
            <a:pPr indent="0" lvl="0" marL="0" rtl="0" algn="l">
              <a:spcBef>
                <a:spcPts val="160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0" y="1721725"/>
            <a:ext cx="9144000" cy="342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