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ec8ad16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ec8ad16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ec8ad16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ec8ad16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c8ad16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c8ad16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ec8ad16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ec8ad16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c8ad160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c8ad160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ec8ad16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ec8ad16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ec8ad160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ec8ad160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ec8ad160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ec8ad160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ec8ad16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ec8ad16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ec8ad160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ec8ad160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Neurodiversity and Mental Hygiene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                          -- Usha Rengaraju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Hygiene</a:t>
            </a:r>
            <a:endParaRPr/>
          </a:p>
        </p:txBody>
      </p:sp>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b="1" lang="en" sz="2000">
                <a:solidFill>
                  <a:srgbClr val="CC0000"/>
                </a:solidFill>
              </a:rPr>
              <a:t>Rejection</a:t>
            </a:r>
            <a:endParaRPr b="1" sz="2000">
              <a:solidFill>
                <a:srgbClr val="CC0000"/>
              </a:solidFill>
            </a:endParaRPr>
          </a:p>
          <a:p>
            <a:pPr indent="0" lvl="0" marL="0" rtl="0" algn="l">
              <a:spcBef>
                <a:spcPts val="1600"/>
              </a:spcBef>
              <a:spcAft>
                <a:spcPts val="0"/>
              </a:spcAft>
              <a:buNone/>
            </a:pPr>
            <a:r>
              <a:rPr b="1" lang="en" sz="2000">
                <a:solidFill>
                  <a:srgbClr val="CC0000"/>
                </a:solidFill>
              </a:rPr>
              <a:t>Pay attention to Emotional Pain</a:t>
            </a:r>
            <a:endParaRPr b="1" sz="2000">
              <a:solidFill>
                <a:srgbClr val="CC0000"/>
              </a:solidFill>
            </a:endParaRPr>
          </a:p>
          <a:p>
            <a:pPr indent="0" lvl="0" marL="0" rtl="0" algn="l">
              <a:spcBef>
                <a:spcPts val="1600"/>
              </a:spcBef>
              <a:spcAft>
                <a:spcPts val="0"/>
              </a:spcAft>
              <a:buNone/>
            </a:pPr>
            <a:r>
              <a:rPr b="1" lang="en" sz="2000">
                <a:solidFill>
                  <a:srgbClr val="CC0000"/>
                </a:solidFill>
              </a:rPr>
              <a:t>Stop Emotional Bleeding</a:t>
            </a:r>
            <a:endParaRPr b="1" sz="2000">
              <a:solidFill>
                <a:srgbClr val="CC0000"/>
              </a:solidFill>
            </a:endParaRPr>
          </a:p>
          <a:p>
            <a:pPr indent="0" lvl="0" marL="0" rtl="0" algn="l">
              <a:spcBef>
                <a:spcPts val="1600"/>
              </a:spcBef>
              <a:spcAft>
                <a:spcPts val="0"/>
              </a:spcAft>
              <a:buNone/>
            </a:pPr>
            <a:r>
              <a:rPr b="1" lang="en" sz="2000">
                <a:solidFill>
                  <a:srgbClr val="CC0000"/>
                </a:solidFill>
              </a:rPr>
              <a:t>Rumination</a:t>
            </a:r>
            <a:endParaRPr b="1" sz="2000">
              <a:solidFill>
                <a:srgbClr val="CC0000"/>
              </a:solidFill>
            </a:endParaRPr>
          </a:p>
          <a:p>
            <a:pPr indent="0" lvl="0" marL="0" rtl="0" algn="l">
              <a:spcBef>
                <a:spcPts val="1600"/>
              </a:spcBef>
              <a:spcAft>
                <a:spcPts val="0"/>
              </a:spcAft>
              <a:buNone/>
            </a:pPr>
            <a:r>
              <a:rPr b="1" lang="en" sz="2000">
                <a:solidFill>
                  <a:srgbClr val="CC0000"/>
                </a:solidFill>
              </a:rPr>
              <a:t>Protect your Self Esteem</a:t>
            </a:r>
            <a:endParaRPr b="1" sz="2000">
              <a:solidFill>
                <a:srgbClr val="CC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Harvard Business Review article on Neurodiversity</a:t>
            </a:r>
            <a:endParaRPr/>
          </a:p>
          <a:p>
            <a:pPr indent="-342900" lvl="0" marL="457200" rtl="0" algn="l">
              <a:spcBef>
                <a:spcPts val="0"/>
              </a:spcBef>
              <a:spcAft>
                <a:spcPts val="0"/>
              </a:spcAft>
              <a:buSzPts val="1800"/>
              <a:buAutoNum type="arabicPeriod"/>
            </a:pPr>
            <a:r>
              <a:rPr lang="en"/>
              <a:t>Washington Post article on Neurodiversity</a:t>
            </a:r>
            <a:endParaRPr/>
          </a:p>
          <a:p>
            <a:pPr indent="-342900" lvl="0" marL="457200" rtl="0" algn="l">
              <a:spcBef>
                <a:spcPts val="0"/>
              </a:spcBef>
              <a:spcAft>
                <a:spcPts val="0"/>
              </a:spcAft>
              <a:buSzPts val="1800"/>
              <a:buAutoNum type="arabicPeriod"/>
            </a:pPr>
            <a:r>
              <a:rPr lang="en"/>
              <a:t>Work of Guy WInch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794175"/>
            <a:ext cx="8520600" cy="10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rgbClr val="FF9900"/>
                </a:solidFill>
              </a:rPr>
              <a:t>Credit : Pictures and content of the slide have been inspired from multiple online resources</a:t>
            </a:r>
            <a:endParaRPr sz="230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Neurodiversity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sz="2400">
                <a:solidFill>
                  <a:srgbClr val="FFFFFF"/>
                </a:solidFill>
                <a:highlight>
                  <a:srgbClr val="000000"/>
                </a:highlight>
              </a:rPr>
              <a:t>Neurodiversity is a concept that the brain differences are just that: differences. So conditions like ADHD and autism aren’t “abnormal.” They’re simply variations of the human brain.</a:t>
            </a:r>
            <a:endParaRPr sz="2700">
              <a:solidFill>
                <a:srgbClr val="FFFFFF"/>
              </a:solidFill>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449075" y="435850"/>
            <a:ext cx="5487600" cy="4382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579750" y="285750"/>
            <a:ext cx="77877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700" y="290950"/>
            <a:ext cx="8520600" cy="42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FFFFFF"/>
              </a:solidFill>
              <a:latin typeface="Georgia"/>
              <a:ea typeface="Georgia"/>
              <a:cs typeface="Georgia"/>
              <a:sym typeface="Georgia"/>
            </a:endParaRPr>
          </a:p>
          <a:p>
            <a:pPr indent="0" lvl="0" marL="0" rtl="0" algn="l">
              <a:spcBef>
                <a:spcPts val="1600"/>
              </a:spcBef>
              <a:spcAft>
                <a:spcPts val="0"/>
              </a:spcAft>
              <a:buNone/>
            </a:pPr>
            <a:r>
              <a:t/>
            </a:r>
            <a:endParaRPr sz="1900">
              <a:solidFill>
                <a:srgbClr val="FFFFFF"/>
              </a:solidFill>
              <a:latin typeface="Georgia"/>
              <a:ea typeface="Georgia"/>
              <a:cs typeface="Georgia"/>
              <a:sym typeface="Georgia"/>
            </a:endParaRPr>
          </a:p>
          <a:p>
            <a:pPr indent="0" lvl="0" marL="0" rtl="0" algn="l">
              <a:spcBef>
                <a:spcPts val="1600"/>
              </a:spcBef>
              <a:spcAft>
                <a:spcPts val="1600"/>
              </a:spcAft>
              <a:buNone/>
            </a:pPr>
            <a:r>
              <a:rPr lang="en" sz="2100">
                <a:solidFill>
                  <a:srgbClr val="FFFFFF"/>
                </a:solidFill>
                <a:latin typeface="Georgia"/>
                <a:ea typeface="Georgia"/>
                <a:cs typeface="Georgia"/>
                <a:sym typeface="Georgia"/>
              </a:rPr>
              <a:t>“Genuine inclusion is not about ticking off another box on some diversity checklist: We must make sure that we are aligning people of all abilities and support needs to their strengths. We all benefit when we have opportunities to interact with minds different from our own</a:t>
            </a:r>
            <a:r>
              <a:rPr lang="en" sz="2100">
                <a:solidFill>
                  <a:srgbClr val="2A2A2A"/>
                </a:solidFill>
                <a:latin typeface="Georgia"/>
                <a:ea typeface="Georgia"/>
                <a:cs typeface="Georgia"/>
                <a:sym typeface="Georgia"/>
              </a:rPr>
              <a:t>.</a:t>
            </a:r>
            <a:r>
              <a:rPr lang="en" sz="2100">
                <a:solidFill>
                  <a:srgbClr val="FFFFFF"/>
                </a:solidFill>
                <a:latin typeface="Georgia"/>
                <a:ea typeface="Georgia"/>
                <a:cs typeface="Georgia"/>
                <a:sym typeface="Georgia"/>
              </a:rPr>
              <a:t>”</a:t>
            </a:r>
            <a:endParaRPr sz="2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100">
                <a:solidFill>
                  <a:srgbClr val="FF00FF"/>
                </a:solidFill>
                <a:highlight>
                  <a:srgbClr val="000000"/>
                </a:highlight>
              </a:rPr>
              <a:t>Autism-Friendly Employers?</a:t>
            </a:r>
            <a:endParaRPr sz="2100">
              <a:solidFill>
                <a:srgbClr val="FF00FF"/>
              </a:solidFill>
              <a:highlight>
                <a:srgbClr val="000000"/>
              </a:highlight>
            </a:endParaRPr>
          </a:p>
          <a:p>
            <a:pPr indent="0" lvl="0" marL="0" rtl="0" algn="l">
              <a:spcBef>
                <a:spcPts val="0"/>
              </a:spcBef>
              <a:spcAft>
                <a:spcPts val="0"/>
              </a:spcAft>
              <a:buNone/>
            </a:pPr>
            <a:r>
              <a:t/>
            </a:r>
            <a:endParaRPr/>
          </a:p>
        </p:txBody>
      </p:sp>
      <p:sp>
        <p:nvSpPr>
          <p:cNvPr id="87" name="Google Shape;8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Microsoft</a:t>
            </a:r>
            <a:endParaRPr/>
          </a:p>
          <a:p>
            <a:pPr indent="-342900" lvl="0" marL="457200" rtl="0" algn="l">
              <a:spcBef>
                <a:spcPts val="0"/>
              </a:spcBef>
              <a:spcAft>
                <a:spcPts val="0"/>
              </a:spcAft>
              <a:buSzPts val="1800"/>
              <a:buAutoNum type="arabicPeriod"/>
            </a:pPr>
            <a:r>
              <a:rPr lang="en"/>
              <a:t>SAP</a:t>
            </a:r>
            <a:endParaRPr/>
          </a:p>
          <a:p>
            <a:pPr indent="-342900" lvl="0" marL="457200" rtl="0" algn="l">
              <a:spcBef>
                <a:spcPts val="0"/>
              </a:spcBef>
              <a:spcAft>
                <a:spcPts val="0"/>
              </a:spcAft>
              <a:buSzPts val="1800"/>
              <a:buAutoNum type="arabicPeriod"/>
            </a:pPr>
            <a:r>
              <a:rPr lang="en"/>
              <a:t>Freddie Mac</a:t>
            </a:r>
            <a:endParaRPr/>
          </a:p>
          <a:p>
            <a:pPr indent="-342900" lvl="0" marL="457200" rtl="0" algn="l">
              <a:spcBef>
                <a:spcPts val="0"/>
              </a:spcBef>
              <a:spcAft>
                <a:spcPts val="0"/>
              </a:spcAft>
              <a:buSzPts val="1800"/>
              <a:buAutoNum type="arabicPeriod"/>
            </a:pPr>
            <a:r>
              <a:rPr lang="en"/>
              <a:t>Ford</a:t>
            </a:r>
            <a:endParaRPr/>
          </a:p>
          <a:p>
            <a:pPr indent="-342900" lvl="0" marL="457200" rtl="0" algn="l">
              <a:spcBef>
                <a:spcPts val="0"/>
              </a:spcBef>
              <a:spcAft>
                <a:spcPts val="0"/>
              </a:spcAft>
              <a:buSzPts val="1800"/>
              <a:buAutoNum type="arabicPeriod"/>
            </a:pPr>
            <a:r>
              <a:rPr lang="en"/>
              <a:t>Ernst and Young</a:t>
            </a:r>
            <a:endParaRPr/>
          </a:p>
          <a:p>
            <a:pPr indent="-342900" lvl="0" marL="457200" rtl="0" algn="l">
              <a:spcBef>
                <a:spcPts val="0"/>
              </a:spcBef>
              <a:spcAft>
                <a:spcPts val="0"/>
              </a:spcAft>
              <a:buSzPts val="1800"/>
              <a:buAutoNum type="arabicPeriod"/>
            </a:pPr>
            <a:r>
              <a:rPr lang="en"/>
              <a:t>Walgreens</a:t>
            </a:r>
            <a:endParaRPr/>
          </a:p>
          <a:p>
            <a:pPr indent="-342900" lvl="0" marL="457200" rtl="0" algn="l">
              <a:spcBef>
                <a:spcPts val="0"/>
              </a:spcBef>
              <a:spcAft>
                <a:spcPts val="0"/>
              </a:spcAft>
              <a:buSzPts val="1800"/>
              <a:buAutoNum type="arabicPeriod"/>
            </a:pPr>
            <a:r>
              <a:rPr lang="en"/>
              <a:t>Home Depot and CVS caremark</a:t>
            </a:r>
            <a:endParaRPr/>
          </a:p>
          <a:p>
            <a:pPr indent="-342900" lvl="0" marL="457200" rtl="0" algn="l">
              <a:spcBef>
                <a:spcPts val="0"/>
              </a:spcBef>
              <a:spcAft>
                <a:spcPts val="0"/>
              </a:spcAft>
              <a:buSzPts val="1800"/>
              <a:buAutoNum type="arabicPeriod"/>
            </a:pPr>
            <a:r>
              <a:rPr lang="en"/>
              <a:t>AMC</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218525"/>
            <a:ext cx="8520600" cy="49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000000"/>
              </a:highlight>
            </a:endParaRPr>
          </a:p>
          <a:p>
            <a:pPr indent="0" lvl="0" marL="0" rtl="0" algn="l">
              <a:spcBef>
                <a:spcPts val="1600"/>
              </a:spcBef>
              <a:spcAft>
                <a:spcPts val="0"/>
              </a:spcAft>
              <a:buNone/>
            </a:pPr>
            <a:r>
              <a:rPr lang="en" sz="2000">
                <a:solidFill>
                  <a:srgbClr val="FF0000"/>
                </a:solidFill>
                <a:highlight>
                  <a:srgbClr val="000000"/>
                </a:highlight>
                <a:latin typeface="Roboto"/>
                <a:ea typeface="Roboto"/>
                <a:cs typeface="Roboto"/>
                <a:sym typeface="Roboto"/>
              </a:rPr>
              <a:t>People with autism often have desirable qualities for employers.</a:t>
            </a:r>
            <a:endParaRPr sz="2000">
              <a:solidFill>
                <a:srgbClr val="FF0000"/>
              </a:solidFill>
              <a:highlight>
                <a:srgbClr val="000000"/>
              </a:highlight>
              <a:latin typeface="Roboto"/>
              <a:ea typeface="Roboto"/>
              <a:cs typeface="Roboto"/>
              <a:sym typeface="Roboto"/>
            </a:endParaRPr>
          </a:p>
          <a:p>
            <a:pPr indent="0" lvl="0" marL="0" rtl="0" algn="l">
              <a:spcBef>
                <a:spcPts val="1600"/>
              </a:spcBef>
              <a:spcAft>
                <a:spcPts val="0"/>
              </a:spcAft>
              <a:buNone/>
            </a:pPr>
            <a:r>
              <a:rPr lang="en" sz="2000">
                <a:solidFill>
                  <a:srgbClr val="00FF00"/>
                </a:solidFill>
                <a:highlight>
                  <a:srgbClr val="000000"/>
                </a:highlight>
                <a:latin typeface="Roboto"/>
                <a:ea typeface="Roboto"/>
                <a:cs typeface="Roboto"/>
                <a:sym typeface="Roboto"/>
              </a:rPr>
              <a:t>High intelligence</a:t>
            </a:r>
            <a:endParaRPr sz="2000">
              <a:solidFill>
                <a:srgbClr val="00FF00"/>
              </a:solidFill>
              <a:highlight>
                <a:srgbClr val="000000"/>
              </a:highlight>
              <a:latin typeface="Roboto"/>
              <a:ea typeface="Roboto"/>
              <a:cs typeface="Roboto"/>
              <a:sym typeface="Roboto"/>
            </a:endParaRPr>
          </a:p>
          <a:p>
            <a:pPr indent="0" lvl="0" marL="0" rtl="0" algn="l">
              <a:spcBef>
                <a:spcPts val="1600"/>
              </a:spcBef>
              <a:spcAft>
                <a:spcPts val="0"/>
              </a:spcAft>
              <a:buNone/>
            </a:pPr>
            <a:r>
              <a:rPr lang="en" sz="2000">
                <a:solidFill>
                  <a:srgbClr val="00FF00"/>
                </a:solidFill>
                <a:highlight>
                  <a:srgbClr val="000000"/>
                </a:highlight>
                <a:latin typeface="Roboto"/>
                <a:ea typeface="Roboto"/>
                <a:cs typeface="Roboto"/>
                <a:sym typeface="Roboto"/>
              </a:rPr>
              <a:t>Careful attention to detail, </a:t>
            </a:r>
            <a:endParaRPr sz="2000">
              <a:solidFill>
                <a:srgbClr val="00FF00"/>
              </a:solidFill>
              <a:highlight>
                <a:srgbClr val="000000"/>
              </a:highlight>
              <a:latin typeface="Roboto"/>
              <a:ea typeface="Roboto"/>
              <a:cs typeface="Roboto"/>
              <a:sym typeface="Roboto"/>
            </a:endParaRPr>
          </a:p>
          <a:p>
            <a:pPr indent="0" lvl="0" marL="0" rtl="0" algn="l">
              <a:spcBef>
                <a:spcPts val="1600"/>
              </a:spcBef>
              <a:spcAft>
                <a:spcPts val="0"/>
              </a:spcAft>
              <a:buNone/>
            </a:pPr>
            <a:r>
              <a:rPr lang="en" sz="2000">
                <a:solidFill>
                  <a:srgbClr val="00FF00"/>
                </a:solidFill>
                <a:highlight>
                  <a:srgbClr val="000000"/>
                </a:highlight>
                <a:latin typeface="Roboto"/>
                <a:ea typeface="Roboto"/>
                <a:cs typeface="Roboto"/>
                <a:sym typeface="Roboto"/>
              </a:rPr>
              <a:t>Intense commitment to high quality work </a:t>
            </a:r>
            <a:endParaRPr sz="2000">
              <a:solidFill>
                <a:srgbClr val="00FF00"/>
              </a:solidFill>
              <a:highlight>
                <a:srgbClr val="000000"/>
              </a:highlight>
              <a:latin typeface="Roboto"/>
              <a:ea typeface="Roboto"/>
              <a:cs typeface="Roboto"/>
              <a:sym typeface="Roboto"/>
            </a:endParaRPr>
          </a:p>
          <a:p>
            <a:pPr indent="0" lvl="0" marL="0" rtl="0" algn="l">
              <a:spcBef>
                <a:spcPts val="1600"/>
              </a:spcBef>
              <a:spcAft>
                <a:spcPts val="0"/>
              </a:spcAft>
              <a:buNone/>
            </a:pPr>
            <a:r>
              <a:rPr lang="en" sz="2000">
                <a:solidFill>
                  <a:srgbClr val="00FF00"/>
                </a:solidFill>
                <a:highlight>
                  <a:srgbClr val="000000"/>
                </a:highlight>
                <a:latin typeface="Roboto"/>
                <a:ea typeface="Roboto"/>
                <a:cs typeface="Roboto"/>
                <a:sym typeface="Roboto"/>
              </a:rPr>
              <a:t>Out of the box thinking.</a:t>
            </a:r>
            <a:endParaRPr sz="2000">
              <a:solidFill>
                <a:srgbClr val="00FF00"/>
              </a:solidFill>
              <a:highlight>
                <a:srgbClr val="000000"/>
              </a:highlight>
              <a:latin typeface="Roboto"/>
              <a:ea typeface="Roboto"/>
              <a:cs typeface="Roboto"/>
              <a:sym typeface="Roboto"/>
            </a:endParaRPr>
          </a:p>
          <a:p>
            <a:pPr indent="0" lvl="0" marL="0" rtl="0" algn="l">
              <a:spcBef>
                <a:spcPts val="1600"/>
              </a:spcBef>
              <a:spcAft>
                <a:spcPts val="0"/>
              </a:spcAft>
              <a:buNone/>
            </a:pPr>
            <a:r>
              <a:rPr lang="en" sz="2000">
                <a:solidFill>
                  <a:srgbClr val="00FF00"/>
                </a:solidFill>
                <a:highlight>
                  <a:srgbClr val="000000"/>
                </a:highlight>
                <a:latin typeface="Roboto"/>
                <a:ea typeface="Roboto"/>
                <a:cs typeface="Roboto"/>
                <a:sym typeface="Roboto"/>
              </a:rPr>
              <a:t>Ability to Hyperfocus</a:t>
            </a:r>
            <a:endParaRPr sz="2000">
              <a:solidFill>
                <a:srgbClr val="00FF00"/>
              </a:solidFill>
              <a:highlight>
                <a:srgbClr val="000000"/>
              </a:highlight>
              <a:latin typeface="Roboto"/>
              <a:ea typeface="Roboto"/>
              <a:cs typeface="Roboto"/>
              <a:sym typeface="Roboto"/>
            </a:endParaRPr>
          </a:p>
          <a:p>
            <a:pPr indent="0" lvl="0" marL="0" rtl="0" algn="l">
              <a:spcBef>
                <a:spcPts val="1600"/>
              </a:spcBef>
              <a:spcAft>
                <a:spcPts val="1600"/>
              </a:spcAft>
              <a:buNone/>
            </a:pPr>
            <a:r>
              <a:rPr lang="en" sz="2000">
                <a:solidFill>
                  <a:srgbClr val="00FF00"/>
                </a:solidFill>
                <a:highlight>
                  <a:srgbClr val="000000"/>
                </a:highlight>
                <a:latin typeface="Roboto"/>
                <a:ea typeface="Roboto"/>
                <a:cs typeface="Roboto"/>
                <a:sym typeface="Roboto"/>
              </a:rPr>
              <a:t>Higher Energy Levels</a:t>
            </a:r>
            <a:endParaRPr sz="2000">
              <a:solidFill>
                <a:srgbClr val="00FF00"/>
              </a:solidFill>
              <a:highlight>
                <a:srgbClr val="000000"/>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311700" y="127950"/>
            <a:ext cx="8520600" cy="4871700"/>
          </a:xfrm>
          <a:prstGeom prst="rect">
            <a:avLst/>
          </a:prstGeom>
        </p:spPr>
        <p:txBody>
          <a:bodyPr anchorCtr="0" anchor="t" bIns="91425" lIns="91425" spcFirstLastPara="1" rIns="91425" wrap="square" tIns="91425">
            <a:noAutofit/>
          </a:bodyPr>
          <a:lstStyle/>
          <a:p>
            <a:pPr indent="0" lvl="0" marL="0" marR="101600" rtl="0" algn="l">
              <a:lnSpc>
                <a:spcPct val="150000"/>
              </a:lnSpc>
              <a:spcBef>
                <a:spcPts val="0"/>
              </a:spcBef>
              <a:spcAft>
                <a:spcPts val="0"/>
              </a:spcAft>
              <a:buNone/>
            </a:pPr>
            <a:r>
              <a:rPr lang="en">
                <a:solidFill>
                  <a:srgbClr val="0000FF"/>
                </a:solidFill>
                <a:highlight>
                  <a:srgbClr val="000000"/>
                </a:highlight>
              </a:rPr>
              <a:t>SAP’s program also foregoes the traditional interview process for a month-long screening and workshop. The program focuses on soft skills, teamwork, communication and workplace etiquette. Here, the candidate is the one who determines what form the interview takes, whether that be a stroll around the campus, a one-on-one interview or talking in a group.</a:t>
            </a:r>
            <a:endParaRPr>
              <a:solidFill>
                <a:srgbClr val="0000FF"/>
              </a:solidFill>
              <a:highlight>
                <a:srgbClr val="000000"/>
              </a:highlight>
            </a:endParaRPr>
          </a:p>
          <a:p>
            <a:pPr indent="0" lvl="0" marL="0" marR="101600" rtl="0" algn="l">
              <a:lnSpc>
                <a:spcPct val="150000"/>
              </a:lnSpc>
              <a:spcBef>
                <a:spcPts val="800"/>
              </a:spcBef>
              <a:spcAft>
                <a:spcPts val="0"/>
              </a:spcAft>
              <a:buNone/>
            </a:pPr>
            <a:r>
              <a:rPr lang="en">
                <a:solidFill>
                  <a:srgbClr val="FFFF00"/>
                </a:solidFill>
                <a:highlight>
                  <a:srgbClr val="000000"/>
                </a:highlight>
              </a:rPr>
              <a:t>Once hired, a mentor makes sure new employees in the program have a successful transition. SAP also introduces autism awareness to its entire company, to make sure that the rest of its employees are familiar with the basic truths and misconceptions about autism.</a:t>
            </a:r>
            <a:endParaRPr>
              <a:solidFill>
                <a:srgbClr val="FFFF00"/>
              </a:solidFill>
              <a:highlight>
                <a:srgbClr val="000000"/>
              </a:highlight>
            </a:endParaRPr>
          </a:p>
          <a:p>
            <a:pPr indent="0" lvl="0" marL="0" rtl="0" algn="l">
              <a:spcBef>
                <a:spcPts val="800"/>
              </a:spcBef>
              <a:spcAft>
                <a:spcPts val="1600"/>
              </a:spcAft>
              <a:buNone/>
            </a:pPr>
            <a:r>
              <a:rPr lang="en">
                <a:solidFill>
                  <a:srgbClr val="FF0000"/>
                </a:solidFill>
                <a:highlight>
                  <a:srgbClr val="000000"/>
                </a:highlight>
              </a:rPr>
              <a:t>Neurodiverse employees at the technology company SAP helped create a technical fix that saved the company nearly $40 </a:t>
            </a:r>
            <a:r>
              <a:rPr lang="en" sz="1500">
                <a:solidFill>
                  <a:srgbClr val="FF0000"/>
                </a:solidFill>
                <a:latin typeface="Georgia"/>
                <a:ea typeface="Georgia"/>
                <a:cs typeface="Georgia"/>
                <a:sym typeface="Georgia"/>
              </a:rPr>
              <a:t>m</a:t>
            </a:r>
            <a:r>
              <a:rPr lang="en" sz="1500">
                <a:solidFill>
                  <a:srgbClr val="2A2A2A"/>
                </a:solidFill>
                <a:latin typeface="Georgia"/>
                <a:ea typeface="Georgia"/>
                <a:cs typeface="Georgia"/>
                <a:sym typeface="Georgia"/>
              </a:rPr>
              <a:t>illion.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