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Oswald Medium"/>
      <p:regular r:id="rId28"/>
      <p:bold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Oswald"/>
      <p:regular r:id="rId38"/>
      <p:bold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93A7B-3154-4E89-8043-0B262813F95C}">
  <a:tblStyle styleId="{89693A7B-3154-4E89-8043-0B262813F9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D20E6B3-FEED-41EB-A00C-2CE475BED73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3.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Merriweather-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swaldMedium-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swald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Lato-bold.fntdata"/><Relationship Id="rId12" Type="http://schemas.openxmlformats.org/officeDocument/2006/relationships/slide" Target="slides/slide5.xml"/><Relationship Id="rId34" Type="http://schemas.openxmlformats.org/officeDocument/2006/relationships/font" Target="fonts/Lato-regular.fntdata"/><Relationship Id="rId15" Type="http://schemas.openxmlformats.org/officeDocument/2006/relationships/slide" Target="slides/slide8.xml"/><Relationship Id="rId37" Type="http://schemas.openxmlformats.org/officeDocument/2006/relationships/font" Target="fonts/Lato-boldItalic.fntdata"/><Relationship Id="rId14" Type="http://schemas.openxmlformats.org/officeDocument/2006/relationships/slide" Target="slides/slide7.xml"/><Relationship Id="rId36" Type="http://schemas.openxmlformats.org/officeDocument/2006/relationships/font" Target="fonts/Lato-italic.fntdata"/><Relationship Id="rId17" Type="http://schemas.openxmlformats.org/officeDocument/2006/relationships/slide" Target="slides/slide10.xml"/><Relationship Id="rId39" Type="http://schemas.openxmlformats.org/officeDocument/2006/relationships/font" Target="fonts/Oswald-bold.fntdata"/><Relationship Id="rId16" Type="http://schemas.openxmlformats.org/officeDocument/2006/relationships/slide" Target="slides/slide9.xml"/><Relationship Id="rId38" Type="http://schemas.openxmlformats.org/officeDocument/2006/relationships/font" Target="fonts/Oswa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b68fbb276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b68fbb2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3ec36c34f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3ec36c34f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45dff21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45dff21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3ec36c34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3ec36c34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163ef2ea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163ef2ea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a14427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a14427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163ef2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163ef2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163ef2ea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163ef2ea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3952b5f02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3952b5f02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952b5f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3952b5f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ec36c34f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3ec36c34f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63ef2ea9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63ef2ea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b68fbb276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b68fbb27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ec36c34f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ec36c3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63ef2ea9_2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63ef2ea9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63ef2ea9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63ef2ea9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63ef2ea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63ef2ea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b68fbb276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b68fbb27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8dea670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68dea67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163ef2ea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163ef2ea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4" name="Shape 64"/>
        <p:cNvGrpSpPr/>
        <p:nvPr/>
      </p:nvGrpSpPr>
      <p:grpSpPr>
        <a:xfrm>
          <a:off x="0" y="0"/>
          <a:ext cx="0" cy="0"/>
          <a:chOff x="0" y="0"/>
          <a:chExt cx="0" cy="0"/>
        </a:xfrm>
      </p:grpSpPr>
      <p:sp>
        <p:nvSpPr>
          <p:cNvPr id="65" name="Google Shape;6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7" name="Google Shape;6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9" name="Shape 69"/>
        <p:cNvGrpSpPr/>
        <p:nvPr/>
      </p:nvGrpSpPr>
      <p:grpSpPr>
        <a:xfrm>
          <a:off x="0" y="0"/>
          <a:ext cx="0" cy="0"/>
          <a:chOff x="0" y="0"/>
          <a:chExt cx="0" cy="0"/>
        </a:xfrm>
      </p:grpSpPr>
      <p:sp>
        <p:nvSpPr>
          <p:cNvPr id="70" name="Google Shape;7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1" name="Google Shape;7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2" name="Google Shape;7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7" name="Google Shape;7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8" name="Google Shape;7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 name="Google Shape;7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5" name="Google Shape;8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95" name="Google Shape;9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2" name="Google Shape;10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03" name="Google Shape;10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4" name="Google Shape;10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8" name="Google Shape;10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9" name="Shape 109"/>
        <p:cNvGrpSpPr/>
        <p:nvPr/>
      </p:nvGrpSpPr>
      <p:grpSpPr>
        <a:xfrm>
          <a:off x="0" y="0"/>
          <a:ext cx="0" cy="0"/>
          <a:chOff x="0" y="0"/>
          <a:chExt cx="0" cy="0"/>
        </a:xfrm>
      </p:grpSpPr>
      <p:sp>
        <p:nvSpPr>
          <p:cNvPr id="110" name="Google Shape;11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11" name="Google Shape;11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12" name="Google Shape;11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rive.google.com/file/d/1qPEonuw0stzs24wkDvtkeBR6Op1kmlhA/view"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ctrTitle"/>
          </p:nvPr>
        </p:nvSpPr>
        <p:spPr>
          <a:xfrm>
            <a:off x="527700" y="65950"/>
            <a:ext cx="8211300" cy="1542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700">
                <a:latin typeface="Oswald"/>
                <a:ea typeface="Oswald"/>
                <a:cs typeface="Oswald"/>
                <a:sym typeface="Oswald"/>
              </a:rPr>
              <a:t>Comparative Analysis of DL Models for Analysis of Neurological Disorders from Facial Features</a:t>
            </a:r>
            <a:endParaRPr sz="2700">
              <a:latin typeface="Oswald"/>
              <a:ea typeface="Oswald"/>
              <a:cs typeface="Oswald"/>
              <a:sym typeface="Oswald"/>
            </a:endParaRPr>
          </a:p>
        </p:txBody>
      </p:sp>
      <p:sp>
        <p:nvSpPr>
          <p:cNvPr id="120" name="Google Shape;120;p25"/>
          <p:cNvSpPr txBox="1"/>
          <p:nvPr>
            <p:ph idx="1" type="subTitle"/>
          </p:nvPr>
        </p:nvSpPr>
        <p:spPr>
          <a:xfrm>
            <a:off x="6625525" y="2879200"/>
            <a:ext cx="2229000" cy="1601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900">
                <a:solidFill>
                  <a:schemeClr val="lt1"/>
                </a:solidFill>
              </a:rPr>
              <a:t>Group Members:</a:t>
            </a:r>
            <a:endParaRPr sz="1900">
              <a:solidFill>
                <a:schemeClr val="lt1"/>
              </a:solidFill>
            </a:endParaRPr>
          </a:p>
          <a:p>
            <a:pPr indent="0" lvl="0" marL="0" rtl="0" algn="r">
              <a:spcBef>
                <a:spcPts val="0"/>
              </a:spcBef>
              <a:spcAft>
                <a:spcPts val="0"/>
              </a:spcAft>
              <a:buNone/>
            </a:pPr>
            <a:r>
              <a:rPr lang="en">
                <a:solidFill>
                  <a:schemeClr val="lt1"/>
                </a:solidFill>
              </a:rPr>
              <a:t>BT18CSE021</a:t>
            </a:r>
            <a:endParaRPr>
              <a:solidFill>
                <a:schemeClr val="lt1"/>
              </a:solidFill>
            </a:endParaRPr>
          </a:p>
          <a:p>
            <a:pPr indent="0" lvl="0" marL="0" rtl="0" algn="r">
              <a:spcBef>
                <a:spcPts val="0"/>
              </a:spcBef>
              <a:spcAft>
                <a:spcPts val="0"/>
              </a:spcAft>
              <a:buNone/>
            </a:pPr>
            <a:r>
              <a:rPr lang="en">
                <a:solidFill>
                  <a:schemeClr val="lt1"/>
                </a:solidFill>
              </a:rPr>
              <a:t>BT18CSE024</a:t>
            </a:r>
            <a:endParaRPr>
              <a:solidFill>
                <a:schemeClr val="lt1"/>
              </a:solidFill>
            </a:endParaRPr>
          </a:p>
          <a:p>
            <a:pPr indent="0" lvl="0" marL="0" rtl="0" algn="r">
              <a:spcBef>
                <a:spcPts val="0"/>
              </a:spcBef>
              <a:spcAft>
                <a:spcPts val="0"/>
              </a:spcAft>
              <a:buNone/>
            </a:pPr>
            <a:r>
              <a:rPr lang="en">
                <a:solidFill>
                  <a:schemeClr val="lt1"/>
                </a:solidFill>
              </a:rPr>
              <a:t>BT18CSE025</a:t>
            </a:r>
            <a:endParaRPr>
              <a:solidFill>
                <a:schemeClr val="lt1"/>
              </a:solidFill>
            </a:endParaRPr>
          </a:p>
          <a:p>
            <a:pPr indent="0" lvl="0" marL="0" rtl="0" algn="r">
              <a:spcBef>
                <a:spcPts val="0"/>
              </a:spcBef>
              <a:spcAft>
                <a:spcPts val="0"/>
              </a:spcAft>
              <a:buNone/>
            </a:pPr>
            <a:r>
              <a:rPr lang="en">
                <a:solidFill>
                  <a:schemeClr val="lt1"/>
                </a:solidFill>
              </a:rPr>
              <a:t>BT18CSE028</a:t>
            </a:r>
            <a:endParaRPr>
              <a:solidFill>
                <a:schemeClr val="lt1"/>
              </a:solidFill>
            </a:endParaRPr>
          </a:p>
        </p:txBody>
      </p:sp>
      <p:sp>
        <p:nvSpPr>
          <p:cNvPr id="121" name="Google Shape;121;p25"/>
          <p:cNvSpPr txBox="1"/>
          <p:nvPr/>
        </p:nvSpPr>
        <p:spPr>
          <a:xfrm>
            <a:off x="527700" y="1646825"/>
            <a:ext cx="4167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B. Tech Final Year Project</a:t>
            </a:r>
            <a:endParaRPr b="1" sz="1800">
              <a:solidFill>
                <a:schemeClr val="dk1"/>
              </a:solidFill>
              <a:latin typeface="Lato"/>
              <a:ea typeface="Lato"/>
              <a:cs typeface="Lato"/>
              <a:sym typeface="Lato"/>
            </a:endParaRPr>
          </a:p>
          <a:p>
            <a:pPr indent="0" lvl="0" marL="0" rtl="0" algn="l">
              <a:spcBef>
                <a:spcPts val="0"/>
              </a:spcBef>
              <a:spcAft>
                <a:spcPts val="0"/>
              </a:spcAft>
              <a:buNone/>
            </a:pPr>
            <a:r>
              <a:t/>
            </a:r>
            <a:endParaRPr b="1" sz="1700">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Supervised By:</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Dr. S. R. Sathe</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 </a:t>
            </a:r>
            <a:endParaRPr b="1">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 from CNNs</a:t>
            </a:r>
            <a:endParaRPr/>
          </a:p>
        </p:txBody>
      </p:sp>
      <p:sp>
        <p:nvSpPr>
          <p:cNvPr id="179" name="Google Shape;179;p34"/>
          <p:cNvSpPr txBox="1"/>
          <p:nvPr>
            <p:ph idx="1" type="body"/>
          </p:nvPr>
        </p:nvSpPr>
        <p:spPr>
          <a:xfrm>
            <a:off x="311700" y="1505700"/>
            <a:ext cx="66735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best model we obtained was using ResNet as the base model with trainable batch normalization layers.</a:t>
            </a:r>
            <a:endParaRPr/>
          </a:p>
          <a:p>
            <a:pPr indent="-311150" lvl="0" marL="457200" rtl="0" algn="l">
              <a:spcBef>
                <a:spcPts val="0"/>
              </a:spcBef>
              <a:spcAft>
                <a:spcPts val="0"/>
              </a:spcAft>
              <a:buSzPts val="1300"/>
              <a:buChar char="●"/>
            </a:pPr>
            <a:r>
              <a:rPr lang="en"/>
              <a:t>Batch normalization layers used pre-trained statistics instead of the new statistics for normalization. This is why it was important to unfreeze these layers.</a:t>
            </a:r>
            <a:endParaRPr/>
          </a:p>
          <a:p>
            <a:pPr indent="-311150" lvl="0" marL="457200" rtl="0" algn="l">
              <a:spcBef>
                <a:spcPts val="0"/>
              </a:spcBef>
              <a:spcAft>
                <a:spcPts val="0"/>
              </a:spcAft>
              <a:buSzPts val="1300"/>
              <a:buChar char="●"/>
            </a:pPr>
            <a:r>
              <a:rPr lang="en"/>
              <a:t>Training accuracy was steeply increasing with the no of epochs. To curb overfitting, we tried dropout regularization to ensure that the net generalized well.</a:t>
            </a:r>
            <a:endParaRPr/>
          </a:p>
          <a:p>
            <a:pPr indent="-311150" lvl="0" marL="457200" rtl="0" algn="l">
              <a:spcBef>
                <a:spcPts val="0"/>
              </a:spcBef>
              <a:spcAft>
                <a:spcPts val="0"/>
              </a:spcAft>
              <a:buSzPts val="1300"/>
              <a:buChar char="●"/>
            </a:pPr>
            <a:r>
              <a:rPr lang="en"/>
              <a:t>ResNet had an output layer of 2048 size, which is why ResNet worked well with appended layers of larger size. This is also why ResNet generally required 15 epochs for training.</a:t>
            </a:r>
            <a:endParaRPr/>
          </a:p>
          <a:p>
            <a:pPr indent="-311150" lvl="0" marL="457200" rtl="0" algn="l">
              <a:spcBef>
                <a:spcPts val="0"/>
              </a:spcBef>
              <a:spcAft>
                <a:spcPts val="0"/>
              </a:spcAft>
              <a:buSzPts val="1300"/>
              <a:buChar char="●"/>
            </a:pPr>
            <a:r>
              <a:rPr lang="en"/>
              <a:t>VGG had an output layer of 512 size, which is why VGG worked well with appended layers of smaller size.</a:t>
            </a:r>
            <a:endParaRPr/>
          </a:p>
          <a:p>
            <a:pPr indent="-311150" lvl="0" marL="457200" rtl="0" algn="l">
              <a:spcBef>
                <a:spcPts val="0"/>
              </a:spcBef>
              <a:spcAft>
                <a:spcPts val="0"/>
              </a:spcAft>
              <a:buSzPts val="1300"/>
              <a:buChar char="●"/>
            </a:pPr>
            <a:r>
              <a:rPr lang="en"/>
              <a:t>Increasing the no of epochs led to overfitting of the data.</a:t>
            </a:r>
            <a:endParaRPr/>
          </a:p>
        </p:txBody>
      </p:sp>
      <p:sp>
        <p:nvSpPr>
          <p:cNvPr id="180" name="Google Shape;180;p34"/>
          <p:cNvSpPr txBox="1"/>
          <p:nvPr>
            <p:ph idx="2" type="body"/>
          </p:nvPr>
        </p:nvSpPr>
        <p:spPr>
          <a:xfrm>
            <a:off x="7082425" y="1581825"/>
            <a:ext cx="1827000" cy="300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25"/>
              <a:t>Legend</a:t>
            </a:r>
            <a:endParaRPr sz="1425"/>
          </a:p>
          <a:p>
            <a:pPr indent="0" lvl="0" marL="0" rtl="0" algn="l">
              <a:lnSpc>
                <a:spcPct val="95000"/>
              </a:lnSpc>
              <a:spcBef>
                <a:spcPts val="1200"/>
              </a:spcBef>
              <a:spcAft>
                <a:spcPts val="0"/>
              </a:spcAft>
              <a:buNone/>
            </a:pPr>
            <a:r>
              <a:rPr lang="en" sz="1425"/>
              <a:t>R - Regularization</a:t>
            </a:r>
            <a:endParaRPr sz="1425"/>
          </a:p>
          <a:p>
            <a:pPr indent="0" lvl="0" marL="0" rtl="0" algn="l">
              <a:lnSpc>
                <a:spcPct val="95000"/>
              </a:lnSpc>
              <a:spcBef>
                <a:spcPts val="1200"/>
              </a:spcBef>
              <a:spcAft>
                <a:spcPts val="0"/>
              </a:spcAft>
              <a:buNone/>
            </a:pPr>
            <a:r>
              <a:rPr lang="en" sz="1425"/>
              <a:t>UF - Unfreezing Batch Normalization Layers</a:t>
            </a:r>
            <a:endParaRPr sz="1425"/>
          </a:p>
          <a:p>
            <a:pPr indent="0" lvl="0" marL="0" rtl="0" algn="l">
              <a:lnSpc>
                <a:spcPct val="95000"/>
              </a:lnSpc>
              <a:spcBef>
                <a:spcPts val="1200"/>
              </a:spcBef>
              <a:spcAft>
                <a:spcPts val="0"/>
              </a:spcAft>
              <a:buNone/>
            </a:pPr>
            <a:r>
              <a:t/>
            </a:r>
            <a:endParaRPr sz="1425"/>
          </a:p>
          <a:p>
            <a:pPr indent="0" lvl="0" marL="0" rtl="0" algn="l">
              <a:lnSpc>
                <a:spcPct val="95000"/>
              </a:lnSpc>
              <a:spcBef>
                <a:spcPts val="1200"/>
              </a:spcBef>
              <a:spcAft>
                <a:spcPts val="1200"/>
              </a:spcAft>
              <a:buNone/>
            </a:pPr>
            <a:r>
              <a:rPr b="1" lang="en" sz="1425"/>
              <a:t>Number of epochs ranged from 5-15.</a:t>
            </a:r>
            <a:endParaRPr b="1" sz="14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Model Variants</a:t>
            </a:r>
            <a:endParaRPr/>
          </a:p>
        </p:txBody>
      </p:sp>
      <p:graphicFrame>
        <p:nvGraphicFramePr>
          <p:cNvPr id="186" name="Google Shape;186;p35"/>
          <p:cNvGraphicFramePr/>
          <p:nvPr/>
        </p:nvGraphicFramePr>
        <p:xfrm>
          <a:off x="939475" y="1647413"/>
          <a:ext cx="3000000" cy="3000000"/>
        </p:xfrm>
        <a:graphic>
          <a:graphicData uri="http://schemas.openxmlformats.org/drawingml/2006/table">
            <a:tbl>
              <a:tblPr>
                <a:noFill/>
                <a:tableStyleId>{5D20E6B3-FEED-41EB-A00C-2CE475BED732}</a:tableStyleId>
              </a:tblPr>
              <a:tblGrid>
                <a:gridCol w="880975"/>
                <a:gridCol w="1005400"/>
                <a:gridCol w="1075800"/>
                <a:gridCol w="1212975"/>
                <a:gridCol w="1161900"/>
                <a:gridCol w="1085300"/>
              </a:tblGrid>
              <a:tr h="564875">
                <a:tc>
                  <a:txBody>
                    <a:bodyPr/>
                    <a:lstStyle/>
                    <a:p>
                      <a:pPr indent="0" lvl="0" marL="0" rtl="0" algn="l">
                        <a:spcBef>
                          <a:spcPts val="0"/>
                        </a:spcBef>
                        <a:spcAft>
                          <a:spcPts val="0"/>
                        </a:spcAft>
                        <a:buNone/>
                      </a:pPr>
                      <a:r>
                        <a:rPr lang="en">
                          <a:latin typeface="Oswald Medium"/>
                          <a:ea typeface="Oswald Medium"/>
                          <a:cs typeface="Oswald Medium"/>
                          <a:sym typeface="Oswald Medium"/>
                        </a:rPr>
                        <a:t>Base Model</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Dropout value</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Layers</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50805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0.4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64-&gt;32-&gt;16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0.9476</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0.9749</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0.9266</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43065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0.4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64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0.9237</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0.8899</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0.9795</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43065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p>
                      <a:pPr indent="0" lvl="0" marL="0" rtl="0" algn="l">
                        <a:spcBef>
                          <a:spcPts val="0"/>
                        </a:spcBef>
                        <a:spcAft>
                          <a:spcPts val="0"/>
                        </a:spcAft>
                        <a:buNone/>
                      </a:pPr>
                      <a:r>
                        <a:rPr lang="en" sz="600">
                          <a:latin typeface="Oswald Medium"/>
                          <a:ea typeface="Oswald Medium"/>
                          <a:cs typeface="Oswald Medium"/>
                          <a:sym typeface="Oswald Medium"/>
                        </a:rPr>
                        <a:t>(Trainable Base Layers)</a:t>
                      </a:r>
                      <a:endParaRPr sz="600">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0.4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64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0.9446</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0.9385</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0.9517</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43065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p>
                      <a:pPr indent="0" lvl="0" marL="0" rtl="0" algn="l">
                        <a:spcBef>
                          <a:spcPts val="0"/>
                        </a:spcBef>
                        <a:spcAft>
                          <a:spcPts val="0"/>
                        </a:spcAft>
                        <a:buNone/>
                      </a:pPr>
                      <a:r>
                        <a:rPr lang="en" sz="600">
                          <a:latin typeface="Oswald Medium"/>
                          <a:ea typeface="Oswald Medium"/>
                          <a:cs typeface="Oswald Medium"/>
                          <a:sym typeface="Oswald Medium"/>
                        </a:rPr>
                        <a:t>(Truncated Base Model)</a:t>
                      </a:r>
                      <a:endParaRPr sz="600">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0.4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64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200"/>
                        <a:t>0.9859</a:t>
                      </a:r>
                      <a:endParaRPr b="1"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200"/>
                        <a:t>0.9728</a:t>
                      </a:r>
                      <a:endParaRPr b="1"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200"/>
                        <a:t>1</a:t>
                      </a:r>
                      <a:endParaRPr b="1"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43065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p>
                      <a:pPr indent="0" lvl="0" marL="0" rtl="0" algn="l">
                        <a:spcBef>
                          <a:spcPts val="0"/>
                        </a:spcBef>
                        <a:spcAft>
                          <a:spcPts val="0"/>
                        </a:spcAft>
                        <a:buNone/>
                      </a:pPr>
                      <a:r>
                        <a:rPr lang="en" sz="600">
                          <a:latin typeface="Oswald Medium"/>
                          <a:ea typeface="Oswald Medium"/>
                          <a:cs typeface="Oswald Medium"/>
                          <a:sym typeface="Oswald Medium"/>
                        </a:rPr>
                        <a:t>(Data Augmentation)</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64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0.9449</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0.9175</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200"/>
                        <a:t>0.9863</a:t>
                      </a:r>
                      <a:endParaRPr sz="1200"/>
                    </a:p>
                    <a:p>
                      <a:pPr indent="0" lvl="0" marL="0" rtl="0" algn="ctr">
                        <a:spcBef>
                          <a:spcPts val="0"/>
                        </a:spcBef>
                        <a:spcAft>
                          <a:spcPts val="0"/>
                        </a:spcAft>
                        <a:buNone/>
                      </a:pPr>
                      <a:r>
                        <a:t/>
                      </a:r>
                      <a:endParaRPr sz="12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bl>
          </a:graphicData>
        </a:graphic>
      </p:graphicFrame>
      <p:pic>
        <p:nvPicPr>
          <p:cNvPr id="187" name="Google Shape;187;p35"/>
          <p:cNvPicPr preferRelativeResize="0"/>
          <p:nvPr/>
        </p:nvPicPr>
        <p:blipFill>
          <a:blip r:embed="rId3">
            <a:alphaModFix/>
          </a:blip>
          <a:stretch>
            <a:fillRect/>
          </a:stretch>
        </p:blipFill>
        <p:spPr>
          <a:xfrm>
            <a:off x="4328750" y="294325"/>
            <a:ext cx="3973975" cy="97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Variants</a:t>
            </a:r>
            <a:endParaRPr/>
          </a:p>
        </p:txBody>
      </p:sp>
      <p:sp>
        <p:nvSpPr>
          <p:cNvPr id="193" name="Google Shape;193;p36"/>
          <p:cNvSpPr txBox="1"/>
          <p:nvPr>
            <p:ph idx="1" type="body"/>
          </p:nvPr>
        </p:nvSpPr>
        <p:spPr>
          <a:xfrm>
            <a:off x="523374" y="1546525"/>
            <a:ext cx="8124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VGG16 acted as the best base model for these modifications given the steady nature of its training (ResNet had fluctuating metrics).</a:t>
            </a:r>
            <a:endParaRPr sz="1400"/>
          </a:p>
          <a:p>
            <a:pPr indent="-317500" lvl="0" marL="457200" rtl="0" algn="l">
              <a:spcBef>
                <a:spcPts val="0"/>
              </a:spcBef>
              <a:spcAft>
                <a:spcPts val="0"/>
              </a:spcAft>
              <a:buSzPts val="1400"/>
              <a:buChar char="●"/>
            </a:pPr>
            <a:r>
              <a:rPr lang="en" sz="1400"/>
              <a:t>To prevent overfitting, we added dropout layers to ensure that relevant features are reinforced and non-relevant features are punished in training.</a:t>
            </a:r>
            <a:endParaRPr sz="1400"/>
          </a:p>
          <a:p>
            <a:pPr indent="-317500" lvl="0" marL="457200" rtl="0" algn="l">
              <a:spcBef>
                <a:spcPts val="0"/>
              </a:spcBef>
              <a:spcAft>
                <a:spcPts val="0"/>
              </a:spcAft>
              <a:buSzPts val="1400"/>
              <a:buChar char="●"/>
            </a:pPr>
            <a:r>
              <a:rPr lang="en" sz="1400"/>
              <a:t>To ensure that the model is </a:t>
            </a:r>
            <a:r>
              <a:rPr lang="en" sz="1400"/>
              <a:t>resilient</a:t>
            </a:r>
            <a:r>
              <a:rPr lang="en" sz="1400"/>
              <a:t> to spatial cues, we added data augmentation techniques like rotation and sheer.</a:t>
            </a:r>
            <a:endParaRPr sz="1400"/>
          </a:p>
          <a:p>
            <a:pPr indent="-317500" lvl="0" marL="457200" rtl="0" algn="l">
              <a:spcBef>
                <a:spcPts val="0"/>
              </a:spcBef>
              <a:spcAft>
                <a:spcPts val="0"/>
              </a:spcAft>
              <a:buSzPts val="1400"/>
              <a:buChar char="●"/>
            </a:pPr>
            <a:r>
              <a:rPr lang="en" sz="1400"/>
              <a:t>We tried unfreezing layers from the base model to fine tune the base </a:t>
            </a:r>
            <a:r>
              <a:rPr lang="en" sz="1400"/>
              <a:t>model to our specific requirements.</a:t>
            </a:r>
            <a:endParaRPr sz="1400"/>
          </a:p>
          <a:p>
            <a:pPr indent="-317500" lvl="0" marL="457200" rtl="0" algn="l">
              <a:spcBef>
                <a:spcPts val="0"/>
              </a:spcBef>
              <a:spcAft>
                <a:spcPts val="0"/>
              </a:spcAft>
              <a:buSzPts val="1400"/>
              <a:buChar char="●"/>
            </a:pPr>
            <a:r>
              <a:rPr lang="en" sz="1400"/>
              <a:t>We clipped of the last block from the VGG16 model to acquire low level facial features that provide a more relevant feature vector.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LSTMs</a:t>
            </a:r>
            <a:endParaRPr/>
          </a:p>
        </p:txBody>
      </p:sp>
      <p:sp>
        <p:nvSpPr>
          <p:cNvPr id="199" name="Google Shape;199;p37"/>
          <p:cNvSpPr txBox="1"/>
          <p:nvPr>
            <p:ph idx="2" type="body"/>
          </p:nvPr>
        </p:nvSpPr>
        <p:spPr>
          <a:xfrm>
            <a:off x="238725" y="1556750"/>
            <a:ext cx="84828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single frame cannot accurately represent the overall features required to give a diagnosis.</a:t>
            </a:r>
            <a:endParaRPr sz="1400"/>
          </a:p>
          <a:p>
            <a:pPr indent="-317500" lvl="0" marL="457200" rtl="0" algn="l">
              <a:spcBef>
                <a:spcPts val="0"/>
              </a:spcBef>
              <a:spcAft>
                <a:spcPts val="0"/>
              </a:spcAft>
              <a:buSzPts val="1400"/>
              <a:buChar char="●"/>
            </a:pPr>
            <a:r>
              <a:rPr lang="en" sz="1400"/>
              <a:t>Correlating the information available in multiple frames can provide more interesting features.</a:t>
            </a:r>
            <a:endParaRPr sz="1400"/>
          </a:p>
          <a:p>
            <a:pPr indent="-317500" lvl="0" marL="457200" rtl="0" algn="l">
              <a:spcBef>
                <a:spcPts val="0"/>
              </a:spcBef>
              <a:spcAft>
                <a:spcPts val="0"/>
              </a:spcAft>
              <a:buSzPts val="1400"/>
              <a:buChar char="●"/>
            </a:pPr>
            <a:r>
              <a:rPr lang="en" sz="1400"/>
              <a:t>A flickering eyelid is more comprehensive compared to an open/close eyelid as a source of information.</a:t>
            </a:r>
            <a:endParaRPr sz="1400"/>
          </a:p>
          <a:p>
            <a:pPr indent="-317500" lvl="0" marL="457200" rtl="0" algn="l">
              <a:spcBef>
                <a:spcPts val="0"/>
              </a:spcBef>
              <a:spcAft>
                <a:spcPts val="0"/>
              </a:spcAft>
              <a:buSzPts val="1400"/>
              <a:buChar char="●"/>
            </a:pPr>
            <a:r>
              <a:rPr lang="en" sz="1400"/>
              <a:t>Fluctuations in metrics were observed.</a:t>
            </a:r>
            <a:endParaRPr sz="1400"/>
          </a:p>
          <a:p>
            <a:pPr indent="0" lvl="0" marL="457200" rtl="0" algn="l">
              <a:spcBef>
                <a:spcPts val="1200"/>
              </a:spcBef>
              <a:spcAft>
                <a:spcPts val="1200"/>
              </a:spcAft>
              <a:buNone/>
            </a:pPr>
            <a:r>
              <a:t/>
            </a:r>
            <a:endParaRPr sz="1400"/>
          </a:p>
        </p:txBody>
      </p:sp>
      <p:graphicFrame>
        <p:nvGraphicFramePr>
          <p:cNvPr id="200" name="Google Shape;200;p37"/>
          <p:cNvGraphicFramePr/>
          <p:nvPr/>
        </p:nvGraphicFramePr>
        <p:xfrm>
          <a:off x="952525" y="2899735"/>
          <a:ext cx="3000000" cy="3000000"/>
        </p:xfrm>
        <a:graphic>
          <a:graphicData uri="http://schemas.openxmlformats.org/drawingml/2006/table">
            <a:tbl>
              <a:tblPr>
                <a:noFill/>
                <a:tableStyleId>{89693A7B-3154-4E89-8043-0B262813F95C}</a:tableStyleId>
              </a:tblPr>
              <a:tblGrid>
                <a:gridCol w="1206500"/>
                <a:gridCol w="1206500"/>
                <a:gridCol w="1206500"/>
                <a:gridCol w="1206500"/>
                <a:gridCol w="1206500"/>
                <a:gridCol w="1206500"/>
              </a:tblGrid>
              <a:tr h="438750">
                <a:tc gridSpan="3">
                  <a:txBody>
                    <a:bodyPr/>
                    <a:lstStyle/>
                    <a:p>
                      <a:pPr indent="0" lvl="0" marL="0" rtl="0" algn="ctr">
                        <a:spcBef>
                          <a:spcPts val="0"/>
                        </a:spcBef>
                        <a:spcAft>
                          <a:spcPts val="0"/>
                        </a:spcAft>
                        <a:buNone/>
                      </a:pPr>
                      <a:r>
                        <a:rPr lang="en">
                          <a:latin typeface="Oswald Medium"/>
                          <a:ea typeface="Oswald Medium"/>
                          <a:cs typeface="Oswald Medium"/>
                          <a:sym typeface="Oswald Medium"/>
                        </a:rPr>
                        <a:t>Training</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latin typeface="Oswald Medium"/>
                          <a:ea typeface="Oswald Medium"/>
                          <a:cs typeface="Oswald Medium"/>
                          <a:sym typeface="Oswald Medium"/>
                        </a:rPr>
                        <a:t>Testing</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hMerge="1"/>
                <a:tc hMerge="1"/>
              </a:tr>
              <a:tr h="438750">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438750">
                <a:tc>
                  <a:txBody>
                    <a:bodyPr/>
                    <a:lstStyle/>
                    <a:p>
                      <a:pPr indent="0" lvl="0" marL="0" rtl="0" algn="ctr">
                        <a:spcBef>
                          <a:spcPts val="0"/>
                        </a:spcBef>
                        <a:spcAft>
                          <a:spcPts val="0"/>
                        </a:spcAft>
                        <a:buNone/>
                      </a:pPr>
                      <a:r>
                        <a:rPr lang="en"/>
                        <a:t>0.8704</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0.8462 </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0.8627</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0.9083</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0.8571</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0.96</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Prediction</a:t>
            </a:r>
            <a:endParaRPr/>
          </a:p>
        </p:txBody>
      </p:sp>
      <p:sp>
        <p:nvSpPr>
          <p:cNvPr id="206" name="Google Shape;206;p3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single frame cannot accurately represent the overall features required to give a diagnosis.</a:t>
            </a:r>
            <a:endParaRPr sz="1400"/>
          </a:p>
          <a:p>
            <a:pPr indent="-317500" lvl="0" marL="457200" rtl="0" algn="l">
              <a:spcBef>
                <a:spcPts val="0"/>
              </a:spcBef>
              <a:spcAft>
                <a:spcPts val="0"/>
              </a:spcAft>
              <a:buSzPts val="1400"/>
              <a:buChar char="●"/>
            </a:pPr>
            <a:r>
              <a:rPr lang="en" sz="1400"/>
              <a:t>So we combine the output of our model on multiple frames to strengthen the prediction.</a:t>
            </a:r>
            <a:endParaRPr sz="1400"/>
          </a:p>
          <a:p>
            <a:pPr indent="-317500" lvl="0" marL="457200" rtl="0" algn="l">
              <a:spcBef>
                <a:spcPts val="0"/>
              </a:spcBef>
              <a:spcAft>
                <a:spcPts val="0"/>
              </a:spcAft>
              <a:buSzPts val="1400"/>
              <a:buChar char="●"/>
            </a:pPr>
            <a:r>
              <a:rPr lang="en" sz="1400"/>
              <a:t>We pass each frame through our model and get the prediction for that frame.</a:t>
            </a:r>
            <a:endParaRPr sz="1400"/>
          </a:p>
          <a:p>
            <a:pPr indent="-317500" lvl="0" marL="457200" rtl="0" algn="l">
              <a:spcBef>
                <a:spcPts val="0"/>
              </a:spcBef>
              <a:spcAft>
                <a:spcPts val="0"/>
              </a:spcAft>
              <a:buSzPts val="1400"/>
              <a:buChar char="●"/>
            </a:pPr>
            <a:r>
              <a:rPr lang="en" sz="1400"/>
              <a:t>We can now use the prediction history to get a final value.</a:t>
            </a:r>
            <a:endParaRPr sz="1400"/>
          </a:p>
          <a:p>
            <a:pPr indent="0" lvl="0" marL="0" rtl="0" algn="l">
              <a:spcBef>
                <a:spcPts val="1200"/>
              </a:spcBef>
              <a:spcAft>
                <a:spcPts val="0"/>
              </a:spcAft>
              <a:buNone/>
            </a:pPr>
            <a:r>
              <a:rPr lang="en" sz="1400"/>
              <a:t>Designed a model to perform live prediction on a video, that gives real time prediction for facial paralysis, taking into account change in environment.</a:t>
            </a:r>
            <a:endParaRPr sz="1400"/>
          </a:p>
          <a:p>
            <a:pPr indent="0" lvl="0" marL="0" rtl="0" algn="l">
              <a:spcBef>
                <a:spcPts val="1200"/>
              </a:spcBef>
              <a:spcAft>
                <a:spcPts val="1200"/>
              </a:spcAft>
              <a:buNone/>
            </a:pPr>
            <a:r>
              <a:rPr lang="en" sz="1400"/>
              <a:t>An Exponentially Weighted Moving Average score is generated. This allows weightage for historical information and allows flexibility towards changing environment.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Live Prediction Output</a:t>
            </a:r>
            <a:endParaRPr/>
          </a:p>
        </p:txBody>
      </p:sp>
      <p:pic>
        <p:nvPicPr>
          <p:cNvPr id="212" name="Google Shape;212;p39" title="output (4).mp4">
            <a:hlinkClick r:id="rId3"/>
          </p:cNvPr>
          <p:cNvPicPr preferRelativeResize="0"/>
          <p:nvPr/>
        </p:nvPicPr>
        <p:blipFill>
          <a:blip r:embed="rId4">
            <a:alphaModFix/>
          </a:blip>
          <a:stretch>
            <a:fillRect/>
          </a:stretch>
        </p:blipFill>
        <p:spPr>
          <a:xfrm>
            <a:off x="1009650" y="1328050"/>
            <a:ext cx="6602800" cy="371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Grade Prediction</a:t>
            </a:r>
            <a:endParaRPr/>
          </a:p>
        </p:txBody>
      </p:sp>
      <p:sp>
        <p:nvSpPr>
          <p:cNvPr id="218" name="Google Shape;218;p40"/>
          <p:cNvSpPr txBox="1"/>
          <p:nvPr>
            <p:ph idx="2" type="body"/>
          </p:nvPr>
        </p:nvSpPr>
        <p:spPr>
          <a:xfrm>
            <a:off x="466504" y="1625575"/>
            <a:ext cx="82110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Grade </a:t>
            </a:r>
            <a:r>
              <a:rPr lang="en" sz="1400"/>
              <a:t>Prediction</a:t>
            </a:r>
            <a:r>
              <a:rPr lang="en" sz="1400"/>
              <a:t> deals with the assessment of the degree of disorder in conjunction to the presence of the disorder.</a:t>
            </a:r>
            <a:endParaRPr sz="1400"/>
          </a:p>
          <a:p>
            <a:pPr indent="-317500" lvl="0" marL="457200" rtl="0" algn="l">
              <a:lnSpc>
                <a:spcPct val="120000"/>
              </a:lnSpc>
              <a:spcBef>
                <a:spcPts val="0"/>
              </a:spcBef>
              <a:spcAft>
                <a:spcPts val="0"/>
              </a:spcAft>
              <a:buSzPts val="1400"/>
              <a:buChar char="●"/>
            </a:pPr>
            <a:r>
              <a:rPr lang="en"/>
              <a:t>House-Brackmann </a:t>
            </a:r>
            <a:r>
              <a:rPr lang="en" sz="1400"/>
              <a:t>Scale is a standard scale used to assess the degree of paralysis starting from grade 1 (normal) to grade 6 (total paralysis).</a:t>
            </a:r>
            <a:endParaRPr sz="1400"/>
          </a:p>
          <a:p>
            <a:pPr indent="-317500" lvl="0" marL="457200" rtl="0" algn="l">
              <a:spcBef>
                <a:spcPts val="0"/>
              </a:spcBef>
              <a:spcAft>
                <a:spcPts val="0"/>
              </a:spcAft>
              <a:buSzPts val="1400"/>
              <a:buChar char="●"/>
            </a:pPr>
            <a:r>
              <a:rPr lang="en" sz="1400"/>
              <a:t>In our model, we use a custom Scale starting from grade 1 to grade 3. </a:t>
            </a:r>
            <a:endParaRPr sz="1400"/>
          </a:p>
          <a:p>
            <a:pPr indent="-317500" lvl="1" marL="914400" rtl="0" algn="l">
              <a:spcBef>
                <a:spcPts val="0"/>
              </a:spcBef>
              <a:spcAft>
                <a:spcPts val="0"/>
              </a:spcAft>
              <a:buSzPts val="1400"/>
              <a:buChar char="○"/>
            </a:pPr>
            <a:r>
              <a:rPr lang="en" sz="1400"/>
              <a:t>Grade 1 -&gt; Normal </a:t>
            </a:r>
            <a:endParaRPr sz="1400"/>
          </a:p>
          <a:p>
            <a:pPr indent="-317500" lvl="1" marL="914400" rtl="0" algn="l">
              <a:spcBef>
                <a:spcPts val="0"/>
              </a:spcBef>
              <a:spcAft>
                <a:spcPts val="0"/>
              </a:spcAft>
              <a:buSzPts val="1400"/>
              <a:buChar char="○"/>
            </a:pPr>
            <a:r>
              <a:rPr lang="en" sz="1400"/>
              <a:t>Grade 2 -&gt; Slight </a:t>
            </a:r>
            <a:endParaRPr sz="1400"/>
          </a:p>
          <a:p>
            <a:pPr indent="-317500" lvl="1" marL="914400" rtl="0" algn="l">
              <a:spcBef>
                <a:spcPts val="0"/>
              </a:spcBef>
              <a:spcAft>
                <a:spcPts val="0"/>
              </a:spcAft>
              <a:buSzPts val="1400"/>
              <a:buChar char="○"/>
            </a:pPr>
            <a:r>
              <a:rPr lang="en" sz="1400"/>
              <a:t>Grade 3 -&gt; Severe</a:t>
            </a:r>
            <a:endParaRPr sz="1400"/>
          </a:p>
          <a:p>
            <a:pPr indent="-317500" lvl="0" marL="457200" rtl="0" algn="l">
              <a:spcBef>
                <a:spcPts val="0"/>
              </a:spcBef>
              <a:spcAft>
                <a:spcPts val="0"/>
              </a:spcAft>
              <a:buSzPts val="1400"/>
              <a:buChar char="●"/>
            </a:pPr>
            <a:r>
              <a:rPr lang="en" sz="1400"/>
              <a:t>This scale is preferred to combat the smaller size of the dataset, ensuring equi-distribution of sample points for each class and </a:t>
            </a:r>
            <a:endParaRPr sz="1400"/>
          </a:p>
          <a:p>
            <a:pPr indent="-317500" lvl="0" marL="457200" rtl="0" algn="l">
              <a:spcBef>
                <a:spcPts val="0"/>
              </a:spcBef>
              <a:spcAft>
                <a:spcPts val="0"/>
              </a:spcAft>
              <a:buSzPts val="1400"/>
              <a:buChar char="●"/>
            </a:pPr>
            <a:r>
              <a:rPr lang="en" sz="1400"/>
              <a:t>We model the mapping of the </a:t>
            </a:r>
            <a:r>
              <a:rPr lang="en" sz="1400"/>
              <a:t>predictors to our custom scale </a:t>
            </a:r>
            <a:r>
              <a:rPr lang="en" sz="1400"/>
              <a:t>as a multi classification problem.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YFP Dataset</a:t>
            </a:r>
            <a:endParaRPr/>
          </a:p>
        </p:txBody>
      </p:sp>
      <p:sp>
        <p:nvSpPr>
          <p:cNvPr id="224" name="Google Shape;224;p41"/>
          <p:cNvSpPr txBox="1"/>
          <p:nvPr>
            <p:ph idx="1" type="body"/>
          </p:nvPr>
        </p:nvSpPr>
        <p:spPr>
          <a:xfrm>
            <a:off x="311700" y="1505700"/>
            <a:ext cx="4810500" cy="167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XML files describe the </a:t>
            </a:r>
            <a:r>
              <a:rPr lang="en"/>
              <a:t>severity of the disorder for the Eyes and Mouth region.</a:t>
            </a:r>
            <a:r>
              <a:rPr lang="en"/>
              <a:t>  </a:t>
            </a:r>
            <a:endParaRPr/>
          </a:p>
          <a:p>
            <a:pPr indent="-311150" lvl="0" marL="457200" rtl="0" algn="l">
              <a:spcBef>
                <a:spcPts val="0"/>
              </a:spcBef>
              <a:spcAft>
                <a:spcPts val="0"/>
              </a:spcAft>
              <a:buSzPts val="1300"/>
              <a:buChar char="●"/>
            </a:pPr>
            <a:r>
              <a:rPr lang="en"/>
              <a:t>Patient strongly affected in both regions are classified as ‘Severe’ i.e. 3. </a:t>
            </a:r>
            <a:endParaRPr/>
          </a:p>
          <a:p>
            <a:pPr indent="-311150" lvl="0" marL="457200" rtl="0" algn="l">
              <a:spcBef>
                <a:spcPts val="0"/>
              </a:spcBef>
              <a:spcAft>
                <a:spcPts val="0"/>
              </a:spcAft>
              <a:buSzPts val="1300"/>
              <a:buChar char="●"/>
            </a:pPr>
            <a:r>
              <a:rPr lang="en"/>
              <a:t>Patients affected in </a:t>
            </a:r>
            <a:r>
              <a:rPr lang="en"/>
              <a:t>at least</a:t>
            </a:r>
            <a:r>
              <a:rPr lang="en"/>
              <a:t> affected in one region are classified as ‘Slight’ i.e. 2.</a:t>
            </a:r>
            <a:endParaRPr/>
          </a:p>
        </p:txBody>
      </p:sp>
      <p:pic>
        <p:nvPicPr>
          <p:cNvPr id="225" name="Google Shape;225;p41"/>
          <p:cNvPicPr preferRelativeResize="0"/>
          <p:nvPr/>
        </p:nvPicPr>
        <p:blipFill>
          <a:blip r:embed="rId3">
            <a:alphaModFix/>
          </a:blip>
          <a:stretch>
            <a:fillRect/>
          </a:stretch>
        </p:blipFill>
        <p:spPr>
          <a:xfrm>
            <a:off x="1200850" y="3657525"/>
            <a:ext cx="2667400" cy="1285775"/>
          </a:xfrm>
          <a:prstGeom prst="rect">
            <a:avLst/>
          </a:prstGeom>
          <a:noFill/>
          <a:ln>
            <a:noFill/>
          </a:ln>
        </p:spPr>
      </p:pic>
      <p:pic>
        <p:nvPicPr>
          <p:cNvPr id="226" name="Google Shape;226;p41"/>
          <p:cNvPicPr preferRelativeResize="0"/>
          <p:nvPr/>
        </p:nvPicPr>
        <p:blipFill>
          <a:blip r:embed="rId4">
            <a:alphaModFix/>
          </a:blip>
          <a:stretch>
            <a:fillRect/>
          </a:stretch>
        </p:blipFill>
        <p:spPr>
          <a:xfrm>
            <a:off x="5569200" y="1355200"/>
            <a:ext cx="2943075" cy="366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Grade Classifier Results</a:t>
            </a:r>
            <a:endParaRPr/>
          </a:p>
        </p:txBody>
      </p:sp>
      <p:sp>
        <p:nvSpPr>
          <p:cNvPr id="232" name="Google Shape;232;p42"/>
          <p:cNvSpPr txBox="1"/>
          <p:nvPr>
            <p:ph idx="1" type="body"/>
          </p:nvPr>
        </p:nvSpPr>
        <p:spPr>
          <a:xfrm>
            <a:off x="311700" y="3980100"/>
            <a:ext cx="8602200" cy="9453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In the YFP dataset, grades have been assigned for for both the eyes as well as for the mouth.</a:t>
            </a:r>
            <a:endParaRPr sz="1400"/>
          </a:p>
          <a:p>
            <a:pPr indent="-317500" lvl="0" marL="457200" rtl="0" algn="l">
              <a:lnSpc>
                <a:spcPct val="95000"/>
              </a:lnSpc>
              <a:spcBef>
                <a:spcPts val="0"/>
              </a:spcBef>
              <a:spcAft>
                <a:spcPts val="0"/>
              </a:spcAft>
              <a:buSzPts val="1400"/>
              <a:buChar char="●"/>
            </a:pPr>
            <a:r>
              <a:rPr lang="en" sz="1400"/>
              <a:t>It will be optimal to train two </a:t>
            </a:r>
            <a:r>
              <a:rPr lang="en" sz="1400"/>
              <a:t>separate</a:t>
            </a:r>
            <a:r>
              <a:rPr lang="en" sz="1400"/>
              <a:t> region specific classifiers.</a:t>
            </a:r>
            <a:endParaRPr sz="1400"/>
          </a:p>
          <a:p>
            <a:pPr indent="-317500" lvl="0" marL="457200" rtl="0" algn="l">
              <a:lnSpc>
                <a:spcPct val="95000"/>
              </a:lnSpc>
              <a:spcBef>
                <a:spcPts val="0"/>
              </a:spcBef>
              <a:spcAft>
                <a:spcPts val="0"/>
              </a:spcAft>
              <a:buSzPts val="1400"/>
              <a:buChar char="●"/>
            </a:pPr>
            <a:r>
              <a:rPr lang="en" sz="1400"/>
              <a:t>Extracting the regional components can be done using Haar cascades.</a:t>
            </a:r>
            <a:endParaRPr sz="1400"/>
          </a:p>
          <a:p>
            <a:pPr indent="-317500" lvl="0" marL="457200" rtl="0" algn="l">
              <a:lnSpc>
                <a:spcPct val="95000"/>
              </a:lnSpc>
              <a:spcBef>
                <a:spcPts val="0"/>
              </a:spcBef>
              <a:spcAft>
                <a:spcPts val="0"/>
              </a:spcAft>
              <a:buSzPts val="1400"/>
              <a:buChar char="●"/>
            </a:pPr>
            <a:r>
              <a:rPr lang="en" sz="1400"/>
              <a:t>We can then combine the results of the two models(run in parallel) and make a final grade prediction.</a:t>
            </a:r>
            <a:endParaRPr sz="1400"/>
          </a:p>
        </p:txBody>
      </p:sp>
      <p:sp>
        <p:nvSpPr>
          <p:cNvPr id="233" name="Google Shape;233;p42"/>
          <p:cNvSpPr txBox="1"/>
          <p:nvPr/>
        </p:nvSpPr>
        <p:spPr>
          <a:xfrm>
            <a:off x="346975" y="1428750"/>
            <a:ext cx="8520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Our grade classifier is based on VGG16 truncated model as our basis. This model best </a:t>
            </a:r>
            <a:r>
              <a:rPr lang="en">
                <a:solidFill>
                  <a:schemeClr val="lt2"/>
                </a:solidFill>
                <a:latin typeface="Roboto"/>
                <a:ea typeface="Roboto"/>
                <a:cs typeface="Roboto"/>
                <a:sym typeface="Roboto"/>
              </a:rPr>
              <a:t>performed</a:t>
            </a:r>
            <a:r>
              <a:rPr lang="en">
                <a:solidFill>
                  <a:schemeClr val="lt2"/>
                </a:solidFill>
                <a:latin typeface="Roboto"/>
                <a:ea typeface="Roboto"/>
                <a:cs typeface="Roboto"/>
                <a:sym typeface="Roboto"/>
              </a:rPr>
              <a:t> in case of the 0/1 classification problem.</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It uses Softmax as the activation function to deal with categorical </a:t>
            </a:r>
            <a:r>
              <a:rPr lang="en">
                <a:solidFill>
                  <a:schemeClr val="lt2"/>
                </a:solidFill>
                <a:latin typeface="Roboto"/>
                <a:ea typeface="Roboto"/>
                <a:cs typeface="Roboto"/>
                <a:sym typeface="Roboto"/>
              </a:rPr>
              <a:t>classification</a:t>
            </a: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graphicFrame>
        <p:nvGraphicFramePr>
          <p:cNvPr id="234" name="Google Shape;234;p42"/>
          <p:cNvGraphicFramePr/>
          <p:nvPr/>
        </p:nvGraphicFramePr>
        <p:xfrm>
          <a:off x="583950" y="2404750"/>
          <a:ext cx="3000000" cy="3000000"/>
        </p:xfrm>
        <a:graphic>
          <a:graphicData uri="http://schemas.openxmlformats.org/drawingml/2006/table">
            <a:tbl>
              <a:tblPr>
                <a:noFill/>
                <a:tableStyleId>{89693A7B-3154-4E89-8043-0B262813F95C}</a:tableStyleId>
              </a:tblPr>
              <a:tblGrid>
                <a:gridCol w="1206500"/>
                <a:gridCol w="1206500"/>
                <a:gridCol w="1206500"/>
                <a:gridCol w="1206500"/>
                <a:gridCol w="1206500"/>
                <a:gridCol w="1206500"/>
              </a:tblGrid>
              <a:tr h="381000">
                <a:tc gridSpan="3">
                  <a:txBody>
                    <a:bodyPr/>
                    <a:lstStyle/>
                    <a:p>
                      <a:pPr indent="0" lvl="0" marL="0" rtl="0" algn="ctr">
                        <a:spcBef>
                          <a:spcPts val="0"/>
                        </a:spcBef>
                        <a:spcAft>
                          <a:spcPts val="0"/>
                        </a:spcAft>
                        <a:buNone/>
                      </a:pPr>
                      <a:r>
                        <a:rPr lang="en">
                          <a:latin typeface="Oswald Medium"/>
                          <a:ea typeface="Oswald Medium"/>
                          <a:cs typeface="Oswald Medium"/>
                          <a:sym typeface="Oswald Medium"/>
                        </a:rPr>
                        <a:t>Training</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latin typeface="Oswald Medium"/>
                          <a:ea typeface="Oswald Medium"/>
                          <a:cs typeface="Oswald Medium"/>
                          <a:sym typeface="Oswald Medium"/>
                        </a:rPr>
                        <a:t>Testing</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hMerge="1"/>
                <a:tc hMerge="1"/>
              </a:tr>
              <a:tr h="381000">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0.7001</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0.7042</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0.6950</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0.72</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0.7227 </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t>0.7138</a:t>
                      </a:r>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222475"/>
            <a:ext cx="8520600" cy="854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t>REFERENCES</a:t>
            </a:r>
            <a:endParaRPr sz="3400"/>
          </a:p>
        </p:txBody>
      </p:sp>
      <p:sp>
        <p:nvSpPr>
          <p:cNvPr id="240" name="Google Shape;240;p43"/>
          <p:cNvSpPr txBox="1"/>
          <p:nvPr/>
        </p:nvSpPr>
        <p:spPr>
          <a:xfrm>
            <a:off x="178250" y="1501325"/>
            <a:ext cx="8326500" cy="3022500"/>
          </a:xfrm>
          <a:prstGeom prst="rect">
            <a:avLst/>
          </a:prstGeom>
          <a:noFill/>
          <a:ln>
            <a:noFill/>
          </a:ln>
        </p:spPr>
        <p:txBody>
          <a:bodyPr anchorCtr="0" anchor="ctr" bIns="91425" lIns="91425" spcFirstLastPara="1" rIns="91425" wrap="square" tIns="91425">
            <a:noAutofit/>
          </a:bodyPr>
          <a:lstStyle/>
          <a:p>
            <a:pPr indent="-317500" lvl="0" marL="457200" marR="667646" rtl="0" algn="l">
              <a:lnSpc>
                <a:spcPct val="100000"/>
              </a:lnSpc>
              <a:spcBef>
                <a:spcPts val="2440"/>
              </a:spcBef>
              <a:spcAft>
                <a:spcPts val="0"/>
              </a:spcAft>
              <a:buSzPts val="1400"/>
              <a:buFont typeface="Times New Roman"/>
              <a:buChar char="●"/>
            </a:pPr>
            <a:r>
              <a:rPr lang="en" sz="1600">
                <a:latin typeface="Times New Roman"/>
                <a:ea typeface="Times New Roman"/>
                <a:cs typeface="Times New Roman"/>
                <a:sym typeface="Times New Roman"/>
              </a:rPr>
              <a:t>A Review on Automated Facial Nerve Function  Assessment from Visual Face Capture -</a:t>
            </a:r>
            <a:r>
              <a:rPr i="1" lang="en" sz="1600">
                <a:latin typeface="Times New Roman"/>
                <a:ea typeface="Times New Roman"/>
                <a:cs typeface="Times New Roman"/>
                <a:sym typeface="Times New Roman"/>
              </a:rPr>
              <a:t> </a:t>
            </a:r>
            <a:r>
              <a:rPr i="1" lang="en" sz="1504">
                <a:latin typeface="Times New Roman"/>
                <a:ea typeface="Times New Roman"/>
                <a:cs typeface="Times New Roman"/>
                <a:sym typeface="Times New Roman"/>
              </a:rPr>
              <a:t>Jianwen Lou, Hui Yu, Senior Member, IEEE, Fei-Yue Wang, Fellow, IEEE</a:t>
            </a:r>
            <a:endParaRPr i="1" sz="1504">
              <a:latin typeface="Times New Roman"/>
              <a:ea typeface="Times New Roman"/>
              <a:cs typeface="Times New Roman"/>
              <a:sym typeface="Times New Roman"/>
            </a:endParaRPr>
          </a:p>
          <a:p>
            <a:pPr indent="-317500" lvl="0" marL="457200" marR="667646" rtl="0" algn="l">
              <a:lnSpc>
                <a:spcPct val="100000"/>
              </a:lnSpc>
              <a:spcBef>
                <a:spcPts val="0"/>
              </a:spcBef>
              <a:spcAft>
                <a:spcPts val="0"/>
              </a:spcAft>
              <a:buSzPts val="1400"/>
              <a:buFont typeface="Times New Roman"/>
              <a:buChar char="●"/>
            </a:pPr>
            <a:r>
              <a:rPr lang="en" sz="1600">
                <a:latin typeface="Times New Roman"/>
                <a:ea typeface="Times New Roman"/>
                <a:cs typeface="Times New Roman"/>
                <a:sym typeface="Times New Roman"/>
              </a:rPr>
              <a:t>Deep Hierarchical Network With Line Segment Learning for Quantitative Analysis of Facial Palsy -</a:t>
            </a:r>
            <a:r>
              <a:rPr lang="en" sz="1600">
                <a:solidFill>
                  <a:srgbClr val="0073AE"/>
                </a:solidFill>
                <a:latin typeface="Times New Roman"/>
                <a:ea typeface="Times New Roman"/>
                <a:cs typeface="Times New Roman"/>
                <a:sym typeface="Times New Roman"/>
              </a:rPr>
              <a:t> </a:t>
            </a:r>
            <a:r>
              <a:rPr i="1" lang="en" sz="1500">
                <a:latin typeface="Times New Roman"/>
                <a:ea typeface="Times New Roman"/>
                <a:cs typeface="Times New Roman"/>
                <a:sym typeface="Times New Roman"/>
              </a:rPr>
              <a:t>GEE-SERN JISON HSU , (Senior Member, IEEE), JIUNN-HORNG KANG, AND WEN-FONG HUANG, (Member, IEEE) </a:t>
            </a:r>
            <a:endParaRPr i="1" sz="1500">
              <a:latin typeface="Times New Roman"/>
              <a:ea typeface="Times New Roman"/>
              <a:cs typeface="Times New Roman"/>
              <a:sym typeface="Times New Roman"/>
            </a:endParaRPr>
          </a:p>
          <a:p>
            <a:pPr indent="-317500" lvl="0" marL="457200" marR="667646" rtl="0" algn="l">
              <a:lnSpc>
                <a:spcPct val="100000"/>
              </a:lnSpc>
              <a:spcBef>
                <a:spcPts val="0"/>
              </a:spcBef>
              <a:spcAft>
                <a:spcPts val="0"/>
              </a:spcAft>
              <a:buSzPts val="1400"/>
              <a:buFont typeface="Times New Roman"/>
              <a:buChar char="●"/>
            </a:pPr>
            <a:r>
              <a:rPr lang="en" sz="1600">
                <a:latin typeface="Times New Roman"/>
                <a:ea typeface="Times New Roman"/>
                <a:cs typeface="Times New Roman"/>
                <a:sym typeface="Times New Roman"/>
              </a:rPr>
              <a:t>Region Based Parallel Hierarchy Convolutional Neural Network for Automatic Facial Nerve Paralysis Evaluation - </a:t>
            </a:r>
            <a:r>
              <a:rPr i="1" lang="en" sz="1500">
                <a:latin typeface="Times New Roman"/>
                <a:ea typeface="Times New Roman"/>
                <a:cs typeface="Times New Roman"/>
                <a:sym typeface="Times New Roman"/>
              </a:rPr>
              <a:t>Xin Liu, Yifan Xia , Hui Yu , Senior Member, IEEE, Junyu Dong , Member, IEEE, Muwei Jian, and Tuan D. Pham, Senior Member, IEEE</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t>Motivation</a:t>
            </a:r>
            <a:endParaRPr sz="2320"/>
          </a:p>
        </p:txBody>
      </p:sp>
      <p:sp>
        <p:nvSpPr>
          <p:cNvPr id="127" name="Google Shape;127;p26"/>
          <p:cNvSpPr txBox="1"/>
          <p:nvPr>
            <p:ph idx="1" type="body"/>
          </p:nvPr>
        </p:nvSpPr>
        <p:spPr>
          <a:xfrm>
            <a:off x="261075" y="1469525"/>
            <a:ext cx="8520600" cy="307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Facial nerve paralysis, such as Bell’s palsy is neuromuscular disorder that results in the loss of muscle control on the affected facial region.</a:t>
            </a:r>
            <a:endParaRPr sz="1700"/>
          </a:p>
          <a:p>
            <a:pPr indent="-336550" lvl="0" marL="457200" rtl="0" algn="l">
              <a:spcBef>
                <a:spcPts val="0"/>
              </a:spcBef>
              <a:spcAft>
                <a:spcPts val="0"/>
              </a:spcAft>
              <a:buSzPts val="1700"/>
              <a:buChar char="●"/>
            </a:pPr>
            <a:r>
              <a:rPr lang="en" sz="1700"/>
              <a:t>An objective and quantitative grading assessment is required for early diagnosis and postoperative recovery.</a:t>
            </a:r>
            <a:endParaRPr sz="1700"/>
          </a:p>
          <a:p>
            <a:pPr indent="-336550" lvl="0" marL="457200" rtl="0" algn="l">
              <a:spcBef>
                <a:spcPts val="0"/>
              </a:spcBef>
              <a:spcAft>
                <a:spcPts val="0"/>
              </a:spcAft>
              <a:buSzPts val="1700"/>
              <a:buChar char="●"/>
            </a:pPr>
            <a:r>
              <a:rPr lang="en" sz="1700"/>
              <a:t>The diagnosis  currently relies on the visual inspection by a clinician.</a:t>
            </a:r>
            <a:endParaRPr sz="1700"/>
          </a:p>
          <a:p>
            <a:pPr indent="-336550" lvl="0" marL="457200" rtl="0" algn="l">
              <a:spcBef>
                <a:spcPts val="0"/>
              </a:spcBef>
              <a:spcAft>
                <a:spcPts val="0"/>
              </a:spcAft>
              <a:buSzPts val="1700"/>
              <a:buChar char="●"/>
            </a:pPr>
            <a:r>
              <a:rPr lang="en" sz="1700"/>
              <a:t>The approaches for automatic detection/diagnosis have been emerging in recent years. However, most, if not all, of the approaches use handcrafted features and classifiers, the deep-learning based approaches are yet to be developed.</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187080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4294967295" type="title"/>
          </p:nvPr>
        </p:nvSpPr>
        <p:spPr>
          <a:xfrm>
            <a:off x="311700" y="67900"/>
            <a:ext cx="8520600" cy="105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t>LITERATURE SURVEY</a:t>
            </a:r>
            <a:endParaRPr sz="4600"/>
          </a:p>
        </p:txBody>
      </p:sp>
      <p:graphicFrame>
        <p:nvGraphicFramePr>
          <p:cNvPr id="133" name="Google Shape;133;p27"/>
          <p:cNvGraphicFramePr/>
          <p:nvPr/>
        </p:nvGraphicFramePr>
        <p:xfrm>
          <a:off x="390825" y="1358110"/>
          <a:ext cx="3000000" cy="3000000"/>
        </p:xfrm>
        <a:graphic>
          <a:graphicData uri="http://schemas.openxmlformats.org/drawingml/2006/table">
            <a:tbl>
              <a:tblPr>
                <a:noFill/>
                <a:tableStyleId>{89693A7B-3154-4E89-8043-0B262813F95C}</a:tableStyleId>
              </a:tblPr>
              <a:tblGrid>
                <a:gridCol w="2866175"/>
                <a:gridCol w="2825350"/>
                <a:gridCol w="2712900"/>
              </a:tblGrid>
              <a:tr h="449900">
                <a:tc>
                  <a:txBody>
                    <a:bodyPr/>
                    <a:lstStyle/>
                    <a:p>
                      <a:pPr indent="0" lvl="0" marL="0" rtl="0" algn="l">
                        <a:spcBef>
                          <a:spcPts val="0"/>
                        </a:spcBef>
                        <a:spcAft>
                          <a:spcPts val="0"/>
                        </a:spcAft>
                        <a:buNone/>
                      </a:pPr>
                      <a:r>
                        <a:rPr b="1" lang="en"/>
                        <a:t>Research Paper</a:t>
                      </a:r>
                      <a:endParaRPr b="1"/>
                    </a:p>
                  </a:txBody>
                  <a:tcPr marT="91425" marB="91425" marR="91425" marL="91425"/>
                </a:tc>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692175">
                <a:tc>
                  <a:txBody>
                    <a:bodyPr/>
                    <a:lstStyle/>
                    <a:p>
                      <a:pPr indent="0" lvl="0" marL="0" rtl="0" algn="l">
                        <a:spcBef>
                          <a:spcPts val="0"/>
                        </a:spcBef>
                        <a:spcAft>
                          <a:spcPts val="0"/>
                        </a:spcAft>
                        <a:buNone/>
                      </a:pPr>
                      <a:r>
                        <a:rPr lang="en"/>
                        <a:t>Jocelyn Barbosa (2019) </a:t>
                      </a:r>
                      <a:endParaRPr/>
                    </a:p>
                  </a:txBody>
                  <a:tcPr marT="91425" marB="91425" marR="91425" marL="91425"/>
                </a:tc>
                <a:tc>
                  <a:txBody>
                    <a:bodyPr/>
                    <a:lstStyle/>
                    <a:p>
                      <a:pPr indent="0" lvl="0" marL="0" rtl="0" algn="l">
                        <a:spcBef>
                          <a:spcPts val="0"/>
                        </a:spcBef>
                        <a:spcAft>
                          <a:spcPts val="0"/>
                        </a:spcAft>
                        <a:buNone/>
                      </a:pPr>
                      <a:r>
                        <a:rPr lang="en"/>
                        <a:t>Logistic Regression on Iris Features</a:t>
                      </a:r>
                      <a:endParaRPr/>
                    </a:p>
                  </a:txBody>
                  <a:tcPr marT="91425" marB="91425" marR="91425" marL="91425"/>
                </a:tc>
                <a:tc>
                  <a:txBody>
                    <a:bodyPr/>
                    <a:lstStyle/>
                    <a:p>
                      <a:pPr indent="0" lvl="0" marL="0" rtl="0" algn="l">
                        <a:spcBef>
                          <a:spcPts val="0"/>
                        </a:spcBef>
                        <a:spcAft>
                          <a:spcPts val="0"/>
                        </a:spcAft>
                        <a:buNone/>
                      </a:pPr>
                      <a:r>
                        <a:rPr lang="en"/>
                        <a:t>93.7%</a:t>
                      </a:r>
                      <a:endParaRPr/>
                    </a:p>
                  </a:txBody>
                  <a:tcPr marT="91425" marB="91425" marR="91425" marL="91425"/>
                </a:tc>
              </a:tr>
              <a:tr h="692175">
                <a:tc>
                  <a:txBody>
                    <a:bodyPr/>
                    <a:lstStyle/>
                    <a:p>
                      <a:pPr indent="0" lvl="0" marL="0" rtl="0" algn="l">
                        <a:spcBef>
                          <a:spcPts val="0"/>
                        </a:spcBef>
                        <a:spcAft>
                          <a:spcPts val="0"/>
                        </a:spcAft>
                        <a:buNone/>
                      </a:pPr>
                      <a:r>
                        <a:rPr lang="en"/>
                        <a:t>Gee-Sern Wee-Fong (2019)</a:t>
                      </a:r>
                      <a:endParaRPr/>
                    </a:p>
                  </a:txBody>
                  <a:tcPr marT="91425" marB="91425" marR="91425" marL="91425"/>
                </a:tc>
                <a:tc>
                  <a:txBody>
                    <a:bodyPr/>
                    <a:lstStyle/>
                    <a:p>
                      <a:pPr indent="0" lvl="0" marL="0" rtl="0" algn="l">
                        <a:spcBef>
                          <a:spcPts val="0"/>
                        </a:spcBef>
                        <a:spcAft>
                          <a:spcPts val="0"/>
                        </a:spcAft>
                        <a:buNone/>
                      </a:pPr>
                      <a:r>
                        <a:rPr lang="en"/>
                        <a:t>Deep Hierarchical</a:t>
                      </a:r>
                      <a:endParaRPr/>
                    </a:p>
                    <a:p>
                      <a:pPr indent="0" lvl="0" marL="0" rtl="0" algn="l">
                        <a:spcBef>
                          <a:spcPts val="0"/>
                        </a:spcBef>
                        <a:spcAft>
                          <a:spcPts val="0"/>
                        </a:spcAft>
                        <a:buNone/>
                      </a:pPr>
                      <a:r>
                        <a:rPr lang="en"/>
                        <a:t>Network</a:t>
                      </a:r>
                      <a:endParaRPr/>
                    </a:p>
                  </a:txBody>
                  <a:tcPr marT="91425" marB="91425" marR="91425" marL="91425"/>
                </a:tc>
                <a:tc>
                  <a:txBody>
                    <a:bodyPr/>
                    <a:lstStyle/>
                    <a:p>
                      <a:pPr indent="0" lvl="0" marL="0" rtl="0" algn="l">
                        <a:spcBef>
                          <a:spcPts val="0"/>
                        </a:spcBef>
                        <a:spcAft>
                          <a:spcPts val="0"/>
                        </a:spcAft>
                        <a:buNone/>
                      </a:pPr>
                      <a:r>
                        <a:rPr lang="en"/>
                        <a:t>91.2%</a:t>
                      </a:r>
                      <a:endParaRPr/>
                    </a:p>
                  </a:txBody>
                  <a:tcPr marT="91425" marB="91425" marR="91425" marL="91425"/>
                </a:tc>
              </a:tr>
              <a:tr h="449900">
                <a:tc>
                  <a:txBody>
                    <a:bodyPr/>
                    <a:lstStyle/>
                    <a:p>
                      <a:pPr indent="0" lvl="0" marL="0" rtl="0" algn="l">
                        <a:spcBef>
                          <a:spcPts val="0"/>
                        </a:spcBef>
                        <a:spcAft>
                          <a:spcPts val="0"/>
                        </a:spcAft>
                        <a:buNone/>
                      </a:pPr>
                      <a:r>
                        <a:rPr lang="en"/>
                        <a:t>Wan Syahirah (2019)</a:t>
                      </a:r>
                      <a:endParaRPr/>
                    </a:p>
                  </a:txBody>
                  <a:tcPr marT="91425" marB="91425" marR="91425" marL="91425"/>
                </a:tc>
                <a:tc>
                  <a:txBody>
                    <a:bodyPr/>
                    <a:lstStyle/>
                    <a:p>
                      <a:pPr indent="0" lvl="0" marL="0" rtl="0" algn="l">
                        <a:spcBef>
                          <a:spcPts val="0"/>
                        </a:spcBef>
                        <a:spcAft>
                          <a:spcPts val="0"/>
                        </a:spcAft>
                        <a:buNone/>
                      </a:pPr>
                      <a:r>
                        <a:rPr lang="en"/>
                        <a:t>Gabor Filters</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r>
            </a:tbl>
          </a:graphicData>
        </a:graphic>
      </p:graphicFrame>
      <p:sp>
        <p:nvSpPr>
          <p:cNvPr id="134" name="Google Shape;134;p27"/>
          <p:cNvSpPr txBox="1"/>
          <p:nvPr/>
        </p:nvSpPr>
        <p:spPr>
          <a:xfrm>
            <a:off x="5617500" y="3796400"/>
            <a:ext cx="3214800" cy="323100"/>
          </a:xfrm>
          <a:prstGeom prst="rect">
            <a:avLst/>
          </a:prstGeom>
          <a:noFill/>
          <a:ln>
            <a:noFill/>
          </a:ln>
        </p:spPr>
        <p:txBody>
          <a:bodyPr anchorCtr="0" anchor="t" bIns="91425" lIns="91425" spcFirstLastPara="1" rIns="91425" wrap="square" tIns="91425">
            <a:spAutoFit/>
          </a:bodyPr>
          <a:lstStyle/>
          <a:p>
            <a:pPr indent="0" lvl="0" marL="457200" rtl="0" algn="r">
              <a:spcBef>
                <a:spcPts val="0"/>
              </a:spcBef>
              <a:spcAft>
                <a:spcPts val="0"/>
              </a:spcAft>
              <a:buNone/>
            </a:pPr>
            <a:r>
              <a:rPr lang="en" sz="900">
                <a:latin typeface="Roboto"/>
                <a:ea typeface="Roboto"/>
                <a:cs typeface="Roboto"/>
                <a:sym typeface="Roboto"/>
              </a:rPr>
              <a:t>*Results are for HB Grade Prediction</a:t>
            </a:r>
            <a:endParaRPr sz="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Openface d</a:t>
            </a:r>
            <a:r>
              <a:rPr lang="en"/>
              <a:t>ata pipeline</a:t>
            </a:r>
            <a:endParaRPr/>
          </a:p>
        </p:txBody>
      </p:sp>
      <p:pic>
        <p:nvPicPr>
          <p:cNvPr id="140" name="Google Shape;140;p28"/>
          <p:cNvPicPr preferRelativeResize="0"/>
          <p:nvPr/>
        </p:nvPicPr>
        <p:blipFill>
          <a:blip r:embed="rId3">
            <a:alphaModFix/>
          </a:blip>
          <a:stretch>
            <a:fillRect/>
          </a:stretch>
        </p:blipFill>
        <p:spPr>
          <a:xfrm>
            <a:off x="152400" y="2035675"/>
            <a:ext cx="8839200" cy="19007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D</a:t>
            </a:r>
            <a:r>
              <a:rPr lang="en" sz="2820"/>
              <a:t>ata processing</a:t>
            </a:r>
            <a:r>
              <a:rPr lang="en" sz="2820"/>
              <a:t> method</a:t>
            </a:r>
            <a:endParaRPr sz="2820"/>
          </a:p>
          <a:p>
            <a:pPr indent="0" lvl="0" marL="0" rtl="0" algn="l">
              <a:spcBef>
                <a:spcPts val="0"/>
              </a:spcBef>
              <a:spcAft>
                <a:spcPts val="0"/>
              </a:spcAft>
              <a:buSzPts val="990"/>
              <a:buNone/>
            </a:pPr>
            <a:r>
              <a:t/>
            </a:r>
            <a:endParaRPr sz="2520"/>
          </a:p>
        </p:txBody>
      </p:sp>
      <p:sp>
        <p:nvSpPr>
          <p:cNvPr id="146" name="Google Shape;146;p29"/>
          <p:cNvSpPr txBox="1"/>
          <p:nvPr>
            <p:ph idx="1" type="body"/>
          </p:nvPr>
        </p:nvSpPr>
        <p:spPr>
          <a:xfrm>
            <a:off x="311700" y="1505700"/>
            <a:ext cx="63585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user video is given to Openface as input, which derives the  facial landmarks for the user.</a:t>
            </a:r>
            <a:endParaRPr/>
          </a:p>
          <a:p>
            <a:pPr indent="-311150" lvl="0" marL="457200" rtl="0" algn="l">
              <a:spcBef>
                <a:spcPts val="0"/>
              </a:spcBef>
              <a:spcAft>
                <a:spcPts val="0"/>
              </a:spcAft>
              <a:buSzPts val="1300"/>
              <a:buChar char="●"/>
            </a:pPr>
            <a:r>
              <a:rPr lang="en"/>
              <a:t>We extract the following landmarks to be used later in the pipeline:</a:t>
            </a:r>
            <a:endParaRPr/>
          </a:p>
          <a:p>
            <a:pPr indent="-298450" lvl="1" marL="1371600" rtl="0" algn="l">
              <a:spcBef>
                <a:spcPts val="0"/>
              </a:spcBef>
              <a:spcAft>
                <a:spcPts val="0"/>
              </a:spcAft>
              <a:buSzPts val="1100"/>
              <a:buChar char="○"/>
            </a:pPr>
            <a:r>
              <a:rPr lang="en"/>
              <a:t> x0 - x67, y0 - y67 (facial landmarks on the 2D plane)</a:t>
            </a:r>
            <a:endParaRPr/>
          </a:p>
          <a:p>
            <a:pPr indent="-298450" lvl="1" marL="1371600" rtl="0" algn="l">
              <a:spcBef>
                <a:spcPts val="0"/>
              </a:spcBef>
              <a:spcAft>
                <a:spcPts val="0"/>
              </a:spcAft>
              <a:buSzPts val="1100"/>
              <a:buChar char="○"/>
            </a:pPr>
            <a:r>
              <a:rPr lang="en"/>
              <a:t>AU01 - AU45  (17 facial action units intensity)</a:t>
            </a:r>
            <a:endParaRPr/>
          </a:p>
          <a:p>
            <a:pPr indent="-311150" lvl="0" marL="457200" rtl="0" algn="l">
              <a:spcBef>
                <a:spcPts val="0"/>
              </a:spcBef>
              <a:spcAft>
                <a:spcPts val="0"/>
              </a:spcAft>
              <a:buSzPts val="1300"/>
              <a:buChar char="●"/>
            </a:pPr>
            <a:r>
              <a:rPr lang="en"/>
              <a:t>We then use pandas to extract curated features like distances, areas and then we take statistical measures like mean and standard deviation over the complete video to get a single feature point.</a:t>
            </a:r>
            <a:endParaRPr/>
          </a:p>
          <a:p>
            <a:pPr indent="-311150" lvl="0" marL="457200" rtl="0" algn="l">
              <a:spcBef>
                <a:spcPts val="0"/>
              </a:spcBef>
              <a:spcAft>
                <a:spcPts val="0"/>
              </a:spcAft>
              <a:buSzPts val="1300"/>
              <a:buChar char="●"/>
            </a:pPr>
            <a:r>
              <a:rPr lang="en"/>
              <a:t>We also experimented with splitting the video into blocks of 200 frames but this resulted in overfitting of the data and thus skewed the results.</a:t>
            </a:r>
            <a:endParaRPr/>
          </a:p>
        </p:txBody>
      </p:sp>
      <p:pic>
        <p:nvPicPr>
          <p:cNvPr id="147" name="Google Shape;147;p29"/>
          <p:cNvPicPr preferRelativeResize="0"/>
          <p:nvPr/>
        </p:nvPicPr>
        <p:blipFill>
          <a:blip r:embed="rId3">
            <a:alphaModFix/>
          </a:blip>
          <a:stretch>
            <a:fillRect/>
          </a:stretch>
        </p:blipFill>
        <p:spPr>
          <a:xfrm>
            <a:off x="6724976" y="1886888"/>
            <a:ext cx="2162074" cy="19118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30"/>
          <p:cNvGraphicFramePr/>
          <p:nvPr/>
        </p:nvGraphicFramePr>
        <p:xfrm>
          <a:off x="2343575" y="1746875"/>
          <a:ext cx="3000000" cy="3000000"/>
        </p:xfrm>
        <a:graphic>
          <a:graphicData uri="http://schemas.openxmlformats.org/drawingml/2006/table">
            <a:tbl>
              <a:tblPr>
                <a:noFill/>
                <a:tableStyleId>{89693A7B-3154-4E89-8043-0B262813F95C}</a:tableStyleId>
              </a:tblPr>
              <a:tblGrid>
                <a:gridCol w="1447800"/>
                <a:gridCol w="1469200"/>
                <a:gridCol w="1426400"/>
              </a:tblGrid>
              <a:tr h="381000">
                <a:tc>
                  <a:txBody>
                    <a:bodyPr/>
                    <a:lstStyle/>
                    <a:p>
                      <a:pPr indent="0" lvl="0" marL="0" rtl="0" algn="l">
                        <a:spcBef>
                          <a:spcPts val="0"/>
                        </a:spcBef>
                        <a:spcAft>
                          <a:spcPts val="0"/>
                        </a:spcAft>
                        <a:buNone/>
                      </a:pPr>
                      <a:r>
                        <a:rPr lang="en">
                          <a:latin typeface="Oswald"/>
                          <a:ea typeface="Oswald"/>
                          <a:cs typeface="Oswald"/>
                          <a:sym typeface="Oswald"/>
                        </a:rPr>
                        <a:t>Model</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 Architecture</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Accuracy </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swald"/>
                          <a:ea typeface="Oswald"/>
                          <a:cs typeface="Oswald"/>
                          <a:sym typeface="Oswald"/>
                        </a:rPr>
                        <a:t>Random Forest</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500 Voters </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0.85</a:t>
                      </a:r>
                      <a:endParaRPr>
                        <a:solidFill>
                          <a:srgbClr val="212121"/>
                        </a:solidFill>
                        <a:highlight>
                          <a:srgbClr val="FFFFFF"/>
                        </a:highlight>
                        <a:latin typeface="Oswald"/>
                        <a:ea typeface="Oswald"/>
                        <a:cs typeface="Oswald"/>
                        <a:sym typeface="Oswald"/>
                      </a:endParaRPr>
                    </a:p>
                  </a:txBody>
                  <a:tcPr marT="91425" marB="91425" marR="91425" marL="91425" anchor="ctr">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swald"/>
                          <a:ea typeface="Oswald"/>
                          <a:cs typeface="Oswald"/>
                          <a:sym typeface="Oswald"/>
                        </a:rPr>
                        <a:t>Decision Tree</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a:ea typeface="Oswald"/>
                          <a:cs typeface="Oswald"/>
                          <a:sym typeface="Oswald"/>
                        </a:rPr>
                        <a:t>-</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0.75</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swald"/>
                          <a:ea typeface="Oswald"/>
                          <a:cs typeface="Oswald"/>
                          <a:sym typeface="Oswald"/>
                        </a:rPr>
                        <a:t>K-Means</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C</a:t>
                      </a:r>
                      <a:r>
                        <a:rPr lang="en">
                          <a:latin typeface="Oswald"/>
                          <a:ea typeface="Oswald"/>
                          <a:cs typeface="Oswald"/>
                          <a:sym typeface="Oswald"/>
                        </a:rPr>
                        <a:t>lusters = 2</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0.54</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swald"/>
                          <a:ea typeface="Oswald"/>
                          <a:cs typeface="Oswald"/>
                          <a:sym typeface="Oswald"/>
                        </a:rPr>
                        <a:t>DNN Model</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100-&gt;50-&gt;10-&gt;1</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9525">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a:ea typeface="Oswald"/>
                          <a:cs typeface="Oswald"/>
                          <a:sym typeface="Oswald"/>
                        </a:rPr>
                        <a:t>0.</a:t>
                      </a:r>
                      <a:r>
                        <a:rPr lang="en">
                          <a:latin typeface="Oswald"/>
                          <a:ea typeface="Oswald"/>
                          <a:cs typeface="Oswald"/>
                          <a:sym typeface="Oswald"/>
                        </a:rPr>
                        <a:t>85</a:t>
                      </a:r>
                      <a:endParaRPr>
                        <a:latin typeface="Oswald"/>
                        <a:ea typeface="Oswald"/>
                        <a:cs typeface="Oswald"/>
                        <a:sym typeface="Oswald"/>
                      </a:endParaRPr>
                    </a:p>
                  </a:txBody>
                  <a:tcPr marT="91425" marB="91425" marR="91425" marL="91425">
                    <a:lnL cap="flat" cmpd="sng" w="9525">
                      <a:solidFill>
                        <a:srgbClr val="0073AE"/>
                      </a:solidFill>
                      <a:prstDash val="solid"/>
                      <a:round/>
                      <a:headEnd len="sm" w="sm" type="none"/>
                      <a:tailEnd len="sm" w="sm" type="none"/>
                    </a:lnL>
                    <a:lnR cap="flat" cmpd="sng" w="9525">
                      <a:solidFill>
                        <a:srgbClr val="0073AE"/>
                      </a:solidFill>
                      <a:prstDash val="solid"/>
                      <a:round/>
                      <a:headEnd len="sm" w="sm" type="none"/>
                      <a:tailEnd len="sm" w="sm" type="none"/>
                    </a:lnR>
                    <a:lnT cap="flat" cmpd="sng" w="9525">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bl>
          </a:graphicData>
        </a:graphic>
      </p:graphicFrame>
      <p:sp>
        <p:nvSpPr>
          <p:cNvPr id="153" name="Google Shape;153;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and DNN</a:t>
            </a:r>
            <a:r>
              <a:rPr lang="en"/>
              <a:t> Experimentation Results</a:t>
            </a:r>
            <a:endParaRPr/>
          </a:p>
        </p:txBody>
      </p:sp>
      <p:sp>
        <p:nvSpPr>
          <p:cNvPr id="154" name="Google Shape;154;p30"/>
          <p:cNvSpPr txBox="1"/>
          <p:nvPr/>
        </p:nvSpPr>
        <p:spPr>
          <a:xfrm>
            <a:off x="254975" y="444715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Results are on the dataset created using the hand-crafted features of the output of OpenFace.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Updated </a:t>
            </a:r>
            <a:r>
              <a:rPr lang="en" sz="2820"/>
              <a:t>Dataset and Data Flow</a:t>
            </a:r>
            <a:endParaRPr sz="2520"/>
          </a:p>
        </p:txBody>
      </p:sp>
      <p:sp>
        <p:nvSpPr>
          <p:cNvPr id="160" name="Google Shape;160;p3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Used the YFP dataset.</a:t>
            </a:r>
            <a:endParaRPr sz="1400"/>
          </a:p>
          <a:p>
            <a:pPr indent="-317500" lvl="0" marL="457200" rtl="0" algn="l">
              <a:spcBef>
                <a:spcPts val="0"/>
              </a:spcBef>
              <a:spcAft>
                <a:spcPts val="0"/>
              </a:spcAft>
              <a:buSzPts val="1400"/>
              <a:buChar char="●"/>
            </a:pPr>
            <a:r>
              <a:rPr lang="en" sz="1400"/>
              <a:t>The dataset is in form of snapshots taken from the video, averaging 150 frames per video.</a:t>
            </a:r>
            <a:endParaRPr sz="1400"/>
          </a:p>
          <a:p>
            <a:pPr indent="-317500" lvl="0" marL="457200" rtl="0" algn="l">
              <a:spcBef>
                <a:spcPts val="0"/>
              </a:spcBef>
              <a:spcAft>
                <a:spcPts val="0"/>
              </a:spcAft>
              <a:buSzPts val="1400"/>
              <a:buChar char="●"/>
            </a:pPr>
            <a:r>
              <a:rPr lang="en" sz="1400"/>
              <a:t>We ensured each video had near equal contribution to the dataset to ensure a uniform distribution in the dataset.</a:t>
            </a:r>
            <a:endParaRPr sz="1400"/>
          </a:p>
          <a:p>
            <a:pPr indent="-317500" lvl="0" marL="457200" rtl="0" algn="l">
              <a:spcBef>
                <a:spcPts val="0"/>
              </a:spcBef>
              <a:spcAft>
                <a:spcPts val="0"/>
              </a:spcAft>
              <a:buSzPts val="1400"/>
              <a:buChar char="●"/>
            </a:pPr>
            <a:r>
              <a:rPr lang="en" sz="1400"/>
              <a:t>We crop the images to bound the face using Haar filters</a:t>
            </a:r>
            <a:r>
              <a:rPr lang="en" sz="1400"/>
              <a:t>/MTCNN</a:t>
            </a:r>
            <a:r>
              <a:rPr lang="en" sz="1400"/>
              <a:t> to prevent any biases in training by the environment.</a:t>
            </a:r>
            <a:endParaRPr sz="1400"/>
          </a:p>
          <a:p>
            <a:pPr indent="-317500" lvl="0" marL="457200" rtl="0" algn="l">
              <a:spcBef>
                <a:spcPts val="0"/>
              </a:spcBef>
              <a:spcAft>
                <a:spcPts val="0"/>
              </a:spcAft>
              <a:buSzPts val="1400"/>
              <a:buChar char="●"/>
            </a:pPr>
            <a:r>
              <a:rPr lang="en" sz="1400"/>
              <a:t>This bounded image is taken as the feature vector for our CNN model.</a:t>
            </a:r>
            <a:endParaRPr sz="1400"/>
          </a:p>
          <a:p>
            <a:pPr indent="0" lvl="0" marL="0" rtl="0" algn="l">
              <a:spcBef>
                <a:spcPts val="1200"/>
              </a:spcBef>
              <a:spcAft>
                <a:spcPts val="0"/>
              </a:spcAft>
              <a:buNone/>
            </a:pPr>
            <a:r>
              <a:t/>
            </a:r>
            <a:endParaRPr sz="1400"/>
          </a:p>
          <a:p>
            <a:pPr indent="0" lvl="0" marL="914400" rtl="0" algn="l">
              <a:spcBef>
                <a:spcPts val="1200"/>
              </a:spcBef>
              <a:spcAft>
                <a:spcPts val="1200"/>
              </a:spcAft>
              <a:buNone/>
            </a:pPr>
            <a:r>
              <a:t/>
            </a:r>
            <a:endParaRPr sz="1400"/>
          </a:p>
        </p:txBody>
      </p:sp>
      <p:pic>
        <p:nvPicPr>
          <p:cNvPr id="161" name="Google Shape;161;p31"/>
          <p:cNvPicPr preferRelativeResize="0"/>
          <p:nvPr/>
        </p:nvPicPr>
        <p:blipFill>
          <a:blip r:embed="rId3">
            <a:alphaModFix/>
          </a:blip>
          <a:stretch>
            <a:fillRect/>
          </a:stretch>
        </p:blipFill>
        <p:spPr>
          <a:xfrm>
            <a:off x="3443300" y="3412747"/>
            <a:ext cx="2257450" cy="139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a:t>
            </a:r>
            <a:r>
              <a:rPr lang="en"/>
              <a:t>Pipeline for CNN</a:t>
            </a:r>
            <a:endParaRPr/>
          </a:p>
        </p:txBody>
      </p:sp>
      <p:pic>
        <p:nvPicPr>
          <p:cNvPr id="167" name="Google Shape;167;p32"/>
          <p:cNvPicPr preferRelativeResize="0"/>
          <p:nvPr/>
        </p:nvPicPr>
        <p:blipFill>
          <a:blip r:embed="rId3">
            <a:alphaModFix/>
          </a:blip>
          <a:stretch>
            <a:fillRect/>
          </a:stretch>
        </p:blipFill>
        <p:spPr>
          <a:xfrm>
            <a:off x="1274800" y="1287775"/>
            <a:ext cx="6244744" cy="37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Experimentation &amp; Results</a:t>
            </a:r>
            <a:endParaRPr/>
          </a:p>
        </p:txBody>
      </p:sp>
      <p:graphicFrame>
        <p:nvGraphicFramePr>
          <p:cNvPr id="173" name="Google Shape;173;p33"/>
          <p:cNvGraphicFramePr/>
          <p:nvPr/>
        </p:nvGraphicFramePr>
        <p:xfrm>
          <a:off x="1049800" y="1339900"/>
          <a:ext cx="3000000" cy="3000000"/>
        </p:xfrm>
        <a:graphic>
          <a:graphicData uri="http://schemas.openxmlformats.org/drawingml/2006/table">
            <a:tbl>
              <a:tblPr>
                <a:noFill/>
                <a:tableStyleId>{5D20E6B3-FEED-41EB-A00C-2CE475BED732}</a:tableStyleId>
              </a:tblPr>
              <a:tblGrid>
                <a:gridCol w="1192025"/>
                <a:gridCol w="1498775"/>
                <a:gridCol w="1514725"/>
                <a:gridCol w="1450950"/>
                <a:gridCol w="1355275"/>
              </a:tblGrid>
              <a:tr h="387325">
                <a:tc>
                  <a:txBody>
                    <a:bodyPr/>
                    <a:lstStyle/>
                    <a:p>
                      <a:pPr indent="0" lvl="0" marL="0" rtl="0" algn="l">
                        <a:spcBef>
                          <a:spcPts val="0"/>
                        </a:spcBef>
                        <a:spcAft>
                          <a:spcPts val="0"/>
                        </a:spcAft>
                        <a:buNone/>
                      </a:pPr>
                      <a:r>
                        <a:rPr lang="en">
                          <a:latin typeface="Oswald Medium"/>
                          <a:ea typeface="Oswald Medium"/>
                          <a:cs typeface="Oswald Medium"/>
                          <a:sym typeface="Oswald Medium"/>
                        </a:rPr>
                        <a:t>Base</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Layers</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Accuracy</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Precision</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swald Medium"/>
                          <a:ea typeface="Oswald Medium"/>
                          <a:cs typeface="Oswald Medium"/>
                          <a:sym typeface="Oswald Medium"/>
                        </a:rPr>
                        <a:t>Recall</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387325">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64-&gt;32-&gt;16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0.9476 </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0.9890</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0.9054</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ResNet</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64-&gt;32-&gt;16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0.8488</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0.9728</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0.7189</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VGG19</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64-&gt;32-&gt;16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0.8410</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0.8655</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0.8077</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128-&gt;64-&gt;32</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0.9365</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0.9955</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0.8780</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latin typeface="Oswald Medium"/>
                          <a:ea typeface="Oswald Medium"/>
                          <a:cs typeface="Oswald Medium"/>
                          <a:sym typeface="Oswald Medium"/>
                        </a:rPr>
                        <a:t>ResNet + UF</a:t>
                      </a:r>
                      <a:endParaRPr sz="1300">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128-&gt;64-&gt;32</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100"/>
                        <a:t>0.9647</a:t>
                      </a:r>
                      <a:endParaRPr b="1"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100"/>
                        <a:t>0.9753</a:t>
                      </a:r>
                      <a:endParaRPr b="1"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b="1" lang="en" sz="1100"/>
                        <a:t>0.9536</a:t>
                      </a:r>
                      <a:endParaRPr b="1"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VGG19</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128-&gt;64-&gt;32</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0.6835 </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0.6305 </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0.8958</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16-&gt;8-&gt;4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0.9234</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0.9907</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0.8554</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latin typeface="Oswald Medium"/>
                          <a:ea typeface="Oswald Medium"/>
                          <a:cs typeface="Oswald Medium"/>
                          <a:sym typeface="Oswald Medium"/>
                        </a:rPr>
                        <a:t>ResNet + UF</a:t>
                      </a:r>
                      <a:endParaRPr sz="1300">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16-&gt;8-&gt;4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0.8982 </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0.8810 </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0.9217</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VGG19</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16-&gt;8-&gt;4</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0.9264</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0.8944</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0.9679</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r h="12700">
                <a:tc>
                  <a:txBody>
                    <a:bodyPr/>
                    <a:lstStyle/>
                    <a:p>
                      <a:pPr indent="0" lvl="0" marL="0" rtl="0" algn="l">
                        <a:spcBef>
                          <a:spcPts val="0"/>
                        </a:spcBef>
                        <a:spcAft>
                          <a:spcPts val="0"/>
                        </a:spcAft>
                        <a:buNone/>
                      </a:pPr>
                      <a:r>
                        <a:rPr lang="en">
                          <a:latin typeface="Oswald Medium"/>
                          <a:ea typeface="Oswald Medium"/>
                          <a:cs typeface="Oswald Medium"/>
                          <a:sym typeface="Oswald Medium"/>
                        </a:rPr>
                        <a:t>VGG16 + R</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swald Medium"/>
                          <a:ea typeface="Oswald Medium"/>
                          <a:cs typeface="Oswald Medium"/>
                          <a:sym typeface="Oswald Medium"/>
                        </a:rPr>
                        <a:t>64-&gt;32-&gt;16</a:t>
                      </a:r>
                      <a:endParaRPr>
                        <a:latin typeface="Oswald Medium"/>
                        <a:ea typeface="Oswald Medium"/>
                        <a:cs typeface="Oswald Medium"/>
                        <a:sym typeface="Oswald Medium"/>
                      </a:endParaRPr>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0.9486</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0.9891</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c>
                  <a:txBody>
                    <a:bodyPr/>
                    <a:lstStyle/>
                    <a:p>
                      <a:pPr indent="0" lvl="0" marL="0" rtl="0" algn="ctr">
                        <a:spcBef>
                          <a:spcPts val="0"/>
                        </a:spcBef>
                        <a:spcAft>
                          <a:spcPts val="0"/>
                        </a:spcAft>
                        <a:buNone/>
                      </a:pPr>
                      <a:r>
                        <a:rPr lang="en" sz="1100"/>
                        <a:t>0.9078</a:t>
                      </a:r>
                      <a:endParaRPr sz="1100"/>
                    </a:p>
                  </a:txBody>
                  <a:tcPr marT="63500" marB="63500" marR="63500" marL="63500">
                    <a:lnL cap="flat" cmpd="sng" w="12700">
                      <a:solidFill>
                        <a:srgbClr val="0073AE"/>
                      </a:solidFill>
                      <a:prstDash val="solid"/>
                      <a:round/>
                      <a:headEnd len="sm" w="sm" type="none"/>
                      <a:tailEnd len="sm" w="sm" type="none"/>
                    </a:lnL>
                    <a:lnR cap="flat" cmpd="sng" w="12700">
                      <a:solidFill>
                        <a:srgbClr val="0073AE"/>
                      </a:solidFill>
                      <a:prstDash val="solid"/>
                      <a:round/>
                      <a:headEnd len="sm" w="sm" type="none"/>
                      <a:tailEnd len="sm" w="sm" type="none"/>
                    </a:lnR>
                    <a:lnT cap="flat" cmpd="sng" w="12700">
                      <a:solidFill>
                        <a:srgbClr val="0073AE"/>
                      </a:solidFill>
                      <a:prstDash val="solid"/>
                      <a:round/>
                      <a:headEnd len="sm" w="sm" type="none"/>
                      <a:tailEnd len="sm" w="sm" type="none"/>
                    </a:lnT>
                    <a:lnB cap="flat" cmpd="sng" w="12700">
                      <a:solidFill>
                        <a:srgbClr val="0073A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