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4995"/>
    <p:restoredTop sz="94660"/>
  </p:normalViewPr>
  <p:slideViewPr>
    <p:cSldViewPr snapToGrid="0">
      <p:cViewPr varScale="1">
        <p:scale>
          <a:sx d="100" n="104"/>
          <a:sy d="100" n="104"/>
        </p:scale>
        <p:origin x="144" y="25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95D3B7ED-61F7-0542-AE7B-9795C4EFD070}" type="datetimeFigureOut">
              <a:rPr lang="en-US" smtClean="0"/>
              <a:t>28/07/15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9C5789CE-836E-B042-843F-5605E41F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75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l">
              <a:defRPr b="1" baseline="0" cap="all" i="0"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l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8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2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b="1" baseline="0" cap="all" i="0"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5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6A4B53A7-3209-46A6-9454-F38EAC8F11E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cap="sq" w="25400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24964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b="1" baseline="0" cap="all" i="0" spc="10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12/15/2023</a:t>
            </a:fld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b="1" baseline="0" cap="all" i="0" spc="10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b="1" baseline="0" cap="all" i="0" spc="10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93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algn="ctr" cap="flat" cmpd="sng" w="12700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algn="ctr" cap="flat" cmpd="sng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descr="Abstract design of flower petals in pastel" id="4" name="Picture 3">
            <a:extLst>
              <a:ext uri="{FF2B5EF4-FFF2-40B4-BE49-F238E27FC236}">
                <a16:creationId xmlns:a16="http://schemas.microsoft.com/office/drawing/2014/main" id="{DC31FDB3-0B83-BA87-477E-FEDE5B13A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122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9D42C-AF64-61C8-5DD1-C5C3E06D9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234" y="583346"/>
            <a:ext cx="10376553" cy="1685402"/>
          </a:xfrm>
        </p:spPr>
        <p:txBody>
          <a:bodyPr anchor="t" numCol="1">
            <a:normAutofit/>
          </a:bodyPr>
          <a:lstStyle/>
          <a:p>
            <a:r>
              <a:rPr dirty="0" lang="en-US" sz="3600">
                <a:solidFill>
                  <a:srgbClr val="1C4587"/>
                </a:solidFill>
              </a:rPr>
              <a:t>INST754: FINAL PROJECT PRESENTATION</a:t>
            </a:r>
            <a:br>
              <a:rPr dirty="0" lang="en-US" sz="3600">
                <a:solidFill>
                  <a:srgbClr val="FFFFFF"/>
                </a:solidFill>
              </a:rPr>
            </a:br>
            <a:r>
              <a:rPr dirty="0" i="1" lang="en-US" sz="2700">
                <a:solidFill>
                  <a:srgbClr val="1C4587"/>
                </a:solidFill>
              </a:rPr>
              <a:t>LOAN DATASETS INTEGRATION, MODELING AND ANALYSIS USING POWER BI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6438-3ED0-CE6E-0F48-DA6A31D6A55B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9368141" y="4983805"/>
            <a:ext cx="2621603" cy="1528561"/>
          </a:xfrm>
        </p:spPr>
        <p:txBody>
          <a:bodyPr numCol="1">
            <a:noAutofit/>
          </a:bodyPr>
          <a:lstStyle/>
          <a:p>
            <a:endParaRPr dirty="0" lang="en-US" sz="1800">
              <a:solidFill>
                <a:srgbClr val="FFFFFF"/>
              </a:solidFill>
            </a:endParaRPr>
          </a:p>
          <a:p>
            <a:endParaRPr dirty="0" lang="en-US" sz="1800">
              <a:solidFill>
                <a:srgbClr val="FFFFFF"/>
              </a:solidFill>
            </a:endParaRPr>
          </a:p>
          <a:p>
            <a:r>
              <a:rPr dirty="0" lang="en-US" sz="1800">
                <a:solidFill>
                  <a:srgbClr val="1C4587"/>
                </a:solidFill>
              </a:rPr>
              <a:t>Tanya Gupta</a:t>
            </a:r>
          </a:p>
          <a:p>
            <a:r>
              <a:rPr dirty="0" lang="en-US" sz="1800">
                <a:solidFill>
                  <a:srgbClr val="1C4587"/>
                </a:solidFill>
              </a:rPr>
              <a:t>Ushasri Bhogaraju</a:t>
            </a:r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fmla="*/ 129602 w 139039" name="connsiteX0"/>
              <a:gd fmla="*/ 60082 h 139039" name="connsiteY0"/>
              <a:gd fmla="*/ 78957 w 139039" name="connsiteX1"/>
              <a:gd fmla="*/ 60082 h 139039" name="connsiteY1"/>
              <a:gd fmla="*/ 78957 w 139039" name="connsiteX2"/>
              <a:gd fmla="*/ 9437 h 139039" name="connsiteY2"/>
              <a:gd fmla="*/ 69520 w 139039" name="connsiteX3"/>
              <a:gd fmla="*/ 0 h 139039" name="connsiteY3"/>
              <a:gd fmla="*/ 60082 w 139039" name="connsiteX4"/>
              <a:gd fmla="*/ 9437 h 139039" name="connsiteY4"/>
              <a:gd fmla="*/ 60082 w 139039" name="connsiteX5"/>
              <a:gd fmla="*/ 60082 h 139039" name="connsiteY5"/>
              <a:gd fmla="*/ 9437 w 139039" name="connsiteX6"/>
              <a:gd fmla="*/ 60082 h 139039" name="connsiteY6"/>
              <a:gd fmla="*/ 0 w 139039" name="connsiteX7"/>
              <a:gd fmla="*/ 69520 h 139039" name="connsiteY7"/>
              <a:gd fmla="*/ 9437 w 139039" name="connsiteX8"/>
              <a:gd fmla="*/ 78957 h 139039" name="connsiteY8"/>
              <a:gd fmla="*/ 60082 w 139039" name="connsiteX9"/>
              <a:gd fmla="*/ 78957 h 139039" name="connsiteY9"/>
              <a:gd fmla="*/ 60082 w 139039" name="connsiteX10"/>
              <a:gd fmla="*/ 129602 h 139039" name="connsiteY10"/>
              <a:gd fmla="*/ 69520 w 139039" name="connsiteX11"/>
              <a:gd fmla="*/ 139039 h 139039" name="connsiteY11"/>
              <a:gd fmla="*/ 78957 w 139039" name="connsiteX12"/>
              <a:gd fmla="*/ 129602 h 139039" name="connsiteY12"/>
              <a:gd fmla="*/ 78957 w 139039" name="connsiteX13"/>
              <a:gd fmla="*/ 78957 h 139039" name="connsiteY13"/>
              <a:gd fmla="*/ 129602 w 139039" name="connsiteX14"/>
              <a:gd fmla="*/ 78957 h 139039" name="connsiteY14"/>
              <a:gd fmla="*/ 139039 w 139039" name="connsiteX15"/>
              <a:gd fmla="*/ 69520 h 139039" name="connsiteY15"/>
              <a:gd fmla="*/ 129602 w 139039" name="connsiteX16"/>
              <a:gd fmla="*/ 60082 h 139039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cap="flat" w="603">
            <a:noFill/>
            <a:prstDash val="solid"/>
            <a:miter/>
          </a:ln>
        </p:spPr>
        <p:txBody>
          <a:bodyPr anchor="ctr" numCol="1" rtlCol="0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cap="flat" w="422">
            <a:noFill/>
            <a:prstDash val="solid"/>
            <a:miter/>
          </a:ln>
        </p:spPr>
        <p:txBody>
          <a:bodyPr anchor="ctr" numCol="1" rtlCol="0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fmla="*/ 63857 w 127714" name="connsiteX0"/>
              <a:gd fmla="*/ 18874 h 127714" name="connsiteY0"/>
              <a:gd fmla="*/ 108840 w 127714" name="connsiteX1"/>
              <a:gd fmla="*/ 63857 h 127714" name="connsiteY1"/>
              <a:gd fmla="*/ 63857 w 127714" name="connsiteX2"/>
              <a:gd fmla="*/ 108840 h 127714" name="connsiteY2"/>
              <a:gd fmla="*/ 18874 w 127714" name="connsiteX3"/>
              <a:gd fmla="*/ 63857 h 127714" name="connsiteY3"/>
              <a:gd fmla="*/ 63857 w 127714" name="connsiteX4"/>
              <a:gd fmla="*/ 18874 h 127714" name="connsiteY4"/>
              <a:gd fmla="*/ 63857 w 127714" name="connsiteX5"/>
              <a:gd fmla="*/ 0 h 127714" name="connsiteY5"/>
              <a:gd fmla="*/ 0 w 127714" name="connsiteX6"/>
              <a:gd fmla="*/ 63857 h 127714" name="connsiteY6"/>
              <a:gd fmla="*/ 63857 w 127714" name="connsiteX7"/>
              <a:gd fmla="*/ 127714 h 127714" name="connsiteY7"/>
              <a:gd fmla="*/ 127714 w 127714" name="connsiteX8"/>
              <a:gd fmla="*/ 63857 h 127714" name="connsiteY8"/>
              <a:gd fmla="*/ 63857 w 127714" name="connsiteX9"/>
              <a:gd fmla="*/ 0 h 127714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cap="flat" w="610">
            <a:noFill/>
            <a:prstDash val="solid"/>
            <a:miter/>
          </a:ln>
        </p:spPr>
        <p:txBody>
          <a:bodyPr anchor="ctr" numCol="1" rtlCol="0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cap="sq" w="25400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fmla="*/ 141251 w 151536" name="connsiteX0"/>
              <a:gd fmla="*/ 65483 h 151536" name="connsiteY0"/>
              <a:gd fmla="*/ 86053 w 151536" name="connsiteX1"/>
              <a:gd fmla="*/ 65483 h 151536" name="connsiteY1"/>
              <a:gd fmla="*/ 86053 w 151536" name="connsiteX2"/>
              <a:gd fmla="*/ 10285 h 151536" name="connsiteY2"/>
              <a:gd fmla="*/ 75768 w 151536" name="connsiteX3"/>
              <a:gd fmla="*/ 0 h 151536" name="connsiteY3"/>
              <a:gd fmla="*/ 65483 w 151536" name="connsiteX4"/>
              <a:gd fmla="*/ 10285 h 151536" name="connsiteY4"/>
              <a:gd fmla="*/ 65483 w 151536" name="connsiteX5"/>
              <a:gd fmla="*/ 65483 h 151536" name="connsiteY5"/>
              <a:gd fmla="*/ 10285 w 151536" name="connsiteX6"/>
              <a:gd fmla="*/ 65483 h 151536" name="connsiteY6"/>
              <a:gd fmla="*/ 0 w 151536" name="connsiteX7"/>
              <a:gd fmla="*/ 75768 h 151536" name="connsiteY7"/>
              <a:gd fmla="*/ 10285 w 151536" name="connsiteX8"/>
              <a:gd fmla="*/ 86053 h 151536" name="connsiteY8"/>
              <a:gd fmla="*/ 65483 w 151536" name="connsiteX9"/>
              <a:gd fmla="*/ 86053 h 151536" name="connsiteY9"/>
              <a:gd fmla="*/ 65483 w 151536" name="connsiteX10"/>
              <a:gd fmla="*/ 141251 h 151536" name="connsiteY10"/>
              <a:gd fmla="*/ 75768 w 151536" name="connsiteX11"/>
              <a:gd fmla="*/ 151536 h 151536" name="connsiteY11"/>
              <a:gd fmla="*/ 86053 w 151536" name="connsiteX12"/>
              <a:gd fmla="*/ 141251 h 151536" name="connsiteY12"/>
              <a:gd fmla="*/ 86053 w 151536" name="connsiteX13"/>
              <a:gd fmla="*/ 86053 h 151536" name="connsiteY13"/>
              <a:gd fmla="*/ 141251 w 151536" name="connsiteX14"/>
              <a:gd fmla="*/ 86053 h 151536" name="connsiteY14"/>
              <a:gd fmla="*/ 151536 w 151536" name="connsiteX15"/>
              <a:gd fmla="*/ 75768 h 151536" name="connsiteY15"/>
              <a:gd fmla="*/ 141251 w 151536" name="connsiteX16"/>
              <a:gd fmla="*/ 65483 h 151536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cap="flat" w="646">
            <a:noFill/>
            <a:prstDash val="solid"/>
            <a:miter/>
          </a:ln>
        </p:spPr>
        <p:txBody>
          <a:bodyPr anchor="ctr" numCol="1" rtlCol="0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fmla="*/ 54313 w 108625" name="connsiteX0"/>
              <a:gd fmla="*/ 16053 h 108625" name="connsiteY0"/>
              <a:gd fmla="*/ 92572 w 108625" name="connsiteX1"/>
              <a:gd fmla="*/ 54313 h 108625" name="connsiteY1"/>
              <a:gd fmla="*/ 54313 w 108625" name="connsiteX2"/>
              <a:gd fmla="*/ 92572 h 108625" name="connsiteY2"/>
              <a:gd fmla="*/ 16053 w 108625" name="connsiteX3"/>
              <a:gd fmla="*/ 54313 h 108625" name="connsiteY3"/>
              <a:gd fmla="*/ 54313 w 108625" name="connsiteX4"/>
              <a:gd fmla="*/ 16053 h 108625" name="connsiteY4"/>
              <a:gd fmla="*/ 54313 w 108625" name="connsiteX5"/>
              <a:gd fmla="*/ 0 h 108625" name="connsiteY5"/>
              <a:gd fmla="*/ 0 w 108625" name="connsiteX6"/>
              <a:gd fmla="*/ 54313 h 108625" name="connsiteY6"/>
              <a:gd fmla="*/ 54313 w 108625" name="connsiteX7"/>
              <a:gd fmla="*/ 108625 h 108625" name="connsiteY7"/>
              <a:gd fmla="*/ 108625 w 108625" name="connsiteX8"/>
              <a:gd fmla="*/ 54313 h 108625" name="connsiteY8"/>
              <a:gd fmla="*/ 54313 w 108625" name="connsiteX9"/>
              <a:gd fmla="*/ 0 h 108625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cap="flat" w="516">
            <a:noFill/>
            <a:prstDash val="solid"/>
            <a:miter/>
          </a:ln>
        </p:spPr>
        <p:txBody>
          <a:bodyPr anchor="ctr" numCol="1" rtlCol="0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fmla="*/ 95759 w 95759" name="connsiteX0"/>
              <a:gd fmla="*/ 47880 h 95759" name="connsiteY0"/>
              <a:gd fmla="*/ 47880 w 95759" name="connsiteX1"/>
              <a:gd fmla="*/ 95759 h 95759" name="connsiteY1"/>
              <a:gd fmla="*/ 0 w 95759" name="connsiteX2"/>
              <a:gd fmla="*/ 47880 h 95759" name="connsiteY2"/>
              <a:gd fmla="*/ 47880 w 95759" name="connsiteX3"/>
              <a:gd fmla="*/ 0 h 95759" name="connsiteY3"/>
              <a:gd fmla="*/ 95759 w 95759" name="connsiteX4"/>
              <a:gd fmla="*/ 47880 h 95759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cap="flat" w="469">
            <a:noFill/>
            <a:prstDash val="solid"/>
            <a:miter/>
          </a:ln>
        </p:spPr>
        <p:txBody>
          <a:bodyPr anchor="ctr" numCol="1" rtlCol="0"/>
          <a:lstStyle/>
          <a:p>
            <a:pPr algn="l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94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266414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198872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6008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34753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162315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25575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20192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/>
              <a:t>BACKGROUND</a:t>
            </a:r>
          </a:p>
        </p:txBody>
      </p:sp>
      <p:sp>
        <p:nvSpPr>
          <p:cNvPr id="1" name="rect0"/>
          <p:cNvSpPr txBox="1"/>
          <p:nvPr/>
        </p:nvSpPr>
        <p:spPr>
          <a:xfrm>
            <a:off x="1627432" y="1676255"/>
            <a:ext cx="1562335" cy="1562335"/>
          </a:xfrm>
          <a:prstGeom prst="rect">
            <a:avLst/>
          </a:prstGeom>
          <a:noFill/>
        </p:spPr>
        <p:txBody>
          <a:bodyPr wrap="square"/>
          <a:lstStyle/>
          <a:p>
            <a:endParaRPr/>
          </a:p>
        </p:txBody>
      </p:sp>
      <p:sp>
        <p:nvSpPr>
          <p:cNvPr id="2" name="rect1"/>
          <p:cNvSpPr txBox="1"/>
          <p:nvPr/>
        </p:nvSpPr>
        <p:spPr>
          <a:xfrm>
            <a:off x="5873856" y="1315785"/>
            <a:ext cx="6015429" cy="4925767"/>
          </a:xfrm>
          <a:prstGeom prst="rect">
            <a:avLst/>
          </a:prstGeom>
          <a:noFill/>
        </p:spPr>
        <p:txBody>
          <a:bodyPr wrap="square"/>
          <a:lstStyle/>
          <a:p>
            <a:pPr>
              <a:buNone/>
            </a:pPr>
            <a:r>
              <a:rPr/>
              <a:t>The Single Family Residential loan mortgage loan industry in the US is a $14 trillion dollar industry with a YoY growth of 3.1%</a:t>
            </a:r>
            <a:endParaRPr/>
          </a:p>
          <a:p>
            <a:pPr>
              <a:buNone/>
            </a:pPr>
            <a:r>
              <a:rPr/>
              <a:t/>
            </a:r>
          </a:p>
          <a:p>
            <a:pPr>
              <a:buNone/>
            </a:pPr>
          </a:p>
          <a:p>
            <a:r>
              <a:rPr/>
              <a:t/>
            </a:r>
          </a:p>
          <a:p>
            <a:r>
              <a:rPr/>
              <a:t/>
            </a:r>
          </a:p>
          <a:p>
            <a:r>
              <a:rPr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86364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THE RESEARCH QUESTION</a:t>
            </a:r>
          </a:p>
        </p:txBody>
      </p:sp>
      <p:sp>
        <p:nvSpPr>
          <p:cNvPr id="1" name="rect0"/>
          <p:cNvSpPr txBox="1"/>
          <p:nvPr/>
        </p:nvSpPr>
        <p:spPr>
          <a:xfrm>
            <a:off x="1627432" y="1676255"/>
            <a:ext cx="1562335" cy="1562335"/>
          </a:xfrm>
          <a:prstGeom prst="rect">
            <a:avLst/>
          </a:prstGeom>
          <a:noFill/>
        </p:spPr>
        <p:txBody>
          <a:bodyPr wrap="square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64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DATASET ACQUISITION</a:t>
            </a:r>
          </a:p>
        </p:txBody>
      </p:sp>
    </p:spTree>
    <p:extLst>
      <p:ext uri="{BB962C8B-B14F-4D97-AF65-F5344CB8AC3E}">
        <p14:creationId xmlns:p14="http://schemas.microsoft.com/office/powerpoint/2010/main" val="268902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EXTRACT AND LOAD</a:t>
            </a:r>
          </a:p>
        </p:txBody>
      </p:sp>
    </p:spTree>
    <p:extLst>
      <p:ext uri="{BB962C8B-B14F-4D97-AF65-F5344CB8AC3E}">
        <p14:creationId xmlns:p14="http://schemas.microsoft.com/office/powerpoint/2010/main" val="204172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161531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CREATING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419286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25140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03FF2-BA24-562C-7A7D-89285F14A40A}"/>
              </a:ext>
            </a:extLst>
          </p:cNvPr>
          <p:cNvSpPr txBox="1"/>
          <p:nvPr/>
        </p:nvSpPr>
        <p:spPr>
          <a:xfrm>
            <a:off x="3768436" y="350982"/>
            <a:ext cx="4922982" cy="369332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/>
              <a:t> ANALYSIS AND REPORTING </a:t>
            </a:r>
          </a:p>
        </p:txBody>
      </p:sp>
    </p:spTree>
    <p:extLst>
      <p:ext uri="{BB962C8B-B14F-4D97-AF65-F5344CB8AC3E}">
        <p14:creationId xmlns:p14="http://schemas.microsoft.com/office/powerpoint/2010/main" val="26132494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05F9078-86F9-4258-A3E1-F8EFF02AE8CC}" name="GradientVTI" vid="{4848699B-BB01-41E3-9EC4-3D97DFE5292B}"/>
    </a:ext>
  </a:extLst>
</a:theme>
</file>

<file path=ppt/theme/theme2.xml><?xml version="1.0" encoding="utf-8"?>
<a:theme xmlns:a="http://schemas.openxmlformats.org/drawingml/2006/main" name="GradientVTI">
  <a:themeElements>
    <a:clrScheme name="AnalogousFromRegularSeedLef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05F9078-86F9-4258-A3E1-F8EFF02AE8CC}" name="GradientVTI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72</Words>
  <Paragraphs>19</Paragraphs>
  <Slides>15</Slides>
  <Notes>0</Notes>
  <TotalTime>16</TotalTime>
  <HiddenSlides>0</HiddenSlides>
  <MMClips>0</MMClips>
  <ScaleCrop>false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18">
      <vt:lpstr>Arial</vt:lpstr>
      <vt:lpstr>Univers</vt:lpstr>
      <vt:lpstr>GradientVTI</vt:lpstr>
      <vt:lpstr>INST754: FINAL PROJECT PRESENTATION FREDDIE MAC LOAN DATASETS INTEGRATION, MODELING AND ANALYSIS USING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2023-12-16T01:53:39Z</dcterms:created>
  <dc:creator>Ushasri Bhogaraju</dc:creator>
  <cp:lastModifiedBy>Ushasri Bhogaraju</cp:lastModifiedBy>
  <dcterms:modified xsi:type="dcterms:W3CDTF">2023-12-16T02:10:15Z</dcterms:modified>
  <cp:revision>2</cp:revision>
  <dc:title>INST754: FINAL PROJECT PRESENTATION FREDDIE MAC LOAN DATASETS INTEGRATION, MODELING AND ANALYSIS USING POWER BI</dc:title>
</cp:coreProperties>
</file>