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0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1" r:id="rId14"/>
    <p:sldId id="272" r:id="rId15"/>
    <p:sldId id="277" r:id="rId16"/>
    <p:sldId id="278" r:id="rId17"/>
    <p:sldId id="267" r:id="rId18"/>
    <p:sldId id="268" r:id="rId19"/>
    <p:sldId id="269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2217"/>
    <a:srgbClr val="CC3300"/>
    <a:srgbClr val="41140B"/>
    <a:srgbClr val="682012"/>
    <a:srgbClr val="040404"/>
    <a:srgbClr val="991D13"/>
    <a:srgbClr val="59110B"/>
    <a:srgbClr val="990033"/>
    <a:srgbClr val="A93D11"/>
    <a:srgbClr val="D224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8DD30D-3377-0EF0-D3F4-0D9328202706}" v="9" dt="2021-12-07T05:37:22.4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nneer Selvam" userId="S::contact@codeshoppy.com::f25469a4-5f5b-43d9-8bc8-25bf5402de52" providerId="AD" clId="Web-{F88DD30D-3377-0EF0-D3F4-0D9328202706}"/>
    <pc:docChg chg="modSld">
      <pc:chgData name="Panneer Selvam" userId="S::contact@codeshoppy.com::f25469a4-5f5b-43d9-8bc8-25bf5402de52" providerId="AD" clId="Web-{F88DD30D-3377-0EF0-D3F4-0D9328202706}" dt="2021-12-07T05:37:22.445" v="8" actId="20577"/>
      <pc:docMkLst>
        <pc:docMk/>
      </pc:docMkLst>
      <pc:sldChg chg="modSp">
        <pc:chgData name="Panneer Selvam" userId="S::contact@codeshoppy.com::f25469a4-5f5b-43d9-8bc8-25bf5402de52" providerId="AD" clId="Web-{F88DD30D-3377-0EF0-D3F4-0D9328202706}" dt="2021-12-07T05:37:22.445" v="8" actId="20577"/>
        <pc:sldMkLst>
          <pc:docMk/>
          <pc:sldMk cId="3930554759" sldId="269"/>
        </pc:sldMkLst>
        <pc:spChg chg="mod">
          <ac:chgData name="Panneer Selvam" userId="S::contact@codeshoppy.com::f25469a4-5f5b-43d9-8bc8-25bf5402de52" providerId="AD" clId="Web-{F88DD30D-3377-0EF0-D3F4-0D9328202706}" dt="2021-12-07T05:37:22.445" v="8" actId="20577"/>
          <ac:spMkLst>
            <pc:docMk/>
            <pc:sldMk cId="3930554759" sldId="26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 userDrawn="1"/>
        </p:nvSpPr>
        <p:spPr>
          <a:xfrm>
            <a:off x="10045521" y="154546"/>
            <a:ext cx="1912017" cy="605109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81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69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501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791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730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368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077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443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568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257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53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991D13">
                <a:lumMod val="79000"/>
              </a:srgbClr>
            </a:gs>
            <a:gs pos="4000">
              <a:srgbClr val="41140B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DECC7-2B92-49EA-A87A-CDB0E892FBD9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1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xT1vkMzZWf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100000">
              <a:srgbClr val="41140B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666" y="1606483"/>
            <a:ext cx="4793007" cy="154060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41817" y="2872226"/>
            <a:ext cx="2834640" cy="7315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Watch Video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73335" y="5680696"/>
            <a:ext cx="3657600" cy="6953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Call : +91 9629754500</a:t>
            </a:r>
          </a:p>
        </p:txBody>
      </p:sp>
      <p:sp>
        <p:nvSpPr>
          <p:cNvPr id="8" name="Rectangle 7"/>
          <p:cNvSpPr/>
          <p:nvPr/>
        </p:nvSpPr>
        <p:spPr>
          <a:xfrm>
            <a:off x="207441" y="6012759"/>
            <a:ext cx="3775166" cy="70539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Email: contact@codeshoppy.com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052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/>
          <p:nvPr/>
        </p:nvSpPr>
        <p:spPr>
          <a:xfrm>
            <a:off x="0" y="435416"/>
            <a:ext cx="211015" cy="450849"/>
          </a:xfrm>
          <a:custGeom>
            <a:avLst/>
            <a:gdLst/>
            <a:ahLst/>
            <a:cxnLst/>
            <a:rect l="l" t="t" r="r" b="b"/>
            <a:pathLst>
              <a:path w="77470" h="177165">
                <a:moveTo>
                  <a:pt x="77076" y="0"/>
                </a:moveTo>
                <a:lnTo>
                  <a:pt x="0" y="0"/>
                </a:lnTo>
                <a:lnTo>
                  <a:pt x="0" y="176936"/>
                </a:lnTo>
                <a:lnTo>
                  <a:pt x="77076" y="176936"/>
                </a:lnTo>
                <a:lnTo>
                  <a:pt x="77076" y="0"/>
                </a:lnTo>
                <a:close/>
              </a:path>
            </a:pathLst>
          </a:custGeom>
          <a:solidFill>
            <a:srgbClr val="D921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924122" y="476174"/>
            <a:ext cx="4542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-15" dirty="0">
                <a:solidFill>
                  <a:srgbClr val="D82128"/>
                </a:solidFill>
                <a:latin typeface="Roboto"/>
              </a:rPr>
              <a:t>ADVANTAGES OF PROPOSED SYSTEM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4122" y="1207439"/>
            <a:ext cx="10515600" cy="4351338"/>
          </a:xfrm>
        </p:spPr>
        <p:txBody>
          <a:bodyPr/>
          <a:lstStyle/>
          <a:p>
            <a:pPr marL="342900" lvl="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Regular"/>
                <a:cs typeface="Calibri" panose="020F0502020204030204" pitchFamily="34" charset="0"/>
              </a:rPr>
              <a:t>Easy updates of mark results on mobile app </a:t>
            </a:r>
            <a:endParaRPr lang="en-IN" sz="1600" dirty="0">
              <a:solidFill>
                <a:schemeClr val="tx1">
                  <a:lumMod val="65000"/>
                  <a:lumOff val="35000"/>
                </a:schemeClr>
              </a:solidFill>
              <a:latin typeface="RobotoRegular"/>
              <a:cs typeface="Calibri" panose="020F0502020204030204" pitchFamily="34" charset="0"/>
            </a:endParaRPr>
          </a:p>
          <a:p>
            <a:pPr marL="342900" lvl="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Regular"/>
                <a:cs typeface="Calibri" panose="020F0502020204030204" pitchFamily="34" charset="0"/>
              </a:rPr>
              <a:t>Provides an easy platform for student interaction.</a:t>
            </a:r>
            <a:endParaRPr lang="en-IN" sz="1600" dirty="0">
              <a:solidFill>
                <a:schemeClr val="tx1">
                  <a:lumMod val="65000"/>
                  <a:lumOff val="35000"/>
                </a:schemeClr>
              </a:solidFill>
              <a:latin typeface="RobotoRegular"/>
              <a:cs typeface="Calibri" panose="020F0502020204030204" pitchFamily="34" charset="0"/>
            </a:endParaRPr>
          </a:p>
          <a:p>
            <a:pPr marL="342900" lvl="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Regular"/>
                <a:cs typeface="Calibri" panose="020F0502020204030204" pitchFamily="34" charset="0"/>
              </a:rPr>
              <a:t>Easy and fast updating of notices and events for better communication between students and administration.</a:t>
            </a:r>
            <a:endParaRPr lang="en-IN" sz="1600" dirty="0">
              <a:solidFill>
                <a:schemeClr val="tx1">
                  <a:lumMod val="65000"/>
                  <a:lumOff val="35000"/>
                </a:schemeClr>
              </a:solidFill>
              <a:latin typeface="RobotoRegular"/>
              <a:cs typeface="Calibri" panose="020F0502020204030204" pitchFamily="34" charset="0"/>
            </a:endParaRPr>
          </a:p>
          <a:p>
            <a:pPr marL="342900" lvl="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Regular"/>
                <a:cs typeface="Calibri" panose="020F0502020204030204" pitchFamily="34" charset="0"/>
              </a:rPr>
              <a:t>Updating regarding events, conference, placement, results, files </a:t>
            </a:r>
            <a:endParaRPr lang="en-IN" sz="1600" dirty="0">
              <a:solidFill>
                <a:schemeClr val="tx1">
                  <a:lumMod val="65000"/>
                  <a:lumOff val="35000"/>
                </a:schemeClr>
              </a:solidFill>
              <a:latin typeface="RobotoRegular"/>
              <a:cs typeface="Calibri" panose="020F0502020204030204" pitchFamily="34" charset="0"/>
            </a:endParaRPr>
          </a:p>
          <a:p>
            <a:pPr marL="342900" lvl="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Regular"/>
                <a:cs typeface="Calibri" panose="020F0502020204030204" pitchFamily="34" charset="0"/>
              </a:rPr>
              <a:t>Updating of recent notices and upcoming events.</a:t>
            </a:r>
            <a:endParaRPr lang="en-IN" sz="1600" dirty="0">
              <a:solidFill>
                <a:schemeClr val="tx1">
                  <a:lumMod val="65000"/>
                  <a:lumOff val="35000"/>
                </a:schemeClr>
              </a:solidFill>
              <a:latin typeface="RobotoRegular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157" y="106552"/>
            <a:ext cx="1802422" cy="57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401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/>
          <p:nvPr/>
        </p:nvSpPr>
        <p:spPr>
          <a:xfrm>
            <a:off x="0" y="435416"/>
            <a:ext cx="211015" cy="450849"/>
          </a:xfrm>
          <a:custGeom>
            <a:avLst/>
            <a:gdLst/>
            <a:ahLst/>
            <a:cxnLst/>
            <a:rect l="l" t="t" r="r" b="b"/>
            <a:pathLst>
              <a:path w="77470" h="177165">
                <a:moveTo>
                  <a:pt x="77076" y="0"/>
                </a:moveTo>
                <a:lnTo>
                  <a:pt x="0" y="0"/>
                </a:lnTo>
                <a:lnTo>
                  <a:pt x="0" y="176936"/>
                </a:lnTo>
                <a:lnTo>
                  <a:pt x="77076" y="176936"/>
                </a:lnTo>
                <a:lnTo>
                  <a:pt x="77076" y="0"/>
                </a:lnTo>
                <a:close/>
              </a:path>
            </a:pathLst>
          </a:custGeom>
          <a:solidFill>
            <a:srgbClr val="D921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968932" y="476174"/>
            <a:ext cx="1728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-15" dirty="0">
                <a:solidFill>
                  <a:srgbClr val="D82128"/>
                </a:solidFill>
                <a:latin typeface="Roboto"/>
              </a:rPr>
              <a:t>MODULE LIST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157" y="106552"/>
            <a:ext cx="1802422" cy="579350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139310" y="886265"/>
            <a:ext cx="10689269" cy="558277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latin typeface="RobotoRegular"/>
              </a:rPr>
              <a:t>ADMIN:</a:t>
            </a:r>
          </a:p>
          <a:p>
            <a:pPr marL="627063" lvl="0" algn="just" fontAlgn="base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en-US" sz="1600" dirty="0">
                <a:solidFill>
                  <a:srgbClr val="000000"/>
                </a:solidFill>
                <a:latin typeface="RobotoRegular"/>
                <a:ea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  <a:p>
            <a:pPr marL="627063" lvl="0" algn="just" fontAlgn="base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RobotoRegular"/>
                <a:ea typeface="Times New Roman" panose="02020603050405020304" pitchFamily="18" charset="0"/>
                <a:cs typeface="Times New Roman" panose="02020603050405020304" pitchFamily="18" charset="0"/>
              </a:rPr>
              <a:t>View student details</a:t>
            </a:r>
          </a:p>
          <a:p>
            <a:pPr marL="0" lvl="0" indent="0" algn="just" fontAlgn="base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b="1" dirty="0">
                <a:latin typeface="RobotoRegular"/>
                <a:ea typeface="Times New Roman" panose="02020603050405020304" pitchFamily="18" charset="0"/>
                <a:cs typeface="Times New Roman" panose="02020603050405020304" pitchFamily="18" charset="0"/>
              </a:rPr>
              <a:t>STAFF/ FACULTY</a:t>
            </a:r>
          </a:p>
          <a:p>
            <a:pPr marL="627063" lvl="0" indent="-271463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982663" algn="l"/>
              </a:tabLst>
            </a:pPr>
            <a:r>
              <a:rPr lang="en-US" sz="1600" dirty="0">
                <a:solidFill>
                  <a:srgbClr val="000000"/>
                </a:solidFill>
                <a:latin typeface="RobotoRegular"/>
                <a:ea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endParaRPr lang="en-IN" sz="1600" dirty="0">
              <a:latin typeface="RobotoRegular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7063" lvl="0" indent="-271463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982663" algn="l"/>
              </a:tabLst>
            </a:pPr>
            <a:r>
              <a:rPr lang="en-US" sz="1600" dirty="0">
                <a:solidFill>
                  <a:srgbClr val="000000"/>
                </a:solidFill>
                <a:latin typeface="RobotoRegular"/>
                <a:ea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endParaRPr lang="en-IN" sz="1600" dirty="0">
              <a:latin typeface="RobotoRegular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7063" lvl="0" indent="-271463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982663" algn="l"/>
              </a:tabLst>
            </a:pPr>
            <a:r>
              <a:rPr lang="en-US" sz="1600" dirty="0">
                <a:solidFill>
                  <a:srgbClr val="000000"/>
                </a:solidFill>
                <a:latin typeface="RobotoRegular"/>
                <a:ea typeface="Times New Roman" panose="02020603050405020304" pitchFamily="18" charset="0"/>
                <a:cs typeface="Times New Roman" panose="02020603050405020304" pitchFamily="18" charset="0"/>
              </a:rPr>
              <a:t>Update staff details</a:t>
            </a:r>
            <a:endParaRPr lang="en-IN" sz="1600" dirty="0">
              <a:latin typeface="RobotoRegular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7063" lvl="0" indent="-271463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982663" algn="l"/>
              </a:tabLst>
            </a:pPr>
            <a:r>
              <a:rPr lang="en-US" sz="1600" dirty="0">
                <a:solidFill>
                  <a:srgbClr val="000000"/>
                </a:solidFill>
                <a:latin typeface="RobotoRegular"/>
                <a:ea typeface="Times New Roman" panose="02020603050405020304" pitchFamily="18" charset="0"/>
                <a:cs typeface="Times New Roman" panose="02020603050405020304" pitchFamily="18" charset="0"/>
              </a:rPr>
              <a:t>Add student details</a:t>
            </a:r>
            <a:endParaRPr lang="en-IN" sz="1600" dirty="0">
              <a:latin typeface="RobotoRegular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7063" lvl="0" indent="-271463" algn="ju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982663" algn="l"/>
              </a:tabLst>
            </a:pPr>
            <a:r>
              <a:rPr lang="en-US" sz="1600" dirty="0">
                <a:solidFill>
                  <a:srgbClr val="000000"/>
                </a:solidFill>
                <a:latin typeface="RobotoRegular"/>
                <a:ea typeface="Times New Roman" panose="02020603050405020304" pitchFamily="18" charset="0"/>
                <a:cs typeface="Times New Roman" panose="02020603050405020304" pitchFamily="18" charset="0"/>
              </a:rPr>
              <a:t>Update event details</a:t>
            </a:r>
          </a:p>
          <a:p>
            <a:pPr marL="627063" lvl="0" indent="-271463" algn="ju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982663" algn="l"/>
              </a:tabLst>
            </a:pPr>
            <a:r>
              <a:rPr lang="en-US" sz="1600" dirty="0">
                <a:solidFill>
                  <a:srgbClr val="000000"/>
                </a:solidFill>
                <a:latin typeface="RobotoRegular"/>
                <a:ea typeface="Calibri" panose="020F0502020204030204" pitchFamily="34" charset="0"/>
                <a:cs typeface="Times New Roman" panose="02020603050405020304" pitchFamily="18" charset="0"/>
              </a:rPr>
              <a:t>Update placement details</a:t>
            </a:r>
          </a:p>
          <a:p>
            <a:pPr marL="627063" lvl="0" indent="-271463" algn="ju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982663" algn="l"/>
              </a:tabLst>
            </a:pPr>
            <a:r>
              <a:rPr lang="en-US" sz="1600" dirty="0">
                <a:solidFill>
                  <a:srgbClr val="000000"/>
                </a:solidFill>
                <a:latin typeface="RobotoRegular"/>
                <a:ea typeface="Calibri" panose="020F0502020204030204" pitchFamily="34" charset="0"/>
                <a:cs typeface="Times New Roman" panose="02020603050405020304" pitchFamily="18" charset="0"/>
              </a:rPr>
              <a:t>Update attendance details</a:t>
            </a:r>
          </a:p>
          <a:p>
            <a:pPr marL="627063" lvl="0" indent="-271463" algn="ju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982663" algn="l"/>
              </a:tabLst>
            </a:pPr>
            <a:r>
              <a:rPr lang="en-US" sz="1600" dirty="0">
                <a:solidFill>
                  <a:srgbClr val="000000"/>
                </a:solidFill>
                <a:latin typeface="RobotoRegular"/>
                <a:ea typeface="Calibri" panose="020F0502020204030204" pitchFamily="34" charset="0"/>
                <a:cs typeface="Times New Roman" panose="02020603050405020304" pitchFamily="18" charset="0"/>
              </a:rPr>
              <a:t>Post result details</a:t>
            </a:r>
          </a:p>
          <a:p>
            <a:pPr marL="627063" lvl="0" indent="-271463" algn="ju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982663" algn="l"/>
              </a:tabLst>
            </a:pPr>
            <a:r>
              <a:rPr lang="en-US" sz="1600" dirty="0">
                <a:solidFill>
                  <a:srgbClr val="000000"/>
                </a:solidFill>
                <a:latin typeface="RobotoRegular"/>
                <a:ea typeface="Calibri" panose="020F0502020204030204" pitchFamily="34" charset="0"/>
                <a:cs typeface="Times New Roman" panose="02020603050405020304" pitchFamily="18" charset="0"/>
              </a:rPr>
              <a:t>Share file</a:t>
            </a:r>
            <a:endParaRPr lang="en-IN" sz="1600" dirty="0">
              <a:latin typeface="RobotoRegular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 fontAlgn="base">
              <a:lnSpc>
                <a:spcPct val="115000"/>
              </a:lnSpc>
              <a:spcAft>
                <a:spcPts val="0"/>
              </a:spcAft>
              <a:buNone/>
            </a:pPr>
            <a:endParaRPr lang="en-US" sz="1600" b="1" dirty="0">
              <a:latin typeface="RobotoRegular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796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/>
          <p:nvPr/>
        </p:nvSpPr>
        <p:spPr>
          <a:xfrm>
            <a:off x="0" y="435416"/>
            <a:ext cx="211015" cy="450849"/>
          </a:xfrm>
          <a:custGeom>
            <a:avLst/>
            <a:gdLst/>
            <a:ahLst/>
            <a:cxnLst/>
            <a:rect l="l" t="t" r="r" b="b"/>
            <a:pathLst>
              <a:path w="77470" h="177165">
                <a:moveTo>
                  <a:pt x="77076" y="0"/>
                </a:moveTo>
                <a:lnTo>
                  <a:pt x="0" y="0"/>
                </a:lnTo>
                <a:lnTo>
                  <a:pt x="0" y="176936"/>
                </a:lnTo>
                <a:lnTo>
                  <a:pt x="77076" y="176936"/>
                </a:lnTo>
                <a:lnTo>
                  <a:pt x="77076" y="0"/>
                </a:lnTo>
                <a:close/>
              </a:path>
            </a:pathLst>
          </a:custGeom>
          <a:solidFill>
            <a:srgbClr val="D921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891801" y="476174"/>
            <a:ext cx="1728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-15" dirty="0">
                <a:solidFill>
                  <a:srgbClr val="D82128"/>
                </a:solidFill>
                <a:latin typeface="Roboto"/>
              </a:rPr>
              <a:t>MODULE LIST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157" y="106552"/>
            <a:ext cx="1802422" cy="579350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40358" y="1085766"/>
            <a:ext cx="10515600" cy="48098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RobotoRegular"/>
              </a:rPr>
              <a:t>STUDENT</a:t>
            </a:r>
          </a:p>
          <a:p>
            <a:pPr marL="450850" lvl="0" indent="-273050" algn="just" fontAlgn="base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RobotoRegular"/>
                <a:ea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endParaRPr lang="en-IN" sz="1600" dirty="0">
              <a:latin typeface="RobotoRegular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850" lvl="0" indent="-273050" algn="just" fontAlgn="base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RobotoRegular"/>
                <a:ea typeface="Times New Roman" panose="02020603050405020304" pitchFamily="18" charset="0"/>
                <a:cs typeface="Times New Roman" panose="02020603050405020304" pitchFamily="18" charset="0"/>
              </a:rPr>
              <a:t>View staff details</a:t>
            </a:r>
          </a:p>
          <a:p>
            <a:pPr marL="450850" lvl="0" indent="-273050" algn="just" fontAlgn="base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RobotoRegular"/>
                <a:ea typeface="Calibri" panose="020F0502020204030204" pitchFamily="34" charset="0"/>
                <a:cs typeface="Times New Roman" panose="02020603050405020304" pitchFamily="18" charset="0"/>
              </a:rPr>
              <a:t>View notification</a:t>
            </a:r>
          </a:p>
          <a:p>
            <a:pPr marL="450850" lvl="0" indent="-273050" algn="just" fontAlgn="base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RobotoRegular"/>
                <a:ea typeface="Calibri" panose="020F0502020204030204" pitchFamily="34" charset="0"/>
                <a:cs typeface="Times New Roman" panose="02020603050405020304" pitchFamily="18" charset="0"/>
              </a:rPr>
              <a:t>View personal details</a:t>
            </a:r>
          </a:p>
          <a:p>
            <a:pPr marL="450850" lvl="0" indent="-273050" algn="just" fontAlgn="base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RobotoRegular"/>
                <a:ea typeface="Calibri" panose="020F0502020204030204" pitchFamily="34" charset="0"/>
                <a:cs typeface="Times New Roman" panose="02020603050405020304" pitchFamily="18" charset="0"/>
              </a:rPr>
              <a:t>View result</a:t>
            </a:r>
          </a:p>
          <a:p>
            <a:pPr marL="450850" lvl="0" indent="-273050" algn="just" fontAlgn="base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RobotoRegular"/>
                <a:ea typeface="Calibri" panose="020F0502020204030204" pitchFamily="34" charset="0"/>
                <a:cs typeface="Times New Roman" panose="02020603050405020304" pitchFamily="18" charset="0"/>
              </a:rPr>
              <a:t>Download file</a:t>
            </a:r>
            <a:endParaRPr lang="en-IN" sz="1600" dirty="0">
              <a:latin typeface="RobotoRegular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087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5170" y="475376"/>
            <a:ext cx="2590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-15" dirty="0">
                <a:solidFill>
                  <a:srgbClr val="D82128"/>
                </a:solidFill>
                <a:latin typeface="Roboto"/>
              </a:rPr>
              <a:t>USECASE DIAGRAMS</a:t>
            </a:r>
          </a:p>
        </p:txBody>
      </p:sp>
      <p:sp>
        <p:nvSpPr>
          <p:cNvPr id="7" name="Rectangle 6"/>
          <p:cNvSpPr/>
          <p:nvPr/>
        </p:nvSpPr>
        <p:spPr>
          <a:xfrm>
            <a:off x="833958" y="954544"/>
            <a:ext cx="2019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-15" dirty="0">
                <a:solidFill>
                  <a:srgbClr val="D82128"/>
                </a:solidFill>
                <a:latin typeface="Roboto"/>
              </a:rPr>
              <a:t>USER/ STUDENT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157" y="106552"/>
            <a:ext cx="1802422" cy="57935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382" y="954544"/>
            <a:ext cx="5098708" cy="51114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478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33854" y="604165"/>
            <a:ext cx="2139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-15" dirty="0">
                <a:solidFill>
                  <a:srgbClr val="D82128"/>
                </a:solidFill>
                <a:latin typeface="Roboto"/>
              </a:rPr>
              <a:t>STAFF/ FACULITY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157" y="106552"/>
            <a:ext cx="1802422" cy="57935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459" y="685902"/>
            <a:ext cx="5677699" cy="5270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1511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/>
          <p:nvPr/>
        </p:nvSpPr>
        <p:spPr>
          <a:xfrm>
            <a:off x="0" y="435416"/>
            <a:ext cx="211015" cy="450849"/>
          </a:xfrm>
          <a:custGeom>
            <a:avLst/>
            <a:gdLst/>
            <a:ahLst/>
            <a:cxnLst/>
            <a:rect l="l" t="t" r="r" b="b"/>
            <a:pathLst>
              <a:path w="77470" h="177165">
                <a:moveTo>
                  <a:pt x="77076" y="0"/>
                </a:moveTo>
                <a:lnTo>
                  <a:pt x="0" y="0"/>
                </a:lnTo>
                <a:lnTo>
                  <a:pt x="0" y="176936"/>
                </a:lnTo>
                <a:lnTo>
                  <a:pt x="77076" y="176936"/>
                </a:lnTo>
                <a:lnTo>
                  <a:pt x="77076" y="0"/>
                </a:lnTo>
                <a:close/>
              </a:path>
            </a:pathLst>
          </a:custGeom>
          <a:solidFill>
            <a:srgbClr val="D921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798489" y="476174"/>
            <a:ext cx="57053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spc="-15" dirty="0">
                <a:solidFill>
                  <a:srgbClr val="D82128"/>
                </a:solidFill>
                <a:latin typeface="Roboto"/>
              </a:rPr>
              <a:t>WORK FLOW DIAGRAM FOR ANDROID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496" y="1231770"/>
            <a:ext cx="8747598" cy="45508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157" y="106552"/>
            <a:ext cx="1802422" cy="57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308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/>
          <p:nvPr/>
        </p:nvSpPr>
        <p:spPr>
          <a:xfrm>
            <a:off x="0" y="435416"/>
            <a:ext cx="211015" cy="450849"/>
          </a:xfrm>
          <a:custGeom>
            <a:avLst/>
            <a:gdLst/>
            <a:ahLst/>
            <a:cxnLst/>
            <a:rect l="l" t="t" r="r" b="b"/>
            <a:pathLst>
              <a:path w="77470" h="177165">
                <a:moveTo>
                  <a:pt x="77076" y="0"/>
                </a:moveTo>
                <a:lnTo>
                  <a:pt x="0" y="0"/>
                </a:lnTo>
                <a:lnTo>
                  <a:pt x="0" y="176936"/>
                </a:lnTo>
                <a:lnTo>
                  <a:pt x="77076" y="176936"/>
                </a:lnTo>
                <a:lnTo>
                  <a:pt x="77076" y="0"/>
                </a:lnTo>
                <a:close/>
              </a:path>
            </a:pathLst>
          </a:custGeom>
          <a:solidFill>
            <a:srgbClr val="D921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661755" y="476174"/>
            <a:ext cx="61138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spc="-15" dirty="0">
                <a:solidFill>
                  <a:srgbClr val="D82128"/>
                </a:solidFill>
                <a:latin typeface="Roboto"/>
              </a:rPr>
              <a:t>WORK FLOW DIAGRAM FOR WEB APPLICATION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253" y="1282755"/>
            <a:ext cx="8834907" cy="46801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157" y="106552"/>
            <a:ext cx="1802422" cy="57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822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/>
          <p:nvPr/>
        </p:nvSpPr>
        <p:spPr>
          <a:xfrm>
            <a:off x="0" y="435416"/>
            <a:ext cx="211015" cy="450849"/>
          </a:xfrm>
          <a:custGeom>
            <a:avLst/>
            <a:gdLst/>
            <a:ahLst/>
            <a:cxnLst/>
            <a:rect l="l" t="t" r="r" b="b"/>
            <a:pathLst>
              <a:path w="77470" h="177165">
                <a:moveTo>
                  <a:pt x="77076" y="0"/>
                </a:moveTo>
                <a:lnTo>
                  <a:pt x="0" y="0"/>
                </a:lnTo>
                <a:lnTo>
                  <a:pt x="0" y="176936"/>
                </a:lnTo>
                <a:lnTo>
                  <a:pt x="77076" y="176936"/>
                </a:lnTo>
                <a:lnTo>
                  <a:pt x="77076" y="0"/>
                </a:lnTo>
                <a:close/>
              </a:path>
            </a:pathLst>
          </a:custGeom>
          <a:solidFill>
            <a:srgbClr val="D921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081441" y="476174"/>
            <a:ext cx="192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-15" dirty="0">
                <a:solidFill>
                  <a:srgbClr val="D82128"/>
                </a:solidFill>
                <a:latin typeface="Roboto"/>
              </a:rPr>
              <a:t>SCREENSHOTS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157" y="106552"/>
            <a:ext cx="1802422" cy="579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853" y="1142471"/>
            <a:ext cx="3802829" cy="48818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698" y="1142471"/>
            <a:ext cx="3641604" cy="473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781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/>
          <p:nvPr/>
        </p:nvSpPr>
        <p:spPr>
          <a:xfrm>
            <a:off x="0" y="435416"/>
            <a:ext cx="211015" cy="450849"/>
          </a:xfrm>
          <a:custGeom>
            <a:avLst/>
            <a:gdLst/>
            <a:ahLst/>
            <a:cxnLst/>
            <a:rect l="l" t="t" r="r" b="b"/>
            <a:pathLst>
              <a:path w="77470" h="177165">
                <a:moveTo>
                  <a:pt x="77076" y="0"/>
                </a:moveTo>
                <a:lnTo>
                  <a:pt x="0" y="0"/>
                </a:lnTo>
                <a:lnTo>
                  <a:pt x="0" y="176936"/>
                </a:lnTo>
                <a:lnTo>
                  <a:pt x="77076" y="176936"/>
                </a:lnTo>
                <a:lnTo>
                  <a:pt x="77076" y="0"/>
                </a:lnTo>
                <a:close/>
              </a:path>
            </a:pathLst>
          </a:custGeom>
          <a:solidFill>
            <a:srgbClr val="D921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957696" y="476174"/>
            <a:ext cx="1717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-15" dirty="0">
                <a:solidFill>
                  <a:srgbClr val="D82128"/>
                </a:solidFill>
                <a:latin typeface="Roboto"/>
              </a:rPr>
              <a:t>CONCLUSION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957696" y="1104408"/>
            <a:ext cx="10515600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Regular"/>
                <a:cs typeface="Calibri" panose="020F0502020204030204" pitchFamily="34" charset="0"/>
              </a:rPr>
              <a:t>The project entitled as College Management System is the  system that deals with the </a:t>
            </a:r>
            <a:r>
              <a:rPr lang="en-US" sz="1600" b="1" dirty="0">
                <a:solidFill>
                  <a:srgbClr val="C00000"/>
                </a:solidFill>
                <a:latin typeface="RobotoRegular"/>
                <a:cs typeface="Calibri" panose="020F0502020204030204" pitchFamily="34" charset="0"/>
              </a:rPr>
              <a:t>information of all student details</a:t>
            </a:r>
            <a:endParaRPr lang="en-IN" sz="1600" dirty="0">
              <a:solidFill>
                <a:schemeClr val="tx1">
                  <a:lumMod val="65000"/>
                  <a:lumOff val="35000"/>
                </a:schemeClr>
              </a:solidFill>
              <a:latin typeface="RobotoRegular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Regular"/>
                <a:cs typeface="Calibri" panose="020F0502020204030204" pitchFamily="34" charset="0"/>
              </a:rPr>
              <a:t>System leads to instant updates for all student any where physical.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>
                <a:solidFill>
                  <a:schemeClr val="tx1">
                    <a:lumMod val="65000"/>
                    <a:lumOff val="35000"/>
                  </a:schemeClr>
                </a:solidFill>
                <a:latin typeface="RobotoRegular"/>
                <a:cs typeface="Calibri" panose="020F0502020204030204" pitchFamily="34" charset="0"/>
              </a:rPr>
              <a:t>Its also connect to parent about the ongoing progess in college/school</a:t>
            </a:r>
            <a:endParaRPr lang="en-US" sz="1600" dirty="0">
              <a:solidFill>
                <a:srgbClr val="C00000"/>
              </a:solidFill>
              <a:latin typeface="RobotoRegular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157" y="106552"/>
            <a:ext cx="1802422" cy="57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558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/>
          <p:nvPr/>
        </p:nvSpPr>
        <p:spPr>
          <a:xfrm>
            <a:off x="0" y="435416"/>
            <a:ext cx="211015" cy="450849"/>
          </a:xfrm>
          <a:custGeom>
            <a:avLst/>
            <a:gdLst/>
            <a:ahLst/>
            <a:cxnLst/>
            <a:rect l="l" t="t" r="r" b="b"/>
            <a:pathLst>
              <a:path w="77470" h="177165">
                <a:moveTo>
                  <a:pt x="77076" y="0"/>
                </a:moveTo>
                <a:lnTo>
                  <a:pt x="0" y="0"/>
                </a:lnTo>
                <a:lnTo>
                  <a:pt x="0" y="176936"/>
                </a:lnTo>
                <a:lnTo>
                  <a:pt x="77076" y="176936"/>
                </a:lnTo>
                <a:lnTo>
                  <a:pt x="77076" y="0"/>
                </a:lnTo>
                <a:close/>
              </a:path>
            </a:pathLst>
          </a:custGeom>
          <a:solidFill>
            <a:srgbClr val="D921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283617" y="476174"/>
            <a:ext cx="2945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-15" dirty="0">
                <a:solidFill>
                  <a:srgbClr val="D82128"/>
                </a:solidFill>
                <a:latin typeface="Roboto"/>
              </a:rPr>
              <a:t>FUTURE ENHANCEMENT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83617" y="886265"/>
            <a:ext cx="10515600" cy="56046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latin typeface="RobotoRegular"/>
              </a:rPr>
              <a:t>In Future work, This application to develop a cross platforms like IOS, etc.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>
                <a:latin typeface="RobotoRegular"/>
              </a:rPr>
              <a:t>In adding the more features of college management system to develop access with user’s flexibility.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Regular"/>
              </a:rPr>
              <a:t>To authenticate the users based on the system users list which is maintained by the operating system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Regular"/>
              </a:rPr>
              <a:t>To restrict the usage of all files by the users based on their privileges on the system</a:t>
            </a:r>
            <a:endParaRPr lang="en-IN" sz="1600" dirty="0">
              <a:latin typeface="RobotoRegular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157" y="106552"/>
            <a:ext cx="1802422" cy="57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554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100000">
              <a:srgbClr val="41140B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57140" y="2734837"/>
            <a:ext cx="10515600" cy="132556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br>
              <a:rPr lang="en-IN" sz="4000" dirty="0"/>
            </a:br>
            <a:endParaRPr lang="en-IN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724" y="706670"/>
            <a:ext cx="9846552" cy="5381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065" y="39189"/>
            <a:ext cx="1802422" cy="57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730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/>
          <p:nvPr/>
        </p:nvSpPr>
        <p:spPr>
          <a:xfrm>
            <a:off x="0" y="435416"/>
            <a:ext cx="211015" cy="450849"/>
          </a:xfrm>
          <a:custGeom>
            <a:avLst/>
            <a:gdLst/>
            <a:ahLst/>
            <a:cxnLst/>
            <a:rect l="l" t="t" r="r" b="b"/>
            <a:pathLst>
              <a:path w="77470" h="177165">
                <a:moveTo>
                  <a:pt x="77076" y="0"/>
                </a:moveTo>
                <a:lnTo>
                  <a:pt x="0" y="0"/>
                </a:lnTo>
                <a:lnTo>
                  <a:pt x="0" y="176936"/>
                </a:lnTo>
                <a:lnTo>
                  <a:pt x="77076" y="176936"/>
                </a:lnTo>
                <a:lnTo>
                  <a:pt x="77076" y="0"/>
                </a:lnTo>
                <a:close/>
              </a:path>
            </a:pathLst>
          </a:custGeom>
          <a:solidFill>
            <a:srgbClr val="D921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858129" y="476174"/>
            <a:ext cx="32359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pc="-15" dirty="0">
                <a:solidFill>
                  <a:srgbClr val="D82128"/>
                </a:solidFill>
                <a:latin typeface="Roboto"/>
              </a:rPr>
              <a:t>REFERNECES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58129" y="1090981"/>
            <a:ext cx="10515600" cy="5501656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Regular"/>
              </a:rPr>
              <a:t>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Drucker, Peter, F., 1981. Management: Tasks, Responsibilities and  Practices, Allied Publishers, New Delhi.</a:t>
            </a:r>
          </a:p>
          <a:p>
            <a:pPr>
              <a:lnSpc>
                <a:spcPct val="100000"/>
              </a:lnSpc>
            </a:pPr>
            <a:endParaRPr lang="en-IN" sz="16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Hodgets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Richard M., 1986, Management Theory: process and Practice, Academic Press, London.</a:t>
            </a:r>
          </a:p>
          <a:p>
            <a:pPr>
              <a:lnSpc>
                <a:spcPct val="100000"/>
              </a:lnSpc>
            </a:pPr>
            <a:endParaRPr lang="en-IN" sz="16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Stoner, James. A.F. and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Freeman.E.R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., 1989. Management, Prentice  Hall of India, New Delhi.</a:t>
            </a:r>
          </a:p>
          <a:p>
            <a:pPr>
              <a:lnSpc>
                <a:spcPct val="100000"/>
              </a:lnSpc>
            </a:pPr>
            <a:endParaRPr lang="en-IN" sz="16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Katz R.L., 1974. Skills of an Effective Administrator, Harvard  Business Review, 52(5) 90- 102.</a:t>
            </a:r>
          </a:p>
          <a:p>
            <a:pPr>
              <a:lnSpc>
                <a:spcPct val="100000"/>
              </a:lnSpc>
            </a:pPr>
            <a:endParaRPr lang="en-IN" sz="16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Newman, William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Hsummer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Charles E. and Warren, E, 1974. The  Process of Management: Concepts,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Behaviour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Practice, Prentice  Hall of India; New Delhi.</a:t>
            </a:r>
            <a:endParaRPr lang="en-IN" sz="16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157" y="106552"/>
            <a:ext cx="1802422" cy="57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06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57140" y="2734837"/>
            <a:ext cx="10515600" cy="132556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chemeClr val="bg1"/>
                </a:solidFill>
                <a:latin typeface="Roboto"/>
              </a:rPr>
              <a:t>COLLEGE MANAGEMENT SYSTEM</a:t>
            </a:r>
            <a:br>
              <a:rPr lang="en-IN" sz="4000" dirty="0"/>
            </a:b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517298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435416"/>
            <a:ext cx="211015" cy="450849"/>
          </a:xfrm>
          <a:custGeom>
            <a:avLst/>
            <a:gdLst/>
            <a:ahLst/>
            <a:cxnLst/>
            <a:rect l="l" t="t" r="r" b="b"/>
            <a:pathLst>
              <a:path w="77470" h="177165">
                <a:moveTo>
                  <a:pt x="77076" y="0"/>
                </a:moveTo>
                <a:lnTo>
                  <a:pt x="0" y="0"/>
                </a:lnTo>
                <a:lnTo>
                  <a:pt x="0" y="176936"/>
                </a:lnTo>
                <a:lnTo>
                  <a:pt x="77076" y="176936"/>
                </a:lnTo>
                <a:lnTo>
                  <a:pt x="77076" y="0"/>
                </a:lnTo>
                <a:close/>
              </a:path>
            </a:pathLst>
          </a:custGeom>
          <a:solidFill>
            <a:srgbClr val="D921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16017" y="0"/>
            <a:ext cx="10435079" cy="725091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lang="en-US" sz="2000" b="1" spc="-15" dirty="0">
                <a:solidFill>
                  <a:srgbClr val="D82128"/>
                </a:solidFill>
                <a:latin typeface="Roboto"/>
                <a:cs typeface="Roboto"/>
              </a:rPr>
              <a:t>AIM OF THE PROJECT</a:t>
            </a:r>
            <a:endParaRPr lang="en-US" sz="2000" b="1" dirty="0">
              <a:latin typeface="Roboto"/>
              <a:cs typeface="Roboto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16017" y="886265"/>
            <a:ext cx="11085854" cy="575923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RobotoRegular"/>
                <a:cs typeface="Calibri" panose="020F0502020204030204" pitchFamily="34" charset="0"/>
              </a:rPr>
              <a:t>An Android and Web application </a:t>
            </a:r>
            <a:r>
              <a:rPr lang="en-US" sz="1800" b="1" dirty="0">
                <a:solidFill>
                  <a:srgbClr val="C00000"/>
                </a:solidFill>
                <a:latin typeface="RobotoRegular"/>
                <a:cs typeface="Calibri" panose="020F0502020204030204" pitchFamily="34" charset="0"/>
              </a:rPr>
              <a:t>for college </a:t>
            </a:r>
            <a:r>
              <a:rPr lang="en-US" sz="1800" dirty="0">
                <a:latin typeface="RobotoRegular"/>
                <a:cs typeface="Calibri" panose="020F0502020204030204" pitchFamily="34" charset="0"/>
              </a:rPr>
              <a:t>is an application that can be accessed throughout the organization and especially by students well with proper login provided when needed.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RobotoRegular"/>
                <a:cs typeface="Calibri" panose="020F0502020204030204" pitchFamily="34" charset="0"/>
              </a:rPr>
              <a:t>Using </a:t>
            </a:r>
            <a:r>
              <a:rPr lang="en-US" sz="1800" b="1" dirty="0">
                <a:solidFill>
                  <a:srgbClr val="C00000"/>
                </a:solidFill>
                <a:latin typeface="RobotoRegular"/>
                <a:cs typeface="Calibri" panose="020F0502020204030204" pitchFamily="34" charset="0"/>
              </a:rPr>
              <a:t>college management application</a:t>
            </a:r>
            <a:r>
              <a:rPr lang="en-US" sz="1800" dirty="0">
                <a:solidFill>
                  <a:srgbClr val="C00000"/>
                </a:solidFill>
                <a:latin typeface="RobotoRegular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RobotoRegular"/>
                <a:cs typeface="Calibri" panose="020F0502020204030204" pitchFamily="34" charset="0"/>
              </a:rPr>
              <a:t>students will able to stay updated with </a:t>
            </a:r>
            <a:r>
              <a:rPr lang="en-US" sz="1800" b="1" dirty="0">
                <a:solidFill>
                  <a:srgbClr val="C00000"/>
                </a:solidFill>
                <a:latin typeface="RobotoRegular"/>
                <a:cs typeface="Calibri" panose="020F0502020204030204" pitchFamily="34" charset="0"/>
              </a:rPr>
              <a:t>their Mark results, sports, placement, college events, circular notice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RobotoRegular"/>
                <a:cs typeface="Calibri" panose="020F0502020204030204" pitchFamily="34" charset="0"/>
              </a:rPr>
              <a:t>An web and mobile based college campus </a:t>
            </a:r>
            <a:r>
              <a:rPr lang="en-US" sz="1800" b="1" dirty="0">
                <a:solidFill>
                  <a:srgbClr val="C00000"/>
                </a:solidFill>
                <a:latin typeface="RobotoRegular"/>
                <a:cs typeface="Calibri" panose="020F0502020204030204" pitchFamily="34" charset="0"/>
              </a:rPr>
              <a:t>to share the college campus activities</a:t>
            </a:r>
            <a:r>
              <a:rPr lang="en-US" sz="1800" dirty="0">
                <a:solidFill>
                  <a:srgbClr val="C00000"/>
                </a:solidFill>
                <a:latin typeface="RobotoRegular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RobotoRegular"/>
                <a:cs typeface="Calibri" panose="020F0502020204030204" pitchFamily="34" charset="0"/>
              </a:rPr>
              <a:t>application will provide updates to the students of their respective departments, notices regarding the recruiting company, campus interview date and other placement activities.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RobotoRegular"/>
                <a:cs typeface="Calibri" panose="020F0502020204030204" pitchFamily="34" charset="0"/>
              </a:rPr>
              <a:t>Using </a:t>
            </a:r>
            <a:r>
              <a:rPr lang="en-US" sz="1800" b="1" dirty="0">
                <a:solidFill>
                  <a:srgbClr val="C00000"/>
                </a:solidFill>
                <a:latin typeface="RobotoRegular"/>
                <a:cs typeface="Calibri" panose="020F0502020204030204" pitchFamily="34" charset="0"/>
              </a:rPr>
              <a:t>college management application</a:t>
            </a:r>
            <a:r>
              <a:rPr lang="en-US" sz="1800" dirty="0">
                <a:solidFill>
                  <a:srgbClr val="C00000"/>
                </a:solidFill>
                <a:latin typeface="RobotoRegular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RobotoRegular"/>
                <a:cs typeface="Calibri" panose="020F0502020204030204" pitchFamily="34" charset="0"/>
              </a:rPr>
              <a:t>system you can manage all information of all aspects of a college, its students, faculties, Departments, marks and other curricular activities.</a:t>
            </a:r>
            <a:endParaRPr lang="en-IN" sz="1800" dirty="0">
              <a:latin typeface="RobotoRegular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RobotoRegular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tx1">
                  <a:lumMod val="65000"/>
                  <a:lumOff val="35000"/>
                </a:schemeClr>
              </a:solidFill>
              <a:latin typeface="RobotoRegular"/>
            </a:endParaRPr>
          </a:p>
          <a:p>
            <a:pPr marL="0" indent="0" algn="just">
              <a:buNone/>
            </a:pPr>
            <a:endParaRPr lang="en-IN" sz="1600" dirty="0">
              <a:solidFill>
                <a:schemeClr val="tx1">
                  <a:lumMod val="65000"/>
                  <a:lumOff val="35000"/>
                </a:schemeClr>
              </a:solidFill>
              <a:latin typeface="RobotoRegular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527" y="145741"/>
            <a:ext cx="1802422" cy="57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21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/>
          <p:nvPr/>
        </p:nvSpPr>
        <p:spPr>
          <a:xfrm>
            <a:off x="0" y="435416"/>
            <a:ext cx="211015" cy="450849"/>
          </a:xfrm>
          <a:custGeom>
            <a:avLst/>
            <a:gdLst/>
            <a:ahLst/>
            <a:cxnLst/>
            <a:rect l="l" t="t" r="r" b="b"/>
            <a:pathLst>
              <a:path w="77470" h="177165">
                <a:moveTo>
                  <a:pt x="77076" y="0"/>
                </a:moveTo>
                <a:lnTo>
                  <a:pt x="0" y="0"/>
                </a:lnTo>
                <a:lnTo>
                  <a:pt x="0" y="176936"/>
                </a:lnTo>
                <a:lnTo>
                  <a:pt x="77076" y="176936"/>
                </a:lnTo>
                <a:lnTo>
                  <a:pt x="77076" y="0"/>
                </a:lnTo>
                <a:close/>
              </a:path>
            </a:pathLst>
          </a:custGeom>
          <a:solidFill>
            <a:srgbClr val="D921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09411" y="309809"/>
            <a:ext cx="10515600" cy="702062"/>
          </a:xfrm>
        </p:spPr>
        <p:txBody>
          <a:bodyPr>
            <a:normAutofit/>
          </a:bodyPr>
          <a:lstStyle/>
          <a:p>
            <a:r>
              <a:rPr lang="en-US" sz="2000" b="1" spc="-15" dirty="0">
                <a:solidFill>
                  <a:srgbClr val="D82128"/>
                </a:solidFill>
                <a:latin typeface="Roboto"/>
                <a:cs typeface="Roboto"/>
              </a:rPr>
              <a:t>OBJECTIVE OF THIS PROJECT</a:t>
            </a:r>
            <a:endParaRPr lang="en-IN" sz="2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9410" y="1011871"/>
            <a:ext cx="11023243" cy="489953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latin typeface="RobotoRegular"/>
                <a:cs typeface="Calibri" panose="020F0502020204030204" pitchFamily="34" charset="0"/>
              </a:rPr>
              <a:t>This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Regular"/>
                <a:cs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RobotoRegular"/>
                <a:cs typeface="Calibri" panose="020F0502020204030204" pitchFamily="34" charset="0"/>
              </a:rPr>
              <a:t>college management application</a:t>
            </a:r>
            <a:r>
              <a:rPr lang="en-US" sz="1600" dirty="0">
                <a:solidFill>
                  <a:srgbClr val="C00000"/>
                </a:solidFill>
                <a:latin typeface="RobotoRegular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RobotoRegular"/>
                <a:cs typeface="Calibri" panose="020F0502020204030204" pitchFamily="34" charset="0"/>
              </a:rPr>
              <a:t>system facilitates colleges to maintain the functionality related to college employees and their students.</a:t>
            </a:r>
            <a:endParaRPr lang="en-IN" sz="1600" dirty="0">
              <a:latin typeface="RobotoRegular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Regular"/>
                <a:cs typeface="Calibri" panose="020F0502020204030204" pitchFamily="34" charset="0"/>
              </a:rPr>
              <a:t>Providing a smart technology college management system.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Regular"/>
                <a:cs typeface="Calibri" panose="020F0502020204030204" pitchFamily="34" charset="0"/>
              </a:rPr>
              <a:t>College management system provides the easiest way to manage all functionalities of a college. </a:t>
            </a:r>
            <a:endParaRPr lang="en-IN" sz="1600" dirty="0">
              <a:latin typeface="RobotoRegular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Regular"/>
                <a:cs typeface="Calibri" panose="020F0502020204030204" pitchFamily="34" charset="0"/>
              </a:rPr>
              <a:t>This application will help to reduce wasting college administration and faculties time for manage the all student information.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Regular"/>
                <a:cs typeface="Calibri" panose="020F0502020204030204" pitchFamily="34" charset="0"/>
              </a:rPr>
              <a:t>The majority of the population/ organization today uses smart phones with active internet connection, which is the basic requirement for this product to function properly.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Regular"/>
                <a:cs typeface="Calibri" panose="020F0502020204030204" pitchFamily="34" charset="0"/>
              </a:rPr>
              <a:t>This project falls under the category of embedded systems and android applications</a:t>
            </a:r>
            <a:endParaRPr lang="en-IN" sz="1600" dirty="0">
              <a:latin typeface="RobotoRegular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RobotoRegular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157" y="106552"/>
            <a:ext cx="1802422" cy="57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84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583" y="277621"/>
            <a:ext cx="10515600" cy="816561"/>
          </a:xfrm>
        </p:spPr>
        <p:txBody>
          <a:bodyPr>
            <a:normAutofit/>
          </a:bodyPr>
          <a:lstStyle/>
          <a:p>
            <a:r>
              <a:rPr lang="en-US" sz="2000" b="1" spc="-15" dirty="0">
                <a:solidFill>
                  <a:srgbClr val="D82128"/>
                </a:solidFill>
                <a:latin typeface="Roboto"/>
              </a:rPr>
              <a:t>SOFTWARE AND HARDWARE REQUIREMENTS </a:t>
            </a:r>
            <a:endParaRPr lang="en-IN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44583" y="831909"/>
            <a:ext cx="11328364" cy="602609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IN" sz="1400" b="1" spc="-35" dirty="0">
                <a:solidFill>
                  <a:srgbClr val="DA2727"/>
                </a:solidFill>
                <a:latin typeface="Roboto"/>
                <a:cs typeface="Roboto"/>
              </a:rPr>
              <a:t>HARDWARE REQUIREMENTS:</a:t>
            </a:r>
          </a:p>
          <a:p>
            <a:pPr lvl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RobotoRegular"/>
              </a:rPr>
              <a:t>Processor		  :     intel </a:t>
            </a:r>
            <a:r>
              <a:rPr lang="en-US" sz="1400" dirty="0" err="1">
                <a:latin typeface="RobotoRegular"/>
              </a:rPr>
              <a:t>pentium</a:t>
            </a:r>
            <a:r>
              <a:rPr lang="en-US" sz="1400" dirty="0">
                <a:latin typeface="RobotoRegular"/>
              </a:rPr>
              <a:t> iv 1.8 </a:t>
            </a:r>
            <a:r>
              <a:rPr lang="en-US" sz="1400" dirty="0" err="1">
                <a:latin typeface="RobotoRegular"/>
              </a:rPr>
              <a:t>ghz</a:t>
            </a:r>
            <a:endParaRPr lang="en-IN" sz="1400" dirty="0">
              <a:latin typeface="RobotoRegular"/>
            </a:endParaRPr>
          </a:p>
          <a:p>
            <a:pPr lvl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RobotoRegular"/>
              </a:rPr>
              <a:t>Motherboard                 	  :     </a:t>
            </a:r>
            <a:r>
              <a:rPr lang="en-US" sz="1400" dirty="0" err="1">
                <a:latin typeface="RobotoRegular"/>
              </a:rPr>
              <a:t>intel</a:t>
            </a:r>
            <a:r>
              <a:rPr lang="en-US" sz="1400" dirty="0">
                <a:latin typeface="RobotoRegular"/>
              </a:rPr>
              <a:t> 915gvsr chipset board   </a:t>
            </a:r>
            <a:endParaRPr lang="en-IN" sz="1400" dirty="0">
              <a:latin typeface="RobotoRegular"/>
            </a:endParaRPr>
          </a:p>
          <a:p>
            <a:pPr lvl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RobotoRegular"/>
              </a:rPr>
              <a:t>Ram			  :     1 </a:t>
            </a:r>
            <a:r>
              <a:rPr lang="en-US" sz="1400" dirty="0" err="1">
                <a:latin typeface="RobotoRegular"/>
              </a:rPr>
              <a:t>gb</a:t>
            </a:r>
            <a:r>
              <a:rPr lang="en-US" sz="1400" dirty="0">
                <a:latin typeface="RobotoRegular"/>
              </a:rPr>
              <a:t> ddr2 ram</a:t>
            </a:r>
            <a:endParaRPr lang="en-IN" sz="1400" dirty="0">
              <a:latin typeface="RobotoRegular"/>
            </a:endParaRPr>
          </a:p>
          <a:p>
            <a:pPr lvl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RobotoRegular"/>
              </a:rPr>
              <a:t>Hard disk drive	 	  :      160 </a:t>
            </a:r>
            <a:r>
              <a:rPr lang="en-US" sz="1400" dirty="0" err="1">
                <a:latin typeface="RobotoRegular"/>
              </a:rPr>
              <a:t>gb</a:t>
            </a:r>
            <a:endParaRPr lang="en-IN" sz="1400" b="1" dirty="0">
              <a:latin typeface="Roboto"/>
              <a:cs typeface="Roboto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IN" sz="1400" b="1" spc="-35" dirty="0">
                <a:solidFill>
                  <a:srgbClr val="DA2727"/>
                </a:solidFill>
                <a:latin typeface="Roboto"/>
                <a:cs typeface="Roboto"/>
              </a:rPr>
              <a:t>SOFTWARE REQUIREMENTS: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RobotoRegular"/>
              </a:rPr>
              <a:t>Front end	: html5, css3, bootstrap</a:t>
            </a:r>
            <a:endParaRPr lang="en-IN" sz="1400" dirty="0">
              <a:latin typeface="RobotoRegular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RobotoRegular"/>
              </a:rPr>
              <a:t>Back end	: </a:t>
            </a:r>
            <a:r>
              <a:rPr lang="en-US" sz="1400" dirty="0" err="1">
                <a:latin typeface="RobotoRegular"/>
              </a:rPr>
              <a:t>php</a:t>
            </a:r>
            <a:r>
              <a:rPr lang="en-US" sz="1400" dirty="0">
                <a:latin typeface="RobotoRegular"/>
              </a:rPr>
              <a:t>, </a:t>
            </a:r>
            <a:r>
              <a:rPr lang="en-US" sz="1400" dirty="0" err="1">
                <a:latin typeface="RobotoRegular"/>
              </a:rPr>
              <a:t>mysql</a:t>
            </a:r>
            <a:endParaRPr lang="en-IN" sz="1400" dirty="0">
              <a:latin typeface="RobotoRegular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RobotoRegular"/>
              </a:rPr>
              <a:t>Control end	: angular java script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RobotoRegula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IN" sz="1400" b="1" spc="-35" dirty="0">
                <a:solidFill>
                  <a:srgbClr val="DA2727"/>
                </a:solidFill>
                <a:latin typeface="Roboto"/>
                <a:cs typeface="Roboto"/>
              </a:rPr>
              <a:t>PHP  TOOLS: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RobotoRegular"/>
              </a:rPr>
              <a:t>xampp-win32-5.5.19-0-VC11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Regular"/>
              </a:rPr>
              <a:t>	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400" b="1" spc="-35" dirty="0">
                <a:solidFill>
                  <a:srgbClr val="DA2727"/>
                </a:solidFill>
                <a:latin typeface="Roboto"/>
                <a:cs typeface="Roboto"/>
              </a:rPr>
              <a:t>ANDROID TOOLS: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Android Emulator</a:t>
            </a:r>
            <a:endParaRPr lang="en-IN" sz="1400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RobotoRegular"/>
              </a:rPr>
              <a:t>xampp-win32-5.5.19-0-VC11	</a:t>
            </a:r>
            <a:endParaRPr lang="en-IN" sz="1400" dirty="0">
              <a:latin typeface="RobotoRegular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RobotoRegular"/>
              </a:rPr>
              <a:t>Android SDK - adt-bundle-windows-x86</a:t>
            </a:r>
          </a:p>
          <a:p>
            <a:pPr marL="0" indent="0">
              <a:buNone/>
            </a:pP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latin typeface="RobotoRegular"/>
            </a:endParaRPr>
          </a:p>
          <a:p>
            <a:pPr marL="0" indent="0">
              <a:buNone/>
            </a:pPr>
            <a:endParaRPr lang="en-IN" sz="1400" b="1" spc="-35" dirty="0">
              <a:solidFill>
                <a:srgbClr val="DA2727"/>
              </a:solidFill>
              <a:latin typeface="Roboto"/>
              <a:cs typeface="Roboto"/>
            </a:endParaRPr>
          </a:p>
          <a:p>
            <a:pPr marL="0" indent="0">
              <a:buNone/>
            </a:pP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latin typeface="RobotoRegular"/>
            </a:endParaRPr>
          </a:p>
          <a:p>
            <a:pPr marL="0" indent="0">
              <a:buNone/>
            </a:pPr>
            <a:r>
              <a:rPr lang="en-US" sz="1400" dirty="0"/>
              <a:t> </a:t>
            </a:r>
            <a:endParaRPr lang="en-IN" sz="1400" dirty="0"/>
          </a:p>
          <a:p>
            <a:pPr marL="0" indent="0">
              <a:buNone/>
            </a:pPr>
            <a:endParaRPr lang="en-IN" sz="1400" b="1" spc="-35" dirty="0">
              <a:solidFill>
                <a:srgbClr val="DA2727"/>
              </a:solidFill>
              <a:latin typeface="Roboto"/>
              <a:cs typeface="Roboto"/>
            </a:endParaRPr>
          </a:p>
          <a:p>
            <a:pPr marL="0" indent="0">
              <a:buNone/>
            </a:pPr>
            <a:endParaRPr lang="en-IN" sz="1400" dirty="0"/>
          </a:p>
        </p:txBody>
      </p:sp>
      <p:sp>
        <p:nvSpPr>
          <p:cNvPr id="3" name="object 3"/>
          <p:cNvSpPr/>
          <p:nvPr/>
        </p:nvSpPr>
        <p:spPr>
          <a:xfrm>
            <a:off x="0" y="435416"/>
            <a:ext cx="211015" cy="450849"/>
          </a:xfrm>
          <a:custGeom>
            <a:avLst/>
            <a:gdLst/>
            <a:ahLst/>
            <a:cxnLst/>
            <a:rect l="l" t="t" r="r" b="b"/>
            <a:pathLst>
              <a:path w="77470" h="177165">
                <a:moveTo>
                  <a:pt x="77076" y="0"/>
                </a:moveTo>
                <a:lnTo>
                  <a:pt x="0" y="0"/>
                </a:lnTo>
                <a:lnTo>
                  <a:pt x="0" y="176936"/>
                </a:lnTo>
                <a:lnTo>
                  <a:pt x="77076" y="176936"/>
                </a:lnTo>
                <a:lnTo>
                  <a:pt x="77076" y="0"/>
                </a:lnTo>
                <a:close/>
              </a:path>
            </a:pathLst>
          </a:custGeom>
          <a:solidFill>
            <a:srgbClr val="D9212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138"/>
          <p:cNvGrpSpPr/>
          <p:nvPr/>
        </p:nvGrpSpPr>
        <p:grpSpPr>
          <a:xfrm>
            <a:off x="7328080" y="1509884"/>
            <a:ext cx="3484808" cy="3706060"/>
            <a:chOff x="777926" y="5809361"/>
            <a:chExt cx="1541780" cy="1506220"/>
          </a:xfrm>
        </p:grpSpPr>
        <p:sp>
          <p:nvSpPr>
            <p:cNvPr id="6" name="object 139"/>
            <p:cNvSpPr/>
            <p:nvPr/>
          </p:nvSpPr>
          <p:spPr>
            <a:xfrm>
              <a:off x="1511973" y="5929757"/>
              <a:ext cx="80264" cy="101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40"/>
            <p:cNvSpPr/>
            <p:nvPr/>
          </p:nvSpPr>
          <p:spPr>
            <a:xfrm>
              <a:off x="1286433" y="5884888"/>
              <a:ext cx="69697" cy="709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1"/>
            <p:cNvSpPr/>
            <p:nvPr/>
          </p:nvSpPr>
          <p:spPr>
            <a:xfrm>
              <a:off x="2077300" y="6025909"/>
              <a:ext cx="15240" cy="83185"/>
            </a:xfrm>
            <a:custGeom>
              <a:avLst/>
              <a:gdLst/>
              <a:ahLst/>
              <a:cxnLst/>
              <a:rect l="l" t="t" r="r" b="b"/>
              <a:pathLst>
                <a:path w="15239" h="83185">
                  <a:moveTo>
                    <a:pt x="2730" y="0"/>
                  </a:moveTo>
                  <a:lnTo>
                    <a:pt x="0" y="82727"/>
                  </a:lnTo>
                  <a:lnTo>
                    <a:pt x="12204" y="83121"/>
                  </a:lnTo>
                  <a:lnTo>
                    <a:pt x="14935" y="406"/>
                  </a:lnTo>
                  <a:lnTo>
                    <a:pt x="2730" y="0"/>
                  </a:lnTo>
                  <a:close/>
                </a:path>
              </a:pathLst>
            </a:custGeom>
            <a:solidFill>
              <a:srgbClr val="AAC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42"/>
            <p:cNvSpPr/>
            <p:nvPr/>
          </p:nvSpPr>
          <p:spPr>
            <a:xfrm>
              <a:off x="1666278" y="5809361"/>
              <a:ext cx="99161" cy="991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43"/>
            <p:cNvSpPr/>
            <p:nvPr/>
          </p:nvSpPr>
          <p:spPr>
            <a:xfrm>
              <a:off x="777926" y="5886043"/>
              <a:ext cx="1541606" cy="142913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157" y="106552"/>
            <a:ext cx="1802422" cy="57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119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/>
          <p:nvPr/>
        </p:nvSpPr>
        <p:spPr>
          <a:xfrm>
            <a:off x="0" y="435416"/>
            <a:ext cx="211015" cy="450849"/>
          </a:xfrm>
          <a:custGeom>
            <a:avLst/>
            <a:gdLst/>
            <a:ahLst/>
            <a:cxnLst/>
            <a:rect l="l" t="t" r="r" b="b"/>
            <a:pathLst>
              <a:path w="77470" h="177165">
                <a:moveTo>
                  <a:pt x="77076" y="0"/>
                </a:moveTo>
                <a:lnTo>
                  <a:pt x="0" y="0"/>
                </a:lnTo>
                <a:lnTo>
                  <a:pt x="0" y="176936"/>
                </a:lnTo>
                <a:lnTo>
                  <a:pt x="77076" y="176936"/>
                </a:lnTo>
                <a:lnTo>
                  <a:pt x="77076" y="0"/>
                </a:lnTo>
                <a:close/>
              </a:path>
            </a:pathLst>
          </a:custGeom>
          <a:solidFill>
            <a:srgbClr val="D921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826394" y="476174"/>
            <a:ext cx="2308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-15" dirty="0">
                <a:solidFill>
                  <a:srgbClr val="D82128"/>
                </a:solidFill>
                <a:latin typeface="Roboto"/>
              </a:rPr>
              <a:t>EXISTING SYSTEM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26394" y="1105753"/>
            <a:ext cx="10515600" cy="468089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Regular"/>
                <a:cs typeface="Calibri" panose="020F0502020204030204" pitchFamily="34" charset="0"/>
              </a:rPr>
              <a:t>Due to the raise of benefits of </a:t>
            </a:r>
            <a:r>
              <a:rPr lang="en-US" sz="1600" b="1" dirty="0">
                <a:solidFill>
                  <a:srgbClr val="C00000"/>
                </a:solidFill>
                <a:latin typeface="RobotoRegular"/>
                <a:cs typeface="Calibri" panose="020F0502020204030204" pitchFamily="34" charset="0"/>
              </a:rPr>
              <a:t>automated system, huge process </a:t>
            </a:r>
            <a:r>
              <a:rPr lang="en-US" sz="1600" dirty="0">
                <a:latin typeface="RobotoRegular"/>
                <a:cs typeface="Calibri" panose="020F0502020204030204" pitchFamily="34" charset="0"/>
              </a:rPr>
              <a:t>which done by the humans are automated now.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Regular"/>
                <a:cs typeface="Calibri" panose="020F0502020204030204" pitchFamily="34" charset="0"/>
              </a:rPr>
              <a:t>In college management existing system, there is a </a:t>
            </a:r>
            <a:r>
              <a:rPr lang="en-US" sz="1600" b="1" dirty="0">
                <a:solidFill>
                  <a:srgbClr val="C00000"/>
                </a:solidFill>
                <a:latin typeface="RobotoRegular"/>
                <a:cs typeface="Calibri" panose="020F0502020204030204" pitchFamily="34" charset="0"/>
              </a:rPr>
              <a:t>huge necessity needed for automated system </a:t>
            </a:r>
            <a:r>
              <a:rPr lang="en-US" sz="1600" dirty="0">
                <a:latin typeface="RobotoRegular"/>
                <a:cs typeface="Calibri" panose="020F0502020204030204" pitchFamily="34" charset="0"/>
              </a:rPr>
              <a:t>which includes their role in academic infrastructures like schools &amp; colleges that needs to change the role of their manual system to mobile computing systems.</a:t>
            </a:r>
            <a:r>
              <a:rPr lang="en-US" sz="1600" dirty="0">
                <a:latin typeface="RobotoRegular"/>
              </a:rPr>
              <a:t>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Regular"/>
                <a:cs typeface="Calibri" panose="020F0502020204030204" pitchFamily="34" charset="0"/>
              </a:rPr>
              <a:t>The Computer Technology changes uses the </a:t>
            </a:r>
            <a:r>
              <a:rPr lang="en-US" sz="1600" b="1" dirty="0">
                <a:solidFill>
                  <a:srgbClr val="C00000"/>
                </a:solidFill>
                <a:latin typeface="RobotoRegular"/>
                <a:cs typeface="Calibri" panose="020F0502020204030204" pitchFamily="34" charset="0"/>
              </a:rPr>
              <a:t>databases &amp; application of the Information System of students</a:t>
            </a:r>
            <a:r>
              <a:rPr lang="en-US" sz="1600" dirty="0">
                <a:latin typeface="RobotoRegular"/>
                <a:cs typeface="Calibri" panose="020F0502020204030204" pitchFamily="34" charset="0"/>
              </a:rPr>
              <a:t>, which helps to make their  documents and records as centralized.</a:t>
            </a:r>
            <a:endParaRPr lang="en-IN" sz="1600" dirty="0">
              <a:latin typeface="RobotoRegular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Regular"/>
                <a:cs typeface="Calibri" panose="020F0502020204030204" pitchFamily="34" charset="0"/>
              </a:rPr>
              <a:t>It is not easy to find out the particular student information from </a:t>
            </a:r>
            <a:r>
              <a:rPr lang="en-US" sz="1600" b="1" dirty="0">
                <a:solidFill>
                  <a:srgbClr val="C00000"/>
                </a:solidFill>
                <a:latin typeface="RobotoRegular"/>
                <a:cs typeface="Calibri" panose="020F0502020204030204" pitchFamily="34" charset="0"/>
              </a:rPr>
              <a:t>whole record of college data management.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157" y="106552"/>
            <a:ext cx="1802422" cy="57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206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/>
          <p:nvPr/>
        </p:nvSpPr>
        <p:spPr>
          <a:xfrm>
            <a:off x="0" y="435416"/>
            <a:ext cx="211015" cy="450849"/>
          </a:xfrm>
          <a:custGeom>
            <a:avLst/>
            <a:gdLst/>
            <a:ahLst/>
            <a:cxnLst/>
            <a:rect l="l" t="t" r="r" b="b"/>
            <a:pathLst>
              <a:path w="77470" h="177165">
                <a:moveTo>
                  <a:pt x="77076" y="0"/>
                </a:moveTo>
                <a:lnTo>
                  <a:pt x="0" y="0"/>
                </a:lnTo>
                <a:lnTo>
                  <a:pt x="0" y="176936"/>
                </a:lnTo>
                <a:lnTo>
                  <a:pt x="77076" y="176936"/>
                </a:lnTo>
                <a:lnTo>
                  <a:pt x="77076" y="0"/>
                </a:lnTo>
                <a:close/>
              </a:path>
            </a:pathLst>
          </a:custGeom>
          <a:solidFill>
            <a:srgbClr val="D921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807719" y="476174"/>
            <a:ext cx="4690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-15" dirty="0">
                <a:solidFill>
                  <a:srgbClr val="D82128"/>
                </a:solidFill>
                <a:latin typeface="Roboto"/>
              </a:rPr>
              <a:t>DISADVANTAGES OF EXISTING SYSTEM 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944197" y="1091528"/>
            <a:ext cx="10515600" cy="4351338"/>
          </a:xfrm>
        </p:spPr>
        <p:txBody>
          <a:bodyPr/>
          <a:lstStyle/>
          <a:p>
            <a:pPr marL="342900" lvl="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Regular"/>
                <a:cs typeface="Calibri" panose="020F0502020204030204" pitchFamily="34" charset="0"/>
              </a:rPr>
              <a:t>Its manual process for earlier system.</a:t>
            </a:r>
            <a:endParaRPr lang="en-IN" sz="1600" dirty="0">
              <a:solidFill>
                <a:schemeClr val="tx1">
                  <a:lumMod val="65000"/>
                  <a:lumOff val="35000"/>
                </a:schemeClr>
              </a:solidFill>
              <a:latin typeface="RobotoRegular"/>
              <a:cs typeface="Calibri" panose="020F0502020204030204" pitchFamily="34" charset="0"/>
            </a:endParaRPr>
          </a:p>
          <a:p>
            <a:pPr marL="342900" lvl="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Regular"/>
                <a:cs typeface="Calibri" panose="020F0502020204030204" pitchFamily="34" charset="0"/>
              </a:rPr>
              <a:t>Its more time consume for all process.</a:t>
            </a:r>
            <a:endParaRPr lang="en-IN" sz="1600" dirty="0">
              <a:solidFill>
                <a:schemeClr val="tx1">
                  <a:lumMod val="65000"/>
                  <a:lumOff val="35000"/>
                </a:schemeClr>
              </a:solidFill>
              <a:latin typeface="RobotoRegular"/>
              <a:cs typeface="Calibri" panose="020F0502020204030204" pitchFamily="34" charset="0"/>
            </a:endParaRPr>
          </a:p>
          <a:p>
            <a:pPr marL="342900" lvl="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Regular"/>
                <a:cs typeface="Calibri" panose="020F0502020204030204" pitchFamily="34" charset="0"/>
              </a:rPr>
              <a:t>Need for more resources.</a:t>
            </a:r>
            <a:endParaRPr lang="en-IN" sz="1600" dirty="0">
              <a:solidFill>
                <a:schemeClr val="tx1">
                  <a:lumMod val="65000"/>
                  <a:lumOff val="35000"/>
                </a:schemeClr>
              </a:solidFill>
              <a:latin typeface="RobotoRegular"/>
              <a:cs typeface="Calibri" panose="020F0502020204030204" pitchFamily="34" charset="0"/>
            </a:endParaRPr>
          </a:p>
          <a:p>
            <a:pPr marL="342900" lvl="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Regular"/>
                <a:cs typeface="Calibri" panose="020F0502020204030204" pitchFamily="34" charset="0"/>
              </a:rPr>
              <a:t>Its chance to lose our record or data.</a:t>
            </a:r>
            <a:endParaRPr lang="en-IN" sz="1600" dirty="0">
              <a:solidFill>
                <a:schemeClr val="tx1">
                  <a:lumMod val="65000"/>
                  <a:lumOff val="35000"/>
                </a:schemeClr>
              </a:solidFill>
              <a:latin typeface="RobotoRegular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157" y="106552"/>
            <a:ext cx="1802422" cy="57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933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/>
          <p:nvPr/>
        </p:nvSpPr>
        <p:spPr>
          <a:xfrm>
            <a:off x="0" y="435416"/>
            <a:ext cx="211015" cy="450849"/>
          </a:xfrm>
          <a:custGeom>
            <a:avLst/>
            <a:gdLst/>
            <a:ahLst/>
            <a:cxnLst/>
            <a:rect l="l" t="t" r="r" b="b"/>
            <a:pathLst>
              <a:path w="77470" h="177165">
                <a:moveTo>
                  <a:pt x="77076" y="0"/>
                </a:moveTo>
                <a:lnTo>
                  <a:pt x="0" y="0"/>
                </a:lnTo>
                <a:lnTo>
                  <a:pt x="0" y="176936"/>
                </a:lnTo>
                <a:lnTo>
                  <a:pt x="77076" y="176936"/>
                </a:lnTo>
                <a:lnTo>
                  <a:pt x="77076" y="0"/>
                </a:lnTo>
                <a:close/>
              </a:path>
            </a:pathLst>
          </a:custGeom>
          <a:solidFill>
            <a:srgbClr val="D921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897872" y="476174"/>
            <a:ext cx="2539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-15" dirty="0">
                <a:solidFill>
                  <a:srgbClr val="D82128"/>
                </a:solidFill>
                <a:latin typeface="Roboto"/>
              </a:rPr>
              <a:t>PROPOSED SYSTEM 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13782" y="1015054"/>
            <a:ext cx="10515600" cy="5321352"/>
          </a:xfrm>
        </p:spPr>
        <p:txBody>
          <a:bodyPr>
            <a:norm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Regular"/>
              </a:rPr>
              <a:t>Mobile and Web application technology is beneficial for </a:t>
            </a:r>
            <a:r>
              <a:rPr lang="en-US" sz="1600" b="1" dirty="0">
                <a:solidFill>
                  <a:srgbClr val="C00000"/>
                </a:solidFill>
                <a:latin typeface="RobotoRegular"/>
                <a:cs typeface="Calibri" panose="020F0502020204030204" pitchFamily="34" charset="0"/>
              </a:rPr>
              <a:t>college management system</a:t>
            </a:r>
            <a:r>
              <a:rPr lang="en-US" sz="1600" b="1" dirty="0">
                <a:solidFill>
                  <a:srgbClr val="C00000"/>
                </a:solidFill>
                <a:latin typeface="RobotoRegular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Regular"/>
                <a:cs typeface="Calibri" panose="020F0502020204030204" pitchFamily="34" charset="0"/>
              </a:rPr>
              <a:t>The proposed system consists of three modules: admin panel, Student module. Admin can post their notification about collage, update staff details, student details and collage event details.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Regular"/>
                <a:cs typeface="Calibri" panose="020F0502020204030204" pitchFamily="34" charset="0"/>
              </a:rPr>
              <a:t> Students can view all details including staff details.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Regular"/>
                <a:cs typeface="Calibri" panose="020F0502020204030204" pitchFamily="34" charset="0"/>
              </a:rPr>
              <a:t>The proposed system Through this, the management and monitoring of students and school would be much easier for both college admin and teachers.</a:t>
            </a:r>
            <a:endParaRPr lang="en-IN" sz="1600" dirty="0">
              <a:latin typeface="RobotoRegular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1600" dirty="0"/>
          </a:p>
          <a:p>
            <a:pPr lvl="0"/>
            <a:endParaRPr lang="en-IN" sz="1600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157" y="106552"/>
            <a:ext cx="1802422" cy="57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726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845</Words>
  <Application>Microsoft Office PowerPoint</Application>
  <PresentationFormat>Widescreen</PresentationFormat>
  <Paragraphs>107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Cambria</vt:lpstr>
      <vt:lpstr>Roboto</vt:lpstr>
      <vt:lpstr>RobotoRegular</vt:lpstr>
      <vt:lpstr>Times New Roman</vt:lpstr>
      <vt:lpstr>Wingdings</vt:lpstr>
      <vt:lpstr>Office Theme</vt:lpstr>
      <vt:lpstr>PowerPoint Presentation</vt:lpstr>
      <vt:lpstr> </vt:lpstr>
      <vt:lpstr>COLLEGE MANAGEMENT SYSTEM </vt:lpstr>
      <vt:lpstr>AIM OF THE PROJECT</vt:lpstr>
      <vt:lpstr>OBJECTIVE OF THIS PROJECT</vt:lpstr>
      <vt:lpstr>SOFTWARE AND HARDWARE REQUIREMENTS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KAVITHA</dc:creator>
  <cp:lastModifiedBy>LENOVO L460</cp:lastModifiedBy>
  <cp:revision>62</cp:revision>
  <dcterms:created xsi:type="dcterms:W3CDTF">2021-09-08T10:38:53Z</dcterms:created>
  <dcterms:modified xsi:type="dcterms:W3CDTF">2023-01-24T08:58:10Z</dcterms:modified>
</cp:coreProperties>
</file>