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699" r:id="rId2"/>
    <p:sldId id="701" r:id="rId3"/>
    <p:sldId id="700" r:id="rId4"/>
    <p:sldId id="702" r:id="rId5"/>
    <p:sldId id="703" r:id="rId6"/>
    <p:sldId id="704" r:id="rId7"/>
    <p:sldId id="710" r:id="rId8"/>
    <p:sldId id="706" r:id="rId9"/>
    <p:sldId id="709" r:id="rId10"/>
    <p:sldId id="705" r:id="rId11"/>
    <p:sldId id="708" r:id="rId12"/>
    <p:sldId id="711" r:id="rId13"/>
    <p:sldId id="7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  <a:srgbClr val="F6F6F4"/>
    <a:srgbClr val="61C1E9"/>
    <a:srgbClr val="ED7D31"/>
    <a:srgbClr val="8DCC93"/>
    <a:srgbClr val="77A1D3"/>
    <a:srgbClr val="FFA500"/>
    <a:srgbClr val="7CA8DC"/>
    <a:srgbClr val="6BBC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3" autoAdjust="0"/>
    <p:restoredTop sz="94620" autoAdjust="0"/>
  </p:normalViewPr>
  <p:slideViewPr>
    <p:cSldViewPr snapToGrid="0">
      <p:cViewPr varScale="1">
        <p:scale>
          <a:sx n="117" d="100"/>
          <a:sy n="117" d="100"/>
        </p:scale>
        <p:origin x="208" y="3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137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8D9B1-1602-4E03-B465-8405651476DC}" type="datetimeFigureOut">
              <a:rPr lang="en-US" smtClean="0"/>
              <a:t>6/3/24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40FB4-28D5-45F9-A423-7C82FCEAE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2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5245768"/>
            <a:ext cx="12192000" cy="161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886714" y="2140770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673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35DC9-8D54-45EF-A345-7AC5A9ADAFE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" y="10650"/>
            <a:ext cx="12192000" cy="1834027"/>
          </a:xfrm>
          <a:prstGeom prst="rect">
            <a:avLst/>
          </a:prstGeom>
        </p:spPr>
      </p:pic>
      <p:grpSp>
        <p:nvGrpSpPr>
          <p:cNvPr id="24" name="Group 9"/>
          <p:cNvGrpSpPr>
            <a:grpSpLocks noChangeAspect="1"/>
          </p:cNvGrpSpPr>
          <p:nvPr userDrawn="1"/>
        </p:nvGrpSpPr>
        <p:grpSpPr bwMode="hidden">
          <a:xfrm flipH="1">
            <a:off x="9057" y="1347501"/>
            <a:ext cx="12192000" cy="101504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 useBgFill="1">
          <p:nvSpPr>
            <p:cNvPr id="29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918C9B6-A29F-7C4A-A83A-CABDDEA1F9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69605" y="6378575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8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21" y="155788"/>
            <a:ext cx="10972800" cy="60772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3600" y="6363177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64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3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793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5245768"/>
            <a:ext cx="12192000" cy="161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673599" y="631596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35DC9-8D54-45EF-A345-7AC5A9ADAFE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3327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18C9B6-A29F-7C4A-A83A-CABDDEA1F9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69605" y="6396740"/>
            <a:ext cx="1284797" cy="284345"/>
          </a:xfrm>
          <a:prstGeom prst="rect">
            <a:avLst/>
          </a:prstGeom>
        </p:spPr>
      </p:pic>
      <p:grpSp>
        <p:nvGrpSpPr>
          <p:cNvPr id="24" name="Group 9"/>
          <p:cNvGrpSpPr>
            <a:grpSpLocks noChangeAspect="1"/>
          </p:cNvGrpSpPr>
          <p:nvPr userDrawn="1"/>
        </p:nvGrpSpPr>
        <p:grpSpPr bwMode="hidden">
          <a:xfrm flipH="1">
            <a:off x="-1" y="2819400"/>
            <a:ext cx="12192000" cy="101504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 useBgFill="1">
          <p:nvSpPr>
            <p:cNvPr id="29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68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" y="5"/>
            <a:ext cx="12192000" cy="874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429"/>
            <a:ext cx="10972800" cy="75106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8773"/>
            <a:ext cx="109728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3600" y="6400032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5D00C3-9D6E-1340-9EBD-DD3D424F3F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0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2284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89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21" y="155788"/>
            <a:ext cx="10972800" cy="60772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82521" y="6352459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85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21" y="155788"/>
            <a:ext cx="10972800" cy="607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82521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95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22878"/>
            <a:ext cx="12192000" cy="1235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21" y="155788"/>
            <a:ext cx="10972800" cy="60772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82521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53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73600" y="6337539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40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73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39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24917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57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" y="2"/>
            <a:ext cx="12192000" cy="8831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67" y="1346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9"/>
          <p:cNvGrpSpPr>
            <a:grpSpLocks noChangeAspect="1"/>
          </p:cNvGrpSpPr>
          <p:nvPr userDrawn="1"/>
        </p:nvGrpSpPr>
        <p:grpSpPr bwMode="hidden">
          <a:xfrm flipH="1" flipV="1">
            <a:off x="8922" y="5889594"/>
            <a:ext cx="12183076" cy="950719"/>
            <a:chOff x="-3905250" y="4149421"/>
            <a:chExt cx="13011150" cy="2037067"/>
          </a:xfrm>
        </p:grpSpPr>
        <p:sp>
          <p:nvSpPr>
            <p:cNvPr id="9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 26"/>
            <p:cNvSpPr>
              <a:spLocks/>
            </p:cNvSpPr>
            <p:nvPr/>
          </p:nvSpPr>
          <p:spPr bwMode="hidden">
            <a:xfrm>
              <a:off x="1466214" y="4149421"/>
              <a:ext cx="4940300" cy="927101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 useBgFill="1">
          <p:nvSpPr>
            <p:cNvPr id="13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2161B55-68B1-1D4A-9A6C-0BB796F1579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10460441" y="6271874"/>
            <a:ext cx="1284797" cy="28434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90759-7C66-45BA-8B57-C41F68DE6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8101F-BB47-48E5-8BCA-AA1828B42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5826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B9E401-53D9-43E6-B92E-75ADF19DED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36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BE9D-800C-43E4-BC8F-4369C5B78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0770"/>
            <a:ext cx="12192000" cy="1470025"/>
          </a:xfrm>
        </p:spPr>
        <p:txBody>
          <a:bodyPr anchor="ctr"/>
          <a:lstStyle/>
          <a:p>
            <a:br>
              <a:rPr lang="en-US" dirty="0"/>
            </a:br>
            <a:r>
              <a:rPr lang="en-US" dirty="0"/>
              <a:t>Chronic Diseases Modelling</a:t>
            </a:r>
            <a:br>
              <a:rPr lang="en-US" dirty="0"/>
            </a:br>
            <a:r>
              <a:rPr lang="en-US" dirty="0"/>
              <a:t>Monthly Design Review</a:t>
            </a:r>
            <a:br>
              <a:rPr lang="en-US" dirty="0"/>
            </a:br>
            <a:r>
              <a:rPr lang="en-US" dirty="0"/>
              <a:t>May 2024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17B6D42-0AEA-4993-81D6-B95FE275FF69}"/>
              </a:ext>
            </a:extLst>
          </p:cNvPr>
          <p:cNvSpPr txBox="1">
            <a:spLocks/>
          </p:cNvSpPr>
          <p:nvPr/>
        </p:nvSpPr>
        <p:spPr>
          <a:xfrm>
            <a:off x="0" y="3886199"/>
            <a:ext cx="12192000" cy="184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Ushbah Kaleem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99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2EEB-59AA-409F-BEFB-2898A225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72C4-A018-40E9-9290-CC9ADF1CC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0504"/>
            <a:ext cx="10972800" cy="4946036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0B820-87E7-4E2F-A11F-3721CA72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E791F32-9A22-41D6-96C3-4EB05DD5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Ushbah Kaleem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7319B-8508-416F-A4C3-E314A998F29D}"/>
              </a:ext>
            </a:extLst>
          </p:cNvPr>
          <p:cNvSpPr txBox="1"/>
          <p:nvPr/>
        </p:nvSpPr>
        <p:spPr>
          <a:xfrm>
            <a:off x="406400" y="1070504"/>
            <a:ext cx="633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sz="2800" b="1" dirty="0"/>
              <a:t>Vitals Table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75CB6DC-AABF-45C9-8B5E-651FDD444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79"/>
          <a:stretch/>
        </p:blipFill>
        <p:spPr bwMode="auto">
          <a:xfrm>
            <a:off x="609600" y="1577248"/>
            <a:ext cx="10972800" cy="44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86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2EEB-59AA-409F-BEFB-2898A225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72C4-A018-40E9-9290-CC9ADF1CC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0504"/>
            <a:ext cx="10972800" cy="4946036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0B820-87E7-4E2F-A11F-3721CA72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E791F32-9A22-41D6-96C3-4EB05DD5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Ushbah Kaleem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46CF7D-2FCB-4C10-982A-D64F5F6B7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97"/>
          <a:stretch/>
        </p:blipFill>
        <p:spPr bwMode="auto">
          <a:xfrm>
            <a:off x="694888" y="1445659"/>
            <a:ext cx="10802224" cy="45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07319B-8508-416F-A4C3-E314A998F29D}"/>
              </a:ext>
            </a:extLst>
          </p:cNvPr>
          <p:cNvSpPr txBox="1"/>
          <p:nvPr/>
        </p:nvSpPr>
        <p:spPr>
          <a:xfrm>
            <a:off x="406400" y="1070504"/>
            <a:ext cx="633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sz="2800" b="1" dirty="0"/>
              <a:t>Diagnosis Table</a:t>
            </a:r>
          </a:p>
        </p:txBody>
      </p:sp>
    </p:spTree>
    <p:extLst>
      <p:ext uri="{BB962C8B-B14F-4D97-AF65-F5344CB8AC3E}">
        <p14:creationId xmlns:p14="http://schemas.microsoft.com/office/powerpoint/2010/main" val="4175931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C0C6-83A5-E20F-FC51-2D88E93D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0E93-C8CA-073C-5B3D-5A498D5E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7429"/>
            <a:ext cx="10972800" cy="4865914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200"/>
              </a:spcAft>
            </a:pPr>
            <a:r>
              <a:rPr lang="en-US" sz="2400" dirty="0"/>
              <a:t>Python library designed specifically for time series analysis</a:t>
            </a:r>
          </a:p>
          <a:p>
            <a:pPr>
              <a:spcAft>
                <a:spcPts val="200"/>
              </a:spcAft>
            </a:pPr>
            <a:r>
              <a:rPr lang="en-US" sz="2400" dirty="0"/>
              <a:t>Extends scikit-learn with tools for handling and modeling time series data.</a:t>
            </a:r>
          </a:p>
          <a:p>
            <a:pPr>
              <a:spcAft>
                <a:spcPts val="200"/>
              </a:spcAft>
            </a:pPr>
            <a:r>
              <a:rPr lang="en-US" sz="2400" dirty="0"/>
              <a:t>Handles temporal data efficiently in various domains</a:t>
            </a:r>
          </a:p>
          <a:p>
            <a:pPr marL="0" indent="0">
              <a:spcAft>
                <a:spcPts val="200"/>
              </a:spcAft>
              <a:buNone/>
            </a:pPr>
            <a:endParaRPr lang="en-US" sz="1100" dirty="0"/>
          </a:p>
          <a:p>
            <a:pPr marL="0" indent="0">
              <a:spcAft>
                <a:spcPts val="200"/>
              </a:spcAft>
              <a:buNone/>
            </a:pPr>
            <a:r>
              <a:rPr lang="en-US" sz="2400" b="1" dirty="0"/>
              <a:t>Multi-Indexing:</a:t>
            </a:r>
          </a:p>
          <a:p>
            <a:pPr marL="0" indent="0">
              <a:spcAft>
                <a:spcPts val="200"/>
              </a:spcAft>
              <a:buNone/>
            </a:pPr>
            <a:endParaRPr lang="en-US" sz="700" b="1" u="sng" dirty="0"/>
          </a:p>
          <a:p>
            <a:pPr>
              <a:spcAft>
                <a:spcPts val="200"/>
              </a:spcAft>
            </a:pPr>
            <a:r>
              <a:rPr lang="en-US" sz="2400" dirty="0"/>
              <a:t>Utilizing multi-indexing to organize temporal data efficiently.</a:t>
            </a:r>
          </a:p>
          <a:p>
            <a:pPr>
              <a:spcAft>
                <a:spcPts val="200"/>
              </a:spcAft>
            </a:pPr>
            <a:r>
              <a:rPr lang="en-US" sz="2400" dirty="0"/>
              <a:t>Incorporated patient and practice IDs as multi-index for data organization.</a:t>
            </a:r>
          </a:p>
          <a:p>
            <a:pPr marL="0" indent="0">
              <a:spcAft>
                <a:spcPts val="200"/>
              </a:spcAft>
              <a:buNone/>
            </a:pPr>
            <a:endParaRPr lang="en-US" sz="2400" dirty="0"/>
          </a:p>
          <a:p>
            <a:pPr marL="0" indent="0">
              <a:spcAft>
                <a:spcPts val="200"/>
              </a:spcAft>
              <a:buNone/>
            </a:pPr>
            <a:r>
              <a:rPr lang="en-US" sz="2400" b="1" dirty="0"/>
              <a:t>Benefits of multi-indexing:</a:t>
            </a:r>
          </a:p>
          <a:p>
            <a:pPr marL="0" indent="0">
              <a:spcAft>
                <a:spcPts val="200"/>
              </a:spcAft>
              <a:buNone/>
            </a:pPr>
            <a:endParaRPr lang="en-US" sz="600" b="1" u="sng" dirty="0"/>
          </a:p>
          <a:p>
            <a:pPr>
              <a:spcAft>
                <a:spcPts val="200"/>
              </a:spcAft>
            </a:pPr>
            <a:r>
              <a:rPr lang="en-US" sz="2400" dirty="0"/>
              <a:t>Efficient manipulation and modeling of hierarchical time series data.</a:t>
            </a:r>
          </a:p>
          <a:p>
            <a:pPr>
              <a:spcAft>
                <a:spcPts val="200"/>
              </a:spcAft>
            </a:pPr>
            <a:r>
              <a:rPr lang="en-US" sz="2400" dirty="0"/>
              <a:t>Enhanced data representation and organization.</a:t>
            </a:r>
          </a:p>
          <a:p>
            <a:pPr>
              <a:spcAft>
                <a:spcPts val="200"/>
              </a:spcAft>
            </a:pPr>
            <a:r>
              <a:rPr lang="en-US" sz="2400" dirty="0"/>
              <a:t>Facilitates seamless integration with time-based analyses.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CFFF5-91E5-CA4E-B105-5F7E2179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Ushbah Kaleem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42C3E-AF76-D668-FCBF-7D40ACDB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60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69F6-F4E8-66D3-B802-479B62BB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sktime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748C-F2EF-8362-D835-C3F0499FB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8659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ROCKET Classifier:</a:t>
            </a:r>
          </a:p>
          <a:p>
            <a:r>
              <a:rPr lang="en-US" dirty="0"/>
              <a:t>Uses random convolutional kernels to extract features from time series.</a:t>
            </a:r>
          </a:p>
          <a:p>
            <a:r>
              <a:rPr lang="en-US" dirty="0"/>
              <a:t>Extremely fast, competitive accuracy.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b="1" dirty="0" err="1"/>
              <a:t>InceptionTime</a:t>
            </a:r>
            <a:r>
              <a:rPr lang="en-US" b="1" dirty="0"/>
              <a:t> Classifier:</a:t>
            </a:r>
          </a:p>
          <a:p>
            <a:r>
              <a:rPr lang="en-US" dirty="0"/>
              <a:t>A deep learning model for time series classification.</a:t>
            </a:r>
          </a:p>
          <a:p>
            <a:r>
              <a:rPr lang="en-US" dirty="0"/>
              <a:t>Handles complex temporal patterns and achieves state-of-the-art performance.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b="1" dirty="0"/>
              <a:t>MLP Classifier:</a:t>
            </a:r>
          </a:p>
          <a:p>
            <a:r>
              <a:rPr lang="en-US" dirty="0"/>
              <a:t>Multi-Layer Perceptron (MLP) is a type of neural network.</a:t>
            </a:r>
          </a:p>
          <a:p>
            <a:r>
              <a:rPr lang="en-US" dirty="0"/>
              <a:t>Flexible, can model non-linear relationships.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b="1" dirty="0"/>
              <a:t>k-Neighbors Time Series Classifier:</a:t>
            </a:r>
          </a:p>
          <a:p>
            <a:r>
              <a:rPr lang="en-US" dirty="0"/>
              <a:t>A distance-based classifier.</a:t>
            </a:r>
          </a:p>
          <a:p>
            <a:r>
              <a:rPr lang="en-US" dirty="0"/>
              <a:t>Uses similarity measures to classify time series data.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690A5-0281-9B3F-0E83-2AE186F1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Ushbah Kaleem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2BA03-BA5D-4D3F-5E92-8F2012D2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52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3107-B234-484D-99D4-A7C47AF7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2090-414B-4962-8D5E-2FC08E146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dirty="0"/>
              <a:t>Finding possible ways to improve results other than feature engineering and discussion </a:t>
            </a:r>
          </a:p>
          <a:p>
            <a:pPr lvl="1"/>
            <a:r>
              <a:rPr lang="en-US" dirty="0"/>
              <a:t> exploring libraries for their explain ability </a:t>
            </a:r>
          </a:p>
          <a:p>
            <a:pPr lvl="1"/>
            <a:r>
              <a:rPr lang="en-US" dirty="0"/>
              <a:t> lab results inclusion through indirect means</a:t>
            </a:r>
          </a:p>
          <a:p>
            <a:pPr lvl="1"/>
            <a:r>
              <a:rPr lang="en-US" dirty="0"/>
              <a:t> temporal feature engineering, possible strategies</a:t>
            </a:r>
          </a:p>
          <a:p>
            <a:pPr>
              <a:buFontTx/>
              <a:buChar char="-"/>
            </a:pPr>
            <a:r>
              <a:rPr lang="en-US" dirty="0"/>
              <a:t>Work on improving inclusion and exclusion criteria of diabetes</a:t>
            </a:r>
          </a:p>
          <a:p>
            <a:pPr>
              <a:buFontTx/>
              <a:buChar char="-"/>
            </a:pPr>
            <a:r>
              <a:rPr lang="en-US" dirty="0"/>
              <a:t>Temporal Feature Modelling</a:t>
            </a:r>
          </a:p>
          <a:p>
            <a:pPr lvl="1">
              <a:buFontTx/>
              <a:buChar char="-"/>
            </a:pPr>
            <a:r>
              <a:rPr lang="en-US" dirty="0"/>
              <a:t>Literature Review</a:t>
            </a:r>
          </a:p>
          <a:p>
            <a:pPr lvl="1">
              <a:buFontTx/>
              <a:buChar char="-"/>
            </a:pPr>
            <a:r>
              <a:rPr lang="en-US" dirty="0"/>
              <a:t>Pipeline Implementation</a:t>
            </a:r>
          </a:p>
          <a:p>
            <a:pPr lvl="1">
              <a:buFontTx/>
              <a:buChar char="-"/>
            </a:pPr>
            <a:r>
              <a:rPr lang="en-US" dirty="0"/>
              <a:t>Modelling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4CD99-9358-4715-B719-A504D4A1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0B10D9F-42AC-4E75-BB6C-F108977A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Ushbah Kaleem</a:t>
            </a:r>
          </a:p>
        </p:txBody>
      </p:sp>
    </p:spTree>
    <p:extLst>
      <p:ext uri="{BB962C8B-B14F-4D97-AF65-F5344CB8AC3E}">
        <p14:creationId xmlns:p14="http://schemas.microsoft.com/office/powerpoint/2010/main" val="7156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61FD-83CF-4FEF-92DB-F647CD4C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5A744-1BD3-453C-B2A5-2752E9B8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003137"/>
            <a:ext cx="10972800" cy="4525963"/>
          </a:xfrm>
        </p:spPr>
        <p:txBody>
          <a:bodyPr/>
          <a:lstStyle/>
          <a:p>
            <a:r>
              <a:rPr lang="en-US" dirty="0"/>
              <a:t>Finalized Modelling effort on 11 diseases</a:t>
            </a:r>
          </a:p>
          <a:p>
            <a:r>
              <a:rPr lang="en-US" dirty="0"/>
              <a:t>Best result was that of Heart I25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A662-DBF1-4B50-8592-CA09960D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Ushbah Kaleem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AEE56-33F0-4E61-AF47-A5A04E70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8A80B7-867F-4083-A896-56A1CED60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630529"/>
              </p:ext>
            </p:extLst>
          </p:nvPr>
        </p:nvGraphicFramePr>
        <p:xfrm>
          <a:off x="419820" y="2998339"/>
          <a:ext cx="11352360" cy="228027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270472">
                  <a:extLst>
                    <a:ext uri="{9D8B030D-6E8A-4147-A177-3AD203B41FA5}">
                      <a16:colId xmlns:a16="http://schemas.microsoft.com/office/drawing/2014/main" val="1745874274"/>
                    </a:ext>
                  </a:extLst>
                </a:gridCol>
                <a:gridCol w="2270472">
                  <a:extLst>
                    <a:ext uri="{9D8B030D-6E8A-4147-A177-3AD203B41FA5}">
                      <a16:colId xmlns:a16="http://schemas.microsoft.com/office/drawing/2014/main" val="1751713592"/>
                    </a:ext>
                  </a:extLst>
                </a:gridCol>
                <a:gridCol w="2270472">
                  <a:extLst>
                    <a:ext uri="{9D8B030D-6E8A-4147-A177-3AD203B41FA5}">
                      <a16:colId xmlns:a16="http://schemas.microsoft.com/office/drawing/2014/main" val="3362820179"/>
                    </a:ext>
                  </a:extLst>
                </a:gridCol>
                <a:gridCol w="2270472">
                  <a:extLst>
                    <a:ext uri="{9D8B030D-6E8A-4147-A177-3AD203B41FA5}">
                      <a16:colId xmlns:a16="http://schemas.microsoft.com/office/drawing/2014/main" val="4257785389"/>
                    </a:ext>
                  </a:extLst>
                </a:gridCol>
                <a:gridCol w="2270472">
                  <a:extLst>
                    <a:ext uri="{9D8B030D-6E8A-4147-A177-3AD203B41FA5}">
                      <a16:colId xmlns:a16="http://schemas.microsoft.com/office/drawing/2014/main" val="1521694868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</a:rPr>
                        <a:t>Model Versions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03" marR="345203" marT="172601" marB="172601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</a:rPr>
                        <a:t>Heart I25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03" marR="345203" marT="172601" marB="17260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51988"/>
                  </a:ext>
                </a:extLst>
              </a:tr>
              <a:tr h="4537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</a:rPr>
                        <a:t>3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</a:rPr>
                        <a:t>6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</a:rPr>
                        <a:t>12 Classifier</a:t>
                      </a:r>
                      <a:endParaRPr lang="en-US" sz="3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</a:rPr>
                        <a:t>12 Survival</a:t>
                      </a:r>
                      <a:endParaRPr lang="en-US" sz="3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ctr"/>
                </a:tc>
                <a:extLst>
                  <a:ext uri="{0D108BD9-81ED-4DB2-BD59-A6C34878D82A}">
                    <a16:rowId xmlns:a16="http://schemas.microsoft.com/office/drawing/2014/main" val="1035061716"/>
                  </a:ext>
                </a:extLst>
              </a:tr>
              <a:tr h="4978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</a:rPr>
                        <a:t>F1 Score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</a:rPr>
                        <a:t>F1 Score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</a:rPr>
                        <a:t>F1 Score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</a:rPr>
                        <a:t>F1 Score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ctr"/>
                </a:tc>
                <a:extLst>
                  <a:ext uri="{0D108BD9-81ED-4DB2-BD59-A6C34878D82A}">
                    <a16:rowId xmlns:a16="http://schemas.microsoft.com/office/drawing/2014/main" val="2961266959"/>
                  </a:ext>
                </a:extLst>
              </a:tr>
              <a:tr h="497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 dirty="0">
                          <a:effectLst/>
                        </a:rPr>
                        <a:t>V3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 dirty="0">
                          <a:effectLst/>
                        </a:rPr>
                        <a:t>0.796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 dirty="0">
                          <a:effectLst/>
                        </a:rPr>
                        <a:t>0.780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 dirty="0">
                          <a:effectLst/>
                        </a:rPr>
                        <a:t>0.768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 dirty="0">
                          <a:effectLst/>
                        </a:rPr>
                        <a:t>0.783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b"/>
                </a:tc>
                <a:extLst>
                  <a:ext uri="{0D108BD9-81ED-4DB2-BD59-A6C34878D82A}">
                    <a16:rowId xmlns:a16="http://schemas.microsoft.com/office/drawing/2014/main" val="2084286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59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150E-3612-42AA-974F-2A37AFB9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FEATURE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85C7F-C4A6-4566-A70A-23DA8E3B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C8422EB-1226-454D-A0D6-95FD652D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Ushbah Kaleem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242D6B-ECBC-4EAF-A411-AB5161CE7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1. Time Windowing</a:t>
            </a:r>
          </a:p>
          <a:p>
            <a:pPr marL="0" indent="0">
              <a:buNone/>
            </a:pPr>
            <a:r>
              <a:rPr lang="en-US" dirty="0"/>
              <a:t>2. Lag Features</a:t>
            </a:r>
          </a:p>
          <a:p>
            <a:pPr marL="0" indent="0">
              <a:buNone/>
            </a:pPr>
            <a:r>
              <a:rPr lang="en-US" dirty="0"/>
              <a:t>3. Event-Based Features</a:t>
            </a:r>
          </a:p>
          <a:p>
            <a:pPr marL="0" indent="0">
              <a:buNone/>
            </a:pPr>
            <a:r>
              <a:rPr lang="en-US" dirty="0"/>
              <a:t>4. Temporal Aggregation</a:t>
            </a:r>
          </a:p>
          <a:p>
            <a:pPr marL="0" indent="0">
              <a:buNone/>
            </a:pPr>
            <a:r>
              <a:rPr lang="en-US" dirty="0"/>
              <a:t>5. Sequence-Based Methods</a:t>
            </a:r>
          </a:p>
          <a:p>
            <a:pPr marL="0" indent="0">
              <a:buNone/>
            </a:pPr>
            <a:r>
              <a:rPr lang="en-US" dirty="0"/>
              <a:t>6. Temporal Patterns and Trends</a:t>
            </a:r>
          </a:p>
          <a:p>
            <a:pPr marL="0" indent="0">
              <a:buNone/>
            </a:pPr>
            <a:r>
              <a:rPr lang="en-US" dirty="0"/>
              <a:t>7. Temporal Embeddings</a:t>
            </a:r>
          </a:p>
          <a:p>
            <a:pPr marL="0" indent="0">
              <a:buNone/>
            </a:pPr>
            <a:r>
              <a:rPr lang="en-US" dirty="0"/>
              <a:t>8. Change Point Detection</a:t>
            </a:r>
          </a:p>
          <a:p>
            <a:pPr marL="0" indent="0">
              <a:buNone/>
            </a:pPr>
            <a:r>
              <a:rPr lang="en-US" dirty="0"/>
              <a:t>9. Derived Features from Temporal Dynamics</a:t>
            </a:r>
          </a:p>
          <a:p>
            <a:pPr marL="0" indent="0">
              <a:buNone/>
            </a:pPr>
            <a:r>
              <a:rPr lang="en-US" dirty="0"/>
              <a:t>10. Periodic Features</a:t>
            </a:r>
          </a:p>
          <a:p>
            <a:pPr marL="0" indent="0">
              <a:buNone/>
            </a:pPr>
            <a:r>
              <a:rPr lang="en-US" dirty="0"/>
              <a:t>11. Multiscale Features</a:t>
            </a:r>
          </a:p>
          <a:p>
            <a:pPr marL="0" indent="0">
              <a:buNone/>
            </a:pPr>
            <a:r>
              <a:rPr lang="en-US" dirty="0"/>
              <a:t>12. Interpolation and Smoothing</a:t>
            </a:r>
          </a:p>
          <a:p>
            <a:pPr marL="0" indent="0">
              <a:buNone/>
            </a:pPr>
            <a:r>
              <a:rPr lang="en-US" dirty="0"/>
              <a:t>13. Temporal Relationships</a:t>
            </a:r>
          </a:p>
          <a:p>
            <a:pPr marL="0" indent="0">
              <a:buNone/>
            </a:pPr>
            <a:r>
              <a:rPr lang="en-US" dirty="0"/>
              <a:t>14. Composite Features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7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2EEB-59AA-409F-BEFB-2898A225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72C4-A018-40E9-9290-CC9ADF1CC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LAG FEATURES</a:t>
            </a:r>
          </a:p>
          <a:p>
            <a:pPr marL="400050" lvl="1" indent="0">
              <a:buNone/>
            </a:pPr>
            <a:r>
              <a:rPr lang="en-US" sz="2400" dirty="0"/>
              <a:t>Lag variables are features that represent the value of a variable at previous time points. </a:t>
            </a:r>
          </a:p>
          <a:p>
            <a:pPr marL="400050" lvl="1" indent="0">
              <a:buNone/>
            </a:pPr>
            <a:r>
              <a:rPr lang="en-US" sz="2400" dirty="0"/>
              <a:t>captures the temporal dependency and helps predict future outcomes based on past trends.</a:t>
            </a:r>
          </a:p>
          <a:p>
            <a:pPr marL="0" indent="0">
              <a:buNone/>
            </a:pPr>
            <a:r>
              <a:rPr lang="en-US" sz="2800" b="1" dirty="0"/>
              <a:t>Example:</a:t>
            </a:r>
          </a:p>
          <a:p>
            <a:pPr marL="800100" lvl="2" indent="0">
              <a:buNone/>
            </a:pPr>
            <a:r>
              <a:rPr lang="en-US" dirty="0"/>
              <a:t>Lag 1: Blood pressure value from the previous day.</a:t>
            </a:r>
          </a:p>
          <a:p>
            <a:pPr marL="800100" lvl="2" indent="0">
              <a:buNone/>
            </a:pPr>
            <a:r>
              <a:rPr lang="en-US" dirty="0"/>
              <a:t>Lag 3: Average blood pressure value from the past 3 days.</a:t>
            </a:r>
          </a:p>
          <a:p>
            <a:pPr marL="800100" lvl="2" indent="0">
              <a:buNone/>
            </a:pPr>
            <a:r>
              <a:rPr lang="en-US" dirty="0"/>
              <a:t>Lag 7: Average blood pressure value from the past week (7 days).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0B820-87E7-4E2F-A11F-3721CA72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E791F32-9A22-41D6-96C3-4EB05DD5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Ushbah Kaleem</a:t>
            </a:r>
          </a:p>
        </p:txBody>
      </p:sp>
    </p:spTree>
    <p:extLst>
      <p:ext uri="{BB962C8B-B14F-4D97-AF65-F5344CB8AC3E}">
        <p14:creationId xmlns:p14="http://schemas.microsoft.com/office/powerpoint/2010/main" val="162189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2EEB-59AA-409F-BEFB-2898A225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72C4-A018-40E9-9290-CC9ADF1CC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0504"/>
            <a:ext cx="10972800" cy="4946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Moving Averages</a:t>
            </a:r>
          </a:p>
          <a:p>
            <a:pPr marL="400050" lvl="1" indent="0">
              <a:buNone/>
            </a:pPr>
            <a:r>
              <a:rPr lang="en-US" sz="2400" dirty="0"/>
              <a:t>features calculated by taking the average of a variable over a specified number of previous time points. </a:t>
            </a:r>
          </a:p>
          <a:p>
            <a:pPr marL="400050" lvl="1" indent="0">
              <a:buNone/>
            </a:pPr>
            <a:r>
              <a:rPr lang="en-US" sz="2400" dirty="0"/>
              <a:t>smooths out short-term fluctuations and highlights longer-term trends.</a:t>
            </a:r>
          </a:p>
          <a:p>
            <a:pPr marL="0" indent="0">
              <a:buNone/>
            </a:pPr>
            <a:r>
              <a:rPr lang="en-US" sz="2800" b="1" dirty="0"/>
              <a:t>Example:</a:t>
            </a:r>
          </a:p>
          <a:p>
            <a:pPr marL="800100" lvl="2" indent="0">
              <a:buNone/>
            </a:pPr>
            <a:r>
              <a:rPr lang="en-US" dirty="0"/>
              <a:t>For a patient's daily blood glucose readings, a 7-day moving average would represent the average blood glucose level over the past week.</a:t>
            </a:r>
          </a:p>
          <a:p>
            <a:pPr marL="0" indent="0">
              <a:buNone/>
            </a:pPr>
            <a:r>
              <a:rPr lang="en-US" sz="2800" b="1" dirty="0"/>
              <a:t>Types of Moving Averages</a:t>
            </a:r>
            <a:r>
              <a:rPr lang="en-US" sz="2800" dirty="0"/>
              <a:t>:</a:t>
            </a:r>
          </a:p>
          <a:p>
            <a:pPr marL="800100" lvl="2" indent="0">
              <a:buNone/>
            </a:pPr>
            <a:r>
              <a:rPr lang="en-US" b="1" dirty="0"/>
              <a:t>Simple Moving Average (SMA)</a:t>
            </a:r>
            <a:r>
              <a:rPr lang="en-US" dirty="0"/>
              <a:t>: The unweighted mean of the previous n data points.</a:t>
            </a:r>
          </a:p>
          <a:p>
            <a:pPr marL="800100" lvl="2" indent="0">
              <a:buNone/>
            </a:pPr>
            <a:r>
              <a:rPr lang="en-US" b="1" dirty="0"/>
              <a:t>Exponential Moving Average (EMA)</a:t>
            </a:r>
            <a:r>
              <a:rPr lang="en-US" dirty="0"/>
              <a:t>: Weighs recent data points more heavily.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0B820-87E7-4E2F-A11F-3721CA72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E791F32-9A22-41D6-96C3-4EB05DD5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Ushbah Kaleem</a:t>
            </a:r>
          </a:p>
        </p:txBody>
      </p:sp>
    </p:spTree>
    <p:extLst>
      <p:ext uri="{BB962C8B-B14F-4D97-AF65-F5344CB8AC3E}">
        <p14:creationId xmlns:p14="http://schemas.microsoft.com/office/powerpoint/2010/main" val="300333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2EEB-59AA-409F-BEFB-2898A225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72C4-A018-40E9-9290-CC9ADF1CC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0504"/>
            <a:ext cx="10972800" cy="4946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Moving Averages</a:t>
            </a:r>
          </a:p>
          <a:p>
            <a:pPr marL="400050" lvl="1" indent="0">
              <a:buNone/>
            </a:pPr>
            <a:r>
              <a:rPr lang="en-US" sz="2400" dirty="0"/>
              <a:t>features calculated by taking the average of a variable over a specified number of previous time points. </a:t>
            </a:r>
          </a:p>
          <a:p>
            <a:pPr marL="400050" lvl="1" indent="0">
              <a:buNone/>
            </a:pPr>
            <a:r>
              <a:rPr lang="en-US" sz="2400" dirty="0"/>
              <a:t>smooths out short-term fluctuations and highlights longer-term trends.</a:t>
            </a:r>
          </a:p>
          <a:p>
            <a:pPr marL="0" indent="0">
              <a:buNone/>
            </a:pPr>
            <a:r>
              <a:rPr lang="en-US" sz="2800" b="1" dirty="0"/>
              <a:t>Example:</a:t>
            </a:r>
          </a:p>
          <a:p>
            <a:pPr marL="800100" lvl="2" indent="0">
              <a:buNone/>
            </a:pPr>
            <a:r>
              <a:rPr lang="en-US" dirty="0"/>
              <a:t>For a patient's daily blood glucose readings, a 7-day moving average would represent the average blood glucose level over the past week.</a:t>
            </a:r>
          </a:p>
          <a:p>
            <a:pPr marL="0" indent="0">
              <a:buNone/>
            </a:pPr>
            <a:r>
              <a:rPr lang="en-US" sz="2800" b="1" dirty="0"/>
              <a:t>Types of Moving Averages</a:t>
            </a:r>
            <a:r>
              <a:rPr lang="en-US" sz="2800" dirty="0"/>
              <a:t>:</a:t>
            </a:r>
          </a:p>
          <a:p>
            <a:pPr marL="800100" lvl="2" indent="0">
              <a:buNone/>
            </a:pPr>
            <a:r>
              <a:rPr lang="en-US" b="1" dirty="0"/>
              <a:t>Simple Moving Average (SMA)</a:t>
            </a:r>
            <a:r>
              <a:rPr lang="en-US" dirty="0"/>
              <a:t>: The unweighted mean of the previous n data points.</a:t>
            </a:r>
          </a:p>
          <a:p>
            <a:pPr marL="800100" lvl="2" indent="0">
              <a:buNone/>
            </a:pPr>
            <a:r>
              <a:rPr lang="en-US" b="1" dirty="0"/>
              <a:t>Exponential Moving Average (EMA)</a:t>
            </a:r>
            <a:r>
              <a:rPr lang="en-US" dirty="0"/>
              <a:t>: Weighs recent data points more heavily.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0B820-87E7-4E2F-A11F-3721CA72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E791F32-9A22-41D6-96C3-4EB05DD5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Ushbah Kaleem</a:t>
            </a:r>
          </a:p>
        </p:txBody>
      </p:sp>
    </p:spTree>
    <p:extLst>
      <p:ext uri="{BB962C8B-B14F-4D97-AF65-F5344CB8AC3E}">
        <p14:creationId xmlns:p14="http://schemas.microsoft.com/office/powerpoint/2010/main" val="331581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2EEB-59AA-409F-BEFB-2898A225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0B820-87E7-4E2F-A11F-3721CA72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E791F32-9A22-41D6-96C3-4EB05DD5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Ushbah Kaleem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6FDD95-97C2-4494-87AC-DB15BE337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660" y="622300"/>
            <a:ext cx="6749337" cy="6235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518505-B135-41EE-AC3A-F875F1023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000" y="1576129"/>
            <a:ext cx="6982799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25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2EEB-59AA-409F-BEFB-2898A225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0B820-87E7-4E2F-A11F-3721CA72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E791F32-9A22-41D6-96C3-4EB05DD5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Ushbah Kaleem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6FDD95-97C2-4494-87AC-DB15BE337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660" y="622300"/>
            <a:ext cx="6749337" cy="623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F599D7-0274-480F-931D-3FF81F790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474" y="1842866"/>
            <a:ext cx="7001852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73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38045</TotalTime>
  <Words>634</Words>
  <Application>Microsoft Macintosh PowerPoint</Application>
  <PresentationFormat>Widescreen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1_Office Theme</vt:lpstr>
      <vt:lpstr> Chronic Diseases Modelling Monthly Design Review May 2024</vt:lpstr>
      <vt:lpstr>OVERVIEW</vt:lpstr>
      <vt:lpstr>RECAP</vt:lpstr>
      <vt:lpstr>TEMPORAL FEATURE ENGINEERING</vt:lpstr>
      <vt:lpstr>TEMPORAL FEATURE ENGINEERING</vt:lpstr>
      <vt:lpstr>TEMPORAL FEATURE ENGINEERING</vt:lpstr>
      <vt:lpstr>TEMPORAL FEATURE ENGINEERING</vt:lpstr>
      <vt:lpstr>METHODOLOGY</vt:lpstr>
      <vt:lpstr>METHODOLOGY</vt:lpstr>
      <vt:lpstr>Temporal Feature Engineering</vt:lpstr>
      <vt:lpstr>Temporal Feature Engineering</vt:lpstr>
      <vt:lpstr>sktime</vt:lpstr>
      <vt:lpstr>sktime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Ushbah Kaleem</dc:creator>
  <cp:lastModifiedBy>160701019</cp:lastModifiedBy>
  <cp:revision>1644</cp:revision>
  <dcterms:created xsi:type="dcterms:W3CDTF">2022-03-28T10:08:58Z</dcterms:created>
  <dcterms:modified xsi:type="dcterms:W3CDTF">2024-06-03T19:15:58Z</dcterms:modified>
</cp:coreProperties>
</file>