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638028-B99D-4075-BCEA-FDA03020D435}">
          <p14:sldIdLst>
            <p14:sldId id="278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Untitled Section" id="{CC3C1E8F-3F50-4B8A-BD64-564B3422E3EF}">
          <p14:sldIdLst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muhimbise Godwin" initials="TG" lastIdx="1" clrIdx="0">
    <p:extLst>
      <p:ext uri="{19B8F6BF-5375-455C-9EA6-DF929625EA0E}">
        <p15:presenceInfo xmlns:p15="http://schemas.microsoft.com/office/powerpoint/2012/main" userId="3319a359d3cb97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9674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F3CE4-8794-4497-8631-5B158B6F642E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DDAF9-6D57-4287-9CA5-BEB0E8EED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80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Python Enhancement Proposal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DDAF9-6D57-4287-9CA5-BEB0E8EED2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7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String slicing([:4]), modify(upper, lower, strip, concatenate, format, escape,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DDAF9-6D57-4287-9CA5-BEB0E8EED2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74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Calling pop() without an index removes the last item in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DDAF9-6D57-4287-9CA5-BEB0E8EED2F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5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Note:</a:t>
            </a:r>
            <a:r>
              <a:rPr lang="en-GB" dirty="0"/>
              <a:t> Sets are unordered, so you cannot be sure in which order the items will appear.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Note:</a:t>
            </a:r>
            <a:r>
              <a:rPr lang="en-GB" dirty="0"/>
              <a:t> Set </a:t>
            </a:r>
            <a:r>
              <a:rPr lang="en-GB" i="1" dirty="0"/>
              <a:t>items</a:t>
            </a:r>
            <a:r>
              <a:rPr lang="en-GB" dirty="0"/>
              <a:t> are unchangeable, but you can remove items and add new items.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DDAF9-6D57-4287-9CA5-BEB0E8EED2F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15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 both key and value, for key, value in </a:t>
            </a:r>
            <a:r>
              <a:rPr lang="en-GB" dirty="0" err="1"/>
              <a:t>dict.items</a:t>
            </a:r>
            <a:r>
              <a:rPr lang="en-GB" dirty="0"/>
              <a:t>()</a:t>
            </a:r>
          </a:p>
          <a:p>
            <a:r>
              <a:rPr lang="en-GB" dirty="0"/>
              <a:t>Copy using a </a:t>
            </a:r>
            <a:r>
              <a:rPr lang="en-GB" dirty="0" err="1"/>
              <a:t>dict</a:t>
            </a:r>
            <a:r>
              <a:rPr lang="en-GB" dirty="0"/>
              <a:t>() constructor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DDAF9-6D57-4287-9CA5-BEB0E8EED2F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73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Recursion </a:t>
            </a:r>
            <a:r>
              <a:rPr lang="en-GB" b="0" dirty="0"/>
              <a:t>python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00000"/>
                </a:solidFill>
                <a:effectLst/>
              </a:rPr>
              <a:t>def </a:t>
            </a:r>
            <a:r>
              <a:rPr lang="en-GB" dirty="0" err="1">
                <a:solidFill>
                  <a:srgbClr val="000000"/>
                </a:solidFill>
                <a:effectLst/>
              </a:rPr>
              <a:t>tri_recursion</a:t>
            </a:r>
            <a:r>
              <a:rPr lang="en-GB" dirty="0">
                <a:solidFill>
                  <a:srgbClr val="000000"/>
                </a:solidFill>
                <a:effectLst/>
              </a:rPr>
              <a:t>(k):</a:t>
            </a:r>
            <a:br>
              <a:rPr lang="en-GB" dirty="0">
                <a:solidFill>
                  <a:srgbClr val="000000"/>
                </a:solidFill>
                <a:effectLst/>
              </a:rPr>
            </a:br>
            <a:r>
              <a:rPr lang="en-GB" dirty="0">
                <a:solidFill>
                  <a:srgbClr val="000000"/>
                </a:solidFill>
                <a:effectLst/>
              </a:rPr>
              <a:t>  </a:t>
            </a:r>
            <a:r>
              <a:rPr lang="en-GB" dirty="0">
                <a:solidFill>
                  <a:srgbClr val="0000CD"/>
                </a:solidFill>
                <a:effectLst/>
              </a:rPr>
              <a:t>if</a:t>
            </a:r>
            <a:r>
              <a:rPr lang="en-GB" dirty="0">
                <a:solidFill>
                  <a:srgbClr val="000000"/>
                </a:solidFill>
                <a:effectLst/>
              </a:rPr>
              <a:t>(k &gt; </a:t>
            </a:r>
            <a:r>
              <a:rPr lang="en-GB" dirty="0">
                <a:solidFill>
                  <a:srgbClr val="FF0000"/>
                </a:solidFill>
                <a:effectLst/>
              </a:rPr>
              <a:t>0</a:t>
            </a:r>
            <a:r>
              <a:rPr lang="en-GB" dirty="0">
                <a:solidFill>
                  <a:srgbClr val="000000"/>
                </a:solidFill>
                <a:effectLst/>
              </a:rPr>
              <a:t>):</a:t>
            </a:r>
            <a:br>
              <a:rPr lang="en-GB" dirty="0">
                <a:solidFill>
                  <a:srgbClr val="000000"/>
                </a:solidFill>
                <a:effectLst/>
              </a:rPr>
            </a:br>
            <a:r>
              <a:rPr lang="en-GB" dirty="0">
                <a:solidFill>
                  <a:srgbClr val="000000"/>
                </a:solidFill>
                <a:effectLst/>
              </a:rPr>
              <a:t>    result = k + </a:t>
            </a:r>
            <a:r>
              <a:rPr lang="en-GB" dirty="0" err="1">
                <a:solidFill>
                  <a:srgbClr val="000000"/>
                </a:solidFill>
                <a:effectLst/>
              </a:rPr>
              <a:t>tri_recursion</a:t>
            </a:r>
            <a:r>
              <a:rPr lang="en-GB" dirty="0">
                <a:solidFill>
                  <a:srgbClr val="000000"/>
                </a:solidFill>
                <a:effectLst/>
              </a:rPr>
              <a:t>(k - </a:t>
            </a:r>
            <a:r>
              <a:rPr lang="en-GB" dirty="0">
                <a:solidFill>
                  <a:srgbClr val="FF0000"/>
                </a:solidFill>
                <a:effectLst/>
              </a:rPr>
              <a:t>1</a:t>
            </a:r>
            <a:r>
              <a:rPr lang="en-GB" dirty="0">
                <a:solidFill>
                  <a:srgbClr val="000000"/>
                </a:solidFill>
                <a:effectLst/>
              </a:rPr>
              <a:t>)</a:t>
            </a:r>
            <a:br>
              <a:rPr lang="en-GB" dirty="0">
                <a:solidFill>
                  <a:srgbClr val="000000"/>
                </a:solidFill>
                <a:effectLst/>
              </a:rPr>
            </a:br>
            <a:r>
              <a:rPr lang="en-GB" dirty="0">
                <a:solidFill>
                  <a:srgbClr val="000000"/>
                </a:solidFill>
                <a:effectLst/>
              </a:rPr>
              <a:t>    print(result)</a:t>
            </a:r>
            <a:br>
              <a:rPr lang="en-GB" dirty="0">
                <a:solidFill>
                  <a:srgbClr val="000000"/>
                </a:solidFill>
                <a:effectLst/>
              </a:rPr>
            </a:br>
            <a:r>
              <a:rPr lang="en-GB" dirty="0">
                <a:solidFill>
                  <a:srgbClr val="000000"/>
                </a:solidFill>
                <a:effectLst/>
              </a:rPr>
              <a:t>  </a:t>
            </a:r>
            <a:r>
              <a:rPr lang="en-GB" dirty="0">
                <a:solidFill>
                  <a:srgbClr val="0000CD"/>
                </a:solidFill>
                <a:effectLst/>
              </a:rPr>
              <a:t>else</a:t>
            </a:r>
            <a:r>
              <a:rPr lang="en-GB" dirty="0">
                <a:solidFill>
                  <a:srgbClr val="000000"/>
                </a:solidFill>
                <a:effectLst/>
              </a:rPr>
              <a:t>:</a:t>
            </a:r>
            <a:br>
              <a:rPr lang="en-GB" dirty="0">
                <a:solidFill>
                  <a:srgbClr val="000000"/>
                </a:solidFill>
                <a:effectLst/>
              </a:rPr>
            </a:br>
            <a:r>
              <a:rPr lang="en-GB" dirty="0">
                <a:solidFill>
                  <a:srgbClr val="000000"/>
                </a:solidFill>
                <a:effectLst/>
              </a:rPr>
              <a:t>    result = </a:t>
            </a:r>
            <a:r>
              <a:rPr lang="en-GB" dirty="0">
                <a:solidFill>
                  <a:srgbClr val="FF0000"/>
                </a:solidFill>
                <a:effectLst/>
              </a:rPr>
              <a:t>0</a:t>
            </a:r>
            <a:br>
              <a:rPr lang="en-GB" dirty="0">
                <a:solidFill>
                  <a:srgbClr val="000000"/>
                </a:solidFill>
                <a:effectLst/>
              </a:rPr>
            </a:br>
            <a:r>
              <a:rPr lang="en-GB" dirty="0">
                <a:solidFill>
                  <a:srgbClr val="000000"/>
                </a:solidFill>
                <a:effectLst/>
              </a:rPr>
              <a:t>  </a:t>
            </a:r>
            <a:r>
              <a:rPr lang="en-GB" dirty="0">
                <a:solidFill>
                  <a:srgbClr val="0000CD"/>
                </a:solidFill>
                <a:effectLst/>
              </a:rPr>
              <a:t>return</a:t>
            </a:r>
            <a:r>
              <a:rPr lang="en-GB" dirty="0">
                <a:solidFill>
                  <a:srgbClr val="000000"/>
                </a:solidFill>
                <a:effectLst/>
              </a:rPr>
              <a:t> result</a:t>
            </a:r>
            <a:br>
              <a:rPr lang="en-GB" dirty="0">
                <a:solidFill>
                  <a:srgbClr val="000000"/>
                </a:solidFill>
                <a:effectLst/>
              </a:rPr>
            </a:br>
            <a:br>
              <a:rPr lang="en-GB" dirty="0">
                <a:solidFill>
                  <a:srgbClr val="000000"/>
                </a:solidFill>
                <a:effectLst/>
              </a:rPr>
            </a:br>
            <a:r>
              <a:rPr lang="en-GB" dirty="0">
                <a:solidFill>
                  <a:srgbClr val="000000"/>
                </a:solidFill>
                <a:effectLst/>
              </a:rPr>
              <a:t>print(</a:t>
            </a:r>
            <a:r>
              <a:rPr lang="en-GB" dirty="0">
                <a:solidFill>
                  <a:srgbClr val="A52A2A"/>
                </a:solidFill>
                <a:effectLst/>
              </a:rPr>
              <a:t>"\n\</a:t>
            </a:r>
            <a:r>
              <a:rPr lang="en-GB" dirty="0" err="1">
                <a:solidFill>
                  <a:srgbClr val="A52A2A"/>
                </a:solidFill>
                <a:effectLst/>
              </a:rPr>
              <a:t>nRecursion</a:t>
            </a:r>
            <a:r>
              <a:rPr lang="en-GB" dirty="0">
                <a:solidFill>
                  <a:srgbClr val="A52A2A"/>
                </a:solidFill>
                <a:effectLst/>
              </a:rPr>
              <a:t> Example Results"</a:t>
            </a:r>
            <a:r>
              <a:rPr lang="en-GB" dirty="0">
                <a:solidFill>
                  <a:srgbClr val="000000"/>
                </a:solidFill>
                <a:effectLst/>
              </a:rPr>
              <a:t>)</a:t>
            </a:r>
            <a:br>
              <a:rPr lang="en-GB" dirty="0">
                <a:solidFill>
                  <a:srgbClr val="000000"/>
                </a:solidFill>
                <a:effectLst/>
              </a:rPr>
            </a:br>
            <a:r>
              <a:rPr lang="en-GB" dirty="0" err="1">
                <a:solidFill>
                  <a:srgbClr val="000000"/>
                </a:solidFill>
                <a:effectLst/>
              </a:rPr>
              <a:t>tri_recursion</a:t>
            </a:r>
            <a:r>
              <a:rPr lang="en-GB" dirty="0">
                <a:solidFill>
                  <a:srgbClr val="000000"/>
                </a:solidFill>
                <a:effectLst/>
              </a:rPr>
              <a:t>(</a:t>
            </a:r>
            <a:r>
              <a:rPr lang="en-GB" dirty="0">
                <a:solidFill>
                  <a:srgbClr val="FF0000"/>
                </a:solidFill>
                <a:effectLst/>
              </a:rPr>
              <a:t>6</a:t>
            </a:r>
            <a:r>
              <a:rPr lang="en-GB" dirty="0">
                <a:solidFill>
                  <a:srgbClr val="000000"/>
                </a:solidFill>
                <a:effectLst/>
              </a:rPr>
              <a:t>)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DDAF9-6D57-4287-9CA5-BEB0E8EED2F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13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Note: </a:t>
            </a:r>
            <a:r>
              <a:rPr lang="en-GB" dirty="0"/>
              <a:t>Use lambda functions when an anonymous function is required for a short period of time.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DDAF9-6D57-4287-9CA5-BEB0E8EED2F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34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DDAF9-6D57-4287-9CA5-BEB0E8EED2F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731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DDAF9-6D57-4287-9CA5-BEB0E8EED2F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05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1D07-80D1-4B08-B1E3-061827D77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F9FD-978B-45AA-83FD-39B68A0AB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D020-9B3B-4A21-B2D8-DCC14F6B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CC0E-4475-4FC2-9D97-8E7BEB27744D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7931-DA25-49FC-ACAC-46438A5F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3912-0CBA-4A7E-87BE-E4009716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39-5B20-4707-BD43-C4E01CC8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DEFFE-2496-4F62-BA8F-8317314A5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A177-5DD9-4DE1-873C-0E6A3802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6287-72A5-4B94-8B6D-CC7DFBFB4630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D13D7-2CEB-4135-AB83-187B9D24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8C41F-5AF6-4C92-A3A4-7DBF9C6B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4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97B26-EFBC-45EA-B8DF-30F2007BE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3A5BD-CA76-4A0C-AAC5-B2FE2B698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36531-53B8-4E39-8DE5-06D803E4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DB57-6056-466F-AA35-C8448B1911F9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75C9-09F0-4C0B-9724-DEC82BA1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6623-C18B-4D04-B640-8CEF0838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0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696A-DA17-4197-BE80-65AB1230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91B2-66EE-4D5B-9836-4AFD691FD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9DA3-9C1E-40F7-ACB3-5C6D18E6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E327-F667-4DA0-9523-3ACC9C78104B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B9F4-7539-414F-BA89-D582F414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A3882-EA00-4626-8D32-766AB66A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4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8DB5-C914-416D-A2A4-7FB75FA2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0145E-6656-4214-A7A8-E1D04FFD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78364-ADD9-479D-B2CF-1CC6C70B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301-9C51-40A4-BE83-CA78B7365D0F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10B8-ECD4-4260-9440-AFC2E641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F813-20CC-434D-B9E5-9EE6C207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7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B85E-D68E-4529-9F91-7F7BBCE3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1378-8631-4D5D-AA1D-7129C9A0B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21A35-F603-49FE-B60F-3969534FC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3CA2D-D6E3-4B82-99B4-63FBCDCB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A07C-2566-4944-A0FA-451C179F63AB}" type="datetime1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11020-33E1-4EC4-9A7B-22AACB52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30E10-619C-4DEE-A220-08803BA5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CFFA-3391-4D1D-9A39-F95A7319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F01F9-5878-42BE-90A6-35C8C84A7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AC108-E736-4E1B-95DB-CD8957AB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4D069-9C93-4D6C-A43C-BC2E5E91D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E7050-AC3F-4EBE-9682-295657D21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FEFE3-4EEE-4037-9175-30ECC04F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5F64-563A-409D-B755-325430E4C5DD}" type="datetime1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E3A3A-9989-4D59-A7DF-72629BF5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8696A-7B94-4042-ACAA-CCF5D908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821B-58FF-4E9D-94EA-08AB05D0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80732-98D6-46EB-8757-1D6A4F24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AD6-CCDA-44D9-90B6-BF306C0BB6CD}" type="datetime1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8A880-DD47-40E6-A606-AF577A10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9167D-D43D-4D90-BAFD-2E5E06F0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9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7ADEF-4ACA-4C18-8CB0-8B179492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B425-FBAC-4E53-BF1B-55B6A5F9330D}" type="datetime1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9D3FE-A37E-4B0D-A68C-32F4CD6E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82615-3823-4252-9030-FFDD2389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7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7728-309B-4C69-B6E4-F73535B0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F58C-C512-429A-BFE4-7C43A779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A0263-2EE9-4139-A7CC-F096EF65A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253BB-BFA9-470C-AA62-327A380B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488-5C81-4ED9-8448-01EA9930009B}" type="datetime1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9F4AA-1E30-44ED-87C6-E50A15AB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68A51-007C-42DD-AFDA-0865817A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1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F8DB-60B4-4549-A45E-10B54648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F187D-A719-4076-A1E0-D04A4A6F5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78B0-04F3-425C-B79F-E3BE1B272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3B720-84AD-498F-9E70-637F7B70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B4A8-43C7-44CC-9E7F-0DC28FD94985}" type="datetime1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26F31-526D-4241-8BDE-2A93B5F5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D1D89-5F79-44A3-9D0E-75208B54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40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A0268-EF0E-4CAE-B997-7FBC63E2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8C03C-E259-4014-AEC1-D1685564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A91E-C6E0-4414-8F41-A1EDB2212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9E15-6D56-4E00-ABDA-3560573A98DB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4E16-F4FA-41BF-BC9D-B42AEFD98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E202-DB30-4F74-AF40-ADC6029DF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28B8-08E6-47A5-930F-B00963F1A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55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0674-30F9-42BB-BEFA-68C3D59D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PYTHON FUNDAMENTALS FOR DATA SCIENCE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87C2C0-0ECF-4982-AA0B-2C6C3FCFA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39694"/>
            <a:ext cx="9823314" cy="49166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BFB5-46E7-4819-81A8-95CA2982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D888-2EE0-4AF5-913D-22FB5005A51C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9A6C6-50D9-416C-B32D-ABCB2A00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84CF9-C17B-49B3-AD8C-7D1F41E9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4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6D82-EB3E-4C79-88C8-7E53DF87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Python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7D5D-B7F6-44E3-BF06-A1ECF1E2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set is a collection which is </a:t>
            </a:r>
            <a:r>
              <a:rPr lang="en-GB" i="1" dirty="0"/>
              <a:t>unordered</a:t>
            </a:r>
            <a:r>
              <a:rPr lang="en-GB" dirty="0"/>
              <a:t>, </a:t>
            </a:r>
            <a:r>
              <a:rPr lang="en-GB" i="1" dirty="0"/>
              <a:t>unchangeable*</a:t>
            </a:r>
            <a:r>
              <a:rPr lang="en-GB" dirty="0"/>
              <a:t>, and </a:t>
            </a:r>
            <a:r>
              <a:rPr lang="en-GB" i="1" dirty="0"/>
              <a:t>unindexed</a:t>
            </a:r>
            <a:r>
              <a:rPr lang="en-GB" dirty="0"/>
              <a:t>.</a:t>
            </a:r>
          </a:p>
          <a:p>
            <a:r>
              <a:rPr lang="en-GB" dirty="0"/>
              <a:t>Once a set is created, you cannot change its items, but you can add new items.</a:t>
            </a:r>
          </a:p>
          <a:p>
            <a:r>
              <a:rPr lang="en-GB" dirty="0" err="1">
                <a:solidFill>
                  <a:srgbClr val="000000"/>
                </a:solidFill>
              </a:rPr>
              <a:t>fruit_</a:t>
            </a:r>
            <a:r>
              <a:rPr lang="en-GB" dirty="0" err="1">
                <a:solidFill>
                  <a:srgbClr val="000000"/>
                </a:solidFill>
                <a:effectLst/>
              </a:rPr>
              <a:t>set</a:t>
            </a:r>
            <a:r>
              <a:rPr lang="en-GB" dirty="0">
                <a:solidFill>
                  <a:srgbClr val="000000"/>
                </a:solidFill>
                <a:effectLst/>
              </a:rPr>
              <a:t> = {</a:t>
            </a:r>
            <a:r>
              <a:rPr lang="en-GB" dirty="0">
                <a:solidFill>
                  <a:srgbClr val="A52A2A"/>
                </a:solidFill>
                <a:effectLst/>
              </a:rPr>
              <a:t>"apple"</a:t>
            </a:r>
            <a:r>
              <a:rPr lang="en-GB" dirty="0">
                <a:solidFill>
                  <a:srgbClr val="000000"/>
                </a:solidFill>
                <a:effectLst/>
              </a:rPr>
              <a:t>, </a:t>
            </a:r>
            <a:r>
              <a:rPr lang="en-GB" dirty="0">
                <a:solidFill>
                  <a:srgbClr val="A52A2A"/>
                </a:solidFill>
                <a:effectLst/>
              </a:rPr>
              <a:t>"banana"</a:t>
            </a:r>
            <a:r>
              <a:rPr lang="en-GB" dirty="0">
                <a:solidFill>
                  <a:srgbClr val="000000"/>
                </a:solidFill>
                <a:effectLst/>
              </a:rPr>
              <a:t>, </a:t>
            </a:r>
            <a:r>
              <a:rPr lang="en-GB" dirty="0">
                <a:solidFill>
                  <a:srgbClr val="A52A2A"/>
                </a:solidFill>
                <a:effectLst/>
              </a:rPr>
              <a:t>"cherry"</a:t>
            </a:r>
            <a:r>
              <a:rPr lang="en-GB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</a:rPr>
              <a:t>Add items (</a:t>
            </a:r>
            <a:r>
              <a:rPr lang="en-GB" dirty="0" err="1">
                <a:solidFill>
                  <a:srgbClr val="000000"/>
                </a:solidFill>
              </a:rPr>
              <a:t>fruit_</a:t>
            </a:r>
            <a:r>
              <a:rPr lang="en-GB" dirty="0" err="1">
                <a:solidFill>
                  <a:srgbClr val="000000"/>
                </a:solidFill>
                <a:effectLst/>
              </a:rPr>
              <a:t>set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.add(‘oranges’)</a:t>
            </a:r>
          </a:p>
          <a:p>
            <a:r>
              <a:rPr lang="en-GB" dirty="0">
                <a:solidFill>
                  <a:srgbClr val="000000"/>
                </a:solidFill>
              </a:rPr>
              <a:t>Concertante lists or add other </a:t>
            </a:r>
            <a:r>
              <a:rPr lang="en-GB" dirty="0" err="1">
                <a:solidFill>
                  <a:srgbClr val="000000"/>
                </a:solidFill>
              </a:rPr>
              <a:t>iterable</a:t>
            </a:r>
            <a:r>
              <a:rPr lang="en-GB" dirty="0">
                <a:solidFill>
                  <a:srgbClr val="000000"/>
                </a:solidFill>
              </a:rPr>
              <a:t> to a set 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</a:rPr>
              <a:t>mylist</a:t>
            </a:r>
            <a:r>
              <a:rPr lang="en-GB" dirty="0">
                <a:solidFill>
                  <a:srgbClr val="000000"/>
                </a:solidFill>
                <a:effectLst/>
              </a:rPr>
              <a:t> = [</a:t>
            </a:r>
            <a:r>
              <a:rPr lang="en-GB" dirty="0">
                <a:solidFill>
                  <a:srgbClr val="A52A2A"/>
                </a:solidFill>
                <a:effectLst/>
              </a:rPr>
              <a:t>“berries"</a:t>
            </a:r>
            <a:r>
              <a:rPr lang="en-GB" dirty="0">
                <a:solidFill>
                  <a:srgbClr val="000000"/>
                </a:solidFill>
                <a:effectLst/>
              </a:rPr>
              <a:t>, </a:t>
            </a:r>
            <a:r>
              <a:rPr lang="en-GB" dirty="0">
                <a:solidFill>
                  <a:srgbClr val="A52A2A"/>
                </a:solidFill>
                <a:effectLst/>
              </a:rPr>
              <a:t>“passion"</a:t>
            </a:r>
            <a:r>
              <a:rPr lang="en-GB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GB" dirty="0" err="1">
                <a:solidFill>
                  <a:srgbClr val="000000"/>
                </a:solidFill>
              </a:rPr>
              <a:t>fruit_</a:t>
            </a:r>
            <a:r>
              <a:rPr lang="en-GB" dirty="0" err="1">
                <a:solidFill>
                  <a:srgbClr val="000000"/>
                </a:solidFill>
                <a:effectLst/>
              </a:rPr>
              <a:t>set</a:t>
            </a:r>
            <a:r>
              <a:rPr lang="en-GB" dirty="0" err="1">
                <a:solidFill>
                  <a:srgbClr val="000000"/>
                </a:solidFill>
              </a:rPr>
              <a:t>.update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 err="1">
                <a:solidFill>
                  <a:srgbClr val="000000"/>
                </a:solidFill>
              </a:rPr>
              <a:t>mylist</a:t>
            </a:r>
            <a:r>
              <a:rPr lang="en-GB" dirty="0">
                <a:solidFill>
                  <a:srgbClr val="000000"/>
                </a:solidFill>
              </a:rPr>
              <a:t>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8BC87-409C-424D-A4C6-702488A4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6ECC-D854-4B4D-84DD-1C1BD54C679A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4361-93A9-4406-AF52-004F8B3B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47A0-9D8E-4842-B1DA-3E3447CA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6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647D-6EB0-4096-BFEB-33EDA366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Sets cont’d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63C7-F392-4FEB-B0F1-599AABE6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Remove items ( remove, discard, clear )</a:t>
            </a:r>
          </a:p>
          <a:p>
            <a:r>
              <a:rPr lang="en-GB" dirty="0"/>
              <a:t>Loop through sets</a:t>
            </a:r>
          </a:p>
          <a:p>
            <a:r>
              <a:rPr lang="en-GB" dirty="0"/>
              <a:t>Join sets (union, update, </a:t>
            </a:r>
            <a:r>
              <a:rPr lang="en-GB" dirty="0" err="1"/>
              <a:t>intersection_update</a:t>
            </a:r>
            <a:r>
              <a:rPr lang="en-GB" dirty="0"/>
              <a:t>, intersection, </a:t>
            </a:r>
            <a:r>
              <a:rPr lang="en-GB" dirty="0" err="1"/>
              <a:t>symmetric_difference_update</a:t>
            </a:r>
            <a:r>
              <a:rPr lang="en-GB" dirty="0"/>
              <a:t>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FCF764D-D46B-4BB6-B570-38F5D989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8098-6007-4B66-B3D4-9FB19BEED0E8}" type="datetime1">
              <a:rPr lang="en-GB" smtClean="0"/>
              <a:t>17/03/2022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3FD63E-2FCE-4999-BD36-C95F1EF3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6DE2D3E-4138-48DB-AB84-8800E853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07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CCEE-AFB6-4720-A171-CC01CB09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Python Dictionaries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70BE-874B-47E8-A353-18480FAD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Dictionaries are used to store data values in </a:t>
            </a:r>
            <a:r>
              <a:rPr lang="en-GB" dirty="0" err="1"/>
              <a:t>key:value</a:t>
            </a:r>
            <a:r>
              <a:rPr lang="en-GB" dirty="0"/>
              <a:t> pairs.</a:t>
            </a:r>
          </a:p>
          <a:p>
            <a:r>
              <a:rPr lang="en-GB" dirty="0"/>
              <a:t>A dictionary is a collection which is ordered*, changeable and do not allow duplicates.</a:t>
            </a:r>
          </a:p>
          <a:p>
            <a:r>
              <a:rPr lang="en-GB" dirty="0" err="1">
                <a:solidFill>
                  <a:srgbClr val="00B0F0"/>
                </a:solidFill>
              </a:rPr>
              <a:t>car_</a:t>
            </a:r>
            <a:r>
              <a:rPr lang="en-GB" dirty="0" err="1">
                <a:solidFill>
                  <a:srgbClr val="00B0F0"/>
                </a:solidFill>
                <a:effectLst/>
              </a:rPr>
              <a:t>dict</a:t>
            </a:r>
            <a:r>
              <a:rPr lang="en-GB" dirty="0">
                <a:solidFill>
                  <a:srgbClr val="00B0F0"/>
                </a:solidFill>
                <a:effectLst/>
              </a:rPr>
              <a:t> = {</a:t>
            </a:r>
            <a:br>
              <a:rPr lang="en-GB" dirty="0">
                <a:solidFill>
                  <a:srgbClr val="00B0F0"/>
                </a:solidFill>
                <a:effectLst/>
              </a:rPr>
            </a:br>
            <a:r>
              <a:rPr lang="en-GB" dirty="0">
                <a:solidFill>
                  <a:srgbClr val="00B0F0"/>
                </a:solidFill>
                <a:effectLst/>
              </a:rPr>
              <a:t>  "brand": "Ford",</a:t>
            </a:r>
            <a:br>
              <a:rPr lang="en-GB" dirty="0">
                <a:solidFill>
                  <a:srgbClr val="00B0F0"/>
                </a:solidFill>
                <a:effectLst/>
              </a:rPr>
            </a:br>
            <a:r>
              <a:rPr lang="en-GB" dirty="0">
                <a:solidFill>
                  <a:srgbClr val="00B0F0"/>
                </a:solidFill>
                <a:effectLst/>
              </a:rPr>
              <a:t>  "model": "Mustang",</a:t>
            </a:r>
            <a:br>
              <a:rPr lang="en-GB" dirty="0">
                <a:solidFill>
                  <a:srgbClr val="00B0F0"/>
                </a:solidFill>
                <a:effectLst/>
              </a:rPr>
            </a:br>
            <a:r>
              <a:rPr lang="en-GB" dirty="0">
                <a:solidFill>
                  <a:srgbClr val="00B0F0"/>
                </a:solidFill>
                <a:effectLst/>
              </a:rPr>
              <a:t>  "year": 1964</a:t>
            </a:r>
            <a:br>
              <a:rPr lang="en-GB" dirty="0">
                <a:solidFill>
                  <a:srgbClr val="00B0F0"/>
                </a:solidFill>
                <a:effectLst/>
              </a:rPr>
            </a:br>
            <a:r>
              <a:rPr lang="en-GB" dirty="0">
                <a:solidFill>
                  <a:srgbClr val="00B0F0"/>
                </a:solidFill>
                <a:effectLst/>
              </a:rPr>
              <a:t>}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B9D0-3C13-4F17-B0EE-6F450EAE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9807-92F6-4175-9155-1A3B370AB728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8635-D9C6-4B14-9F38-2AFFAE26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C1258-80D9-4FBB-A8F6-145E54AF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1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1F33-F915-4D7F-A643-470EBDB0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Dictionary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DB38-BD57-4205-BD4C-E955E1F9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 items ([ ], get)</a:t>
            </a:r>
          </a:p>
          <a:p>
            <a:r>
              <a:rPr lang="en-GB" dirty="0"/>
              <a:t>Keys </a:t>
            </a:r>
          </a:p>
          <a:p>
            <a:r>
              <a:rPr lang="en-GB" dirty="0"/>
              <a:t>Values </a:t>
            </a:r>
          </a:p>
          <a:p>
            <a:r>
              <a:rPr lang="en-GB" dirty="0"/>
              <a:t>Items (The items() method will return each item in a dictionary, as tuples in a list)</a:t>
            </a:r>
          </a:p>
          <a:p>
            <a:r>
              <a:rPr lang="en-GB" dirty="0"/>
              <a:t>Key exists ( in operator)</a:t>
            </a:r>
          </a:p>
          <a:p>
            <a:r>
              <a:rPr lang="en-GB" dirty="0"/>
              <a:t>Change Items</a:t>
            </a:r>
          </a:p>
          <a:p>
            <a:r>
              <a:rPr lang="en-GB" dirty="0"/>
              <a:t>Add, change items ([ ], update)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9312F-6AF8-4EBA-9E5F-21E277EF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5D18-7937-43C1-9DCE-371077ED1F80}" type="datetime1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5BAE8-08C0-4C84-99A6-2418D6FA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C3E09-2FCA-4D77-AE3C-CECFDEFB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44C-6A3A-4000-83BF-FF9B2DF6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Dictionary cont’d (Remove Items)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299C2-5948-4BF4-8A38-07D6EC10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key (</a:t>
            </a:r>
            <a:r>
              <a:rPr lang="en-GB" dirty="0" err="1"/>
              <a:t>dict.pop</a:t>
            </a:r>
            <a:r>
              <a:rPr lang="en-GB" dirty="0"/>
              <a:t>(key))</a:t>
            </a:r>
          </a:p>
          <a:p>
            <a:r>
              <a:rPr lang="en-GB" dirty="0"/>
              <a:t>del  </a:t>
            </a:r>
            <a:r>
              <a:rPr lang="en-GB" dirty="0" err="1"/>
              <a:t>dict</a:t>
            </a:r>
            <a:r>
              <a:rPr lang="en-GB" dirty="0"/>
              <a:t>[key]</a:t>
            </a:r>
          </a:p>
          <a:p>
            <a:r>
              <a:rPr lang="en-GB" dirty="0" err="1"/>
              <a:t>dict.popitem</a:t>
            </a:r>
            <a:r>
              <a:rPr lang="en-GB" dirty="0"/>
              <a:t>() #removes the last inserted item in the </a:t>
            </a:r>
            <a:r>
              <a:rPr lang="en-GB" dirty="0" err="1"/>
              <a:t>dict</a:t>
            </a:r>
            <a:endParaRPr lang="en-GB" dirty="0"/>
          </a:p>
          <a:p>
            <a:endParaRPr lang="en-GB" dirty="0"/>
          </a:p>
          <a:p>
            <a:r>
              <a:rPr lang="en-GB" dirty="0"/>
              <a:t>Loop through </a:t>
            </a:r>
          </a:p>
          <a:p>
            <a:r>
              <a:rPr lang="en-GB" dirty="0"/>
              <a:t>Copy </a:t>
            </a:r>
            <a:r>
              <a:rPr lang="en-GB" dirty="0" err="1"/>
              <a:t>dicts</a:t>
            </a:r>
            <a:r>
              <a:rPr lang="en-GB" dirty="0"/>
              <a:t> (</a:t>
            </a:r>
            <a:r>
              <a:rPr lang="en-GB" dirty="0" err="1"/>
              <a:t>new_dict</a:t>
            </a:r>
            <a:r>
              <a:rPr lang="en-GB" dirty="0"/>
              <a:t> = </a:t>
            </a:r>
            <a:r>
              <a:rPr lang="en-GB" dirty="0" err="1"/>
              <a:t>old_dict.copy</a:t>
            </a:r>
            <a:r>
              <a:rPr lang="en-GB" dirty="0"/>
              <a:t>()) # not </a:t>
            </a:r>
            <a:r>
              <a:rPr lang="en-GB" dirty="0" err="1"/>
              <a:t>new_dict</a:t>
            </a:r>
            <a:r>
              <a:rPr lang="en-GB" dirty="0"/>
              <a:t>  = </a:t>
            </a:r>
            <a:r>
              <a:rPr lang="en-GB" dirty="0" err="1"/>
              <a:t>old_dict</a:t>
            </a:r>
            <a:endParaRPr lang="en-GB" dirty="0"/>
          </a:p>
          <a:p>
            <a:r>
              <a:rPr lang="en-GB" dirty="0"/>
              <a:t>Dictionary comprehension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892B2-0990-4DB5-A9A6-9237B021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B242-3427-4601-9974-52C52DE56A03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C647F-D57B-4284-AC91-8C7D3087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D4DB0-0C53-4109-BC1A-251F3615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29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F62A-096B-46C3-B793-69DC39C3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43A8-399A-433B-9306-C3249954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….</a:t>
            </a:r>
          </a:p>
          <a:p>
            <a:r>
              <a:rPr lang="en-GB" dirty="0"/>
              <a:t>If …. Else …</a:t>
            </a:r>
          </a:p>
          <a:p>
            <a:r>
              <a:rPr lang="en-GB" dirty="0"/>
              <a:t>If … </a:t>
            </a:r>
            <a:r>
              <a:rPr lang="en-GB" dirty="0" err="1"/>
              <a:t>Elif</a:t>
            </a:r>
            <a:r>
              <a:rPr lang="en-GB" dirty="0"/>
              <a:t> …. Else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695B-31BA-4D2D-A24B-869030D8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C06E-90DA-4E3A-B828-F9CB5637ECCD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D090-47AA-4EE2-B66C-F500B856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E577-46EB-41B2-A980-56155B24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46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00E6-587C-47FD-A14E-6B211969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4291-6034-4007-A243-75BEE964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 condition : …</a:t>
            </a:r>
          </a:p>
          <a:p>
            <a:r>
              <a:rPr lang="en-GB" dirty="0"/>
              <a:t>For … in … </a:t>
            </a:r>
            <a:r>
              <a:rPr lang="en-GB" dirty="0" err="1"/>
              <a:t>iterable</a:t>
            </a:r>
            <a:r>
              <a:rPr lang="en-GB" dirty="0"/>
              <a:t> </a:t>
            </a:r>
          </a:p>
          <a:p>
            <a:r>
              <a:rPr lang="en-GB" dirty="0"/>
              <a:t>For … in range(start, stop, step) …</a:t>
            </a:r>
          </a:p>
          <a:p>
            <a:r>
              <a:rPr lang="en-GB" dirty="0"/>
              <a:t>For …. In </a:t>
            </a:r>
            <a:r>
              <a:rPr lang="en-GB" dirty="0" err="1"/>
              <a:t>iterable</a:t>
            </a:r>
            <a:r>
              <a:rPr lang="en-GB" dirty="0"/>
              <a:t> … else …</a:t>
            </a:r>
          </a:p>
          <a:p>
            <a:r>
              <a:rPr lang="en-GB" dirty="0"/>
              <a:t>Break</a:t>
            </a:r>
          </a:p>
          <a:p>
            <a:r>
              <a:rPr lang="en-GB" dirty="0"/>
              <a:t>Continue </a:t>
            </a:r>
          </a:p>
          <a:p>
            <a:r>
              <a:rPr lang="en-GB" dirty="0"/>
              <a:t>Pass 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2326-8AAE-4579-936A-E7B2D36B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0CB-A7E9-4279-9B7A-78202300A3DD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56179-74B0-4B94-9895-037EA7C6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E4F9-18B5-4475-B38E-D2F3625D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6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BA3C-29D0-4428-A736-6535837D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0BC2F-B255-4F6B-9030-671CD454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function is a block of code which only runs when it is called.</a:t>
            </a:r>
          </a:p>
          <a:p>
            <a:r>
              <a:rPr lang="en-GB" dirty="0"/>
              <a:t>def</a:t>
            </a:r>
          </a:p>
          <a:p>
            <a:r>
              <a:rPr lang="en-GB" dirty="0"/>
              <a:t>Call</a:t>
            </a:r>
          </a:p>
          <a:p>
            <a:r>
              <a:rPr lang="en-GB" dirty="0"/>
              <a:t>Arguments </a:t>
            </a:r>
          </a:p>
          <a:p>
            <a:r>
              <a:rPr lang="en-GB" dirty="0"/>
              <a:t>Arbitrary Arguments, *</a:t>
            </a:r>
            <a:r>
              <a:rPr lang="en-GB" dirty="0" err="1"/>
              <a:t>args</a:t>
            </a:r>
            <a:endParaRPr lang="en-GB" dirty="0"/>
          </a:p>
          <a:p>
            <a:r>
              <a:rPr lang="en-GB" dirty="0"/>
              <a:t>Keyword Arguments</a:t>
            </a:r>
          </a:p>
          <a:p>
            <a:r>
              <a:rPr lang="en-GB" dirty="0"/>
              <a:t>Arbitrary Keyword Arguments, **</a:t>
            </a:r>
            <a:r>
              <a:rPr lang="en-GB" dirty="0" err="1"/>
              <a:t>kwargs</a:t>
            </a:r>
            <a:endParaRPr lang="en-GB" dirty="0"/>
          </a:p>
          <a:p>
            <a:r>
              <a:rPr lang="en-GB" dirty="0"/>
              <a:t>Default Parameter Value</a:t>
            </a:r>
          </a:p>
          <a:p>
            <a:r>
              <a:rPr lang="en-GB" dirty="0"/>
              <a:t>Return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EF362-C8F2-4F21-9802-3E5E63C6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C93E-8FD5-4836-BE8A-E522F958800C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6BC8-1B64-4CA5-B654-AB841E7D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D0240-D574-4B92-B880-107212CD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73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B835-8A74-4916-A4BA-DEAB5F7F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Python Lambda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64F1-8EAD-4C5F-8557-3EF244542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lambda function is a small anonymous function.</a:t>
            </a:r>
          </a:p>
          <a:p>
            <a:r>
              <a:rPr lang="en-GB" dirty="0"/>
              <a:t>A lambda function can take any number of arguments, but can only have one expression.</a:t>
            </a:r>
          </a:p>
          <a:p>
            <a:r>
              <a:rPr lang="en-GB" dirty="0"/>
              <a:t>Syntax lambda </a:t>
            </a:r>
            <a:r>
              <a:rPr lang="en-GB" i="1" dirty="0"/>
              <a:t>arguments </a:t>
            </a:r>
            <a:r>
              <a:rPr lang="en-GB" dirty="0"/>
              <a:t>: </a:t>
            </a:r>
            <a:r>
              <a:rPr lang="en-GB" i="1" dirty="0"/>
              <a:t>expression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effectLst/>
              </a:rPr>
              <a:t>x = </a:t>
            </a:r>
            <a:r>
              <a:rPr lang="pt-BR" dirty="0">
                <a:solidFill>
                  <a:srgbClr val="0000CD"/>
                </a:solidFill>
                <a:effectLst/>
              </a:rPr>
              <a:t>lambda</a:t>
            </a:r>
            <a:r>
              <a:rPr lang="pt-BR" dirty="0">
                <a:solidFill>
                  <a:srgbClr val="000000"/>
                </a:solidFill>
                <a:effectLst/>
              </a:rPr>
              <a:t> a, b : a * b</a:t>
            </a:r>
            <a:br>
              <a:rPr lang="pt-BR" dirty="0">
                <a:solidFill>
                  <a:srgbClr val="000000"/>
                </a:solidFill>
                <a:effectLst/>
              </a:rPr>
            </a:br>
            <a:r>
              <a:rPr lang="pt-BR" dirty="0">
                <a:solidFill>
                  <a:srgbClr val="0000CD"/>
                </a:solidFill>
                <a:effectLst/>
              </a:rPr>
              <a:t>print</a:t>
            </a:r>
            <a:r>
              <a:rPr lang="pt-BR" dirty="0">
                <a:solidFill>
                  <a:srgbClr val="000000"/>
                </a:solidFill>
                <a:effectLst/>
              </a:rPr>
              <a:t>(x(</a:t>
            </a:r>
            <a:r>
              <a:rPr lang="pt-BR" dirty="0">
                <a:solidFill>
                  <a:srgbClr val="FF0000"/>
                </a:solidFill>
                <a:effectLst/>
              </a:rPr>
              <a:t>5</a:t>
            </a:r>
            <a:r>
              <a:rPr lang="pt-BR" dirty="0">
                <a:solidFill>
                  <a:srgbClr val="000000"/>
                </a:solidFill>
                <a:effectLst/>
              </a:rPr>
              <a:t>, </a:t>
            </a:r>
            <a:r>
              <a:rPr lang="pt-BR" dirty="0">
                <a:solidFill>
                  <a:srgbClr val="FF0000"/>
                </a:solidFill>
                <a:effectLst/>
              </a:rPr>
              <a:t>6</a:t>
            </a:r>
            <a:r>
              <a:rPr lang="pt-BR" dirty="0">
                <a:solidFill>
                  <a:srgbClr val="000000"/>
                </a:solidFill>
                <a:effectLst/>
              </a:rPr>
              <a:t>))</a:t>
            </a:r>
            <a:endParaRPr lang="en-GB" i="1" dirty="0"/>
          </a:p>
          <a:p>
            <a:r>
              <a:rPr lang="en-GB" dirty="0"/>
              <a:t>Common use cases for lambda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3B91-4E87-44D9-8B7D-DAFEFCC9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D8DD-7FA3-4487-A661-DD6E08831CB0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E24F1-4220-435F-AC40-EBF4CE19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F975-E6BF-47CD-BF7E-24D0A89D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8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7DC-4696-4B6A-8201-6913AF3E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0750-1EF9-4A07-B516-07738E78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Sqrt</a:t>
            </a:r>
          </a:p>
          <a:p>
            <a:r>
              <a:rPr lang="en-GB" dirty="0"/>
              <a:t>Ceil</a:t>
            </a:r>
          </a:p>
          <a:p>
            <a:r>
              <a:rPr lang="en-GB" dirty="0"/>
              <a:t>Floor </a:t>
            </a:r>
          </a:p>
          <a:p>
            <a:r>
              <a:rPr lang="en-GB" dirty="0"/>
              <a:t>Pi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E9782-AB86-4DB3-A45E-E6478610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003E-86EB-46D3-AEBD-1668DBA2BE27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AFD4-BE0F-49AE-8494-F398F3AD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6AE1-FA55-4A79-983A-3962AF9B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9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10F4-19C7-47C3-9266-8607C3629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9" y="772318"/>
            <a:ext cx="9144000" cy="1655763"/>
          </a:xfrm>
        </p:spPr>
        <p:txBody>
          <a:bodyPr/>
          <a:lstStyle/>
          <a:p>
            <a:r>
              <a:rPr lang="en-GB" b="1" dirty="0"/>
              <a:t>Python Indentation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8FCBE-9798-472F-BDC7-FAF78BE70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8081"/>
            <a:ext cx="9144000" cy="2829719"/>
          </a:xfrm>
        </p:spPr>
        <p:txBody>
          <a:bodyPr/>
          <a:lstStyle/>
          <a:p>
            <a:pPr algn="l"/>
            <a:r>
              <a:rPr lang="en-GB" dirty="0"/>
              <a:t>Where in other programming languages the indentation in code is for readability only, the indentation in Python is very important.</a:t>
            </a:r>
          </a:p>
          <a:p>
            <a:pPr algn="l"/>
            <a:r>
              <a:rPr lang="en-GB" dirty="0"/>
              <a:t>Python uses indentation to indicate a block of code.</a:t>
            </a:r>
          </a:p>
          <a:p>
            <a:pPr algn="l"/>
            <a:r>
              <a:rPr lang="en-GB" dirty="0"/>
              <a:t> </a:t>
            </a:r>
            <a:r>
              <a:rPr lang="en-GB" dirty="0" err="1"/>
              <a:t>e.g</a:t>
            </a:r>
            <a:endParaRPr lang="en-GB" dirty="0"/>
          </a:p>
          <a:p>
            <a:pPr algn="l"/>
            <a:r>
              <a:rPr lang="en-GB" dirty="0">
                <a:solidFill>
                  <a:srgbClr val="0000CD"/>
                </a:solidFill>
                <a:effectLst/>
              </a:rPr>
              <a:t>if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FF0000"/>
                </a:solidFill>
                <a:effectLst/>
              </a:rPr>
              <a:t>5</a:t>
            </a:r>
            <a:r>
              <a:rPr lang="en-GB" dirty="0">
                <a:solidFill>
                  <a:srgbClr val="000000"/>
                </a:solidFill>
                <a:effectLst/>
              </a:rPr>
              <a:t> &gt; </a:t>
            </a:r>
            <a:r>
              <a:rPr lang="en-GB" dirty="0">
                <a:solidFill>
                  <a:srgbClr val="FF0000"/>
                </a:solidFill>
                <a:effectLst/>
              </a:rPr>
              <a:t>2</a:t>
            </a:r>
            <a:r>
              <a:rPr lang="en-GB" dirty="0">
                <a:solidFill>
                  <a:srgbClr val="000000"/>
                </a:solidFill>
                <a:effectLst/>
              </a:rPr>
              <a:t>:</a:t>
            </a:r>
            <a:br>
              <a:rPr lang="en-GB" dirty="0">
                <a:solidFill>
                  <a:srgbClr val="000000"/>
                </a:solidFill>
                <a:effectLst/>
              </a:rPr>
            </a:br>
            <a:r>
              <a:rPr lang="en-GB" dirty="0">
                <a:solidFill>
                  <a:srgbClr val="000000"/>
                </a:solidFill>
                <a:effectLst/>
              </a:rPr>
              <a:t>  </a:t>
            </a:r>
            <a:r>
              <a:rPr lang="en-GB" dirty="0">
                <a:solidFill>
                  <a:srgbClr val="0000CD"/>
                </a:solidFill>
                <a:effectLst/>
              </a:rPr>
              <a:t>print</a:t>
            </a:r>
            <a:r>
              <a:rPr lang="en-GB" dirty="0">
                <a:solidFill>
                  <a:srgbClr val="000000"/>
                </a:solidFill>
                <a:effectLst/>
              </a:rPr>
              <a:t>(</a:t>
            </a:r>
            <a:r>
              <a:rPr lang="en-GB" dirty="0">
                <a:solidFill>
                  <a:srgbClr val="A52A2A"/>
                </a:solidFill>
                <a:effectLst/>
              </a:rPr>
              <a:t>"Five is greater than two!"</a:t>
            </a:r>
            <a:r>
              <a:rPr lang="en-GB" dirty="0">
                <a:solidFill>
                  <a:srgbClr val="000000"/>
                </a:solidFill>
                <a:effectLst/>
              </a:rPr>
              <a:t>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57CF-CCB1-4122-8FEF-F853DE3A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199E-18ED-4326-AC6A-2BC4A9805BC1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CDBB-BABE-475E-9135-99AB99B0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B155-129E-4552-8719-59B286C1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6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3E67-7C43-4D42-B4F5-E2DD0861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2F3D-EA21-41B3-BC94-7CC74B845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</a:t>
            </a:r>
          </a:p>
          <a:p>
            <a:r>
              <a:rPr lang="en-GB" dirty="0"/>
              <a:t>Uninstall</a:t>
            </a:r>
          </a:p>
          <a:p>
            <a:r>
              <a:rPr lang="en-GB" dirty="0"/>
              <a:t>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0CDB-68E1-42FF-B2B8-C6775C4F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BC46-50E2-4B51-A80B-98FC1CD053AB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E9CAB-951E-42F4-81A8-464AEC75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BAA1-FDD6-4830-88B7-4221D2A8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8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19B4-0C96-4968-8686-02154EA5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Python Try Except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1009C8-2A1A-436B-A732-48E8E4648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9757" y="2090173"/>
            <a:ext cx="1064404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+mj-ea"/>
                <a:cs typeface="+mj-cs"/>
              </a:rPr>
              <a:t>The try block lets you test a block of code for errors.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+mj-ea"/>
                <a:cs typeface="+mj-cs"/>
              </a:rPr>
              <a:t>The except block lets you handle the error.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+mj-ea"/>
                <a:cs typeface="+mj-cs"/>
              </a:rPr>
              <a:t>The else block lets you execute code when there is no error.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+mj-ea"/>
                <a:cs typeface="+mj-cs"/>
              </a:rPr>
              <a:t>The finally block lets you execute code, regardless of the result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 the try- and except blocks.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652A3-51AE-4600-A8EC-A3C19F76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14E2-406E-467C-88DC-2A69E1FCC0BE}" type="datetime1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756B1-E0EB-4573-BEF2-097BABCE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677BA-CAAA-42E3-9EAA-23951A12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43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138C-A00D-4EA2-BCF3-00B08569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1618"/>
          </a:xfrm>
        </p:spPr>
        <p:txBody>
          <a:bodyPr>
            <a:normAutofit fontScale="90000"/>
          </a:bodyPr>
          <a:lstStyle/>
          <a:p>
            <a:r>
              <a:rPr lang="en-GB" sz="2800" dirty="0">
                <a:solidFill>
                  <a:srgbClr val="0000CD"/>
                </a:solidFill>
                <a:effectLst/>
              </a:rPr>
              <a:t>try</a:t>
            </a:r>
            <a:r>
              <a:rPr lang="en-GB" sz="2800" dirty="0">
                <a:solidFill>
                  <a:srgbClr val="000000"/>
                </a:solidFill>
                <a:effectLst/>
              </a:rPr>
              <a:t>:</a:t>
            </a:r>
            <a:br>
              <a:rPr lang="en-GB" sz="2800" dirty="0">
                <a:solidFill>
                  <a:srgbClr val="000000"/>
                </a:solidFill>
                <a:effectLst/>
              </a:rPr>
            </a:br>
            <a:r>
              <a:rPr lang="en-GB" sz="2800" dirty="0">
                <a:solidFill>
                  <a:srgbClr val="000000"/>
                </a:solidFill>
                <a:effectLst/>
              </a:rPr>
              <a:t>  f = </a:t>
            </a:r>
            <a:r>
              <a:rPr lang="en-GB" sz="2800" dirty="0">
                <a:solidFill>
                  <a:srgbClr val="0000CD"/>
                </a:solidFill>
                <a:effectLst/>
              </a:rPr>
              <a:t>open</a:t>
            </a:r>
            <a:r>
              <a:rPr lang="en-GB" sz="2800" dirty="0">
                <a:solidFill>
                  <a:srgbClr val="000000"/>
                </a:solidFill>
                <a:effectLst/>
              </a:rPr>
              <a:t>(</a:t>
            </a:r>
            <a:r>
              <a:rPr lang="en-GB" sz="2800" dirty="0">
                <a:solidFill>
                  <a:srgbClr val="A52A2A"/>
                </a:solidFill>
                <a:effectLst/>
              </a:rPr>
              <a:t>"demofile.txt"</a:t>
            </a:r>
            <a:r>
              <a:rPr lang="en-GB" sz="2800" dirty="0">
                <a:solidFill>
                  <a:srgbClr val="000000"/>
                </a:solidFill>
                <a:effectLst/>
              </a:rPr>
              <a:t>)</a:t>
            </a:r>
            <a:br>
              <a:rPr lang="en-GB" sz="2800" dirty="0">
                <a:solidFill>
                  <a:srgbClr val="000000"/>
                </a:solidFill>
                <a:effectLst/>
              </a:rPr>
            </a:br>
            <a:r>
              <a:rPr lang="en-GB" sz="2800" dirty="0">
                <a:solidFill>
                  <a:srgbClr val="000000"/>
                </a:solidFill>
                <a:effectLst/>
              </a:rPr>
              <a:t>  </a:t>
            </a:r>
            <a:r>
              <a:rPr lang="en-GB" sz="2800" dirty="0">
                <a:solidFill>
                  <a:srgbClr val="0000CD"/>
                </a:solidFill>
                <a:effectLst/>
              </a:rPr>
              <a:t>try</a:t>
            </a:r>
            <a:r>
              <a:rPr lang="en-GB" sz="2800" dirty="0">
                <a:solidFill>
                  <a:srgbClr val="000000"/>
                </a:solidFill>
                <a:effectLst/>
              </a:rPr>
              <a:t>:</a:t>
            </a:r>
            <a:br>
              <a:rPr lang="en-GB" sz="2800" dirty="0">
                <a:solidFill>
                  <a:srgbClr val="000000"/>
                </a:solidFill>
                <a:effectLst/>
              </a:rPr>
            </a:br>
            <a:r>
              <a:rPr lang="en-GB" sz="2800" dirty="0">
                <a:solidFill>
                  <a:srgbClr val="000000"/>
                </a:solidFill>
                <a:effectLst/>
              </a:rPr>
              <a:t>    </a:t>
            </a:r>
            <a:r>
              <a:rPr lang="en-GB" sz="2800" dirty="0" err="1">
                <a:solidFill>
                  <a:srgbClr val="000000"/>
                </a:solidFill>
                <a:effectLst/>
              </a:rPr>
              <a:t>f.write</a:t>
            </a:r>
            <a:r>
              <a:rPr lang="en-GB" sz="2800" dirty="0">
                <a:solidFill>
                  <a:srgbClr val="000000"/>
                </a:solidFill>
                <a:effectLst/>
              </a:rPr>
              <a:t>(</a:t>
            </a:r>
            <a:r>
              <a:rPr lang="en-GB" sz="2800" dirty="0">
                <a:solidFill>
                  <a:srgbClr val="A52A2A"/>
                </a:solidFill>
                <a:effectLst/>
              </a:rPr>
              <a:t>"Lorum Ipsum"</a:t>
            </a:r>
            <a:r>
              <a:rPr lang="en-GB" sz="2800" dirty="0">
                <a:solidFill>
                  <a:srgbClr val="000000"/>
                </a:solidFill>
                <a:effectLst/>
              </a:rPr>
              <a:t>)</a:t>
            </a:r>
            <a:br>
              <a:rPr lang="en-GB" sz="2800" dirty="0">
                <a:solidFill>
                  <a:srgbClr val="000000"/>
                </a:solidFill>
                <a:effectLst/>
              </a:rPr>
            </a:br>
            <a:r>
              <a:rPr lang="en-GB" sz="2800" dirty="0">
                <a:solidFill>
                  <a:srgbClr val="000000"/>
                </a:solidFill>
                <a:effectLst/>
              </a:rPr>
              <a:t>  </a:t>
            </a:r>
            <a:r>
              <a:rPr lang="en-GB" sz="2800" dirty="0">
                <a:solidFill>
                  <a:srgbClr val="0000CD"/>
                </a:solidFill>
                <a:effectLst/>
              </a:rPr>
              <a:t>except</a:t>
            </a:r>
            <a:r>
              <a:rPr lang="en-GB" sz="2800" dirty="0">
                <a:solidFill>
                  <a:srgbClr val="000000"/>
                </a:solidFill>
                <a:effectLst/>
              </a:rPr>
              <a:t>:</a:t>
            </a:r>
            <a:br>
              <a:rPr lang="en-GB" sz="2800" dirty="0">
                <a:solidFill>
                  <a:srgbClr val="000000"/>
                </a:solidFill>
                <a:effectLst/>
              </a:rPr>
            </a:br>
            <a:r>
              <a:rPr lang="en-GB" sz="2800" dirty="0">
                <a:solidFill>
                  <a:srgbClr val="000000"/>
                </a:solidFill>
                <a:effectLst/>
              </a:rPr>
              <a:t>    </a:t>
            </a:r>
            <a:r>
              <a:rPr lang="en-GB" sz="2800" dirty="0">
                <a:solidFill>
                  <a:srgbClr val="0000CD"/>
                </a:solidFill>
                <a:effectLst/>
              </a:rPr>
              <a:t>print</a:t>
            </a:r>
            <a:r>
              <a:rPr lang="en-GB" sz="2800" dirty="0">
                <a:solidFill>
                  <a:srgbClr val="000000"/>
                </a:solidFill>
                <a:effectLst/>
              </a:rPr>
              <a:t>(</a:t>
            </a:r>
            <a:r>
              <a:rPr lang="en-GB" sz="2800" dirty="0">
                <a:solidFill>
                  <a:srgbClr val="A52A2A"/>
                </a:solidFill>
                <a:effectLst/>
              </a:rPr>
              <a:t>"Something went wrong when writing to the file"</a:t>
            </a:r>
            <a:r>
              <a:rPr lang="en-GB" sz="2800" dirty="0">
                <a:solidFill>
                  <a:srgbClr val="000000"/>
                </a:solidFill>
                <a:effectLst/>
              </a:rPr>
              <a:t>)</a:t>
            </a:r>
            <a:br>
              <a:rPr lang="en-GB" sz="2800" dirty="0">
                <a:solidFill>
                  <a:srgbClr val="000000"/>
                </a:solidFill>
                <a:effectLst/>
              </a:rPr>
            </a:br>
            <a:r>
              <a:rPr lang="en-GB" sz="2800" dirty="0">
                <a:solidFill>
                  <a:srgbClr val="000000"/>
                </a:solidFill>
                <a:effectLst/>
              </a:rPr>
              <a:t>  </a:t>
            </a:r>
            <a:r>
              <a:rPr lang="en-GB" sz="2800" dirty="0">
                <a:solidFill>
                  <a:srgbClr val="0000CD"/>
                </a:solidFill>
                <a:effectLst/>
              </a:rPr>
              <a:t>finally</a:t>
            </a:r>
            <a:r>
              <a:rPr lang="en-GB" sz="2800" dirty="0">
                <a:solidFill>
                  <a:srgbClr val="000000"/>
                </a:solidFill>
                <a:effectLst/>
              </a:rPr>
              <a:t>:</a:t>
            </a:r>
            <a:br>
              <a:rPr lang="en-GB" sz="2800" dirty="0">
                <a:solidFill>
                  <a:srgbClr val="000000"/>
                </a:solidFill>
                <a:effectLst/>
              </a:rPr>
            </a:br>
            <a:r>
              <a:rPr lang="en-GB" sz="2800" dirty="0">
                <a:solidFill>
                  <a:srgbClr val="000000"/>
                </a:solidFill>
                <a:effectLst/>
              </a:rPr>
              <a:t>    </a:t>
            </a:r>
            <a:r>
              <a:rPr lang="en-GB" sz="2800" dirty="0" err="1">
                <a:solidFill>
                  <a:srgbClr val="000000"/>
                </a:solidFill>
                <a:effectLst/>
              </a:rPr>
              <a:t>f.close</a:t>
            </a:r>
            <a:r>
              <a:rPr lang="en-GB" sz="2800" dirty="0">
                <a:solidFill>
                  <a:srgbClr val="000000"/>
                </a:solidFill>
                <a:effectLst/>
              </a:rPr>
              <a:t>()</a:t>
            </a:r>
            <a:br>
              <a:rPr lang="en-GB" sz="2800" dirty="0">
                <a:solidFill>
                  <a:srgbClr val="000000"/>
                </a:solidFill>
                <a:effectLst/>
              </a:rPr>
            </a:br>
            <a:r>
              <a:rPr lang="en-GB" sz="2800" dirty="0">
                <a:solidFill>
                  <a:srgbClr val="0000CD"/>
                </a:solidFill>
                <a:effectLst/>
              </a:rPr>
              <a:t>except</a:t>
            </a:r>
            <a:r>
              <a:rPr lang="en-GB" sz="2800" dirty="0">
                <a:solidFill>
                  <a:srgbClr val="000000"/>
                </a:solidFill>
                <a:effectLst/>
              </a:rPr>
              <a:t>:</a:t>
            </a:r>
            <a:br>
              <a:rPr lang="en-GB" sz="2800" dirty="0">
                <a:solidFill>
                  <a:srgbClr val="000000"/>
                </a:solidFill>
                <a:effectLst/>
              </a:rPr>
            </a:br>
            <a:r>
              <a:rPr lang="en-GB" sz="2800" dirty="0">
                <a:solidFill>
                  <a:srgbClr val="000000"/>
                </a:solidFill>
                <a:effectLst/>
              </a:rPr>
              <a:t>  </a:t>
            </a:r>
            <a:r>
              <a:rPr lang="en-GB" sz="2800" dirty="0">
                <a:solidFill>
                  <a:srgbClr val="0000CD"/>
                </a:solidFill>
                <a:effectLst/>
              </a:rPr>
              <a:t>print</a:t>
            </a:r>
            <a:r>
              <a:rPr lang="en-GB" sz="2800" dirty="0">
                <a:solidFill>
                  <a:srgbClr val="000000"/>
                </a:solidFill>
                <a:effectLst/>
              </a:rPr>
              <a:t>(</a:t>
            </a:r>
            <a:r>
              <a:rPr lang="en-GB" sz="2800" dirty="0">
                <a:solidFill>
                  <a:srgbClr val="A52A2A"/>
                </a:solidFill>
                <a:effectLst/>
              </a:rPr>
              <a:t>"Something went wrong when opening the file"</a:t>
            </a:r>
            <a:r>
              <a:rPr lang="en-GB" sz="2800" dirty="0">
                <a:solidFill>
                  <a:srgbClr val="000000"/>
                </a:solidFill>
                <a:effectLst/>
              </a:rPr>
              <a:t>) </a:t>
            </a:r>
            <a:br>
              <a:rPr lang="en-GB" sz="2800" dirty="0">
                <a:solidFill>
                  <a:srgbClr val="000000"/>
                </a:solidFill>
                <a:effectLst/>
              </a:rPr>
            </a:br>
            <a:br>
              <a:rPr lang="en-GB" dirty="0">
                <a:solidFill>
                  <a:srgbClr val="000000"/>
                </a:solidFill>
                <a:effectLst/>
              </a:rPr>
            </a:br>
            <a:r>
              <a:rPr lang="en-GB" b="1" dirty="0"/>
              <a:t>Raise an exception</a:t>
            </a:r>
            <a:br>
              <a:rPr lang="en-GB" b="1" dirty="0"/>
            </a:br>
            <a:r>
              <a:rPr lang="en-GB" dirty="0"/>
              <a:t>raise Exception(message)</a:t>
            </a:r>
            <a:br>
              <a:rPr lang="en-GB" sz="1100" b="1" dirty="0"/>
            </a:br>
            <a:br>
              <a:rPr lang="en-GB" sz="2800" dirty="0">
                <a:solidFill>
                  <a:srgbClr val="000000"/>
                </a:solidFill>
                <a:effectLst/>
              </a:rPr>
            </a:br>
            <a:endParaRPr lang="en-GB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11ABA-A92B-4B63-96FB-0CD2F996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09C8-19EC-4656-B5C7-117CC1320635}" type="datetime1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92FED-42ED-4BF1-A9D9-3239217E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70567-8826-4E70-8E84-663CAA28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47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F83F-EDA1-43D6-A18D-2BABA026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60B59-9208-4F2C-8951-E90008D7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C079-DD36-49F7-83A5-7EC3ED343B33}" type="datetime1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80C94-848D-41C4-843D-C9B6C8DF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C7135-E264-4462-9CAF-A75AA5A9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5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57A7-4D75-40B7-B0AC-912788566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41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Python Variables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C3A77-31B3-450B-B4BA-E988C191D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7166"/>
            <a:ext cx="9144000" cy="4066162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Variables are containers for storing data values.</a:t>
            </a:r>
          </a:p>
          <a:p>
            <a:pPr algn="l"/>
            <a:r>
              <a:rPr lang="en-GB" dirty="0"/>
              <a:t>Python has no command for declaring a variable.</a:t>
            </a:r>
          </a:p>
          <a:p>
            <a:pPr algn="l"/>
            <a:r>
              <a:rPr lang="en-GB" dirty="0"/>
              <a:t>A variable is created the moment you first assign a value to it.</a:t>
            </a:r>
          </a:p>
          <a:p>
            <a:pPr marL="457200" indent="-457200" algn="l">
              <a:buAutoNum type="arabicPeriod"/>
            </a:pPr>
            <a:r>
              <a:rPr lang="en-GB" dirty="0"/>
              <a:t>Casting </a:t>
            </a:r>
          </a:p>
          <a:p>
            <a:pPr marL="457200" indent="-457200" algn="l">
              <a:buAutoNum type="arabicPeriod"/>
            </a:pPr>
            <a:r>
              <a:rPr lang="en-GB" dirty="0"/>
              <a:t>Names (PEP8)</a:t>
            </a:r>
          </a:p>
          <a:p>
            <a:pPr marL="457200" indent="-457200" algn="l">
              <a:buAutoNum type="arabicPeriod"/>
            </a:pPr>
            <a:r>
              <a:rPr lang="en-GB" dirty="0"/>
              <a:t>Multiple values (equal signs, tuple unpacking)</a:t>
            </a:r>
          </a:p>
          <a:p>
            <a:pPr marL="457200" indent="-457200" algn="l">
              <a:buAutoNum type="arabicPeriod"/>
            </a:pPr>
            <a:r>
              <a:rPr lang="en-GB" dirty="0"/>
              <a:t>Global </a:t>
            </a:r>
          </a:p>
          <a:p>
            <a:pPr algn="l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B4C73-74F6-4704-921A-5F543F21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3F2B-07FA-43F4-9275-1E41DF19ED90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CD8A-AAF8-4118-AB2C-31BFA9C1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C04A7-88C5-4536-8B6E-C2FDD8A3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23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2BD0-70A5-4B9C-89F6-68F11464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670"/>
            <a:ext cx="10515600" cy="1325563"/>
          </a:xfrm>
        </p:spPr>
        <p:txBody>
          <a:bodyPr/>
          <a:lstStyle/>
          <a:p>
            <a:r>
              <a:rPr lang="en-GB" b="1" dirty="0"/>
              <a:t>Python Data Types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E3F97C-EB9C-45D4-B416-56105D46F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8" y="1690688"/>
            <a:ext cx="8035046" cy="4223729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13A030-690D-4130-9C86-47480365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94B1-C3B5-4A11-8E49-8C63B57BDF80}" type="datetime1">
              <a:rPr lang="en-GB" smtClean="0"/>
              <a:t>17/03/2022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113332-8DC8-4F1C-8F9D-C6273344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73655C-6AB3-4159-AB79-09DB65D9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93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4BBA-AD9F-43E7-9B91-03004695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Python Operators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FC92F-F8D7-4B0B-A18D-DA2FAC9D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Arithmetic operators ( +, -, *, /, %, //(floor))</a:t>
            </a:r>
          </a:p>
          <a:p>
            <a:r>
              <a:rPr lang="en-GB" dirty="0"/>
              <a:t>Assignment operators ( =, +=, -=, *=, /=, %=, //=, **=,)</a:t>
            </a:r>
          </a:p>
          <a:p>
            <a:r>
              <a:rPr lang="en-GB" dirty="0"/>
              <a:t>Comparison operators ( ==, &lt;=, &gt;=, !=, &lt;, &gt;)</a:t>
            </a:r>
          </a:p>
          <a:p>
            <a:r>
              <a:rPr lang="en-GB" dirty="0"/>
              <a:t>Logical operators ( and, or, not )</a:t>
            </a:r>
          </a:p>
          <a:p>
            <a:r>
              <a:rPr lang="en-GB" dirty="0"/>
              <a:t>Identity operators ( is, is not)</a:t>
            </a:r>
          </a:p>
          <a:p>
            <a:r>
              <a:rPr lang="en-GB" dirty="0"/>
              <a:t>Membership operators ( in, not in)</a:t>
            </a:r>
          </a:p>
          <a:p>
            <a:r>
              <a:rPr lang="en-GB" dirty="0"/>
              <a:t>Bitwise operators (read on your own)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0907-A347-46BB-AF5F-97AB429A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232-FEF5-4ABA-B60F-DE1D802C9B67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C06F-2511-43F8-92A2-07FFF835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89E7C-81FB-41E0-B4ED-94F6A320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99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B13D-2E7C-4192-B57F-39674CD7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Python Lists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C804-0199-4765-8E45-460A9E9E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Lists are used to store multiple items in a single variable.</a:t>
            </a:r>
          </a:p>
          <a:p>
            <a:r>
              <a:rPr lang="en-GB" dirty="0"/>
              <a:t>List items are ordered, changeable, and allow duplicate values.</a:t>
            </a:r>
          </a:p>
          <a:p>
            <a:r>
              <a:rPr lang="en-GB" dirty="0"/>
              <a:t>Length of the list.</a:t>
            </a:r>
          </a:p>
          <a:p>
            <a:r>
              <a:rPr lang="en-GB" dirty="0"/>
              <a:t>Supports multiple data types.</a:t>
            </a:r>
          </a:p>
          <a:p>
            <a:r>
              <a:rPr lang="en-GB" dirty="0"/>
              <a:t>Use [] or list() constructor to create a list.</a:t>
            </a:r>
          </a:p>
          <a:p>
            <a:r>
              <a:rPr lang="en-GB" dirty="0"/>
              <a:t>Use indexes to access list items.</a:t>
            </a:r>
          </a:p>
          <a:p>
            <a:r>
              <a:rPr lang="en-GB" dirty="0"/>
              <a:t>Negative indexing means start from the end.</a:t>
            </a:r>
          </a:p>
          <a:p>
            <a:r>
              <a:rPr lang="en-GB" dirty="0"/>
              <a:t>List slicing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3EF1E-3C5C-4119-BDAE-DC195DAC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D807-6E25-44C3-95C3-724FD4CC00BD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7F28-E4DF-44FC-899A-9DB9D60F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D166-F490-454E-939E-C38643FD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02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09B8-26ED-4AF6-8969-4F04F5DA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A4B7-4CE8-44BC-A7B5-E22519A1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list items (use item index)</a:t>
            </a:r>
          </a:p>
          <a:p>
            <a:r>
              <a:rPr lang="en-GB" dirty="0"/>
              <a:t>Add list items (use append list method)</a:t>
            </a:r>
          </a:p>
          <a:p>
            <a:r>
              <a:rPr lang="en-GB" dirty="0"/>
              <a:t>Use (insert) to add an item to a specific index</a:t>
            </a:r>
          </a:p>
          <a:p>
            <a:r>
              <a:rPr lang="en-GB" dirty="0"/>
              <a:t>Remove a list item by name use remove()</a:t>
            </a:r>
          </a:p>
          <a:p>
            <a:r>
              <a:rPr lang="en-GB" dirty="0"/>
              <a:t>Remove a list item by index (pop) or del list[index] </a:t>
            </a:r>
          </a:p>
          <a:p>
            <a:r>
              <a:rPr lang="en-GB" dirty="0"/>
              <a:t>Delete an entire list (del </a:t>
            </a:r>
            <a:r>
              <a:rPr lang="en-GB" dirty="0" err="1"/>
              <a:t>list_name</a:t>
            </a:r>
            <a:r>
              <a:rPr lang="en-GB" dirty="0"/>
              <a:t>) or </a:t>
            </a:r>
            <a:r>
              <a:rPr lang="en-GB" dirty="0" err="1"/>
              <a:t>list_name.clear</a:t>
            </a:r>
            <a:r>
              <a:rPr lang="en-GB" dirty="0"/>
              <a:t>()</a:t>
            </a:r>
          </a:p>
          <a:p>
            <a:r>
              <a:rPr lang="en-GB" dirty="0"/>
              <a:t>Loop through lists (for, for in range, while)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236E9-77E4-45A1-9CC5-3B6D39FE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0FDB-C2DE-4414-987B-72463F7BBD0A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21F0-FFF8-4083-8E01-8A2E0CD1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9BE7E-9B95-407D-9066-DD20C1A7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5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DFF5-01B6-4DC5-B97C-7938E422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Comprehension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00D5-6464-4188-91F6-06D811DD8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comprehension offers a shorter syntax when you want to create a new list based on the values of an existing list.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</a:rPr>
              <a:t>newlist</a:t>
            </a:r>
            <a:r>
              <a:rPr lang="en-GB" dirty="0">
                <a:solidFill>
                  <a:srgbClr val="000000"/>
                </a:solidFill>
                <a:effectLst/>
              </a:rPr>
              <a:t> = [</a:t>
            </a:r>
            <a:r>
              <a:rPr lang="en-GB" i="1" dirty="0">
                <a:solidFill>
                  <a:srgbClr val="000000"/>
                </a:solidFill>
                <a:effectLst/>
              </a:rPr>
              <a:t>expression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00CD"/>
                </a:solidFill>
                <a:effectLst/>
              </a:rPr>
              <a:t>for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i="1" dirty="0">
                <a:solidFill>
                  <a:srgbClr val="000000"/>
                </a:solidFill>
                <a:effectLst/>
              </a:rPr>
              <a:t>item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00CD"/>
                </a:solidFill>
                <a:effectLst/>
              </a:rPr>
              <a:t>in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i="1" dirty="0">
                <a:solidFill>
                  <a:srgbClr val="000000"/>
                </a:solidFill>
              </a:rPr>
              <a:t>list</a:t>
            </a:r>
            <a:r>
              <a:rPr lang="en-GB" dirty="0">
                <a:solidFill>
                  <a:srgbClr val="000000"/>
                </a:solidFill>
                <a:effectLst/>
              </a:rPr>
              <a:t>]</a:t>
            </a:r>
            <a:endParaRPr lang="en-GB" dirty="0"/>
          </a:p>
          <a:p>
            <a:r>
              <a:rPr lang="en-GB" dirty="0" err="1">
                <a:solidFill>
                  <a:srgbClr val="000000"/>
                </a:solidFill>
                <a:effectLst/>
              </a:rPr>
              <a:t>newlist</a:t>
            </a:r>
            <a:r>
              <a:rPr lang="en-GB" dirty="0">
                <a:solidFill>
                  <a:srgbClr val="000000"/>
                </a:solidFill>
                <a:effectLst/>
              </a:rPr>
              <a:t> = [</a:t>
            </a:r>
            <a:r>
              <a:rPr lang="en-GB" i="1" dirty="0">
                <a:solidFill>
                  <a:srgbClr val="000000"/>
                </a:solidFill>
                <a:effectLst/>
              </a:rPr>
              <a:t>expression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00CD"/>
                </a:solidFill>
                <a:effectLst/>
              </a:rPr>
              <a:t>for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i="1" dirty="0">
                <a:solidFill>
                  <a:srgbClr val="000000"/>
                </a:solidFill>
                <a:effectLst/>
              </a:rPr>
              <a:t>item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00CD"/>
                </a:solidFill>
                <a:effectLst/>
              </a:rPr>
              <a:t>in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i="1" dirty="0">
                <a:solidFill>
                  <a:srgbClr val="000000"/>
                </a:solidFill>
              </a:rPr>
              <a:t>list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00CD"/>
                </a:solidFill>
                <a:effectLst/>
              </a:rPr>
              <a:t>if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i="1" dirty="0">
                <a:solidFill>
                  <a:srgbClr val="000000"/>
                </a:solidFill>
                <a:effectLst/>
              </a:rPr>
              <a:t>condition</a:t>
            </a:r>
            <a:r>
              <a:rPr lang="en-GB" dirty="0">
                <a:solidFill>
                  <a:srgbClr val="000000"/>
                </a:solidFill>
                <a:effectLst/>
              </a:rPr>
              <a:t> == </a:t>
            </a:r>
            <a:r>
              <a:rPr lang="en-GB" dirty="0">
                <a:solidFill>
                  <a:srgbClr val="0000CD"/>
                </a:solidFill>
                <a:effectLst/>
              </a:rPr>
              <a:t>True</a:t>
            </a:r>
            <a:r>
              <a:rPr lang="en-GB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</a:rPr>
              <a:t>newlist</a:t>
            </a:r>
            <a:r>
              <a:rPr lang="en-GB" dirty="0">
                <a:solidFill>
                  <a:srgbClr val="000000"/>
                </a:solidFill>
                <a:effectLst/>
              </a:rPr>
              <a:t> = [x </a:t>
            </a:r>
            <a:r>
              <a:rPr lang="en-GB" dirty="0">
                <a:solidFill>
                  <a:srgbClr val="0000CD"/>
                </a:solidFill>
                <a:effectLst/>
              </a:rPr>
              <a:t>if</a:t>
            </a:r>
            <a:r>
              <a:rPr lang="en-GB" dirty="0">
                <a:solidFill>
                  <a:srgbClr val="000000"/>
                </a:solidFill>
                <a:effectLst/>
              </a:rPr>
              <a:t> x != </a:t>
            </a:r>
            <a:r>
              <a:rPr lang="en-GB" dirty="0" err="1">
                <a:solidFill>
                  <a:srgbClr val="A52A2A"/>
                </a:solidFill>
              </a:rPr>
              <a:t>item_a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00CD"/>
                </a:solidFill>
                <a:effectLst/>
              </a:rPr>
              <a:t>else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A52A2A"/>
                </a:solidFill>
              </a:rPr>
              <a:t>item_b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00CD"/>
                </a:solidFill>
                <a:effectLst/>
              </a:rPr>
              <a:t>for</a:t>
            </a:r>
            <a:r>
              <a:rPr lang="en-GB" dirty="0">
                <a:solidFill>
                  <a:srgbClr val="000000"/>
                </a:solidFill>
                <a:effectLst/>
              </a:rPr>
              <a:t> x </a:t>
            </a:r>
            <a:r>
              <a:rPr lang="en-GB" dirty="0">
                <a:solidFill>
                  <a:srgbClr val="0000CD"/>
                </a:solidFill>
                <a:effectLst/>
              </a:rPr>
              <a:t>in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list</a:t>
            </a:r>
            <a:r>
              <a:rPr lang="en-GB" dirty="0">
                <a:solidFill>
                  <a:srgbClr val="000000"/>
                </a:solidFill>
                <a:effectLst/>
              </a:rPr>
              <a:t>] </a:t>
            </a:r>
          </a:p>
          <a:p>
            <a:r>
              <a:rPr lang="en-GB" dirty="0">
                <a:solidFill>
                  <a:srgbClr val="000000"/>
                </a:solidFill>
              </a:rPr>
              <a:t>Sort lists (</a:t>
            </a:r>
            <a:r>
              <a:rPr lang="en-GB" dirty="0" err="1">
                <a:solidFill>
                  <a:srgbClr val="000000"/>
                </a:solidFill>
              </a:rPr>
              <a:t>list.sort</a:t>
            </a:r>
            <a:r>
              <a:rPr lang="en-GB" dirty="0">
                <a:solidFill>
                  <a:srgbClr val="000000"/>
                </a:solidFill>
              </a:rPr>
              <a:t>() #asc, </a:t>
            </a:r>
            <a:r>
              <a:rPr lang="en-GB" dirty="0" err="1">
                <a:solidFill>
                  <a:srgbClr val="000000"/>
                </a:solidFill>
              </a:rPr>
              <a:t>list.sort</a:t>
            </a:r>
            <a:r>
              <a:rPr lang="en-GB" dirty="0">
                <a:solidFill>
                  <a:srgbClr val="000000"/>
                </a:solidFill>
              </a:rPr>
              <a:t>(reverse=True) #desc)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EBDC4-008C-4AD3-9879-35BED29C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CC55-A0D3-4BB4-851A-0F7F1B6DD3FF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095CE-69EC-4DCA-8FE8-438CFD3D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6DF3-DDE8-4E94-B9F0-C82BE9CD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14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7A3A-E788-439B-A847-34CB3385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A600-6340-4C19-88A6-88F3187C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tuple is a collection which is ordered and </a:t>
            </a:r>
            <a:r>
              <a:rPr lang="en-GB" b="1" dirty="0"/>
              <a:t>unchangeable</a:t>
            </a:r>
            <a:r>
              <a:rPr lang="en-GB" dirty="0"/>
              <a:t>.</a:t>
            </a:r>
          </a:p>
          <a:p>
            <a:r>
              <a:rPr lang="en-GB" dirty="0"/>
              <a:t>Tuple items are ordered, unchangeable, and allow duplicate values.</a:t>
            </a:r>
          </a:p>
          <a:p>
            <a:r>
              <a:rPr lang="en-GB" dirty="0"/>
              <a:t>Tuple unpacking </a:t>
            </a:r>
          </a:p>
          <a:p>
            <a:r>
              <a:rPr lang="en-GB" dirty="0"/>
              <a:t>Looping through tuples </a:t>
            </a:r>
          </a:p>
          <a:p>
            <a:r>
              <a:rPr lang="en-GB" dirty="0"/>
              <a:t>Join tuples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0CB9-12C0-425E-81A6-A9A16F04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83FC-3BB5-4F61-B65C-CF850193B228}" type="datetime1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C0787-DB08-40A7-9F03-E7984A44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Tumuhimbise Usher Godwin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9A0C-0D22-4191-8D41-5B02D40E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28B8-08E6-47A5-930F-B00963F1A4E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03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1315</Words>
  <Application>Microsoft Office PowerPoint</Application>
  <PresentationFormat>Widescreen</PresentationFormat>
  <Paragraphs>218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Office Theme</vt:lpstr>
      <vt:lpstr>PYTHON FUNDAMENTALS FOR DATA SCIENCE</vt:lpstr>
      <vt:lpstr>Python Indentation</vt:lpstr>
      <vt:lpstr>Python Variables </vt:lpstr>
      <vt:lpstr>Python Data Types</vt:lpstr>
      <vt:lpstr>Python Operators</vt:lpstr>
      <vt:lpstr>Python Lists</vt:lpstr>
      <vt:lpstr>Lists cont’d</vt:lpstr>
      <vt:lpstr>List Comprehension </vt:lpstr>
      <vt:lpstr>Python Tuples</vt:lpstr>
      <vt:lpstr>Python sets</vt:lpstr>
      <vt:lpstr>Sets cont’d </vt:lpstr>
      <vt:lpstr>Python Dictionaries</vt:lpstr>
      <vt:lpstr>Dictionary cont’d</vt:lpstr>
      <vt:lpstr>Dictionary cont’d (Remove Items)</vt:lpstr>
      <vt:lpstr>Conditional Structures </vt:lpstr>
      <vt:lpstr>Loops </vt:lpstr>
      <vt:lpstr>Functions</vt:lpstr>
      <vt:lpstr>Python Lambda</vt:lpstr>
      <vt:lpstr>Math</vt:lpstr>
      <vt:lpstr>PIP</vt:lpstr>
      <vt:lpstr>Python Try Except</vt:lpstr>
      <vt:lpstr>try:   f = open("demofile.txt")   try:     f.write("Lorum Ipsum")   except:     print("Something went wrong when writing to the file")   finally:     f.close() except:   print("Something went wrong when opening the file")   Raise an exception raise Exception(message) 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Indentation</dc:title>
  <dc:creator>Tumuhimbise Godwin</dc:creator>
  <cp:lastModifiedBy>Tumuhimbise Godwin</cp:lastModifiedBy>
  <cp:revision>111</cp:revision>
  <dcterms:created xsi:type="dcterms:W3CDTF">2022-03-16T15:58:58Z</dcterms:created>
  <dcterms:modified xsi:type="dcterms:W3CDTF">2022-03-17T14:07:01Z</dcterms:modified>
</cp:coreProperties>
</file>