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62" r:id="rId9"/>
    <p:sldId id="263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Futura Display" panose="020B0604020202020204" charset="0"/>
      <p:regular r:id="rId15"/>
    </p:embeddedFont>
    <p:embeddedFont>
      <p:font typeface="Lexend Deca" panose="020B0604020202020204" charset="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510" autoAdjust="0"/>
  </p:normalViewPr>
  <p:slideViewPr>
    <p:cSldViewPr>
      <p:cViewPr varScale="1">
        <p:scale>
          <a:sx n="32" d="100"/>
          <a:sy n="32" d="100"/>
        </p:scale>
        <p:origin x="53" y="7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896F-131A-4E14-B15C-E8918D7E668E}" type="datetimeFigureOut">
              <a:rPr lang="fr-FR" smtClean="0"/>
              <a:t>15/05/2025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7CA911-5E6E-4D71-8423-8361581AD9F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242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7CA911-5E6E-4D71-8423-8361581AD9FB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126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>
            <a:alphaModFix amt="60000"/>
          </a:blip>
          <a:stretch>
            <a:fillRect/>
          </a:stretch>
        </p:blipFill>
        <p:spPr>
          <a:xfrm>
            <a:off x="-2285506" y="-4771437"/>
            <a:ext cx="22859012" cy="17585432"/>
          </a:xfrm>
          <a:prstGeom prst="rect">
            <a:avLst/>
          </a:prstGeom>
        </p:spPr>
      </p:pic>
      <p:grpSp>
        <p:nvGrpSpPr>
          <p:cNvPr id="3" name="Group 3"/>
          <p:cNvGrpSpPr/>
          <p:nvPr/>
        </p:nvGrpSpPr>
        <p:grpSpPr>
          <a:xfrm>
            <a:off x="455120" y="3572517"/>
            <a:ext cx="17377759" cy="3609353"/>
            <a:chOff x="0" y="0"/>
            <a:chExt cx="3913344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13344" cy="812800"/>
            </a:xfrm>
            <a:custGeom>
              <a:avLst/>
              <a:gdLst/>
              <a:ahLst/>
              <a:cxnLst/>
              <a:rect l="l" t="t" r="r" b="b"/>
              <a:pathLst>
                <a:path w="3913344" h="812800">
                  <a:moveTo>
                    <a:pt x="22721" y="0"/>
                  </a:moveTo>
                  <a:lnTo>
                    <a:pt x="3890624" y="0"/>
                  </a:lnTo>
                  <a:cubicBezTo>
                    <a:pt x="3896649" y="0"/>
                    <a:pt x="3902429" y="2394"/>
                    <a:pt x="3906690" y="6655"/>
                  </a:cubicBezTo>
                  <a:cubicBezTo>
                    <a:pt x="3910951" y="10916"/>
                    <a:pt x="3913344" y="16695"/>
                    <a:pt x="3913344" y="22721"/>
                  </a:cubicBezTo>
                  <a:lnTo>
                    <a:pt x="3913344" y="790079"/>
                  </a:lnTo>
                  <a:cubicBezTo>
                    <a:pt x="3913344" y="796105"/>
                    <a:pt x="3910951" y="801884"/>
                    <a:pt x="3906690" y="806145"/>
                  </a:cubicBezTo>
                  <a:cubicBezTo>
                    <a:pt x="3902429" y="810406"/>
                    <a:pt x="3896649" y="812800"/>
                    <a:pt x="3890624" y="812800"/>
                  </a:cubicBezTo>
                  <a:lnTo>
                    <a:pt x="22721" y="812800"/>
                  </a:lnTo>
                  <a:cubicBezTo>
                    <a:pt x="16695" y="812800"/>
                    <a:pt x="10916" y="810406"/>
                    <a:pt x="6655" y="806145"/>
                  </a:cubicBezTo>
                  <a:cubicBezTo>
                    <a:pt x="2394" y="801884"/>
                    <a:pt x="0" y="796105"/>
                    <a:pt x="0" y="790079"/>
                  </a:cubicBezTo>
                  <a:lnTo>
                    <a:pt x="0" y="22721"/>
                  </a:lnTo>
                  <a:cubicBezTo>
                    <a:pt x="0" y="16695"/>
                    <a:pt x="2394" y="10916"/>
                    <a:pt x="6655" y="6655"/>
                  </a:cubicBezTo>
                  <a:cubicBezTo>
                    <a:pt x="10916" y="2394"/>
                    <a:pt x="16695" y="0"/>
                    <a:pt x="22721" y="0"/>
                  </a:cubicBez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3913344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5120" y="3830238"/>
            <a:ext cx="17377759" cy="25723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669"/>
              </a:lnSpc>
            </a:pPr>
            <a:r>
              <a:rPr lang="en-US" sz="13600" dirty="0">
                <a:solidFill>
                  <a:srgbClr val="FFFFFF"/>
                </a:solidFill>
                <a:latin typeface="Futura Display"/>
              </a:rPr>
              <a:t>DATA BASE FOR CLEARDATA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0" y="7706572"/>
            <a:ext cx="18435781" cy="1047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8"/>
              </a:lnSpc>
            </a:pPr>
            <a:r>
              <a:rPr lang="en-US" sz="3006" dirty="0">
                <a:solidFill>
                  <a:srgbClr val="31356E"/>
                </a:solidFill>
                <a:latin typeface="Lexend Deca"/>
              </a:rPr>
              <a:t>PRESENTED BY : </a:t>
            </a:r>
          </a:p>
          <a:p>
            <a:pPr algn="ctr">
              <a:lnSpc>
                <a:spcPts val="4208"/>
              </a:lnSpc>
            </a:pPr>
            <a:r>
              <a:rPr lang="en-US" sz="3006" dirty="0">
                <a:solidFill>
                  <a:srgbClr val="31356E"/>
                </a:solidFill>
                <a:latin typeface="Lexend Deca"/>
              </a:rPr>
              <a:t>DE CESPEDES MARKO,BLOT ARTHUR, LALINNE ROBIN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7593" y="-723900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87500" y="1741065"/>
            <a:ext cx="6871582" cy="2479692"/>
            <a:chOff x="0" y="0"/>
            <a:chExt cx="1547430" cy="5584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7430" cy="558409"/>
            </a:xfrm>
            <a:custGeom>
              <a:avLst/>
              <a:gdLst/>
              <a:ahLst/>
              <a:cxnLst/>
              <a:rect l="l" t="t" r="r" b="b"/>
              <a:pathLst>
                <a:path w="1547430" h="558409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00949"/>
                  </a:lnTo>
                  <a:cubicBezTo>
                    <a:pt x="1547430" y="516188"/>
                    <a:pt x="1541376" y="530803"/>
                    <a:pt x="1530601" y="541579"/>
                  </a:cubicBezTo>
                  <a:cubicBezTo>
                    <a:pt x="1519825" y="552355"/>
                    <a:pt x="1505210" y="558409"/>
                    <a:pt x="1489971" y="558409"/>
                  </a:cubicBezTo>
                  <a:lnTo>
                    <a:pt x="57460" y="558409"/>
                  </a:lnTo>
                  <a:cubicBezTo>
                    <a:pt x="42220" y="558409"/>
                    <a:pt x="27605" y="552355"/>
                    <a:pt x="16830" y="541579"/>
                  </a:cubicBezTo>
                  <a:cubicBezTo>
                    <a:pt x="6054" y="530803"/>
                    <a:pt x="0" y="516188"/>
                    <a:pt x="0" y="500949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7430" cy="596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716500" y="9525000"/>
            <a:ext cx="361950" cy="571500"/>
            <a:chOff x="0" y="0"/>
            <a:chExt cx="239197" cy="37768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9043" cy="378950"/>
            </a:xfrm>
            <a:custGeom>
              <a:avLst/>
              <a:gdLst/>
              <a:ahLst/>
              <a:cxnLst/>
              <a:rect l="l" t="t" r="r" b="b"/>
              <a:pathLst>
                <a:path w="239043" h="378950">
                  <a:moveTo>
                    <a:pt x="207489" y="41365"/>
                  </a:moveTo>
                  <a:cubicBezTo>
                    <a:pt x="196560" y="26562"/>
                    <a:pt x="183015" y="15771"/>
                    <a:pt x="167007" y="9407"/>
                  </a:cubicBezTo>
                  <a:cubicBezTo>
                    <a:pt x="151615" y="3182"/>
                    <a:pt x="134067" y="0"/>
                    <a:pt x="114981" y="0"/>
                  </a:cubicBezTo>
                  <a:cubicBezTo>
                    <a:pt x="98511" y="0"/>
                    <a:pt x="82965" y="2905"/>
                    <a:pt x="68804" y="8716"/>
                  </a:cubicBezTo>
                  <a:cubicBezTo>
                    <a:pt x="54643" y="14526"/>
                    <a:pt x="42329" y="22965"/>
                    <a:pt x="32016" y="34033"/>
                  </a:cubicBezTo>
                  <a:cubicBezTo>
                    <a:pt x="21857" y="44685"/>
                    <a:pt x="13853" y="57828"/>
                    <a:pt x="8312" y="72769"/>
                  </a:cubicBezTo>
                  <a:cubicBezTo>
                    <a:pt x="2771" y="87572"/>
                    <a:pt x="0" y="104312"/>
                    <a:pt x="0" y="122573"/>
                  </a:cubicBezTo>
                  <a:cubicBezTo>
                    <a:pt x="0" y="139313"/>
                    <a:pt x="2001" y="155084"/>
                    <a:pt x="5849" y="169333"/>
                  </a:cubicBezTo>
                  <a:cubicBezTo>
                    <a:pt x="9851" y="183998"/>
                    <a:pt x="16162" y="197002"/>
                    <a:pt x="24474" y="208070"/>
                  </a:cubicBezTo>
                  <a:cubicBezTo>
                    <a:pt x="33094" y="219552"/>
                    <a:pt x="44022" y="228545"/>
                    <a:pt x="56952" y="234909"/>
                  </a:cubicBezTo>
                  <a:cubicBezTo>
                    <a:pt x="64648" y="238782"/>
                    <a:pt x="73268" y="241411"/>
                    <a:pt x="82503" y="243071"/>
                  </a:cubicBezTo>
                  <a:lnTo>
                    <a:pt x="9697" y="243071"/>
                  </a:lnTo>
                  <a:lnTo>
                    <a:pt x="9697" y="254830"/>
                  </a:lnTo>
                  <a:cubicBezTo>
                    <a:pt x="9697" y="271570"/>
                    <a:pt x="11698" y="287341"/>
                    <a:pt x="15546" y="301729"/>
                  </a:cubicBezTo>
                  <a:cubicBezTo>
                    <a:pt x="19548" y="316670"/>
                    <a:pt x="26167" y="329813"/>
                    <a:pt x="34941" y="341019"/>
                  </a:cubicBezTo>
                  <a:cubicBezTo>
                    <a:pt x="44022" y="352363"/>
                    <a:pt x="55720" y="361493"/>
                    <a:pt x="69573" y="367996"/>
                  </a:cubicBezTo>
                  <a:cubicBezTo>
                    <a:pt x="83580" y="374498"/>
                    <a:pt x="100358" y="378950"/>
                    <a:pt x="119599" y="378950"/>
                  </a:cubicBezTo>
                  <a:cubicBezTo>
                    <a:pt x="138223" y="378950"/>
                    <a:pt x="155309" y="374359"/>
                    <a:pt x="170393" y="367442"/>
                  </a:cubicBezTo>
                  <a:cubicBezTo>
                    <a:pt x="185940" y="360387"/>
                    <a:pt x="199023" y="348351"/>
                    <a:pt x="209336" y="331888"/>
                  </a:cubicBezTo>
                  <a:cubicBezTo>
                    <a:pt x="219187" y="316255"/>
                    <a:pt x="226575" y="295642"/>
                    <a:pt x="231655" y="270463"/>
                  </a:cubicBezTo>
                  <a:cubicBezTo>
                    <a:pt x="236580" y="245976"/>
                    <a:pt x="239043" y="215264"/>
                    <a:pt x="239043" y="179156"/>
                  </a:cubicBezTo>
                  <a:cubicBezTo>
                    <a:pt x="239043" y="146783"/>
                    <a:pt x="236427" y="119253"/>
                    <a:pt x="231193" y="97118"/>
                  </a:cubicBezTo>
                  <a:cubicBezTo>
                    <a:pt x="225960" y="74153"/>
                    <a:pt x="217956" y="55476"/>
                    <a:pt x="207489" y="41365"/>
                  </a:cubicBezTo>
                  <a:close/>
                  <a:moveTo>
                    <a:pt x="140532" y="145261"/>
                  </a:moveTo>
                  <a:cubicBezTo>
                    <a:pt x="139147" y="151625"/>
                    <a:pt x="137300" y="157021"/>
                    <a:pt x="134683" y="161309"/>
                  </a:cubicBezTo>
                  <a:cubicBezTo>
                    <a:pt x="132528" y="165045"/>
                    <a:pt x="129911" y="167812"/>
                    <a:pt x="126833" y="169748"/>
                  </a:cubicBezTo>
                  <a:cubicBezTo>
                    <a:pt x="124370" y="171270"/>
                    <a:pt x="121292" y="172100"/>
                    <a:pt x="117598" y="172100"/>
                  </a:cubicBezTo>
                  <a:cubicBezTo>
                    <a:pt x="113903" y="172100"/>
                    <a:pt x="110825" y="171270"/>
                    <a:pt x="108362" y="169748"/>
                  </a:cubicBezTo>
                  <a:cubicBezTo>
                    <a:pt x="105284" y="167812"/>
                    <a:pt x="102667" y="165045"/>
                    <a:pt x="100512" y="161309"/>
                  </a:cubicBezTo>
                  <a:cubicBezTo>
                    <a:pt x="98049" y="157021"/>
                    <a:pt x="96048" y="151764"/>
                    <a:pt x="94817" y="145400"/>
                  </a:cubicBezTo>
                  <a:cubicBezTo>
                    <a:pt x="93432" y="138621"/>
                    <a:pt x="92816" y="130874"/>
                    <a:pt x="92816" y="122435"/>
                  </a:cubicBezTo>
                  <a:cubicBezTo>
                    <a:pt x="92816" y="114549"/>
                    <a:pt x="93432" y="107217"/>
                    <a:pt x="94817" y="100576"/>
                  </a:cubicBezTo>
                  <a:cubicBezTo>
                    <a:pt x="96048" y="94489"/>
                    <a:pt x="97895" y="89094"/>
                    <a:pt x="100512" y="84943"/>
                  </a:cubicBezTo>
                  <a:cubicBezTo>
                    <a:pt x="102667" y="81208"/>
                    <a:pt x="105284" y="78303"/>
                    <a:pt x="108516" y="76366"/>
                  </a:cubicBezTo>
                  <a:cubicBezTo>
                    <a:pt x="110979" y="74706"/>
                    <a:pt x="113903" y="74014"/>
                    <a:pt x="117598" y="74014"/>
                  </a:cubicBezTo>
                  <a:cubicBezTo>
                    <a:pt x="121292" y="74014"/>
                    <a:pt x="124216" y="74844"/>
                    <a:pt x="126679" y="76366"/>
                  </a:cubicBezTo>
                  <a:cubicBezTo>
                    <a:pt x="129758" y="78441"/>
                    <a:pt x="132374" y="81208"/>
                    <a:pt x="134683" y="84943"/>
                  </a:cubicBezTo>
                  <a:cubicBezTo>
                    <a:pt x="137146" y="89232"/>
                    <a:pt x="139147" y="94489"/>
                    <a:pt x="140532" y="100715"/>
                  </a:cubicBezTo>
                  <a:cubicBezTo>
                    <a:pt x="141918" y="107355"/>
                    <a:pt x="142687" y="114687"/>
                    <a:pt x="142687" y="122435"/>
                  </a:cubicBezTo>
                  <a:cubicBezTo>
                    <a:pt x="142687" y="130874"/>
                    <a:pt x="141918" y="138483"/>
                    <a:pt x="140532" y="145261"/>
                  </a:cubicBezTo>
                  <a:close/>
                  <a:moveTo>
                    <a:pt x="141456" y="236154"/>
                  </a:moveTo>
                  <a:cubicBezTo>
                    <a:pt x="142841" y="235462"/>
                    <a:pt x="144072" y="234909"/>
                    <a:pt x="145458" y="234078"/>
                  </a:cubicBezTo>
                  <a:cubicBezTo>
                    <a:pt x="145150" y="239889"/>
                    <a:pt x="144996" y="245284"/>
                    <a:pt x="144688" y="250541"/>
                  </a:cubicBezTo>
                  <a:cubicBezTo>
                    <a:pt x="143919" y="263269"/>
                    <a:pt x="142379" y="274198"/>
                    <a:pt x="140070" y="282914"/>
                  </a:cubicBezTo>
                  <a:cubicBezTo>
                    <a:pt x="138069" y="290661"/>
                    <a:pt x="135145" y="296472"/>
                    <a:pt x="131759" y="300207"/>
                  </a:cubicBezTo>
                  <a:cubicBezTo>
                    <a:pt x="130065" y="302005"/>
                    <a:pt x="127757" y="303804"/>
                    <a:pt x="121907" y="303804"/>
                  </a:cubicBezTo>
                  <a:cubicBezTo>
                    <a:pt x="118521" y="303804"/>
                    <a:pt x="116058" y="303251"/>
                    <a:pt x="114057" y="302005"/>
                  </a:cubicBezTo>
                  <a:cubicBezTo>
                    <a:pt x="111748" y="300484"/>
                    <a:pt x="109747" y="298132"/>
                    <a:pt x="108208" y="294812"/>
                  </a:cubicBezTo>
                  <a:cubicBezTo>
                    <a:pt x="106207" y="290661"/>
                    <a:pt x="104668" y="285266"/>
                    <a:pt x="103744" y="278902"/>
                  </a:cubicBezTo>
                  <a:cubicBezTo>
                    <a:pt x="102667" y="271985"/>
                    <a:pt x="102205" y="263822"/>
                    <a:pt x="102205" y="254830"/>
                  </a:cubicBezTo>
                  <a:lnTo>
                    <a:pt x="102205" y="244731"/>
                  </a:lnTo>
                  <a:lnTo>
                    <a:pt x="102513" y="244731"/>
                  </a:lnTo>
                  <a:cubicBezTo>
                    <a:pt x="116520" y="244593"/>
                    <a:pt x="129758" y="241687"/>
                    <a:pt x="141456" y="236154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981785" y="723900"/>
            <a:ext cx="7806134" cy="2211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47"/>
              </a:lnSpc>
            </a:pPr>
            <a:r>
              <a:rPr lang="en-US" sz="8799" dirty="0">
                <a:latin typeface="Futura Display"/>
              </a:rPr>
              <a:t>POPULATION OF THE DATABASE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-55499" y="2067469"/>
            <a:ext cx="6807579" cy="24997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6"/>
              </a:lnSpc>
            </a:pPr>
            <a:r>
              <a:rPr lang="en-US" sz="3583" dirty="0">
                <a:latin typeface="Lexend Deca"/>
              </a:rPr>
              <a:t>-</a:t>
            </a:r>
            <a:r>
              <a:rPr lang="en-US" sz="3583" dirty="0" err="1">
                <a:latin typeface="Lexend Deca"/>
              </a:rPr>
              <a:t>Data.gouv</a:t>
            </a:r>
            <a:endParaRPr lang="en-US" sz="3583" dirty="0">
              <a:latin typeface="Lexend Deca"/>
            </a:endParaRPr>
          </a:p>
          <a:p>
            <a:pPr algn="ctr">
              <a:lnSpc>
                <a:spcPts val="5016"/>
              </a:lnSpc>
            </a:pPr>
            <a:r>
              <a:rPr lang="en-US" sz="3583" dirty="0">
                <a:latin typeface="Lexend Deca"/>
              </a:rPr>
              <a:t>-Exemple.xls</a:t>
            </a:r>
          </a:p>
          <a:p>
            <a:pPr algn="ctr">
              <a:lnSpc>
                <a:spcPts val="5016"/>
              </a:lnSpc>
            </a:pPr>
            <a:r>
              <a:rPr lang="en-US" sz="3583" dirty="0">
                <a:latin typeface="Lexend Deca"/>
              </a:rPr>
              <a:t>-</a:t>
            </a:r>
            <a:r>
              <a:rPr lang="en-US" sz="3583" dirty="0" err="1">
                <a:latin typeface="Lexend Deca"/>
              </a:rPr>
              <a:t>Chatgpt</a:t>
            </a:r>
            <a:endParaRPr lang="en-US" sz="3583" dirty="0">
              <a:latin typeface="Lexend Deca"/>
            </a:endParaRPr>
          </a:p>
          <a:p>
            <a:pPr algn="ctr">
              <a:lnSpc>
                <a:spcPts val="5016"/>
              </a:lnSpc>
              <a:spcBef>
                <a:spcPct val="0"/>
              </a:spcBef>
            </a:pPr>
            <a:endParaRPr lang="en-US" sz="3583" dirty="0">
              <a:solidFill>
                <a:srgbClr val="31356E"/>
              </a:solidFill>
              <a:latin typeface="Lexend Deca"/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3842C692-487F-CCD3-68AF-00970E75F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4262532"/>
            <a:ext cx="15728965" cy="6227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4268064"/>
            <a:chOff x="0" y="0"/>
            <a:chExt cx="4356256" cy="9611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961137"/>
            </a:xfrm>
            <a:custGeom>
              <a:avLst/>
              <a:gdLst/>
              <a:ahLst/>
              <a:cxnLst/>
              <a:rect l="l" t="t" r="r" b="b"/>
              <a:pathLst>
                <a:path w="4356255" h="961137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7716500" y="9525000"/>
            <a:ext cx="361950" cy="571500"/>
            <a:chOff x="0" y="0"/>
            <a:chExt cx="239197" cy="37768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39197" cy="378950"/>
            </a:xfrm>
            <a:custGeom>
              <a:avLst/>
              <a:gdLst/>
              <a:ahLst/>
              <a:cxnLst/>
              <a:rect l="l" t="t" r="r" b="b"/>
              <a:pathLst>
                <a:path w="239197" h="378950">
                  <a:moveTo>
                    <a:pt x="208874" y="42057"/>
                  </a:moveTo>
                  <a:cubicBezTo>
                    <a:pt x="198407" y="26700"/>
                    <a:pt x="185170" y="15633"/>
                    <a:pt x="169624" y="9269"/>
                  </a:cubicBezTo>
                  <a:cubicBezTo>
                    <a:pt x="154847" y="3044"/>
                    <a:pt x="138069" y="0"/>
                    <a:pt x="119753" y="0"/>
                  </a:cubicBezTo>
                  <a:cubicBezTo>
                    <a:pt x="101282" y="0"/>
                    <a:pt x="84350" y="3044"/>
                    <a:pt x="69573" y="9269"/>
                  </a:cubicBezTo>
                  <a:cubicBezTo>
                    <a:pt x="54027" y="15633"/>
                    <a:pt x="40790" y="26700"/>
                    <a:pt x="30323" y="42057"/>
                  </a:cubicBezTo>
                  <a:cubicBezTo>
                    <a:pt x="20164" y="56583"/>
                    <a:pt x="12622" y="76228"/>
                    <a:pt x="7388" y="100438"/>
                  </a:cubicBezTo>
                  <a:cubicBezTo>
                    <a:pt x="2463" y="123956"/>
                    <a:pt x="0" y="153700"/>
                    <a:pt x="0" y="188978"/>
                  </a:cubicBezTo>
                  <a:cubicBezTo>
                    <a:pt x="0" y="224256"/>
                    <a:pt x="2463" y="254138"/>
                    <a:pt x="7388" y="277519"/>
                  </a:cubicBezTo>
                  <a:cubicBezTo>
                    <a:pt x="12468" y="301590"/>
                    <a:pt x="20164" y="321235"/>
                    <a:pt x="30169" y="335761"/>
                  </a:cubicBezTo>
                  <a:cubicBezTo>
                    <a:pt x="40636" y="351118"/>
                    <a:pt x="53873" y="362185"/>
                    <a:pt x="69573" y="368549"/>
                  </a:cubicBezTo>
                  <a:cubicBezTo>
                    <a:pt x="84504" y="374636"/>
                    <a:pt x="101436" y="378950"/>
                    <a:pt x="119753" y="378950"/>
                  </a:cubicBezTo>
                  <a:cubicBezTo>
                    <a:pt x="138069" y="378950"/>
                    <a:pt x="154847" y="374775"/>
                    <a:pt x="169778" y="368549"/>
                  </a:cubicBezTo>
                  <a:cubicBezTo>
                    <a:pt x="185324" y="362185"/>
                    <a:pt x="198561" y="351118"/>
                    <a:pt x="209028" y="335761"/>
                  </a:cubicBezTo>
                  <a:cubicBezTo>
                    <a:pt x="218879" y="321235"/>
                    <a:pt x="226575" y="301590"/>
                    <a:pt x="231655" y="277519"/>
                  </a:cubicBezTo>
                  <a:cubicBezTo>
                    <a:pt x="236734" y="254138"/>
                    <a:pt x="239197" y="224256"/>
                    <a:pt x="239197" y="188978"/>
                  </a:cubicBezTo>
                  <a:cubicBezTo>
                    <a:pt x="239197" y="153700"/>
                    <a:pt x="236580" y="123818"/>
                    <a:pt x="231655" y="100300"/>
                  </a:cubicBezTo>
                  <a:cubicBezTo>
                    <a:pt x="226422" y="76228"/>
                    <a:pt x="218879" y="56583"/>
                    <a:pt x="208874" y="42057"/>
                  </a:cubicBezTo>
                  <a:close/>
                  <a:moveTo>
                    <a:pt x="130681" y="300484"/>
                  </a:moveTo>
                  <a:cubicBezTo>
                    <a:pt x="128988" y="301867"/>
                    <a:pt x="126063" y="303804"/>
                    <a:pt x="119753" y="303804"/>
                  </a:cubicBezTo>
                  <a:cubicBezTo>
                    <a:pt x="113442" y="303804"/>
                    <a:pt x="110517" y="301867"/>
                    <a:pt x="108824" y="300484"/>
                  </a:cubicBezTo>
                  <a:cubicBezTo>
                    <a:pt x="105438" y="297578"/>
                    <a:pt x="102513" y="292460"/>
                    <a:pt x="100358" y="285681"/>
                  </a:cubicBezTo>
                  <a:cubicBezTo>
                    <a:pt x="97741" y="277519"/>
                    <a:pt x="95894" y="266866"/>
                    <a:pt x="94971" y="254000"/>
                  </a:cubicBezTo>
                  <a:cubicBezTo>
                    <a:pt x="93893" y="240581"/>
                    <a:pt x="93432" y="224533"/>
                    <a:pt x="93432" y="206271"/>
                  </a:cubicBezTo>
                  <a:lnTo>
                    <a:pt x="93432" y="171408"/>
                  </a:lnTo>
                  <a:cubicBezTo>
                    <a:pt x="93432" y="153147"/>
                    <a:pt x="93893" y="137099"/>
                    <a:pt x="94971" y="123680"/>
                  </a:cubicBezTo>
                  <a:cubicBezTo>
                    <a:pt x="95894" y="110814"/>
                    <a:pt x="97741" y="100161"/>
                    <a:pt x="100358" y="91999"/>
                  </a:cubicBezTo>
                  <a:cubicBezTo>
                    <a:pt x="102513" y="85082"/>
                    <a:pt x="105438" y="79963"/>
                    <a:pt x="108824" y="77196"/>
                  </a:cubicBezTo>
                  <a:cubicBezTo>
                    <a:pt x="110517" y="75813"/>
                    <a:pt x="113442" y="73876"/>
                    <a:pt x="119753" y="73876"/>
                  </a:cubicBezTo>
                  <a:cubicBezTo>
                    <a:pt x="126063" y="73876"/>
                    <a:pt x="128988" y="75813"/>
                    <a:pt x="130681" y="77196"/>
                  </a:cubicBezTo>
                  <a:cubicBezTo>
                    <a:pt x="134067" y="80101"/>
                    <a:pt x="136992" y="85220"/>
                    <a:pt x="139147" y="91999"/>
                  </a:cubicBezTo>
                  <a:cubicBezTo>
                    <a:pt x="141764" y="100161"/>
                    <a:pt x="143611" y="110814"/>
                    <a:pt x="144380" y="123541"/>
                  </a:cubicBezTo>
                  <a:cubicBezTo>
                    <a:pt x="145304" y="136961"/>
                    <a:pt x="145766" y="153009"/>
                    <a:pt x="145766" y="171408"/>
                  </a:cubicBezTo>
                  <a:lnTo>
                    <a:pt x="145766" y="206271"/>
                  </a:lnTo>
                  <a:cubicBezTo>
                    <a:pt x="145766" y="224533"/>
                    <a:pt x="145304" y="240719"/>
                    <a:pt x="144380" y="254138"/>
                  </a:cubicBezTo>
                  <a:cubicBezTo>
                    <a:pt x="143457" y="267004"/>
                    <a:pt x="141764" y="277519"/>
                    <a:pt x="139147" y="285681"/>
                  </a:cubicBezTo>
                  <a:cubicBezTo>
                    <a:pt x="136838" y="292460"/>
                    <a:pt x="133913" y="297578"/>
                    <a:pt x="130681" y="300484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259300" y="9525000"/>
            <a:ext cx="361950" cy="571500"/>
            <a:chOff x="0" y="0"/>
            <a:chExt cx="231487" cy="36550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31487" cy="365506"/>
            </a:xfrm>
            <a:custGeom>
              <a:avLst/>
              <a:gdLst/>
              <a:ahLst/>
              <a:cxnLst/>
              <a:rect l="l" t="t" r="r" b="b"/>
              <a:pathLst>
                <a:path w="231487" h="365506">
                  <a:moveTo>
                    <a:pt x="161214" y="0"/>
                  </a:moveTo>
                  <a:lnTo>
                    <a:pt x="116028" y="0"/>
                  </a:lnTo>
                  <a:lnTo>
                    <a:pt x="113035" y="1937"/>
                  </a:lnTo>
                  <a:cubicBezTo>
                    <a:pt x="105623" y="6641"/>
                    <a:pt x="97213" y="11068"/>
                    <a:pt x="88233" y="15080"/>
                  </a:cubicBezTo>
                  <a:cubicBezTo>
                    <a:pt x="79110" y="19230"/>
                    <a:pt x="69703" y="22965"/>
                    <a:pt x="60295" y="26285"/>
                  </a:cubicBezTo>
                  <a:cubicBezTo>
                    <a:pt x="51030" y="29467"/>
                    <a:pt x="41907" y="32234"/>
                    <a:pt x="33212" y="34309"/>
                  </a:cubicBezTo>
                  <a:cubicBezTo>
                    <a:pt x="24660" y="36385"/>
                    <a:pt x="16962" y="37768"/>
                    <a:pt x="10548" y="38598"/>
                  </a:cubicBezTo>
                  <a:lnTo>
                    <a:pt x="0" y="39843"/>
                  </a:lnTo>
                  <a:lnTo>
                    <a:pt x="0" y="101960"/>
                  </a:lnTo>
                  <a:lnTo>
                    <a:pt x="77115" y="101960"/>
                  </a:lnTo>
                  <a:lnTo>
                    <a:pt x="77115" y="291630"/>
                  </a:lnTo>
                  <a:lnTo>
                    <a:pt x="428" y="291630"/>
                  </a:lnTo>
                  <a:lnTo>
                    <a:pt x="428" y="365506"/>
                  </a:lnTo>
                  <a:lnTo>
                    <a:pt x="231487" y="365506"/>
                  </a:lnTo>
                  <a:lnTo>
                    <a:pt x="231487" y="291630"/>
                  </a:lnTo>
                  <a:lnTo>
                    <a:pt x="161214" y="291630"/>
                  </a:lnTo>
                  <a:lnTo>
                    <a:pt x="161214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028700" y="1295400"/>
            <a:ext cx="16230600" cy="1497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</a:rPr>
              <a:t>IMPROVEMENT PROPOSED.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2123187" y="3647710"/>
            <a:ext cx="5025590" cy="5025590"/>
            <a:chOff x="0" y="0"/>
            <a:chExt cx="6700787" cy="6700787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6700787" cy="6700787"/>
              <a:chOff x="0" y="0"/>
              <a:chExt cx="812800" cy="81280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D8BBA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390724" y="1148797"/>
              <a:ext cx="5919339" cy="4422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266"/>
                </a:lnSpc>
              </a:pPr>
              <a:r>
                <a:rPr lang="en-US" sz="4539">
                  <a:solidFill>
                    <a:srgbClr val="FFFFFF"/>
                  </a:solidFill>
                  <a:latin typeface="Lexend Deca"/>
                </a:rPr>
                <a:t>NEW REQUESTS CAN OBVIOUSLY BE ADDED.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91244" y="4785160"/>
            <a:ext cx="5025590" cy="5025590"/>
            <a:chOff x="0" y="0"/>
            <a:chExt cx="6700787" cy="6700787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0"/>
              <a:ext cx="6700787" cy="6700787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2F5F98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9" name="TextBox 19"/>
            <p:cNvSpPr txBox="1"/>
            <p:nvPr/>
          </p:nvSpPr>
          <p:spPr>
            <a:xfrm>
              <a:off x="389062" y="1068925"/>
              <a:ext cx="5922663" cy="458198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551"/>
                </a:lnSpc>
              </a:pPr>
              <a:r>
                <a:rPr lang="en-US" sz="3923">
                  <a:solidFill>
                    <a:srgbClr val="FFFFFF"/>
                  </a:solidFill>
                  <a:latin typeface="Lexend Deca"/>
                </a:rPr>
                <a:t>DATA ENCRYPTION FOR GREATER SECURITY COULD ALSO SEE THE LIGHT OF DAY.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8331932"/>
            <a:chOff x="0" y="0"/>
            <a:chExt cx="4356256" cy="187629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1876290"/>
            </a:xfrm>
            <a:custGeom>
              <a:avLst/>
              <a:gdLst/>
              <a:ahLst/>
              <a:cxnLst/>
              <a:rect l="l" t="t" r="r" b="b"/>
              <a:pathLst>
                <a:path w="4356255" h="1876290">
                  <a:moveTo>
                    <a:pt x="0" y="0"/>
                  </a:moveTo>
                  <a:lnTo>
                    <a:pt x="4356255" y="0"/>
                  </a:lnTo>
                  <a:lnTo>
                    <a:pt x="4356255" y="1876290"/>
                  </a:lnTo>
                  <a:lnTo>
                    <a:pt x="0" y="1876290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56256" cy="19143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2441" y="1758715"/>
            <a:ext cx="6490766" cy="6494033"/>
          </a:xfrm>
          <a:prstGeom prst="rect">
            <a:avLst/>
          </a:prstGeom>
        </p:spPr>
      </p:pic>
      <p:grpSp>
        <p:nvGrpSpPr>
          <p:cNvPr id="6" name="Group 6"/>
          <p:cNvGrpSpPr/>
          <p:nvPr/>
        </p:nvGrpSpPr>
        <p:grpSpPr>
          <a:xfrm>
            <a:off x="17716500" y="9525000"/>
            <a:ext cx="361950" cy="571500"/>
            <a:chOff x="0" y="0"/>
            <a:chExt cx="231487" cy="36550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1487" cy="365506"/>
            </a:xfrm>
            <a:custGeom>
              <a:avLst/>
              <a:gdLst/>
              <a:ahLst/>
              <a:cxnLst/>
              <a:rect l="l" t="t" r="r" b="b"/>
              <a:pathLst>
                <a:path w="231487" h="365506">
                  <a:moveTo>
                    <a:pt x="161214" y="0"/>
                  </a:moveTo>
                  <a:lnTo>
                    <a:pt x="116028" y="0"/>
                  </a:lnTo>
                  <a:lnTo>
                    <a:pt x="113035" y="1937"/>
                  </a:lnTo>
                  <a:cubicBezTo>
                    <a:pt x="105623" y="6641"/>
                    <a:pt x="97213" y="11068"/>
                    <a:pt x="88233" y="15080"/>
                  </a:cubicBezTo>
                  <a:cubicBezTo>
                    <a:pt x="79110" y="19230"/>
                    <a:pt x="69703" y="22965"/>
                    <a:pt x="60295" y="26285"/>
                  </a:cubicBezTo>
                  <a:cubicBezTo>
                    <a:pt x="51030" y="29467"/>
                    <a:pt x="41907" y="32234"/>
                    <a:pt x="33212" y="34309"/>
                  </a:cubicBezTo>
                  <a:cubicBezTo>
                    <a:pt x="24660" y="36385"/>
                    <a:pt x="16962" y="37768"/>
                    <a:pt x="10548" y="38598"/>
                  </a:cubicBezTo>
                  <a:lnTo>
                    <a:pt x="0" y="39843"/>
                  </a:lnTo>
                  <a:lnTo>
                    <a:pt x="0" y="101960"/>
                  </a:lnTo>
                  <a:lnTo>
                    <a:pt x="77115" y="101960"/>
                  </a:lnTo>
                  <a:lnTo>
                    <a:pt x="77115" y="291630"/>
                  </a:lnTo>
                  <a:lnTo>
                    <a:pt x="428" y="291630"/>
                  </a:lnTo>
                  <a:lnTo>
                    <a:pt x="428" y="365506"/>
                  </a:lnTo>
                  <a:lnTo>
                    <a:pt x="231487" y="365506"/>
                  </a:lnTo>
                  <a:lnTo>
                    <a:pt x="231487" y="291630"/>
                  </a:lnTo>
                  <a:lnTo>
                    <a:pt x="161214" y="291630"/>
                  </a:lnTo>
                  <a:lnTo>
                    <a:pt x="161214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259300" y="9525000"/>
            <a:ext cx="361950" cy="571500"/>
            <a:chOff x="0" y="0"/>
            <a:chExt cx="231487" cy="3655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1487" cy="365506"/>
            </a:xfrm>
            <a:custGeom>
              <a:avLst/>
              <a:gdLst/>
              <a:ahLst/>
              <a:cxnLst/>
              <a:rect l="l" t="t" r="r" b="b"/>
              <a:pathLst>
                <a:path w="231487" h="365506">
                  <a:moveTo>
                    <a:pt x="161214" y="0"/>
                  </a:moveTo>
                  <a:lnTo>
                    <a:pt x="116028" y="0"/>
                  </a:lnTo>
                  <a:lnTo>
                    <a:pt x="113035" y="1937"/>
                  </a:lnTo>
                  <a:cubicBezTo>
                    <a:pt x="105623" y="6641"/>
                    <a:pt x="97213" y="11068"/>
                    <a:pt x="88233" y="15080"/>
                  </a:cubicBezTo>
                  <a:cubicBezTo>
                    <a:pt x="79110" y="19230"/>
                    <a:pt x="69703" y="22965"/>
                    <a:pt x="60295" y="26285"/>
                  </a:cubicBezTo>
                  <a:cubicBezTo>
                    <a:pt x="51030" y="29467"/>
                    <a:pt x="41907" y="32234"/>
                    <a:pt x="33212" y="34309"/>
                  </a:cubicBezTo>
                  <a:cubicBezTo>
                    <a:pt x="24660" y="36385"/>
                    <a:pt x="16962" y="37768"/>
                    <a:pt x="10548" y="38598"/>
                  </a:cubicBezTo>
                  <a:lnTo>
                    <a:pt x="0" y="39843"/>
                  </a:lnTo>
                  <a:lnTo>
                    <a:pt x="0" y="101960"/>
                  </a:lnTo>
                  <a:lnTo>
                    <a:pt x="77115" y="101960"/>
                  </a:lnTo>
                  <a:lnTo>
                    <a:pt x="77115" y="291630"/>
                  </a:lnTo>
                  <a:lnTo>
                    <a:pt x="428" y="291630"/>
                  </a:lnTo>
                  <a:lnTo>
                    <a:pt x="428" y="365506"/>
                  </a:lnTo>
                  <a:lnTo>
                    <a:pt x="231487" y="365506"/>
                  </a:lnTo>
                  <a:lnTo>
                    <a:pt x="231487" y="291630"/>
                  </a:lnTo>
                  <a:lnTo>
                    <a:pt x="161214" y="291630"/>
                  </a:lnTo>
                  <a:lnTo>
                    <a:pt x="161214" y="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296698" y="2906410"/>
            <a:ext cx="10768843" cy="2907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 dirty="0">
                <a:solidFill>
                  <a:srgbClr val="FFFFFF"/>
                </a:solidFill>
                <a:latin typeface="Futura Display"/>
              </a:rPr>
              <a:t>WE THANK YOU FOR LISTENING 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56045" y="8541789"/>
            <a:ext cx="13509935" cy="1036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93"/>
              </a:lnSpc>
              <a:spcBef>
                <a:spcPct val="0"/>
              </a:spcBef>
            </a:pPr>
            <a:r>
              <a:rPr lang="en-US" sz="6066">
                <a:solidFill>
                  <a:srgbClr val="31356E"/>
                </a:solidFill>
                <a:latin typeface="Lexend Deca"/>
              </a:rPr>
              <a:t>Do you have any questions 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425880" y="1295400"/>
            <a:ext cx="5671820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9700" dirty="0">
                <a:solidFill>
                  <a:srgbClr val="FFFFFF"/>
                </a:solidFill>
                <a:latin typeface="Futura Display"/>
              </a:rPr>
              <a:t>SUMMARY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7062" y="3016535"/>
            <a:ext cx="8767790" cy="45131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50"/>
              </a:lnSpc>
            </a:pPr>
            <a:r>
              <a:rPr lang="en-US" sz="3607" dirty="0">
                <a:solidFill>
                  <a:srgbClr val="FFFFFF"/>
                </a:solidFill>
                <a:latin typeface="Lexend Deca"/>
              </a:rPr>
              <a:t>-</a:t>
            </a:r>
            <a:r>
              <a:rPr lang="en-US" sz="3200" dirty="0">
                <a:solidFill>
                  <a:srgbClr val="FFFFFF"/>
                </a:solidFill>
                <a:latin typeface="Lexend Deca"/>
              </a:rPr>
              <a:t>Context</a:t>
            </a:r>
          </a:p>
          <a:p>
            <a:pPr algn="just">
              <a:lnSpc>
                <a:spcPts val="5050"/>
              </a:lnSpc>
            </a:pPr>
            <a:r>
              <a:rPr lang="en-US" sz="3200" dirty="0">
                <a:solidFill>
                  <a:srgbClr val="FFFFFF"/>
                </a:solidFill>
                <a:latin typeface="Lexend Deca"/>
              </a:rPr>
              <a:t>-MDC</a:t>
            </a:r>
          </a:p>
          <a:p>
            <a:pPr algn="just">
              <a:lnSpc>
                <a:spcPts val="5050"/>
              </a:lnSpc>
            </a:pPr>
            <a:r>
              <a:rPr lang="en-US" sz="3200" dirty="0">
                <a:solidFill>
                  <a:srgbClr val="FFFFFF"/>
                </a:solidFill>
                <a:latin typeface="Lexend Deca"/>
              </a:rPr>
              <a:t>-DATA Dictionary</a:t>
            </a:r>
          </a:p>
          <a:p>
            <a:pPr algn="just">
              <a:lnSpc>
                <a:spcPts val="5050"/>
              </a:lnSpc>
            </a:pPr>
            <a:r>
              <a:rPr lang="en-US" sz="3200" dirty="0">
                <a:solidFill>
                  <a:srgbClr val="FFFFFF"/>
                </a:solidFill>
                <a:latin typeface="Lexend Deca"/>
              </a:rPr>
              <a:t>-Realization of algebraic trees (1 and 2)</a:t>
            </a:r>
          </a:p>
          <a:p>
            <a:pPr algn="just">
              <a:lnSpc>
                <a:spcPts val="5050"/>
              </a:lnSpc>
            </a:pPr>
            <a:r>
              <a:rPr lang="en-US" sz="3200" dirty="0">
                <a:solidFill>
                  <a:srgbClr val="FFFFFF"/>
                </a:solidFill>
                <a:latin typeface="Lexend Deca"/>
              </a:rPr>
              <a:t>-SQL request</a:t>
            </a:r>
          </a:p>
          <a:p>
            <a:pPr algn="just">
              <a:lnSpc>
                <a:spcPts val="5050"/>
              </a:lnSpc>
            </a:pPr>
            <a:r>
              <a:rPr lang="en-US" sz="3200" dirty="0">
                <a:solidFill>
                  <a:srgbClr val="FFFFFF"/>
                </a:solidFill>
                <a:latin typeface="Lexend Deca"/>
              </a:rPr>
              <a:t>-Population of the database</a:t>
            </a:r>
          </a:p>
          <a:p>
            <a:pPr algn="just">
              <a:lnSpc>
                <a:spcPts val="5050"/>
              </a:lnSpc>
              <a:spcBef>
                <a:spcPct val="0"/>
              </a:spcBef>
            </a:pPr>
            <a:r>
              <a:rPr lang="en-US" sz="3200" dirty="0">
                <a:solidFill>
                  <a:srgbClr val="FFFFFF"/>
                </a:solidFill>
                <a:latin typeface="Lexend Deca"/>
              </a:rPr>
              <a:t>-Improvement proposed.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670B079-87BA-5E34-8BA2-61844B2FC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0" y="1828800"/>
            <a:ext cx="6629400" cy="662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356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96764" y="513874"/>
            <a:ext cx="9264014" cy="9259252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837351" y="9580898"/>
            <a:ext cx="329651" cy="574217"/>
            <a:chOff x="0" y="0"/>
            <a:chExt cx="1958340" cy="34112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58340" cy="3411220"/>
            </a:xfrm>
            <a:custGeom>
              <a:avLst/>
              <a:gdLst/>
              <a:ahLst/>
              <a:cxnLst/>
              <a:rect l="l" t="t" r="r" b="b"/>
              <a:pathLst>
                <a:path w="1958340" h="3411220">
                  <a:moveTo>
                    <a:pt x="999490" y="2647950"/>
                  </a:moveTo>
                  <a:cubicBezTo>
                    <a:pt x="1065530" y="2567940"/>
                    <a:pt x="1136650" y="2482850"/>
                    <a:pt x="1214120" y="2392680"/>
                  </a:cubicBezTo>
                  <a:cubicBezTo>
                    <a:pt x="1292860" y="2299970"/>
                    <a:pt x="1375410" y="2199640"/>
                    <a:pt x="1459230" y="2092960"/>
                  </a:cubicBezTo>
                  <a:cubicBezTo>
                    <a:pt x="1545590" y="1983740"/>
                    <a:pt x="1624330" y="1868170"/>
                    <a:pt x="1695450" y="1746250"/>
                  </a:cubicBezTo>
                  <a:cubicBezTo>
                    <a:pt x="1767840" y="1623060"/>
                    <a:pt x="1827530" y="1492250"/>
                    <a:pt x="1873250" y="1357630"/>
                  </a:cubicBezTo>
                  <a:cubicBezTo>
                    <a:pt x="1921510" y="1219200"/>
                    <a:pt x="1945640" y="1071880"/>
                    <a:pt x="1945640" y="922020"/>
                  </a:cubicBezTo>
                  <a:cubicBezTo>
                    <a:pt x="1945640" y="764540"/>
                    <a:pt x="1921510" y="624840"/>
                    <a:pt x="1873250" y="509270"/>
                  </a:cubicBezTo>
                  <a:cubicBezTo>
                    <a:pt x="1824990" y="392430"/>
                    <a:pt x="1756410" y="293370"/>
                    <a:pt x="1671320" y="217170"/>
                  </a:cubicBezTo>
                  <a:cubicBezTo>
                    <a:pt x="1586230" y="143510"/>
                    <a:pt x="1485900" y="87630"/>
                    <a:pt x="1371600" y="52070"/>
                  </a:cubicBezTo>
                  <a:cubicBezTo>
                    <a:pt x="1261110" y="17780"/>
                    <a:pt x="1144270" y="0"/>
                    <a:pt x="1021080" y="0"/>
                  </a:cubicBezTo>
                  <a:cubicBezTo>
                    <a:pt x="891540" y="0"/>
                    <a:pt x="765810" y="20320"/>
                    <a:pt x="647700" y="59690"/>
                  </a:cubicBezTo>
                  <a:cubicBezTo>
                    <a:pt x="527050" y="100330"/>
                    <a:pt x="417830" y="165100"/>
                    <a:pt x="325120" y="252730"/>
                  </a:cubicBezTo>
                  <a:cubicBezTo>
                    <a:pt x="232410" y="340360"/>
                    <a:pt x="158750" y="453390"/>
                    <a:pt x="105410" y="586740"/>
                  </a:cubicBezTo>
                  <a:cubicBezTo>
                    <a:pt x="52070" y="720090"/>
                    <a:pt x="25400" y="878840"/>
                    <a:pt x="25400" y="1060450"/>
                  </a:cubicBezTo>
                  <a:cubicBezTo>
                    <a:pt x="25400" y="1122680"/>
                    <a:pt x="27940" y="1169670"/>
                    <a:pt x="33020" y="1206500"/>
                  </a:cubicBezTo>
                  <a:cubicBezTo>
                    <a:pt x="34290" y="1226820"/>
                    <a:pt x="36830" y="1247140"/>
                    <a:pt x="40640" y="1264920"/>
                  </a:cubicBezTo>
                  <a:lnTo>
                    <a:pt x="57150" y="1352550"/>
                  </a:lnTo>
                  <a:lnTo>
                    <a:pt x="800100" y="1352550"/>
                  </a:lnTo>
                  <a:lnTo>
                    <a:pt x="800100" y="1055370"/>
                  </a:lnTo>
                  <a:cubicBezTo>
                    <a:pt x="800100" y="998220"/>
                    <a:pt x="805180" y="943610"/>
                    <a:pt x="814070" y="892810"/>
                  </a:cubicBezTo>
                  <a:cubicBezTo>
                    <a:pt x="822960" y="847090"/>
                    <a:pt x="836930" y="807720"/>
                    <a:pt x="854710" y="774700"/>
                  </a:cubicBezTo>
                  <a:cubicBezTo>
                    <a:pt x="871220" y="745490"/>
                    <a:pt x="891540" y="723900"/>
                    <a:pt x="915670" y="707390"/>
                  </a:cubicBezTo>
                  <a:cubicBezTo>
                    <a:pt x="937260" y="693420"/>
                    <a:pt x="962660" y="687070"/>
                    <a:pt x="996950" y="687070"/>
                  </a:cubicBezTo>
                  <a:cubicBezTo>
                    <a:pt x="1031240" y="687070"/>
                    <a:pt x="1059180" y="693420"/>
                    <a:pt x="1078230" y="703580"/>
                  </a:cubicBezTo>
                  <a:cubicBezTo>
                    <a:pt x="1099820" y="716280"/>
                    <a:pt x="1116330" y="731520"/>
                    <a:pt x="1127760" y="750570"/>
                  </a:cubicBezTo>
                  <a:cubicBezTo>
                    <a:pt x="1141730" y="773430"/>
                    <a:pt x="1151890" y="798830"/>
                    <a:pt x="1158240" y="825500"/>
                  </a:cubicBezTo>
                  <a:cubicBezTo>
                    <a:pt x="1165860" y="857250"/>
                    <a:pt x="1168400" y="887730"/>
                    <a:pt x="1168400" y="916940"/>
                  </a:cubicBezTo>
                  <a:cubicBezTo>
                    <a:pt x="1168400" y="1010920"/>
                    <a:pt x="1153160" y="1102360"/>
                    <a:pt x="1123950" y="1184910"/>
                  </a:cubicBezTo>
                  <a:cubicBezTo>
                    <a:pt x="1093470" y="1272540"/>
                    <a:pt x="1052830" y="1357630"/>
                    <a:pt x="1002030" y="1440180"/>
                  </a:cubicBezTo>
                  <a:cubicBezTo>
                    <a:pt x="952500" y="1526540"/>
                    <a:pt x="892810" y="1609090"/>
                    <a:pt x="825500" y="1689100"/>
                  </a:cubicBezTo>
                  <a:cubicBezTo>
                    <a:pt x="756920" y="1771650"/>
                    <a:pt x="684530" y="1856740"/>
                    <a:pt x="612140" y="1939290"/>
                  </a:cubicBezTo>
                  <a:cubicBezTo>
                    <a:pt x="537210" y="2024380"/>
                    <a:pt x="463550" y="2113280"/>
                    <a:pt x="393700" y="2200910"/>
                  </a:cubicBezTo>
                  <a:cubicBezTo>
                    <a:pt x="320040" y="2292350"/>
                    <a:pt x="254000" y="2390140"/>
                    <a:pt x="196850" y="2490470"/>
                  </a:cubicBezTo>
                  <a:cubicBezTo>
                    <a:pt x="138430" y="2593340"/>
                    <a:pt x="90170" y="2702560"/>
                    <a:pt x="55880" y="2816860"/>
                  </a:cubicBezTo>
                  <a:cubicBezTo>
                    <a:pt x="19050" y="2934970"/>
                    <a:pt x="0" y="3061970"/>
                    <a:pt x="0" y="3194050"/>
                  </a:cubicBezTo>
                  <a:lnTo>
                    <a:pt x="0" y="3411220"/>
                  </a:lnTo>
                  <a:lnTo>
                    <a:pt x="1958340" y="3411220"/>
                  </a:lnTo>
                  <a:lnTo>
                    <a:pt x="1958340" y="2683510"/>
                  </a:lnTo>
                  <a:lnTo>
                    <a:pt x="971550" y="2683510"/>
                  </a:lnTo>
                  <a:cubicBezTo>
                    <a:pt x="980440" y="2672080"/>
                    <a:pt x="989330" y="2660650"/>
                    <a:pt x="999490" y="264795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" name="ZoneTexte 8">
            <a:extLst>
              <a:ext uri="{FF2B5EF4-FFF2-40B4-BE49-F238E27FC236}">
                <a16:creationId xmlns:a16="http://schemas.microsoft.com/office/drawing/2014/main" id="{A30F8D7F-E7C7-C4F4-85D0-0C9F33CF9D7C}"/>
              </a:ext>
            </a:extLst>
          </p:cNvPr>
          <p:cNvSpPr txBox="1"/>
          <p:nvPr/>
        </p:nvSpPr>
        <p:spPr>
          <a:xfrm>
            <a:off x="7086600" y="3335312"/>
            <a:ext cx="9829800" cy="361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  <a:effectLst/>
                <a:latin typeface="Futura Display" panose="020B0604020202020204" charset="0"/>
                <a:ea typeface="MS Mincho" panose="02020609040205080304" pitchFamily="49" charset="-128"/>
                <a:cs typeface="Times New Roman" panose="02020603050405020304" pitchFamily="18" charset="0"/>
              </a:rPr>
              <a:t>The French Ministry and </a:t>
            </a:r>
            <a:r>
              <a:rPr lang="en-US" sz="4400" dirty="0" err="1">
                <a:solidFill>
                  <a:schemeClr val="bg1"/>
                </a:solidFill>
                <a:effectLst/>
                <a:latin typeface="Futura Display" panose="020B0604020202020204" charset="0"/>
                <a:ea typeface="MS Mincho" panose="02020609040205080304" pitchFamily="49" charset="-128"/>
                <a:cs typeface="Times New Roman" panose="02020603050405020304" pitchFamily="18" charset="0"/>
              </a:rPr>
              <a:t>ClearData</a:t>
            </a:r>
            <a:r>
              <a:rPr lang="en-US" sz="4400" dirty="0">
                <a:solidFill>
                  <a:schemeClr val="bg1"/>
                </a:solidFill>
                <a:effectLst/>
                <a:latin typeface="Futura Display" panose="020B0604020202020204" charset="0"/>
                <a:ea typeface="MS Mincho" panose="02020609040205080304" pitchFamily="49" charset="-128"/>
                <a:cs typeface="Times New Roman" panose="02020603050405020304" pitchFamily="18" charset="0"/>
              </a:rPr>
              <a:t> are creating a centralized SQL database to replace Excel files used by regional agencies to track air quality, staff, and sensors—ensuring better reporting and GDPR compliance.</a:t>
            </a:r>
            <a:endParaRPr lang="fr-FR" sz="4400" dirty="0">
              <a:solidFill>
                <a:schemeClr val="bg1"/>
              </a:solidFill>
              <a:effectLst/>
              <a:latin typeface="Futura Display" panose="020B060402020202020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endParaRPr lang="fr-FR" sz="9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0CBFBE2-7B53-F271-E790-4D5C3201D657}"/>
              </a:ext>
            </a:extLst>
          </p:cNvPr>
          <p:cNvSpPr txBox="1"/>
          <p:nvPr/>
        </p:nvSpPr>
        <p:spPr>
          <a:xfrm>
            <a:off x="8458200" y="1257300"/>
            <a:ext cx="769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200" dirty="0">
                <a:solidFill>
                  <a:schemeClr val="bg1"/>
                </a:solidFill>
                <a:latin typeface="Futura Display" panose="020B0604020202020204" charset="0"/>
              </a:rPr>
              <a:t>CONTEXT: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6608432" cy="11212735"/>
            <a:chOff x="0" y="0"/>
            <a:chExt cx="1488171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88171" cy="2525026"/>
            </a:xfrm>
            <a:custGeom>
              <a:avLst/>
              <a:gdLst/>
              <a:ahLst/>
              <a:cxnLst/>
              <a:rect l="l" t="t" r="r" b="b"/>
              <a:pathLst>
                <a:path w="1488171" h="2525026">
                  <a:moveTo>
                    <a:pt x="0" y="0"/>
                  </a:moveTo>
                  <a:lnTo>
                    <a:pt x="1488171" y="0"/>
                  </a:lnTo>
                  <a:lnTo>
                    <a:pt x="1488171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488171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22246" y="7077139"/>
            <a:ext cx="5933753" cy="1915915"/>
            <a:chOff x="0" y="0"/>
            <a:chExt cx="1336238" cy="43145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6238" cy="431450"/>
            </a:xfrm>
            <a:custGeom>
              <a:avLst/>
              <a:gdLst/>
              <a:ahLst/>
              <a:cxnLst/>
              <a:rect l="l" t="t" r="r" b="b"/>
              <a:pathLst>
                <a:path w="1336238" h="431450">
                  <a:moveTo>
                    <a:pt x="66541" y="0"/>
                  </a:moveTo>
                  <a:lnTo>
                    <a:pt x="1269697" y="0"/>
                  </a:lnTo>
                  <a:cubicBezTo>
                    <a:pt x="1306447" y="0"/>
                    <a:pt x="1336238" y="29791"/>
                    <a:pt x="1336238" y="66541"/>
                  </a:cubicBezTo>
                  <a:lnTo>
                    <a:pt x="1336238" y="364909"/>
                  </a:lnTo>
                  <a:cubicBezTo>
                    <a:pt x="1336238" y="401659"/>
                    <a:pt x="1306447" y="431450"/>
                    <a:pt x="1269697" y="431450"/>
                  </a:cubicBezTo>
                  <a:lnTo>
                    <a:pt x="66541" y="431450"/>
                  </a:lnTo>
                  <a:cubicBezTo>
                    <a:pt x="29791" y="431450"/>
                    <a:pt x="0" y="401659"/>
                    <a:pt x="0" y="364909"/>
                  </a:cubicBezTo>
                  <a:lnTo>
                    <a:pt x="0" y="66541"/>
                  </a:lnTo>
                  <a:cubicBezTo>
                    <a:pt x="0" y="29791"/>
                    <a:pt x="29791" y="0"/>
                    <a:pt x="66541" y="0"/>
                  </a:cubicBezTo>
                  <a:close/>
                </a:path>
              </a:pathLst>
            </a:custGeom>
            <a:solidFill>
              <a:srgbClr val="DAE9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36238" cy="4695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7716500" y="9525000"/>
            <a:ext cx="361950" cy="571500"/>
            <a:chOff x="0" y="0"/>
            <a:chExt cx="392564" cy="61983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92564" cy="619838"/>
            </a:xfrm>
            <a:custGeom>
              <a:avLst/>
              <a:gdLst/>
              <a:ahLst/>
              <a:cxnLst/>
              <a:rect l="l" t="t" r="r" b="b"/>
              <a:pathLst>
                <a:path w="392564" h="619838">
                  <a:moveTo>
                    <a:pt x="210169" y="619838"/>
                  </a:moveTo>
                  <a:lnTo>
                    <a:pt x="210169" y="521696"/>
                  </a:lnTo>
                  <a:lnTo>
                    <a:pt x="0" y="521696"/>
                  </a:lnTo>
                  <a:lnTo>
                    <a:pt x="0" y="424952"/>
                  </a:lnTo>
                  <a:lnTo>
                    <a:pt x="134069" y="0"/>
                  </a:lnTo>
                  <a:lnTo>
                    <a:pt x="354720" y="0"/>
                  </a:lnTo>
                  <a:lnTo>
                    <a:pt x="354720" y="418270"/>
                  </a:lnTo>
                  <a:lnTo>
                    <a:pt x="392564" y="418270"/>
                  </a:lnTo>
                  <a:lnTo>
                    <a:pt x="392564" y="521696"/>
                  </a:lnTo>
                  <a:lnTo>
                    <a:pt x="354720" y="521696"/>
                  </a:lnTo>
                  <a:lnTo>
                    <a:pt x="354720" y="619838"/>
                  </a:lnTo>
                  <a:lnTo>
                    <a:pt x="210169" y="619838"/>
                  </a:lnTo>
                  <a:close/>
                  <a:moveTo>
                    <a:pt x="126421" y="418270"/>
                  </a:moveTo>
                  <a:lnTo>
                    <a:pt x="210169" y="418270"/>
                  </a:lnTo>
                  <a:lnTo>
                    <a:pt x="210169" y="106235"/>
                  </a:lnTo>
                  <a:lnTo>
                    <a:pt x="126421" y="418270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13406" y="1375348"/>
            <a:ext cx="5551433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 dirty="0">
                <a:solidFill>
                  <a:srgbClr val="FFFFFF"/>
                </a:solidFill>
                <a:latin typeface="Futura Display"/>
              </a:rPr>
              <a:t>CDM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47160" y="3658773"/>
            <a:ext cx="5483926" cy="1108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90"/>
              </a:lnSpc>
              <a:spcBef>
                <a:spcPct val="0"/>
              </a:spcBef>
            </a:pPr>
            <a:r>
              <a:rPr lang="en-US" sz="3207" dirty="0">
                <a:solidFill>
                  <a:srgbClr val="FFFFFF"/>
                </a:solidFill>
                <a:latin typeface="Lexend Deca"/>
              </a:rPr>
              <a:t>We have 9 </a:t>
            </a:r>
            <a:r>
              <a:rPr lang="en-US" sz="3207" dirty="0" err="1">
                <a:solidFill>
                  <a:srgbClr val="FFFFFF"/>
                </a:solidFill>
                <a:latin typeface="Lexend Deca"/>
              </a:rPr>
              <a:t>entitys</a:t>
            </a:r>
            <a:r>
              <a:rPr lang="en-US" sz="3207" dirty="0">
                <a:solidFill>
                  <a:srgbClr val="FFFFFF"/>
                </a:solidFill>
                <a:latin typeface="Lexend Deca"/>
              </a:rPr>
              <a:t> and 8 associations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67258" y="7106814"/>
            <a:ext cx="4843729" cy="1886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52"/>
              </a:lnSpc>
              <a:spcBef>
                <a:spcPct val="0"/>
              </a:spcBef>
            </a:pPr>
            <a:r>
              <a:rPr lang="en-US" sz="2680">
                <a:solidFill>
                  <a:srgbClr val="31356E"/>
                </a:solidFill>
                <a:latin typeface="Lexend Deca"/>
              </a:rPr>
              <a:t>Use a table when you need to organise detailed numerical or categorical information.</a:t>
            </a:r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63D2F0E3-F9D9-22DE-BCE9-B94F76885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932" y="1256146"/>
            <a:ext cx="10917174" cy="826885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61272" y="-620353"/>
            <a:ext cx="19344569" cy="4268064"/>
            <a:chOff x="0" y="0"/>
            <a:chExt cx="4356256" cy="96113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6255" cy="961137"/>
            </a:xfrm>
            <a:custGeom>
              <a:avLst/>
              <a:gdLst/>
              <a:ahLst/>
              <a:cxnLst/>
              <a:rect l="l" t="t" r="r" b="b"/>
              <a:pathLst>
                <a:path w="4356255" h="961137">
                  <a:moveTo>
                    <a:pt x="0" y="0"/>
                  </a:moveTo>
                  <a:lnTo>
                    <a:pt x="4356255" y="0"/>
                  </a:lnTo>
                  <a:lnTo>
                    <a:pt x="4356255" y="961137"/>
                  </a:lnTo>
                  <a:lnTo>
                    <a:pt x="0" y="961137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356256" cy="9992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7716500" y="9525000"/>
            <a:ext cx="361950" cy="571500"/>
            <a:chOff x="0" y="0"/>
            <a:chExt cx="239197" cy="37768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9197" cy="377680"/>
            </a:xfrm>
            <a:custGeom>
              <a:avLst/>
              <a:gdLst/>
              <a:ahLst/>
              <a:cxnLst/>
              <a:rect l="l" t="t" r="r" b="b"/>
              <a:pathLst>
                <a:path w="239197" h="377680">
                  <a:moveTo>
                    <a:pt x="221992" y="207101"/>
                  </a:moveTo>
                  <a:cubicBezTo>
                    <a:pt x="216511" y="199077"/>
                    <a:pt x="209811" y="192022"/>
                    <a:pt x="202046" y="186488"/>
                  </a:cubicBezTo>
                  <a:cubicBezTo>
                    <a:pt x="199915" y="184966"/>
                    <a:pt x="197783" y="183583"/>
                    <a:pt x="195651" y="182199"/>
                  </a:cubicBezTo>
                  <a:cubicBezTo>
                    <a:pt x="197174" y="181093"/>
                    <a:pt x="198697" y="179986"/>
                    <a:pt x="200067" y="178741"/>
                  </a:cubicBezTo>
                  <a:cubicBezTo>
                    <a:pt x="206766" y="173345"/>
                    <a:pt x="212704" y="166981"/>
                    <a:pt x="217424" y="159788"/>
                  </a:cubicBezTo>
                  <a:cubicBezTo>
                    <a:pt x="222144" y="152732"/>
                    <a:pt x="225951" y="144708"/>
                    <a:pt x="228691" y="135716"/>
                  </a:cubicBezTo>
                  <a:cubicBezTo>
                    <a:pt x="231432" y="126862"/>
                    <a:pt x="232802" y="116763"/>
                    <a:pt x="232802" y="105695"/>
                  </a:cubicBezTo>
                  <a:cubicBezTo>
                    <a:pt x="232802" y="89094"/>
                    <a:pt x="230062" y="74153"/>
                    <a:pt x="224733" y="61148"/>
                  </a:cubicBezTo>
                  <a:cubicBezTo>
                    <a:pt x="219251" y="47867"/>
                    <a:pt x="211334" y="36661"/>
                    <a:pt x="201133" y="27530"/>
                  </a:cubicBezTo>
                  <a:cubicBezTo>
                    <a:pt x="190931" y="18400"/>
                    <a:pt x="178751" y="11483"/>
                    <a:pt x="164743" y="6779"/>
                  </a:cubicBezTo>
                  <a:cubicBezTo>
                    <a:pt x="151040" y="2214"/>
                    <a:pt x="135814" y="0"/>
                    <a:pt x="119218" y="0"/>
                  </a:cubicBezTo>
                  <a:cubicBezTo>
                    <a:pt x="103383" y="0"/>
                    <a:pt x="88157" y="2490"/>
                    <a:pt x="74454" y="7471"/>
                  </a:cubicBezTo>
                  <a:cubicBezTo>
                    <a:pt x="60446" y="12589"/>
                    <a:pt x="48418" y="19783"/>
                    <a:pt x="38369" y="29191"/>
                  </a:cubicBezTo>
                  <a:cubicBezTo>
                    <a:pt x="28168" y="38460"/>
                    <a:pt x="20403" y="49804"/>
                    <a:pt x="14769" y="62808"/>
                  </a:cubicBezTo>
                  <a:cubicBezTo>
                    <a:pt x="9288" y="75674"/>
                    <a:pt x="6547" y="90062"/>
                    <a:pt x="6547" y="105833"/>
                  </a:cubicBezTo>
                  <a:lnTo>
                    <a:pt x="6547" y="131427"/>
                  </a:lnTo>
                  <a:lnTo>
                    <a:pt x="98968" y="131427"/>
                  </a:lnTo>
                  <a:lnTo>
                    <a:pt x="98968" y="110122"/>
                  </a:lnTo>
                  <a:cubicBezTo>
                    <a:pt x="98968" y="93106"/>
                    <a:pt x="102622" y="84805"/>
                    <a:pt x="105667" y="80655"/>
                  </a:cubicBezTo>
                  <a:cubicBezTo>
                    <a:pt x="109169" y="75951"/>
                    <a:pt x="113432" y="73876"/>
                    <a:pt x="120131" y="73876"/>
                  </a:cubicBezTo>
                  <a:cubicBezTo>
                    <a:pt x="126374" y="73876"/>
                    <a:pt x="130790" y="75813"/>
                    <a:pt x="134291" y="80101"/>
                  </a:cubicBezTo>
                  <a:cubicBezTo>
                    <a:pt x="137184" y="83698"/>
                    <a:pt x="140686" y="91446"/>
                    <a:pt x="140686" y="108185"/>
                  </a:cubicBezTo>
                  <a:cubicBezTo>
                    <a:pt x="140686" y="115932"/>
                    <a:pt x="139925" y="122711"/>
                    <a:pt x="138250" y="128383"/>
                  </a:cubicBezTo>
                  <a:cubicBezTo>
                    <a:pt x="136728" y="133779"/>
                    <a:pt x="134748" y="138068"/>
                    <a:pt x="132312" y="141388"/>
                  </a:cubicBezTo>
                  <a:cubicBezTo>
                    <a:pt x="130333" y="144155"/>
                    <a:pt x="128049" y="146230"/>
                    <a:pt x="125461" y="147475"/>
                  </a:cubicBezTo>
                  <a:cubicBezTo>
                    <a:pt x="123024" y="148720"/>
                    <a:pt x="120436" y="149273"/>
                    <a:pt x="117543" y="149273"/>
                  </a:cubicBezTo>
                  <a:lnTo>
                    <a:pt x="85721" y="149273"/>
                  </a:lnTo>
                  <a:lnTo>
                    <a:pt x="85721" y="223149"/>
                  </a:lnTo>
                  <a:lnTo>
                    <a:pt x="116325" y="223149"/>
                  </a:lnTo>
                  <a:cubicBezTo>
                    <a:pt x="120588" y="223149"/>
                    <a:pt x="124699" y="223703"/>
                    <a:pt x="128506" y="224948"/>
                  </a:cubicBezTo>
                  <a:cubicBezTo>
                    <a:pt x="131703" y="225916"/>
                    <a:pt x="134596" y="227715"/>
                    <a:pt x="137184" y="230205"/>
                  </a:cubicBezTo>
                  <a:cubicBezTo>
                    <a:pt x="139925" y="232833"/>
                    <a:pt x="142209" y="236845"/>
                    <a:pt x="143884" y="242102"/>
                  </a:cubicBezTo>
                  <a:cubicBezTo>
                    <a:pt x="145863" y="247913"/>
                    <a:pt x="146777" y="255660"/>
                    <a:pt x="146777" y="265206"/>
                  </a:cubicBezTo>
                  <a:cubicBezTo>
                    <a:pt x="146777" y="279317"/>
                    <a:pt x="144036" y="289970"/>
                    <a:pt x="138707" y="295918"/>
                  </a:cubicBezTo>
                  <a:cubicBezTo>
                    <a:pt x="133987" y="301314"/>
                    <a:pt x="127897" y="303804"/>
                    <a:pt x="119979" y="303804"/>
                  </a:cubicBezTo>
                  <a:cubicBezTo>
                    <a:pt x="107951" y="303804"/>
                    <a:pt x="102926" y="299100"/>
                    <a:pt x="100186" y="295642"/>
                  </a:cubicBezTo>
                  <a:cubicBezTo>
                    <a:pt x="95009" y="288863"/>
                    <a:pt x="92421" y="278487"/>
                    <a:pt x="92421" y="264791"/>
                  </a:cubicBezTo>
                  <a:lnTo>
                    <a:pt x="92421" y="242517"/>
                  </a:lnTo>
                  <a:lnTo>
                    <a:pt x="0" y="242517"/>
                  </a:lnTo>
                  <a:lnTo>
                    <a:pt x="0" y="263269"/>
                  </a:lnTo>
                  <a:cubicBezTo>
                    <a:pt x="0" y="280147"/>
                    <a:pt x="2588" y="295642"/>
                    <a:pt x="7917" y="309476"/>
                  </a:cubicBezTo>
                  <a:cubicBezTo>
                    <a:pt x="13246" y="323587"/>
                    <a:pt x="21164" y="335900"/>
                    <a:pt x="31517" y="345999"/>
                  </a:cubicBezTo>
                  <a:cubicBezTo>
                    <a:pt x="41871" y="356236"/>
                    <a:pt x="54813" y="364122"/>
                    <a:pt x="70039" y="369656"/>
                  </a:cubicBezTo>
                  <a:cubicBezTo>
                    <a:pt x="84808" y="374913"/>
                    <a:pt x="102013" y="377680"/>
                    <a:pt x="121045" y="377680"/>
                  </a:cubicBezTo>
                  <a:cubicBezTo>
                    <a:pt x="137946" y="377680"/>
                    <a:pt x="153780" y="375190"/>
                    <a:pt x="168093" y="370209"/>
                  </a:cubicBezTo>
                  <a:cubicBezTo>
                    <a:pt x="182709" y="365229"/>
                    <a:pt x="195347" y="357758"/>
                    <a:pt x="205853" y="348212"/>
                  </a:cubicBezTo>
                  <a:cubicBezTo>
                    <a:pt x="216358" y="338667"/>
                    <a:pt x="224580" y="326907"/>
                    <a:pt x="230518" y="313350"/>
                  </a:cubicBezTo>
                  <a:cubicBezTo>
                    <a:pt x="236304" y="299930"/>
                    <a:pt x="239197" y="284712"/>
                    <a:pt x="239197" y="268111"/>
                  </a:cubicBezTo>
                  <a:cubicBezTo>
                    <a:pt x="239197" y="255798"/>
                    <a:pt x="237675" y="244454"/>
                    <a:pt x="234782" y="234355"/>
                  </a:cubicBezTo>
                  <a:cubicBezTo>
                    <a:pt x="231737" y="224256"/>
                    <a:pt x="227473" y="214987"/>
                    <a:pt x="221992" y="207101"/>
                  </a:cubicBezTo>
                  <a:close/>
                </a:path>
              </a:pathLst>
            </a:custGeom>
            <a:solidFill>
              <a:srgbClr val="000000"/>
            </a:solidFill>
            <a:ln w="127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477066" y="1295400"/>
            <a:ext cx="13333867" cy="1497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</a:rPr>
              <a:t>DATA DICTIONARY.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8EC8EB62-EF76-3776-8103-FC4341C2E3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795421"/>
            <a:ext cx="7581334" cy="768773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963C3CCF-F20A-A6A5-8FFA-21C4EA1BA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0600" y="4545240"/>
            <a:ext cx="8636276" cy="504038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041876" y="-925735"/>
            <a:ext cx="9246124" cy="11212735"/>
            <a:chOff x="0" y="0"/>
            <a:chExt cx="2082160" cy="25250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31271" y="5303645"/>
            <a:ext cx="6871582" cy="2776833"/>
            <a:chOff x="0" y="0"/>
            <a:chExt cx="1547430" cy="62532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547430" cy="625323"/>
            </a:xfrm>
            <a:custGeom>
              <a:avLst/>
              <a:gdLst/>
              <a:ahLst/>
              <a:cxnLst/>
              <a:rect l="l" t="t" r="r" b="b"/>
              <a:pathLst>
                <a:path w="1547430" h="625323">
                  <a:moveTo>
                    <a:pt x="57460" y="0"/>
                  </a:moveTo>
                  <a:lnTo>
                    <a:pt x="1489971" y="0"/>
                  </a:lnTo>
                  <a:cubicBezTo>
                    <a:pt x="1505210" y="0"/>
                    <a:pt x="1519825" y="6054"/>
                    <a:pt x="1530601" y="16830"/>
                  </a:cubicBezTo>
                  <a:cubicBezTo>
                    <a:pt x="1541376" y="27605"/>
                    <a:pt x="1547430" y="42220"/>
                    <a:pt x="1547430" y="57460"/>
                  </a:cubicBezTo>
                  <a:lnTo>
                    <a:pt x="1547430" y="567863"/>
                  </a:lnTo>
                  <a:cubicBezTo>
                    <a:pt x="1547430" y="599597"/>
                    <a:pt x="1521705" y="625323"/>
                    <a:pt x="1489971" y="625323"/>
                  </a:cubicBezTo>
                  <a:lnTo>
                    <a:pt x="57460" y="625323"/>
                  </a:lnTo>
                  <a:cubicBezTo>
                    <a:pt x="42220" y="625323"/>
                    <a:pt x="27605" y="619269"/>
                    <a:pt x="16830" y="608493"/>
                  </a:cubicBezTo>
                  <a:cubicBezTo>
                    <a:pt x="6054" y="597717"/>
                    <a:pt x="0" y="583102"/>
                    <a:pt x="0" y="567863"/>
                  </a:cubicBezTo>
                  <a:lnTo>
                    <a:pt x="0" y="57460"/>
                  </a:lnTo>
                  <a:cubicBezTo>
                    <a:pt x="0" y="42220"/>
                    <a:pt x="6054" y="27605"/>
                    <a:pt x="16830" y="16830"/>
                  </a:cubicBezTo>
                  <a:cubicBezTo>
                    <a:pt x="27605" y="6054"/>
                    <a:pt x="42220" y="0"/>
                    <a:pt x="57460" y="0"/>
                  </a:cubicBezTo>
                  <a:close/>
                </a:path>
              </a:pathLst>
            </a:custGeom>
            <a:solidFill>
              <a:srgbClr val="DAE9FF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547430" cy="66342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7716500" y="9525000"/>
            <a:ext cx="361950" cy="571500"/>
            <a:chOff x="0" y="0"/>
            <a:chExt cx="235342" cy="3715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5193" cy="371593"/>
            </a:xfrm>
            <a:custGeom>
              <a:avLst/>
              <a:gdLst/>
              <a:ahLst/>
              <a:cxnLst/>
              <a:rect l="l" t="t" r="r" b="b"/>
              <a:pathLst>
                <a:path w="235193" h="371593">
                  <a:moveTo>
                    <a:pt x="207190" y="151210"/>
                  </a:moveTo>
                  <a:cubicBezTo>
                    <a:pt x="198104" y="140696"/>
                    <a:pt x="187231" y="132810"/>
                    <a:pt x="174868" y="127553"/>
                  </a:cubicBezTo>
                  <a:cubicBezTo>
                    <a:pt x="162654" y="122435"/>
                    <a:pt x="149546" y="119806"/>
                    <a:pt x="135694" y="119806"/>
                  </a:cubicBezTo>
                  <a:cubicBezTo>
                    <a:pt x="121395" y="119806"/>
                    <a:pt x="109032" y="122020"/>
                    <a:pt x="99201" y="126308"/>
                  </a:cubicBezTo>
                  <a:cubicBezTo>
                    <a:pt x="99052" y="126447"/>
                    <a:pt x="98903" y="126447"/>
                    <a:pt x="98605" y="126585"/>
                  </a:cubicBezTo>
                  <a:lnTo>
                    <a:pt x="101733" y="79410"/>
                  </a:lnTo>
                  <a:lnTo>
                    <a:pt x="220000" y="79410"/>
                  </a:lnTo>
                  <a:lnTo>
                    <a:pt x="220000" y="0"/>
                  </a:lnTo>
                  <a:lnTo>
                    <a:pt x="22640" y="0"/>
                  </a:lnTo>
                  <a:lnTo>
                    <a:pt x="9235" y="211252"/>
                  </a:lnTo>
                  <a:lnTo>
                    <a:pt x="90860" y="222042"/>
                  </a:lnTo>
                  <a:lnTo>
                    <a:pt x="94733" y="213880"/>
                  </a:lnTo>
                  <a:cubicBezTo>
                    <a:pt x="98009" y="207101"/>
                    <a:pt x="102031" y="201291"/>
                    <a:pt x="106947" y="196864"/>
                  </a:cubicBezTo>
                  <a:cubicBezTo>
                    <a:pt x="110670" y="193544"/>
                    <a:pt x="115288" y="191883"/>
                    <a:pt x="121544" y="191883"/>
                  </a:cubicBezTo>
                  <a:cubicBezTo>
                    <a:pt x="124374" y="191883"/>
                    <a:pt x="126757" y="192575"/>
                    <a:pt x="129140" y="193959"/>
                  </a:cubicBezTo>
                  <a:cubicBezTo>
                    <a:pt x="131821" y="195619"/>
                    <a:pt x="134353" y="198247"/>
                    <a:pt x="136737" y="201983"/>
                  </a:cubicBezTo>
                  <a:cubicBezTo>
                    <a:pt x="139418" y="206133"/>
                    <a:pt x="141503" y="211667"/>
                    <a:pt x="143142" y="218169"/>
                  </a:cubicBezTo>
                  <a:cubicBezTo>
                    <a:pt x="144780" y="224948"/>
                    <a:pt x="145674" y="232972"/>
                    <a:pt x="145674" y="241964"/>
                  </a:cubicBezTo>
                  <a:cubicBezTo>
                    <a:pt x="145674" y="252340"/>
                    <a:pt x="144780" y="261471"/>
                    <a:pt x="142993" y="269080"/>
                  </a:cubicBezTo>
                  <a:cubicBezTo>
                    <a:pt x="141354" y="276412"/>
                    <a:pt x="138971" y="282361"/>
                    <a:pt x="136141" y="286926"/>
                  </a:cubicBezTo>
                  <a:cubicBezTo>
                    <a:pt x="133609" y="290938"/>
                    <a:pt x="130779" y="293843"/>
                    <a:pt x="127651" y="295642"/>
                  </a:cubicBezTo>
                  <a:cubicBezTo>
                    <a:pt x="124821" y="297302"/>
                    <a:pt x="121693" y="298132"/>
                    <a:pt x="118118" y="298132"/>
                  </a:cubicBezTo>
                  <a:cubicBezTo>
                    <a:pt x="114096" y="298132"/>
                    <a:pt x="110819" y="297302"/>
                    <a:pt x="107840" y="295642"/>
                  </a:cubicBezTo>
                  <a:cubicBezTo>
                    <a:pt x="104563" y="293705"/>
                    <a:pt x="101733" y="290938"/>
                    <a:pt x="99350" y="287064"/>
                  </a:cubicBezTo>
                  <a:cubicBezTo>
                    <a:pt x="96669" y="282776"/>
                    <a:pt x="94435" y="277242"/>
                    <a:pt x="92945" y="270878"/>
                  </a:cubicBezTo>
                  <a:cubicBezTo>
                    <a:pt x="91307" y="263961"/>
                    <a:pt x="90562" y="256214"/>
                    <a:pt x="90562" y="247636"/>
                  </a:cubicBezTo>
                  <a:lnTo>
                    <a:pt x="90562" y="235877"/>
                  </a:lnTo>
                  <a:lnTo>
                    <a:pt x="0" y="235877"/>
                  </a:lnTo>
                  <a:lnTo>
                    <a:pt x="0" y="247636"/>
                  </a:lnTo>
                  <a:cubicBezTo>
                    <a:pt x="0" y="266174"/>
                    <a:pt x="2681" y="283191"/>
                    <a:pt x="8192" y="298270"/>
                  </a:cubicBezTo>
                  <a:cubicBezTo>
                    <a:pt x="13703" y="313626"/>
                    <a:pt x="21747" y="326769"/>
                    <a:pt x="31875" y="337560"/>
                  </a:cubicBezTo>
                  <a:cubicBezTo>
                    <a:pt x="42153" y="348489"/>
                    <a:pt x="54963" y="357066"/>
                    <a:pt x="69560" y="362877"/>
                  </a:cubicBezTo>
                  <a:cubicBezTo>
                    <a:pt x="84008" y="368687"/>
                    <a:pt x="100393" y="371593"/>
                    <a:pt x="117969" y="371593"/>
                  </a:cubicBezTo>
                  <a:cubicBezTo>
                    <a:pt x="135694" y="371593"/>
                    <a:pt x="152079" y="368687"/>
                    <a:pt x="166527" y="362877"/>
                  </a:cubicBezTo>
                  <a:cubicBezTo>
                    <a:pt x="181273" y="356928"/>
                    <a:pt x="193934" y="348212"/>
                    <a:pt x="204211" y="336730"/>
                  </a:cubicBezTo>
                  <a:cubicBezTo>
                    <a:pt x="214340" y="325524"/>
                    <a:pt x="222085" y="311690"/>
                    <a:pt x="227448" y="295642"/>
                  </a:cubicBezTo>
                  <a:cubicBezTo>
                    <a:pt x="232661" y="280009"/>
                    <a:pt x="235193" y="262024"/>
                    <a:pt x="235193" y="242102"/>
                  </a:cubicBezTo>
                  <a:cubicBezTo>
                    <a:pt x="235193" y="222181"/>
                    <a:pt x="232810" y="204611"/>
                    <a:pt x="227894" y="189670"/>
                  </a:cubicBezTo>
                  <a:cubicBezTo>
                    <a:pt x="223128" y="174314"/>
                    <a:pt x="216127" y="161448"/>
                    <a:pt x="207190" y="151210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0764374" y="949619"/>
            <a:ext cx="6005376" cy="3284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71"/>
              </a:lnSpc>
            </a:pPr>
            <a:r>
              <a:rPr lang="en-US" sz="8824" dirty="0">
                <a:solidFill>
                  <a:srgbClr val="FFFFFF"/>
                </a:solidFill>
                <a:latin typeface="Futura Display"/>
              </a:rPr>
              <a:t>REALIZATION OF ALGEBRAIC TREES.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671362" y="5625050"/>
            <a:ext cx="6191400" cy="20768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176"/>
              </a:lnSpc>
              <a:spcBef>
                <a:spcPct val="0"/>
              </a:spcBef>
            </a:pPr>
            <a:r>
              <a:rPr lang="en-US" sz="2983" dirty="0">
                <a:solidFill>
                  <a:srgbClr val="31356E"/>
                </a:solidFill>
                <a:latin typeface="Lexend Deca"/>
              </a:rPr>
              <a:t>We have created the algebraic trees of the queries that you wanted to integrate into your database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1D27352-AE3B-59F7-72C1-1ABDD9F12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20" y="3573062"/>
            <a:ext cx="3507312" cy="312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774F108-1E64-99FF-2435-E9A71DC06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554" y="1969895"/>
            <a:ext cx="4305300" cy="666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B3F7F706-8549-3DE9-5ED5-61F27A2CF658}"/>
              </a:ext>
            </a:extLst>
          </p:cNvPr>
          <p:cNvSpPr txBox="1"/>
          <p:nvPr/>
        </p:nvSpPr>
        <p:spPr>
          <a:xfrm>
            <a:off x="896253" y="3123216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1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E9E27275-6A90-4389-4340-9776B528924B}"/>
              </a:ext>
            </a:extLst>
          </p:cNvPr>
          <p:cNvSpPr txBox="1"/>
          <p:nvPr/>
        </p:nvSpPr>
        <p:spPr>
          <a:xfrm>
            <a:off x="4575546" y="1515969"/>
            <a:ext cx="5327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/>
              <a:t>Number</a:t>
            </a:r>
            <a:r>
              <a:rPr lang="fr-FR" dirty="0"/>
              <a:t> 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469D272B-4BEE-A7D0-D277-421A01A22385}"/>
              </a:ext>
            </a:extLst>
          </p:cNvPr>
          <p:cNvGrpSpPr/>
          <p:nvPr/>
        </p:nvGrpSpPr>
        <p:grpSpPr>
          <a:xfrm>
            <a:off x="9144000" y="0"/>
            <a:ext cx="9246124" cy="10287000"/>
            <a:chOff x="0" y="0"/>
            <a:chExt cx="2082160" cy="2525026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41F20C4A-1F2B-0D5C-882F-EE923D1ED5CE}"/>
                </a:ext>
              </a:extLst>
            </p:cNvPr>
            <p:cNvSpPr/>
            <p:nvPr/>
          </p:nvSpPr>
          <p:spPr>
            <a:xfrm>
              <a:off x="0" y="0"/>
              <a:ext cx="2082160" cy="2525026"/>
            </a:xfrm>
            <a:custGeom>
              <a:avLst/>
              <a:gdLst/>
              <a:ahLst/>
              <a:cxnLst/>
              <a:rect l="l" t="t" r="r" b="b"/>
              <a:pathLst>
                <a:path w="2082160" h="2525026">
                  <a:moveTo>
                    <a:pt x="0" y="0"/>
                  </a:moveTo>
                  <a:lnTo>
                    <a:pt x="2082160" y="0"/>
                  </a:lnTo>
                  <a:lnTo>
                    <a:pt x="2082160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B934EC2B-628A-66D0-E5E8-71BBA90A220E}"/>
                </a:ext>
              </a:extLst>
            </p:cNvPr>
            <p:cNvSpPr txBox="1"/>
            <p:nvPr/>
          </p:nvSpPr>
          <p:spPr>
            <a:xfrm>
              <a:off x="0" y="-38100"/>
              <a:ext cx="2082160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ZoneTexte 5">
            <a:extLst>
              <a:ext uri="{FF2B5EF4-FFF2-40B4-BE49-F238E27FC236}">
                <a16:creationId xmlns:a16="http://schemas.microsoft.com/office/drawing/2014/main" id="{9B2B1198-4F55-56B0-FE5A-7246EE5FC834}"/>
              </a:ext>
            </a:extLst>
          </p:cNvPr>
          <p:cNvSpPr txBox="1"/>
          <p:nvPr/>
        </p:nvSpPr>
        <p:spPr>
          <a:xfrm>
            <a:off x="10287000" y="1866900"/>
            <a:ext cx="9195618" cy="10827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8471"/>
              </a:lnSpc>
            </a:pPr>
            <a:r>
              <a:rPr lang="en-US" sz="6000" dirty="0">
                <a:solidFill>
                  <a:srgbClr val="FFFFFF"/>
                </a:solidFill>
                <a:latin typeface="Futura Display"/>
              </a:rPr>
              <a:t>FINAL SQL DATABASE.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38C99EA9-0FDD-BA3A-2C23-E1E597D34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38" y="342900"/>
            <a:ext cx="8179162" cy="6363907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F1F49168-A0D8-CE59-22F7-C144FE2A1B82}"/>
              </a:ext>
            </a:extLst>
          </p:cNvPr>
          <p:cNvSpPr txBox="1"/>
          <p:nvPr/>
        </p:nvSpPr>
        <p:spPr>
          <a:xfrm>
            <a:off x="9982200" y="4310024"/>
            <a:ext cx="7239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dirty="0" err="1">
                <a:solidFill>
                  <a:schemeClr val="bg1"/>
                </a:solidFill>
              </a:rPr>
              <a:t>We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  <a:r>
              <a:rPr lang="fr-FR" sz="4800" dirty="0" err="1">
                <a:solidFill>
                  <a:schemeClr val="bg1"/>
                </a:solidFill>
              </a:rPr>
              <a:t>converted</a:t>
            </a:r>
            <a:r>
              <a:rPr lang="fr-FR" sz="4800" dirty="0">
                <a:solidFill>
                  <a:schemeClr val="bg1"/>
                </a:solidFill>
              </a:rPr>
              <a:t> the Excel </a:t>
            </a:r>
            <a:r>
              <a:rPr lang="fr-FR" sz="4800" dirty="0" err="1">
                <a:solidFill>
                  <a:schemeClr val="bg1"/>
                </a:solidFill>
              </a:rPr>
              <a:t>database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  <a:r>
              <a:rPr lang="fr-FR" sz="4800" dirty="0" err="1">
                <a:solidFill>
                  <a:schemeClr val="bg1"/>
                </a:solidFill>
              </a:rPr>
              <a:t>into</a:t>
            </a:r>
            <a:r>
              <a:rPr lang="fr-FR" sz="4800" dirty="0">
                <a:solidFill>
                  <a:schemeClr val="bg1"/>
                </a:solidFill>
              </a:rPr>
              <a:t> SQL to run </a:t>
            </a:r>
            <a:r>
              <a:rPr lang="fr-FR" sz="4800" dirty="0" err="1">
                <a:solidFill>
                  <a:schemeClr val="bg1"/>
                </a:solidFill>
              </a:rPr>
              <a:t>our</a:t>
            </a:r>
            <a:r>
              <a:rPr lang="fr-FR" sz="4800" dirty="0">
                <a:solidFill>
                  <a:schemeClr val="bg1"/>
                </a:solidFill>
              </a:rPr>
              <a:t> </a:t>
            </a:r>
            <a:r>
              <a:rPr lang="fr-FR" sz="4800" dirty="0" err="1">
                <a:solidFill>
                  <a:schemeClr val="bg1"/>
                </a:solidFill>
              </a:rPr>
              <a:t>queries</a:t>
            </a:r>
            <a:r>
              <a:rPr lang="fr-FR" sz="4800" dirty="0">
                <a:solidFill>
                  <a:schemeClr val="bg1"/>
                </a:solidFill>
              </a:rPr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938591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>
            <a:off x="-398953" y="-925735"/>
            <a:ext cx="7682350" cy="11212735"/>
            <a:chOff x="0" y="0"/>
            <a:chExt cx="1730009" cy="252502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730009" cy="2525026"/>
            </a:xfrm>
            <a:custGeom>
              <a:avLst/>
              <a:gdLst/>
              <a:ahLst/>
              <a:cxnLst/>
              <a:rect l="l" t="t" r="r" b="b"/>
              <a:pathLst>
                <a:path w="1730009" h="2525026">
                  <a:moveTo>
                    <a:pt x="0" y="0"/>
                  </a:moveTo>
                  <a:lnTo>
                    <a:pt x="1730009" y="0"/>
                  </a:lnTo>
                  <a:lnTo>
                    <a:pt x="1730009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730009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65875" y="1428853"/>
            <a:ext cx="6903584" cy="7009624"/>
            <a:chOff x="0" y="266700"/>
            <a:chExt cx="9204779" cy="9346165"/>
          </a:xfrm>
        </p:grpSpPr>
        <p:grpSp>
          <p:nvGrpSpPr>
            <p:cNvPr id="9" name="Group 9"/>
            <p:cNvGrpSpPr/>
            <p:nvPr/>
          </p:nvGrpSpPr>
          <p:grpSpPr>
            <a:xfrm>
              <a:off x="42669" y="3546100"/>
              <a:ext cx="9162110" cy="3306256"/>
              <a:chOff x="0" y="0"/>
              <a:chExt cx="1547430" cy="558408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1547430" cy="558409"/>
              </a:xfrm>
              <a:custGeom>
                <a:avLst/>
                <a:gdLst/>
                <a:ahLst/>
                <a:cxnLst/>
                <a:rect l="l" t="t" r="r" b="b"/>
                <a:pathLst>
                  <a:path w="1547430" h="558409">
                    <a:moveTo>
                      <a:pt x="57460" y="0"/>
                    </a:moveTo>
                    <a:lnTo>
                      <a:pt x="1489971" y="0"/>
                    </a:lnTo>
                    <a:cubicBezTo>
                      <a:pt x="1505210" y="0"/>
                      <a:pt x="1519825" y="6054"/>
                      <a:pt x="1530601" y="16830"/>
                    </a:cubicBezTo>
                    <a:cubicBezTo>
                      <a:pt x="1541376" y="27605"/>
                      <a:pt x="1547430" y="42220"/>
                      <a:pt x="1547430" y="57460"/>
                    </a:cubicBezTo>
                    <a:lnTo>
                      <a:pt x="1547430" y="500949"/>
                    </a:lnTo>
                    <a:cubicBezTo>
                      <a:pt x="1547430" y="516188"/>
                      <a:pt x="1541376" y="530803"/>
                      <a:pt x="1530601" y="541579"/>
                    </a:cubicBezTo>
                    <a:cubicBezTo>
                      <a:pt x="1519825" y="552355"/>
                      <a:pt x="1505210" y="558409"/>
                      <a:pt x="1489971" y="558409"/>
                    </a:cubicBezTo>
                    <a:lnTo>
                      <a:pt x="57460" y="558409"/>
                    </a:lnTo>
                    <a:cubicBezTo>
                      <a:pt x="42220" y="558409"/>
                      <a:pt x="27605" y="552355"/>
                      <a:pt x="16830" y="541579"/>
                    </a:cubicBezTo>
                    <a:cubicBezTo>
                      <a:pt x="6054" y="530803"/>
                      <a:pt x="0" y="516188"/>
                      <a:pt x="0" y="500949"/>
                    </a:cubicBezTo>
                    <a:lnTo>
                      <a:pt x="0" y="57460"/>
                    </a:lnTo>
                    <a:cubicBezTo>
                      <a:pt x="0" y="42220"/>
                      <a:pt x="6054" y="27605"/>
                      <a:pt x="16830" y="16830"/>
                    </a:cubicBezTo>
                    <a:cubicBezTo>
                      <a:pt x="27605" y="6054"/>
                      <a:pt x="42220" y="0"/>
                      <a:pt x="57460" y="0"/>
                    </a:cubicBezTo>
                    <a:close/>
                  </a:path>
                </a:pathLst>
              </a:custGeom>
              <a:solidFill>
                <a:srgbClr val="DAE9FF"/>
              </a:solidFill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1" name="TextBox 11"/>
              <p:cNvSpPr txBox="1"/>
              <p:nvPr/>
            </p:nvSpPr>
            <p:spPr>
              <a:xfrm>
                <a:off x="0" y="-38100"/>
                <a:ext cx="1547430" cy="59650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266700"/>
              <a:ext cx="9101893" cy="20858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1172"/>
                </a:lnSpc>
              </a:pPr>
              <a:r>
                <a:rPr lang="en-US" sz="11638">
                  <a:solidFill>
                    <a:srgbClr val="FFFFFF"/>
                  </a:solidFill>
                  <a:latin typeface="Futura Display"/>
                </a:rPr>
                <a:t>SQL REQUEST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85337" y="3926405"/>
              <a:ext cx="9076772" cy="249812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16"/>
                </a:lnSpc>
                <a:spcBef>
                  <a:spcPct val="0"/>
                </a:spcBef>
              </a:pPr>
              <a:r>
                <a:rPr lang="en-US" sz="3583" dirty="0">
                  <a:solidFill>
                    <a:srgbClr val="31356E"/>
                  </a:solidFill>
                  <a:latin typeface="Lexend Deca"/>
                </a:rPr>
                <a:t>After creating the algebraic trees we made the queries in SQL.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85337" y="7969680"/>
              <a:ext cx="9076772" cy="16431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16"/>
                </a:lnSpc>
                <a:spcBef>
                  <a:spcPct val="0"/>
                </a:spcBef>
              </a:pPr>
              <a:r>
                <a:rPr lang="en-US" sz="3583" dirty="0">
                  <a:solidFill>
                    <a:srgbClr val="FFFFFF"/>
                  </a:solidFill>
                  <a:latin typeface="Lexend Deca"/>
                </a:rPr>
                <a:t>Request 1 :</a:t>
              </a:r>
            </a:p>
            <a:p>
              <a:pPr algn="ctr">
                <a:lnSpc>
                  <a:spcPts val="5016"/>
                </a:lnSpc>
                <a:spcBef>
                  <a:spcPct val="0"/>
                </a:spcBef>
              </a:pPr>
              <a:r>
                <a:rPr lang="en-US" sz="3583" dirty="0">
                  <a:solidFill>
                    <a:srgbClr val="FFFFFF"/>
                  </a:solidFill>
                  <a:latin typeface="Lexend Deca"/>
                </a:rPr>
                <a:t>List of all agencies. 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7716500" y="9525000"/>
            <a:ext cx="361950" cy="571500"/>
            <a:chOff x="0" y="0"/>
            <a:chExt cx="399249" cy="63039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99376" cy="630393"/>
            </a:xfrm>
            <a:custGeom>
              <a:avLst/>
              <a:gdLst/>
              <a:ahLst/>
              <a:cxnLst/>
              <a:rect l="l" t="t" r="r" b="b"/>
              <a:pathLst>
                <a:path w="399376" h="630393">
                  <a:moveTo>
                    <a:pt x="203037" y="630393"/>
                  </a:moveTo>
                  <a:cubicBezTo>
                    <a:pt x="150891" y="630393"/>
                    <a:pt x="110058" y="623061"/>
                    <a:pt x="80573" y="608410"/>
                  </a:cubicBezTo>
                  <a:cubicBezTo>
                    <a:pt x="51087" y="593760"/>
                    <a:pt x="30276" y="571652"/>
                    <a:pt x="18172" y="542102"/>
                  </a:cubicBezTo>
                  <a:cubicBezTo>
                    <a:pt x="6052" y="512538"/>
                    <a:pt x="0" y="475724"/>
                    <a:pt x="0" y="431634"/>
                  </a:cubicBezTo>
                  <a:lnTo>
                    <a:pt x="0" y="264182"/>
                  </a:lnTo>
                  <a:cubicBezTo>
                    <a:pt x="0" y="221268"/>
                    <a:pt x="2202" y="183389"/>
                    <a:pt x="6623" y="150560"/>
                  </a:cubicBezTo>
                  <a:cubicBezTo>
                    <a:pt x="11044" y="117731"/>
                    <a:pt x="20223" y="90173"/>
                    <a:pt x="34193" y="67886"/>
                  </a:cubicBezTo>
                  <a:cubicBezTo>
                    <a:pt x="48145" y="45612"/>
                    <a:pt x="68957" y="28720"/>
                    <a:pt x="96593" y="17224"/>
                  </a:cubicBezTo>
                  <a:cubicBezTo>
                    <a:pt x="124246" y="5755"/>
                    <a:pt x="161145" y="0"/>
                    <a:pt x="207324" y="0"/>
                  </a:cubicBezTo>
                  <a:cubicBezTo>
                    <a:pt x="238961" y="0"/>
                    <a:pt x="268447" y="4524"/>
                    <a:pt x="295814" y="13544"/>
                  </a:cubicBezTo>
                  <a:cubicBezTo>
                    <a:pt x="323165" y="22578"/>
                    <a:pt x="345254" y="36053"/>
                    <a:pt x="362064" y="53996"/>
                  </a:cubicBezTo>
                  <a:cubicBezTo>
                    <a:pt x="378875" y="71939"/>
                    <a:pt x="387280" y="94392"/>
                    <a:pt x="387280" y="121356"/>
                  </a:cubicBezTo>
                  <a:lnTo>
                    <a:pt x="387280" y="188190"/>
                  </a:lnTo>
                  <a:lnTo>
                    <a:pt x="242374" y="188190"/>
                  </a:lnTo>
                  <a:lnTo>
                    <a:pt x="242374" y="175531"/>
                  </a:lnTo>
                  <a:cubicBezTo>
                    <a:pt x="242374" y="165211"/>
                    <a:pt x="241735" y="154890"/>
                    <a:pt x="240457" y="144570"/>
                  </a:cubicBezTo>
                  <a:cubicBezTo>
                    <a:pt x="239180" y="134249"/>
                    <a:pt x="235969" y="125700"/>
                    <a:pt x="230842" y="118893"/>
                  </a:cubicBezTo>
                  <a:cubicBezTo>
                    <a:pt x="225714" y="112100"/>
                    <a:pt x="217023" y="108697"/>
                    <a:pt x="204769" y="108697"/>
                  </a:cubicBezTo>
                  <a:cubicBezTo>
                    <a:pt x="187958" y="108697"/>
                    <a:pt x="176275" y="112515"/>
                    <a:pt x="169719" y="120124"/>
                  </a:cubicBezTo>
                  <a:cubicBezTo>
                    <a:pt x="163163" y="127747"/>
                    <a:pt x="159885" y="138718"/>
                    <a:pt x="159885" y="153009"/>
                  </a:cubicBezTo>
                  <a:lnTo>
                    <a:pt x="159885" y="277186"/>
                  </a:lnTo>
                  <a:cubicBezTo>
                    <a:pt x="167012" y="266160"/>
                    <a:pt x="177687" y="257306"/>
                    <a:pt x="191942" y="250624"/>
                  </a:cubicBezTo>
                  <a:cubicBezTo>
                    <a:pt x="206181" y="243942"/>
                    <a:pt x="223579" y="240594"/>
                    <a:pt x="244088" y="240594"/>
                  </a:cubicBezTo>
                  <a:cubicBezTo>
                    <a:pt x="285694" y="240594"/>
                    <a:pt x="317685" y="247456"/>
                    <a:pt x="340059" y="261180"/>
                  </a:cubicBezTo>
                  <a:cubicBezTo>
                    <a:pt x="362417" y="274904"/>
                    <a:pt x="377883" y="295365"/>
                    <a:pt x="386439" y="322563"/>
                  </a:cubicBezTo>
                  <a:cubicBezTo>
                    <a:pt x="394996" y="349776"/>
                    <a:pt x="399376" y="383767"/>
                    <a:pt x="399376" y="424578"/>
                  </a:cubicBezTo>
                  <a:cubicBezTo>
                    <a:pt x="399376" y="465860"/>
                    <a:pt x="393130" y="501913"/>
                    <a:pt x="380892" y="532750"/>
                  </a:cubicBezTo>
                  <a:cubicBezTo>
                    <a:pt x="368637" y="563587"/>
                    <a:pt x="348196" y="587576"/>
                    <a:pt x="319550" y="604689"/>
                  </a:cubicBezTo>
                  <a:cubicBezTo>
                    <a:pt x="290889" y="621830"/>
                    <a:pt x="252056" y="630393"/>
                    <a:pt x="203037" y="630393"/>
                  </a:cubicBezTo>
                  <a:close/>
                  <a:moveTo>
                    <a:pt x="197490" y="516411"/>
                  </a:moveTo>
                  <a:cubicBezTo>
                    <a:pt x="215157" y="516411"/>
                    <a:pt x="225698" y="510255"/>
                    <a:pt x="229127" y="497942"/>
                  </a:cubicBezTo>
                  <a:cubicBezTo>
                    <a:pt x="232539" y="485630"/>
                    <a:pt x="234254" y="469858"/>
                    <a:pt x="234254" y="450629"/>
                  </a:cubicBezTo>
                  <a:lnTo>
                    <a:pt x="234254" y="400673"/>
                  </a:lnTo>
                  <a:cubicBezTo>
                    <a:pt x="234254" y="366903"/>
                    <a:pt x="222705" y="350011"/>
                    <a:pt x="199624" y="350011"/>
                  </a:cubicBezTo>
                  <a:cubicBezTo>
                    <a:pt x="173114" y="350011"/>
                    <a:pt x="159868" y="364675"/>
                    <a:pt x="159868" y="393977"/>
                  </a:cubicBezTo>
                  <a:lnTo>
                    <a:pt x="159868" y="470661"/>
                  </a:lnTo>
                  <a:cubicBezTo>
                    <a:pt x="159868" y="501166"/>
                    <a:pt x="172408" y="516411"/>
                    <a:pt x="197490" y="516411"/>
                  </a:cubicBez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18" name="Image 17">
            <a:extLst>
              <a:ext uri="{FF2B5EF4-FFF2-40B4-BE49-F238E27FC236}">
                <a16:creationId xmlns:a16="http://schemas.microsoft.com/office/drawing/2014/main" id="{9F573CEA-DD88-1DCB-29E9-2B92F5560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6400" y="1590872"/>
            <a:ext cx="7557047" cy="1240367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A0E7A9BC-FB9B-D366-4479-1A42C4267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4335" y="3719214"/>
            <a:ext cx="7201905" cy="449642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AE9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-398953" y="-925735"/>
            <a:ext cx="7682350" cy="11212735"/>
            <a:chOff x="0" y="0"/>
            <a:chExt cx="1730009" cy="252502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30009" cy="2525026"/>
            </a:xfrm>
            <a:custGeom>
              <a:avLst/>
              <a:gdLst/>
              <a:ahLst/>
              <a:cxnLst/>
              <a:rect l="l" t="t" r="r" b="b"/>
              <a:pathLst>
                <a:path w="1730009" h="2525026">
                  <a:moveTo>
                    <a:pt x="0" y="0"/>
                  </a:moveTo>
                  <a:lnTo>
                    <a:pt x="1730009" y="0"/>
                  </a:lnTo>
                  <a:lnTo>
                    <a:pt x="1730009" y="2525026"/>
                  </a:lnTo>
                  <a:lnTo>
                    <a:pt x="0" y="2525026"/>
                  </a:lnTo>
                  <a:close/>
                </a:path>
              </a:pathLst>
            </a:custGeom>
            <a:solidFill>
              <a:srgbClr val="31356E"/>
            </a:solidFill>
          </p:spPr>
          <p:txBody>
            <a:bodyPr/>
            <a:lstStyle/>
            <a:p>
              <a:endParaRPr lang="fr-F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1730009" cy="25631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716500" y="9525000"/>
            <a:ext cx="361950" cy="571500"/>
            <a:chOff x="0" y="0"/>
            <a:chExt cx="231487" cy="365505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31342" cy="365506"/>
            </a:xfrm>
            <a:custGeom>
              <a:avLst/>
              <a:gdLst/>
              <a:ahLst/>
              <a:cxnLst/>
              <a:rect l="l" t="t" r="r" b="b"/>
              <a:pathLst>
                <a:path w="231342" h="365506">
                  <a:moveTo>
                    <a:pt x="0" y="79271"/>
                  </a:moveTo>
                  <a:lnTo>
                    <a:pt x="130175" y="79271"/>
                  </a:lnTo>
                  <a:cubicBezTo>
                    <a:pt x="121372" y="91999"/>
                    <a:pt x="112713" y="105833"/>
                    <a:pt x="104487" y="120359"/>
                  </a:cubicBezTo>
                  <a:cubicBezTo>
                    <a:pt x="91931" y="142356"/>
                    <a:pt x="80674" y="166290"/>
                    <a:pt x="70860" y="191192"/>
                  </a:cubicBezTo>
                  <a:cubicBezTo>
                    <a:pt x="61047" y="216232"/>
                    <a:pt x="53109" y="242794"/>
                    <a:pt x="47336" y="270048"/>
                  </a:cubicBezTo>
                  <a:cubicBezTo>
                    <a:pt x="41419" y="297440"/>
                    <a:pt x="38533" y="325662"/>
                    <a:pt x="38533" y="353746"/>
                  </a:cubicBezTo>
                  <a:lnTo>
                    <a:pt x="38533" y="365506"/>
                  </a:lnTo>
                  <a:lnTo>
                    <a:pt x="130753" y="365506"/>
                  </a:lnTo>
                  <a:lnTo>
                    <a:pt x="130031" y="353054"/>
                  </a:lnTo>
                  <a:cubicBezTo>
                    <a:pt x="129887" y="350149"/>
                    <a:pt x="129742" y="347659"/>
                    <a:pt x="129598" y="345584"/>
                  </a:cubicBezTo>
                  <a:cubicBezTo>
                    <a:pt x="129454" y="343509"/>
                    <a:pt x="129454" y="341710"/>
                    <a:pt x="129454" y="340050"/>
                  </a:cubicBezTo>
                  <a:lnTo>
                    <a:pt x="129454" y="328429"/>
                  </a:lnTo>
                  <a:cubicBezTo>
                    <a:pt x="129454" y="311690"/>
                    <a:pt x="130897" y="294673"/>
                    <a:pt x="133783" y="278072"/>
                  </a:cubicBezTo>
                  <a:cubicBezTo>
                    <a:pt x="136670" y="261332"/>
                    <a:pt x="140566" y="244593"/>
                    <a:pt x="145473" y="228406"/>
                  </a:cubicBezTo>
                  <a:cubicBezTo>
                    <a:pt x="150380" y="212220"/>
                    <a:pt x="156153" y="196034"/>
                    <a:pt x="162503" y="180539"/>
                  </a:cubicBezTo>
                  <a:cubicBezTo>
                    <a:pt x="168997" y="165045"/>
                    <a:pt x="176069" y="149965"/>
                    <a:pt x="183429" y="135577"/>
                  </a:cubicBezTo>
                  <a:cubicBezTo>
                    <a:pt x="190789" y="121328"/>
                    <a:pt x="198582" y="107493"/>
                    <a:pt x="206375" y="94627"/>
                  </a:cubicBezTo>
                  <a:cubicBezTo>
                    <a:pt x="214313" y="81761"/>
                    <a:pt x="222106" y="69449"/>
                    <a:pt x="229466" y="58243"/>
                  </a:cubicBezTo>
                  <a:lnTo>
                    <a:pt x="231342" y="55338"/>
                  </a:lnTo>
                  <a:lnTo>
                    <a:pt x="231342" y="0"/>
                  </a:lnTo>
                  <a:lnTo>
                    <a:pt x="0" y="0"/>
                  </a:lnTo>
                  <a:lnTo>
                    <a:pt x="0" y="79271"/>
                  </a:lnTo>
                  <a:close/>
                </a:path>
              </a:pathLst>
            </a:custGeom>
            <a:solidFill>
              <a:srgbClr val="000000"/>
            </a:solidFill>
            <a:ln w="12700">
              <a:solidFill>
                <a:srgbClr val="000000"/>
              </a:solidFill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67559" y="2733049"/>
            <a:ext cx="6826420" cy="14977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172"/>
              </a:lnSpc>
            </a:pPr>
            <a:r>
              <a:rPr lang="en-US" sz="11638">
                <a:solidFill>
                  <a:srgbClr val="FFFFFF"/>
                </a:solidFill>
                <a:latin typeface="Futura Display"/>
              </a:rPr>
              <a:t>SQL REQUEST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86400" y="4154582"/>
            <a:ext cx="6807579" cy="18711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>
                <a:solidFill>
                  <a:srgbClr val="31356E"/>
                </a:solidFill>
                <a:latin typeface="Lexend Deca"/>
              </a:rPr>
              <a:t>After creating the algebraic trees we made the queries in SQL.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86400" y="5134984"/>
            <a:ext cx="6807579" cy="12323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 dirty="0">
                <a:solidFill>
                  <a:srgbClr val="FFFFFF"/>
                </a:solidFill>
                <a:latin typeface="Lexend Deca"/>
              </a:rPr>
              <a:t>Request 2 : List of all technical </a:t>
            </a:r>
          </a:p>
          <a:p>
            <a:pPr algn="ctr">
              <a:lnSpc>
                <a:spcPts val="5016"/>
              </a:lnSpc>
              <a:spcBef>
                <a:spcPct val="0"/>
              </a:spcBef>
            </a:pPr>
            <a:r>
              <a:rPr lang="en-US" sz="3583" dirty="0">
                <a:solidFill>
                  <a:srgbClr val="FFFFFF"/>
                </a:solidFill>
                <a:latin typeface="Lexend Deca"/>
              </a:rPr>
              <a:t>Staff of Bordeaux agency. 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A9899E94-565C-0F26-592B-0FA07A15F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1181100"/>
            <a:ext cx="9078265" cy="17336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D2DB2124-5251-B938-6050-A91BF32A0F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5621" y="3848100"/>
            <a:ext cx="8389849" cy="468983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249</Words>
  <Application>Microsoft Office PowerPoint</Application>
  <PresentationFormat>Personnalisé</PresentationFormat>
  <Paragraphs>41</Paragraphs>
  <Slides>12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8" baseType="lpstr">
      <vt:lpstr>Aptos</vt:lpstr>
      <vt:lpstr>Futura Display</vt:lpstr>
      <vt:lpstr>Arial</vt:lpstr>
      <vt:lpstr>Lexend Deca</vt:lpstr>
      <vt:lpstr>Calibri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BASE</dc:title>
  <dc:creator>Marko de CESPEDES--NOVAKOVIC</dc:creator>
  <cp:lastModifiedBy>DE CESPEDES NOVAKOVIC MARKO</cp:lastModifiedBy>
  <cp:revision>5</cp:revision>
  <dcterms:created xsi:type="dcterms:W3CDTF">2006-08-16T00:00:00Z</dcterms:created>
  <dcterms:modified xsi:type="dcterms:W3CDTF">2025-05-15T21:32:34Z</dcterms:modified>
  <dc:identifier>DAGFA-Z0_Mc</dc:identifier>
</cp:coreProperties>
</file>