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4" r:id="rId9"/>
    <p:sldId id="266" r:id="rId10"/>
    <p:sldId id="267" r:id="rId11"/>
    <p:sldId id="26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3" d="100"/>
          <a:sy n="103" d="100"/>
        </p:scale>
        <p:origin x="88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b6d189323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b6d189323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4571CA74-0506-A8C6-4BC5-F1154E5AC283}"/>
            </a:ext>
          </a:extLst>
        </p:cNvPr>
        <p:cNvGrpSpPr/>
        <p:nvPr/>
      </p:nvGrpSpPr>
      <p:grpSpPr>
        <a:xfrm>
          <a:off x="0" y="0"/>
          <a:ext cx="0" cy="0"/>
          <a:chOff x="0" y="0"/>
          <a:chExt cx="0" cy="0"/>
        </a:xfrm>
      </p:grpSpPr>
      <p:sp>
        <p:nvSpPr>
          <p:cNvPr id="135" name="Google Shape;135;p11:notes">
            <a:extLst>
              <a:ext uri="{FF2B5EF4-FFF2-40B4-BE49-F238E27FC236}">
                <a16:creationId xmlns:a16="http://schemas.microsoft.com/office/drawing/2014/main" id="{A044D18B-6448-FDBD-F187-F3C7B0BB28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a:extLst>
              <a:ext uri="{FF2B5EF4-FFF2-40B4-BE49-F238E27FC236}">
                <a16:creationId xmlns:a16="http://schemas.microsoft.com/office/drawing/2014/main" id="{B775600C-FCBA-593B-F708-A51A1864859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833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b6d189323d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b6d189323d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4"/>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4"/>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1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15"/>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15"/>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1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18"/>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18"/>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18"/>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19"/>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9"/>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19"/>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19"/>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19"/>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2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2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2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2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2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2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doi.org/10.1016/j.heliyon.2024.e40095" TargetMode="External"/><Relationship Id="rId4" Type="http://schemas.openxmlformats.org/officeDocument/2006/relationships/hyperlink" Target="https://ojs.stanford.edu/ojs/index.php/intersect/article/view/3031?utm_source=chatgp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hyperlink" Target="https://colab.research.google.com/drive/1ZOE5gjBSDGlUkx_oME1pSbvEa32u4Lq1?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g2b6d189323d_1_5"/>
          <p:cNvPicPr preferRelativeResize="0"/>
          <p:nvPr/>
        </p:nvPicPr>
        <p:blipFill>
          <a:blip r:embed="rId3">
            <a:alphaModFix/>
          </a:blip>
          <a:stretch>
            <a:fillRect/>
          </a:stretch>
        </p:blipFill>
        <p:spPr>
          <a:xfrm>
            <a:off x="878525" y="0"/>
            <a:ext cx="7386950" cy="1299550"/>
          </a:xfrm>
          <a:prstGeom prst="rect">
            <a:avLst/>
          </a:prstGeom>
          <a:noFill/>
          <a:ln>
            <a:noFill/>
          </a:ln>
        </p:spPr>
      </p:pic>
      <p:sp>
        <p:nvSpPr>
          <p:cNvPr id="57" name="Google Shape;57;g2b6d189323d_1_5"/>
          <p:cNvSpPr txBox="1"/>
          <p:nvPr/>
        </p:nvSpPr>
        <p:spPr>
          <a:xfrm>
            <a:off x="141575" y="2770875"/>
            <a:ext cx="4296600" cy="1477297"/>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a:buNone/>
            </a:pPr>
            <a:r>
              <a:rPr lang="en-IN" dirty="0">
                <a:solidFill>
                  <a:schemeClr val="accent4"/>
                </a:solidFill>
              </a:rPr>
              <a:t>Group Members:</a:t>
            </a:r>
          </a:p>
          <a:p>
            <a:pPr>
              <a:buNone/>
            </a:pPr>
            <a:endParaRPr lang="en-IN" dirty="0">
              <a:solidFill>
                <a:schemeClr val="accent4"/>
              </a:solidFill>
            </a:endParaRPr>
          </a:p>
          <a:p>
            <a:pPr>
              <a:buNone/>
            </a:pPr>
            <a:r>
              <a:rPr lang="en-IN" dirty="0">
                <a:solidFill>
                  <a:schemeClr val="accent4"/>
                </a:solidFill>
              </a:rPr>
              <a:t>1.Atharva Shinde -54</a:t>
            </a:r>
          </a:p>
          <a:p>
            <a:pPr>
              <a:buNone/>
            </a:pPr>
            <a:r>
              <a:rPr lang="en-IN" dirty="0">
                <a:solidFill>
                  <a:schemeClr val="accent4"/>
                </a:solidFill>
              </a:rPr>
              <a:t>2.Neeraj </a:t>
            </a:r>
            <a:r>
              <a:rPr lang="en-IN" dirty="0" err="1">
                <a:solidFill>
                  <a:schemeClr val="accent4"/>
                </a:solidFill>
              </a:rPr>
              <a:t>Rijhwani</a:t>
            </a:r>
            <a:r>
              <a:rPr lang="en-IN" dirty="0">
                <a:solidFill>
                  <a:schemeClr val="accent4"/>
                </a:solidFill>
              </a:rPr>
              <a:t> -64</a:t>
            </a:r>
          </a:p>
          <a:p>
            <a:r>
              <a:rPr lang="en-IN" dirty="0">
                <a:solidFill>
                  <a:schemeClr val="accent4"/>
                </a:solidFill>
              </a:rPr>
              <a:t>3.Himanshu Naik -63</a:t>
            </a:r>
          </a:p>
          <a:p>
            <a:pPr marL="0" marR="0" lvl="0" indent="0" algn="l" rtl="0">
              <a:lnSpc>
                <a:spcPct val="100000"/>
              </a:lnSpc>
              <a:spcBef>
                <a:spcPts val="0"/>
              </a:spcBef>
              <a:spcAft>
                <a:spcPts val="0"/>
              </a:spcAft>
              <a:buClr>
                <a:srgbClr val="000000"/>
              </a:buClr>
              <a:buSzPts val="1400"/>
              <a:buFont typeface="Arial"/>
              <a:buNone/>
            </a:pPr>
            <a:endParaRPr dirty="0">
              <a:solidFill>
                <a:schemeClr val="accent4"/>
              </a:solidFill>
            </a:endParaRPr>
          </a:p>
        </p:txBody>
      </p:sp>
      <p:sp>
        <p:nvSpPr>
          <p:cNvPr id="58" name="Google Shape;58;g2b6d189323d_1_5"/>
          <p:cNvSpPr txBox="1"/>
          <p:nvPr/>
        </p:nvSpPr>
        <p:spPr>
          <a:xfrm>
            <a:off x="4572000" y="2770875"/>
            <a:ext cx="4419600" cy="615523"/>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Roboto"/>
                <a:ea typeface="Roboto"/>
                <a:cs typeface="Roboto"/>
                <a:sym typeface="Roboto"/>
              </a:rPr>
              <a:t>Professor Name:Dr.Ravita Mishra</a:t>
            </a:r>
            <a:endParaRPr sz="1400" b="0" i="0" u="none" strike="noStrike" cap="none" dirty="0">
              <a:solidFill>
                <a:srgbClr val="980000"/>
              </a:solidFill>
              <a:latin typeface="Roboto"/>
              <a:ea typeface="Roboto"/>
              <a:cs typeface="Roboto"/>
              <a:sym typeface="Roboto"/>
            </a:endParaRPr>
          </a:p>
        </p:txBody>
      </p:sp>
      <p:sp>
        <p:nvSpPr>
          <p:cNvPr id="59" name="Google Shape;59;g2b6d189323d_1_5"/>
          <p:cNvSpPr txBox="1"/>
          <p:nvPr/>
        </p:nvSpPr>
        <p:spPr>
          <a:xfrm>
            <a:off x="1866575" y="1461575"/>
            <a:ext cx="5096400" cy="357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980000"/>
                </a:solidFill>
                <a:latin typeface="Roboto"/>
                <a:ea typeface="Roboto"/>
                <a:cs typeface="Roboto"/>
                <a:sym typeface="Roboto"/>
              </a:rPr>
              <a:t>AIDS</a:t>
            </a:r>
            <a:endParaRPr sz="1400" b="1" i="0" u="none" strike="noStrike" cap="none" dirty="0">
              <a:solidFill>
                <a:srgbClr val="980000"/>
              </a:solidFill>
              <a:latin typeface="Roboto"/>
              <a:ea typeface="Roboto"/>
              <a:cs typeface="Roboto"/>
              <a:sym typeface="Roboto"/>
            </a:endParaRPr>
          </a:p>
        </p:txBody>
      </p:sp>
      <p:sp>
        <p:nvSpPr>
          <p:cNvPr id="60" name="Google Shape;60;g2b6d189323d_1_5"/>
          <p:cNvSpPr txBox="1"/>
          <p:nvPr/>
        </p:nvSpPr>
        <p:spPr>
          <a:xfrm>
            <a:off x="1866575" y="1819475"/>
            <a:ext cx="51648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dirty="0">
                <a:solidFill>
                  <a:srgbClr val="980000"/>
                </a:solidFill>
                <a:latin typeface="Roboto"/>
                <a:ea typeface="Roboto"/>
                <a:cs typeface="Roboto"/>
                <a:sym typeface="Roboto"/>
              </a:rPr>
              <a:t>Title of the Project: </a:t>
            </a:r>
            <a:r>
              <a:rPr lang="en-IN" dirty="0"/>
              <a:t>Stock Market Prediction</a:t>
            </a:r>
            <a:endParaRPr sz="1400" b="0" i="0" u="none" strike="noStrike" cap="none" dirty="0">
              <a:solidFill>
                <a:srgbClr val="98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rgbClr val="FFFF00"/>
                </a:solidFill>
              </a:rPr>
              <a:t>Conclusion</a:t>
            </a:r>
            <a:endParaRPr b="1">
              <a:solidFill>
                <a:srgbClr val="FFFF00"/>
              </a:solidFill>
            </a:endParaRPr>
          </a:p>
        </p:txBody>
      </p:sp>
      <p:sp>
        <p:nvSpPr>
          <p:cNvPr id="139" name="Google Shape;139;p11"/>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40" name="Google Shape;140;p11"/>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3" name="TextBox 2">
            <a:extLst>
              <a:ext uri="{FF2B5EF4-FFF2-40B4-BE49-F238E27FC236}">
                <a16:creationId xmlns:a16="http://schemas.microsoft.com/office/drawing/2014/main" id="{38AEFDF2-BEA3-7474-EB6C-2F50964AF1E9}"/>
              </a:ext>
            </a:extLst>
          </p:cNvPr>
          <p:cNvSpPr txBox="1"/>
          <p:nvPr/>
        </p:nvSpPr>
        <p:spPr>
          <a:xfrm>
            <a:off x="494370" y="1834450"/>
            <a:ext cx="8155259" cy="1815882"/>
          </a:xfrm>
          <a:prstGeom prst="rect">
            <a:avLst/>
          </a:prstGeom>
          <a:noFill/>
        </p:spPr>
        <p:txBody>
          <a:bodyPr wrap="square">
            <a:spAutoFit/>
          </a:bodyPr>
          <a:lstStyle/>
          <a:p>
            <a:r>
              <a:rPr lang="en-US" dirty="0"/>
              <a:t>The integration of AI into stock market prediction significantly enhances forecasting accuracy, enabling better investment decisions and reducing financial risks. By leveraging machine learning, deep learning, and real-time market data analysis, the proposed system offers an innovative approach to stock market forecasting. AI-driven predictive models help investors identify trends, optimize portfolios, and make timely decisions, minimizing losses and maximizing returns. While challenges such as data quality, model accuracy, and market volatility remain, ongoing advancements in AI technology will further improve stock market prediction systems, ultimately contributing to more informed financial strategies and a more stable investment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4B57FF08-0CB9-ED58-EE46-36E3ECB0DDAF}"/>
            </a:ext>
          </a:extLst>
        </p:cNvPr>
        <p:cNvGrpSpPr/>
        <p:nvPr/>
      </p:nvGrpSpPr>
      <p:grpSpPr>
        <a:xfrm>
          <a:off x="0" y="0"/>
          <a:ext cx="0" cy="0"/>
          <a:chOff x="0" y="0"/>
          <a:chExt cx="0" cy="0"/>
        </a:xfrm>
      </p:grpSpPr>
      <p:sp>
        <p:nvSpPr>
          <p:cNvPr id="138" name="Google Shape;138;p11">
            <a:extLst>
              <a:ext uri="{FF2B5EF4-FFF2-40B4-BE49-F238E27FC236}">
                <a16:creationId xmlns:a16="http://schemas.microsoft.com/office/drawing/2014/main" id="{DA3D09F3-E4FE-294E-D71D-C0387EBD3157}"/>
              </a:ext>
            </a:extLst>
          </p:cNvPr>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rgbClr val="FFFF00"/>
                </a:solidFill>
              </a:rPr>
              <a:t>Refrences</a:t>
            </a:r>
            <a:endParaRPr b="1" dirty="0">
              <a:solidFill>
                <a:srgbClr val="FFFF00"/>
              </a:solidFill>
            </a:endParaRPr>
          </a:p>
        </p:txBody>
      </p:sp>
      <p:sp>
        <p:nvSpPr>
          <p:cNvPr id="139" name="Google Shape;139;p11">
            <a:extLst>
              <a:ext uri="{FF2B5EF4-FFF2-40B4-BE49-F238E27FC236}">
                <a16:creationId xmlns:a16="http://schemas.microsoft.com/office/drawing/2014/main" id="{FB7C5559-1C5F-5F7F-77C7-40AE2A7E4BDA}"/>
              </a:ext>
            </a:extLst>
          </p:cNvPr>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40" name="Google Shape;140;p11">
            <a:extLst>
              <a:ext uri="{FF2B5EF4-FFF2-40B4-BE49-F238E27FC236}">
                <a16:creationId xmlns:a16="http://schemas.microsoft.com/office/drawing/2014/main" id="{FDF8E925-AC57-FBCC-3FD8-52413683168C}"/>
              </a:ext>
            </a:extLst>
          </p:cNvPr>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3" name="TextBox 2">
            <a:extLst>
              <a:ext uri="{FF2B5EF4-FFF2-40B4-BE49-F238E27FC236}">
                <a16:creationId xmlns:a16="http://schemas.microsoft.com/office/drawing/2014/main" id="{3E24C0CF-1C16-73F6-A363-1CCC2037D7EC}"/>
              </a:ext>
            </a:extLst>
          </p:cNvPr>
          <p:cNvSpPr txBox="1"/>
          <p:nvPr/>
        </p:nvSpPr>
        <p:spPr>
          <a:xfrm>
            <a:off x="494370" y="1834450"/>
            <a:ext cx="8155259" cy="2893100"/>
          </a:xfrm>
          <a:prstGeom prst="rect">
            <a:avLst/>
          </a:prstGeom>
          <a:noFill/>
        </p:spPr>
        <p:txBody>
          <a:bodyPr wrap="square">
            <a:spAutoFit/>
          </a:bodyPr>
          <a:lstStyle/>
          <a:p>
            <a:pPr marR="457200" algn="l">
              <a:buNone/>
            </a:pPr>
            <a:r>
              <a:rPr lang="en-US" b="0" i="0" dirty="0">
                <a:solidFill>
                  <a:srgbClr val="000000"/>
                </a:solidFill>
                <a:effectLst/>
                <a:latin typeface="Calibri" panose="020F0502020204030204" pitchFamily="34" charset="0"/>
              </a:rPr>
              <a:t>[1]</a:t>
            </a:r>
          </a:p>
          <a:p>
            <a:pPr algn="l">
              <a:buNone/>
            </a:pPr>
            <a:r>
              <a:rPr lang="en-US" b="0" i="0" dirty="0">
                <a:solidFill>
                  <a:srgbClr val="000000"/>
                </a:solidFill>
                <a:effectLst/>
                <a:latin typeface="Calibri" panose="020F0502020204030204" pitchFamily="34" charset="0"/>
              </a:rPr>
              <a:t>Emin </a:t>
            </a:r>
            <a:r>
              <a:rPr lang="en-US" b="0" i="0" dirty="0" err="1">
                <a:solidFill>
                  <a:srgbClr val="000000"/>
                </a:solidFill>
                <a:effectLst/>
                <a:latin typeface="Calibri" panose="020F0502020204030204" pitchFamily="34" charset="0"/>
              </a:rPr>
              <a:t>Cilingiroglu</a:t>
            </a:r>
            <a:r>
              <a:rPr lang="en-US" b="0" i="0" dirty="0">
                <a:solidFill>
                  <a:srgbClr val="000000"/>
                </a:solidFill>
                <a:effectLst/>
                <a:latin typeface="Calibri" panose="020F0502020204030204" pitchFamily="34" charset="0"/>
              </a:rPr>
              <a:t>, “Artificial Intelligence in the Stock Market: Quantitative Technical Analysis, Model Weight Optimization, and Financial Sentiment Evaluation to Predict Stock Prices,” </a:t>
            </a:r>
            <a:r>
              <a:rPr lang="en-US" b="0" i="1" dirty="0">
                <a:solidFill>
                  <a:srgbClr val="000000"/>
                </a:solidFill>
                <a:effectLst/>
                <a:latin typeface="Calibri" panose="020F0502020204030204" pitchFamily="34" charset="0"/>
              </a:rPr>
              <a:t>Intersect: The Stanford Journal of Science, Technology, and Society</a:t>
            </a:r>
            <a:r>
              <a:rPr lang="en-US" b="0" i="0" dirty="0">
                <a:solidFill>
                  <a:srgbClr val="000000"/>
                </a:solidFill>
                <a:effectLst/>
                <a:latin typeface="Calibri" panose="020F0502020204030204" pitchFamily="34" charset="0"/>
              </a:rPr>
              <a:t>, vol. 17, no. 1, 2023, Accessed: Apr. 14, 2025. [Online]. Available: </a:t>
            </a:r>
            <a:r>
              <a:rPr lang="en-US" b="0" i="0" dirty="0">
                <a:solidFill>
                  <a:srgbClr val="000000"/>
                </a:solidFill>
                <a:effectLst/>
                <a:latin typeface="Calibri" panose="020F0502020204030204" pitchFamily="34" charset="0"/>
                <a:hlinkClick r:id="rId4"/>
              </a:rPr>
              <a:t>https://ojs.stanford.edu/ojs/index.php/intersect/article/view/3031?utm_source=chatgpt.com</a:t>
            </a:r>
            <a:r>
              <a:rPr lang="en-US" b="0" i="0" dirty="0">
                <a:solidFill>
                  <a:srgbClr val="000000"/>
                </a:solidFill>
                <a:effectLst/>
                <a:latin typeface="Calibri" panose="020F0502020204030204" pitchFamily="34" charset="0"/>
              </a:rPr>
              <a:t> </a:t>
            </a:r>
          </a:p>
          <a:p>
            <a:pPr algn="l"/>
            <a:r>
              <a:rPr lang="en-US" b="0" i="0" dirty="0">
                <a:solidFill>
                  <a:srgbClr val="000000"/>
                </a:solidFill>
                <a:effectLst/>
                <a:latin typeface="Calibri" panose="020F0502020204030204" pitchFamily="34" charset="0"/>
              </a:rPr>
              <a:t>‌</a:t>
            </a:r>
          </a:p>
          <a:p>
            <a:endParaRPr lang="en-IN" dirty="0"/>
          </a:p>
          <a:p>
            <a:pPr marR="457200" algn="l">
              <a:buNone/>
            </a:pPr>
            <a:r>
              <a:rPr lang="en-IN" b="0" i="0" dirty="0">
                <a:solidFill>
                  <a:srgbClr val="000000"/>
                </a:solidFill>
                <a:effectLst/>
                <a:latin typeface="Calibri" panose="020F0502020204030204" pitchFamily="34" charset="0"/>
              </a:rPr>
              <a:t>[1]</a:t>
            </a:r>
          </a:p>
          <a:p>
            <a:pPr algn="l">
              <a:buNone/>
            </a:pPr>
            <a:r>
              <a:rPr lang="en-IN" b="0" i="0" dirty="0">
                <a:solidFill>
                  <a:srgbClr val="000000"/>
                </a:solidFill>
                <a:effectLst/>
                <a:latin typeface="Calibri" panose="020F0502020204030204" pitchFamily="34" charset="0"/>
              </a:rPr>
              <a:t>D. Muhammad, I. Ahmed, K. Naveed, and M. </a:t>
            </a:r>
            <a:r>
              <a:rPr lang="en-IN" b="0" i="0" dirty="0" err="1">
                <a:solidFill>
                  <a:srgbClr val="000000"/>
                </a:solidFill>
                <a:effectLst/>
                <a:latin typeface="Calibri" panose="020F0502020204030204" pitchFamily="34" charset="0"/>
              </a:rPr>
              <a:t>Bendechache</a:t>
            </a:r>
            <a:r>
              <a:rPr lang="en-IN" b="0" i="0" dirty="0">
                <a:solidFill>
                  <a:srgbClr val="000000"/>
                </a:solidFill>
                <a:effectLst/>
                <a:latin typeface="Calibri" panose="020F0502020204030204" pitchFamily="34" charset="0"/>
              </a:rPr>
              <a:t>, “An explainable deep learning approach for stock market trend prediction,” </a:t>
            </a:r>
            <a:r>
              <a:rPr lang="en-IN" b="0" i="1" dirty="0" err="1">
                <a:solidFill>
                  <a:srgbClr val="000000"/>
                </a:solidFill>
                <a:effectLst/>
                <a:latin typeface="Calibri" panose="020F0502020204030204" pitchFamily="34" charset="0"/>
              </a:rPr>
              <a:t>Heliyon</a:t>
            </a:r>
            <a:r>
              <a:rPr lang="en-IN" b="0" i="0" dirty="0">
                <a:solidFill>
                  <a:srgbClr val="000000"/>
                </a:solidFill>
                <a:effectLst/>
                <a:latin typeface="Calibri" panose="020F0502020204030204" pitchFamily="34" charset="0"/>
              </a:rPr>
              <a:t>, vol. 10, no. 21, pp. e40095–e40095, Nov. 2024, </a:t>
            </a:r>
            <a:r>
              <a:rPr lang="en-IN" b="0" i="0" dirty="0" err="1">
                <a:solidFill>
                  <a:srgbClr val="000000"/>
                </a:solidFill>
                <a:effectLst/>
                <a:latin typeface="Calibri" panose="020F0502020204030204" pitchFamily="34" charset="0"/>
              </a:rPr>
              <a:t>doi</a:t>
            </a:r>
            <a:r>
              <a:rPr lang="en-IN" b="0" i="0" dirty="0">
                <a:solidFill>
                  <a:srgbClr val="000000"/>
                </a:solidFill>
                <a:effectLst/>
                <a:latin typeface="Calibri" panose="020F0502020204030204" pitchFamily="34" charset="0"/>
              </a:rPr>
              <a:t>: </a:t>
            </a:r>
            <a:r>
              <a:rPr lang="en-IN" b="0" i="0" dirty="0">
                <a:solidFill>
                  <a:srgbClr val="000000"/>
                </a:solidFill>
                <a:effectLst/>
                <a:latin typeface="Calibri" panose="020F0502020204030204" pitchFamily="34" charset="0"/>
                <a:hlinkClick r:id="rId5"/>
              </a:rPr>
              <a:t>https://doi.org/10.1016/j.heliyon.2024.e40095</a:t>
            </a:r>
            <a:r>
              <a:rPr lang="en-IN" b="0" i="0" dirty="0">
                <a:solidFill>
                  <a:srgbClr val="000000"/>
                </a:solidFill>
                <a:effectLst/>
                <a:latin typeface="Calibri" panose="020F0502020204030204" pitchFamily="34" charset="0"/>
              </a:rPr>
              <a:t> .</a:t>
            </a:r>
          </a:p>
          <a:p>
            <a:pPr algn="l"/>
            <a:endParaRPr lang="en-IN" b="0" i="0" dirty="0">
              <a:solidFill>
                <a:srgbClr val="000000"/>
              </a:solidFill>
              <a:effectLst/>
              <a:latin typeface="Calibri" panose="020F0502020204030204" pitchFamily="34" charset="0"/>
            </a:endParaRPr>
          </a:p>
          <a:p>
            <a:pPr algn="l">
              <a:buNone/>
            </a:pPr>
            <a:endParaRPr lang="en-US"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81513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66" name="Google Shape;66;p2"/>
          <p:cNvSpPr txBox="1">
            <a:spLocks noGrp="1"/>
          </p:cNvSpPr>
          <p:nvPr>
            <p:ph type="body" idx="1"/>
          </p:nvPr>
        </p:nvSpPr>
        <p:spPr>
          <a:xfrm>
            <a:off x="311725" y="1291450"/>
            <a:ext cx="8279100" cy="38520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300"/>
              <a:buNone/>
            </a:pP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Overview </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Introduction</a:t>
            </a:r>
            <a:endParaRPr dirty="0"/>
          </a:p>
          <a:p>
            <a:pPr marL="457200" lvl="0" indent="-311150" algn="l" rtl="0">
              <a:lnSpc>
                <a:spcPct val="115000"/>
              </a:lnSpc>
              <a:spcBef>
                <a:spcPts val="0"/>
              </a:spcBef>
              <a:spcAft>
                <a:spcPts val="0"/>
              </a:spcAft>
              <a:buSzPts val="1300"/>
              <a:buChar char="●"/>
            </a:pPr>
            <a:r>
              <a:rPr lang="en" dirty="0">
                <a:solidFill>
                  <a:schemeClr val="dk1"/>
                </a:solidFill>
              </a:rPr>
              <a:t>Problem Statement</a:t>
            </a:r>
            <a:endParaRPr dirty="0"/>
          </a:p>
          <a:p>
            <a:pPr marL="457200" lvl="0" indent="-311150" algn="l" rtl="0">
              <a:lnSpc>
                <a:spcPct val="115000"/>
              </a:lnSpc>
              <a:spcBef>
                <a:spcPts val="0"/>
              </a:spcBef>
              <a:spcAft>
                <a:spcPts val="0"/>
              </a:spcAft>
              <a:buSzPts val="1300"/>
              <a:buChar char="●"/>
            </a:pPr>
            <a:r>
              <a:rPr lang="en" dirty="0">
                <a:solidFill>
                  <a:schemeClr val="dk1"/>
                </a:solidFill>
              </a:rPr>
              <a:t>Objectives  </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Proposed System </a:t>
            </a:r>
            <a:endParaRPr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dirty="0">
                <a:solidFill>
                  <a:schemeClr val="dk1"/>
                </a:solidFill>
              </a:rPr>
              <a:t>Proposed Design </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Conclusion </a:t>
            </a:r>
            <a:endParaRPr dirty="0"/>
          </a:p>
          <a:p>
            <a:pPr marL="457200" lvl="0" indent="-311150" algn="l" rtl="0">
              <a:lnSpc>
                <a:spcPct val="115000"/>
              </a:lnSpc>
              <a:spcBef>
                <a:spcPts val="0"/>
              </a:spcBef>
              <a:spcAft>
                <a:spcPts val="0"/>
              </a:spcAft>
              <a:buSzPts val="1300"/>
              <a:buNone/>
            </a:pPr>
            <a:endParaRPr dirty="0"/>
          </a:p>
          <a:p>
            <a:pPr marL="457200" lvl="0" indent="-228600" algn="l" rtl="0">
              <a:lnSpc>
                <a:spcPct val="115000"/>
              </a:lnSpc>
              <a:spcBef>
                <a:spcPts val="0"/>
              </a:spcBef>
              <a:spcAft>
                <a:spcPts val="0"/>
              </a:spcAft>
              <a:buSzPts val="1300"/>
              <a:buNone/>
            </a:pPr>
            <a:endParaRPr dirty="0"/>
          </a:p>
        </p:txBody>
      </p:sp>
      <p:pic>
        <p:nvPicPr>
          <p:cNvPr id="67" name="Google Shape;67;p2"/>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rgbClr val="FFFF00"/>
                </a:solidFill>
              </a:rPr>
              <a:t>Introduction</a:t>
            </a:r>
            <a:endParaRPr b="1" dirty="0">
              <a:solidFill>
                <a:srgbClr val="FFFF00"/>
              </a:solidFill>
            </a:endParaRPr>
          </a:p>
          <a:p>
            <a:pPr marL="0" lvl="0" indent="0" algn="l" rtl="0">
              <a:lnSpc>
                <a:spcPct val="100000"/>
              </a:lnSpc>
              <a:spcBef>
                <a:spcPts val="0"/>
              </a:spcBef>
              <a:spcAft>
                <a:spcPts val="0"/>
              </a:spcAft>
              <a:buSzPts val="2800"/>
              <a:buNone/>
            </a:pPr>
            <a:endParaRPr b="1" dirty="0"/>
          </a:p>
          <a:p>
            <a:pPr marL="0" lvl="0" indent="0" algn="l" rtl="0">
              <a:lnSpc>
                <a:spcPct val="100000"/>
              </a:lnSpc>
              <a:spcBef>
                <a:spcPts val="0"/>
              </a:spcBef>
              <a:spcAft>
                <a:spcPts val="0"/>
              </a:spcAft>
              <a:buSzPts val="2800"/>
              <a:buNone/>
            </a:pPr>
            <a:endParaRPr b="1" dirty="0"/>
          </a:p>
        </p:txBody>
      </p:sp>
      <p:sp>
        <p:nvSpPr>
          <p:cNvPr id="73" name="Google Shape;73;p3"/>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dirty="0">
                <a:solidFill>
                  <a:schemeClr val="lt1"/>
                </a:solidFill>
                <a:latin typeface="Times New Roman"/>
                <a:ea typeface="Times New Roman"/>
                <a:cs typeface="Times New Roman"/>
                <a:sym typeface="Times New Roman"/>
              </a:rPr>
              <a:t>r Rates</a:t>
            </a:r>
            <a:endParaRPr sz="1400" dirty="0">
              <a:solidFill>
                <a:srgbClr val="000000"/>
              </a:solidFill>
              <a:latin typeface="Merriweather"/>
              <a:ea typeface="Merriweather"/>
              <a:cs typeface="Merriweather"/>
              <a:sym typeface="Merriweather"/>
            </a:endParaRPr>
          </a:p>
        </p:txBody>
      </p:sp>
      <p:sp>
        <p:nvSpPr>
          <p:cNvPr id="75" name="Google Shape;75;p3"/>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l" rtl="0">
              <a:lnSpc>
                <a:spcPct val="115000"/>
              </a:lnSpc>
              <a:spcBef>
                <a:spcPts val="0"/>
              </a:spcBef>
              <a:spcAft>
                <a:spcPts val="0"/>
              </a:spcAft>
              <a:buClr>
                <a:srgbClr val="000000"/>
              </a:buClr>
              <a:buSzPts val="1400"/>
              <a:buFont typeface="Arial"/>
              <a:buNone/>
            </a:pPr>
            <a:endParaRPr sz="1900" dirty="0"/>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l" rtl="0">
              <a:lnSpc>
                <a:spcPct val="115000"/>
              </a:lnSpc>
              <a:spcBef>
                <a:spcPts val="0"/>
              </a:spcBef>
              <a:spcAft>
                <a:spcPts val="0"/>
              </a:spcAft>
              <a:buSzPts val="1300"/>
              <a:buNone/>
            </a:pPr>
            <a:endParaRPr sz="1500" dirty="0"/>
          </a:p>
        </p:txBody>
      </p:sp>
      <p:pic>
        <p:nvPicPr>
          <p:cNvPr id="76" name="Google Shape;76;p3"/>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5" name="TextBox 4">
            <a:extLst>
              <a:ext uri="{FF2B5EF4-FFF2-40B4-BE49-F238E27FC236}">
                <a16:creationId xmlns:a16="http://schemas.microsoft.com/office/drawing/2014/main" id="{9F9E154E-BD16-E2E0-7C69-F4AFBC3EBD9A}"/>
              </a:ext>
            </a:extLst>
          </p:cNvPr>
          <p:cNvSpPr txBox="1"/>
          <p:nvPr/>
        </p:nvSpPr>
        <p:spPr>
          <a:xfrm>
            <a:off x="74490" y="2036659"/>
            <a:ext cx="5562867" cy="2246769"/>
          </a:xfrm>
          <a:prstGeom prst="rect">
            <a:avLst/>
          </a:prstGeom>
          <a:noFill/>
        </p:spPr>
        <p:txBody>
          <a:bodyPr wrap="square" rtlCol="0">
            <a:spAutoFit/>
          </a:bodyPr>
          <a:lstStyle/>
          <a:p>
            <a:pPr>
              <a:buNone/>
            </a:pPr>
            <a:r>
              <a:rPr lang="en-US" dirty="0"/>
              <a:t>Stock market prediction involves analyzing historical data, trends, and financial indicators to forecast future stock prices and market behavior. Artificial Intelligence enhances prediction accuracy by identifying complex patterns in vast datasets using machine learning algorithms. These models learn from past market fluctuations to anticipate future movements. Real-time data from financial feeds, news, and sentiment analysis further improves forecasting. Accurate stock predictions aid investors in making informed decisions, optimizing portfolios, and minimizing financial risks in dynamic market environments.</a:t>
            </a:r>
            <a:endParaRPr lang="en-IN" dirty="0"/>
          </a:p>
        </p:txBody>
      </p:sp>
      <p:pic>
        <p:nvPicPr>
          <p:cNvPr id="1030" name="Picture 6" descr="AI Emerges as a Game-Changer in Disaster Management: From Reactive to  Proactive">
            <a:extLst>
              <a:ext uri="{FF2B5EF4-FFF2-40B4-BE49-F238E27FC236}">
                <a16:creationId xmlns:a16="http://schemas.microsoft.com/office/drawing/2014/main" id="{6DD811A6-621F-CDFC-2D64-F8681BD7D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2517" y="1694762"/>
            <a:ext cx="3416673" cy="2666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Problem Statement</a:t>
            </a:r>
            <a:endParaRPr b="1">
              <a:solidFill>
                <a:srgbClr val="FFFF00"/>
              </a:solidFill>
            </a:endParaRPr>
          </a:p>
          <a:p>
            <a:pPr marL="0" lvl="0" indent="0" algn="l" rtl="0">
              <a:lnSpc>
                <a:spcPct val="100000"/>
              </a:lnSpc>
              <a:spcBef>
                <a:spcPts val="0"/>
              </a:spcBef>
              <a:spcAft>
                <a:spcPts val="0"/>
              </a:spcAft>
              <a:buSzPts val="2800"/>
              <a:buNone/>
            </a:pPr>
            <a:endParaRPr b="1"/>
          </a:p>
          <a:p>
            <a:pPr marL="0" lvl="0" indent="0" algn="l" rtl="0">
              <a:lnSpc>
                <a:spcPct val="100000"/>
              </a:lnSpc>
              <a:spcBef>
                <a:spcPts val="0"/>
              </a:spcBef>
              <a:spcAft>
                <a:spcPts val="0"/>
              </a:spcAft>
              <a:buSzPts val="2800"/>
              <a:buNone/>
            </a:pPr>
            <a:endParaRPr b="1"/>
          </a:p>
        </p:txBody>
      </p:sp>
      <p:sp>
        <p:nvSpPr>
          <p:cNvPr id="82" name="Google Shape;82;p4"/>
          <p:cNvSpPr txBox="1">
            <a:spLocks noGrp="1"/>
          </p:cNvSpPr>
          <p:nvPr>
            <p:ph type="body" idx="4294967295"/>
          </p:nvPr>
        </p:nvSpPr>
        <p:spPr>
          <a:xfrm>
            <a:off x="311700" y="2057049"/>
            <a:ext cx="8520600" cy="2410873"/>
          </a:xfrm>
          <a:prstGeom prst="rect">
            <a:avLst/>
          </a:prstGeom>
          <a:noFill/>
          <a:ln>
            <a:noFill/>
          </a:ln>
        </p:spPr>
        <p:txBody>
          <a:bodyPr spcFirstLastPara="1" wrap="square" lIns="91425" tIns="91425" rIns="91425" bIns="91425" anchor="t" anchorCtr="0">
            <a:noAutofit/>
          </a:bodyPr>
          <a:lstStyle/>
          <a:p>
            <a:pPr indent="0">
              <a:lnSpc>
                <a:spcPct val="100000"/>
              </a:lnSpc>
              <a:buNone/>
            </a:pPr>
            <a:r>
              <a:rPr lang="en-US" sz="1400" dirty="0">
                <a:solidFill>
                  <a:schemeClr val="tx1"/>
                </a:solidFill>
              </a:rPr>
              <a:t>Stock market fluctuations are influenced by a complex interplay of economic, political, and social factors, making accurate prediction a significant challenge. Traditional forecasting methods often fall short in capturing sudden market shifts and complex patterns, leading to suboptimal investment decisions and financial losses. Investors and institutions struggle with limited analytical tools, delayed insights, and overwhelming volumes of data. AI-driven stock market prediction offers the potential to enhance forecasting accuracy by leveraging real-time data, historical trends, and machine learning algorithms. However, challenges such as data quality, market volatility, and model interpretability must be addressed for reliable and effective implementation.</a:t>
            </a:r>
          </a:p>
        </p:txBody>
      </p:sp>
      <p:pic>
        <p:nvPicPr>
          <p:cNvPr id="85" name="Google Shape;85;p4"/>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b="1" dirty="0">
                <a:solidFill>
                  <a:srgbClr val="FFFF00"/>
                </a:solidFill>
              </a:rPr>
              <a:t>Existing Solution</a:t>
            </a:r>
            <a:endParaRPr b="1" dirty="0">
              <a:solidFill>
                <a:srgbClr val="FFFF00"/>
              </a:solidFill>
            </a:endParaRPr>
          </a:p>
          <a:p>
            <a:pPr marL="0" lvl="0" indent="0" algn="l" rtl="0">
              <a:lnSpc>
                <a:spcPct val="100000"/>
              </a:lnSpc>
              <a:spcBef>
                <a:spcPts val="0"/>
              </a:spcBef>
              <a:spcAft>
                <a:spcPts val="0"/>
              </a:spcAft>
              <a:buSzPts val="2800"/>
              <a:buNone/>
            </a:pPr>
            <a:endParaRPr b="1" dirty="0"/>
          </a:p>
          <a:p>
            <a:pPr marL="0" lvl="0" indent="0" algn="l" rtl="0">
              <a:lnSpc>
                <a:spcPct val="100000"/>
              </a:lnSpc>
              <a:spcBef>
                <a:spcPts val="0"/>
              </a:spcBef>
              <a:spcAft>
                <a:spcPts val="0"/>
              </a:spcAft>
              <a:buSzPts val="2800"/>
              <a:buNone/>
            </a:pPr>
            <a:endParaRPr b="1" dirty="0"/>
          </a:p>
        </p:txBody>
      </p:sp>
      <p:sp>
        <p:nvSpPr>
          <p:cNvPr id="91" name="Google Shape;91;p5"/>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a:buNone/>
            </a:pPr>
            <a:r>
              <a:rPr lang="en-US" sz="1400" b="1" dirty="0"/>
              <a:t>Key Features:</a:t>
            </a:r>
          </a:p>
          <a:p>
            <a:pPr>
              <a:buFont typeface="Arial" panose="020B0604020202020204" pitchFamily="34" charset="0"/>
              <a:buChar char="•"/>
            </a:pPr>
            <a:r>
              <a:rPr lang="en-US" sz="1400" dirty="0"/>
              <a:t>Use of historical stock price data and financial indicators for trend analysis.</a:t>
            </a:r>
          </a:p>
          <a:p>
            <a:pPr>
              <a:buFont typeface="Arial" panose="020B0604020202020204" pitchFamily="34" charset="0"/>
              <a:buChar char="•"/>
            </a:pPr>
            <a:r>
              <a:rPr lang="en-US" sz="1400" dirty="0"/>
              <a:t>Application of technical analysis and statistical models for market forecasting.</a:t>
            </a:r>
          </a:p>
          <a:p>
            <a:pPr>
              <a:buFont typeface="Arial" panose="020B0604020202020204" pitchFamily="34" charset="0"/>
              <a:buChar char="•"/>
            </a:pPr>
            <a:r>
              <a:rPr lang="en-US" sz="1400" dirty="0"/>
              <a:t>Machine Learning algorithms for pattern recognition and future price prediction.</a:t>
            </a:r>
          </a:p>
          <a:p>
            <a:pPr>
              <a:buFont typeface="Arial" panose="020B0604020202020204" pitchFamily="34" charset="0"/>
              <a:buChar char="•"/>
            </a:pPr>
            <a:r>
              <a:rPr lang="en-US" sz="1400" dirty="0"/>
              <a:t>Real-time data feeds from financial markets for dynamic decision-making.</a:t>
            </a:r>
            <a:endParaRPr lang="en-US" sz="1400" dirty="0">
              <a:solidFill>
                <a:schemeClr val="tx1"/>
              </a:solidFill>
              <a:latin typeface="Merriweather"/>
              <a:sym typeface="Merriweather"/>
            </a:endParaRPr>
          </a:p>
          <a:p>
            <a:pPr>
              <a:buFont typeface="Arial" panose="020B0604020202020204" pitchFamily="34" charset="0"/>
              <a:buChar char="•"/>
            </a:pPr>
            <a:endParaRPr lang="en-US" sz="1400" dirty="0">
              <a:solidFill>
                <a:schemeClr val="tx1"/>
              </a:solidFill>
              <a:latin typeface="Merriweather"/>
              <a:sym typeface="Merriweather"/>
            </a:endParaRPr>
          </a:p>
          <a:p>
            <a:pPr>
              <a:buNone/>
            </a:pPr>
            <a:r>
              <a:rPr lang="en-IN" sz="1400" b="1" dirty="0"/>
              <a:t>Limitations:</a:t>
            </a:r>
          </a:p>
          <a:p>
            <a:pPr>
              <a:buFont typeface="Arial" panose="020B0604020202020204" pitchFamily="34" charset="0"/>
              <a:buChar char="•"/>
            </a:pPr>
            <a:r>
              <a:rPr lang="en-IN" sz="1400" dirty="0"/>
              <a:t>Difficulty in capturing unpredictable events (e.g., geopolitical issues, natural disasters).</a:t>
            </a:r>
          </a:p>
          <a:p>
            <a:pPr>
              <a:buFont typeface="Arial" panose="020B0604020202020204" pitchFamily="34" charset="0"/>
              <a:buChar char="•"/>
            </a:pPr>
            <a:r>
              <a:rPr lang="en-IN" sz="1400" dirty="0"/>
              <a:t>High market volatility reduces model reliability and consistency.</a:t>
            </a:r>
          </a:p>
          <a:p>
            <a:pPr>
              <a:buFont typeface="Arial" panose="020B0604020202020204" pitchFamily="34" charset="0"/>
              <a:buChar char="•"/>
            </a:pPr>
            <a:r>
              <a:rPr lang="en-IN" sz="1400" dirty="0"/>
              <a:t>Limited availability of high-quality, </a:t>
            </a:r>
            <a:r>
              <a:rPr lang="en-IN" sz="1400" dirty="0" err="1"/>
              <a:t>labeled</a:t>
            </a:r>
            <a:r>
              <a:rPr lang="en-IN" sz="1400" dirty="0"/>
              <a:t> data for certain stocks or markets.</a:t>
            </a:r>
          </a:p>
          <a:p>
            <a:pPr>
              <a:buFont typeface="Arial" panose="020B0604020202020204" pitchFamily="34" charset="0"/>
              <a:buChar char="•"/>
            </a:pPr>
            <a:r>
              <a:rPr lang="en-IN" sz="1400" dirty="0"/>
              <a:t>Overfitting and bias in AI models due to noisy or redundant data.</a:t>
            </a:r>
          </a:p>
          <a:p>
            <a:pPr>
              <a:buFont typeface="Arial" panose="020B0604020202020204" pitchFamily="34" charset="0"/>
              <a:buChar char="•"/>
            </a:pPr>
            <a:r>
              <a:rPr lang="en-IN" sz="1400" dirty="0"/>
              <a:t>Challenges in interpreting complex AI models for transparent decision-making.</a:t>
            </a:r>
          </a:p>
          <a:p>
            <a:pPr marL="146050" indent="0">
              <a:buNone/>
            </a:pPr>
            <a:endParaRPr lang="en-US" sz="1400" dirty="0"/>
          </a:p>
        </p:txBody>
      </p:sp>
      <p:pic>
        <p:nvPicPr>
          <p:cNvPr id="93" name="Google Shape;93;p5"/>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b="1" dirty="0">
                <a:solidFill>
                  <a:srgbClr val="FFFF00"/>
                </a:solidFill>
              </a:rPr>
              <a:t>Solution</a:t>
            </a:r>
            <a:endParaRPr b="1" dirty="0">
              <a:solidFill>
                <a:srgbClr val="FFFF00"/>
              </a:solidFill>
            </a:endParaRPr>
          </a:p>
        </p:txBody>
      </p:sp>
      <p:sp>
        <p:nvSpPr>
          <p:cNvPr id="99" name="Google Shape;99;p6"/>
          <p:cNvSpPr txBox="1"/>
          <p:nvPr/>
        </p:nvSpPr>
        <p:spPr>
          <a:xfrm>
            <a:off x="311724" y="1417449"/>
            <a:ext cx="8505173" cy="3524700"/>
          </a:xfrm>
          <a:prstGeom prst="rect">
            <a:avLst/>
          </a:prstGeom>
          <a:noFill/>
          <a:ln>
            <a:noFill/>
          </a:ln>
        </p:spPr>
        <p:txBody>
          <a:bodyPr spcFirstLastPara="1" wrap="square" lIns="91425" tIns="91425" rIns="91425" bIns="91425" anchor="t" anchorCtr="0">
            <a:noAutofit/>
          </a:bodyPr>
          <a:lstStyle/>
          <a:p>
            <a:pPr>
              <a:buNone/>
            </a:pPr>
            <a:r>
              <a:rPr lang="en-US" dirty="0"/>
              <a:t>The proposed AI-driven stock market prediction system aims to enhance investment decision-making by integrating real-time financial data, machine learning models, and cloud-based analytics. The system will use decision trees and deep learning techniques to analyze historical stock trends and real-time market indicators, enabling accurate short-term (7-day) and mid-term (1-month) stock price forecasts. By leveraging financial news sentiment, technical indicators, and AI-based models, the system will help traders, investors, and analysts make informed decisions and reduce financial risk.</a:t>
            </a:r>
          </a:p>
          <a:p>
            <a:pPr>
              <a:buNone/>
            </a:pPr>
            <a:endParaRPr lang="en-US" dirty="0"/>
          </a:p>
          <a:p>
            <a:pPr>
              <a:buNone/>
            </a:pPr>
            <a:r>
              <a:rPr lang="en-US" b="1" dirty="0"/>
              <a:t>Key Features:</a:t>
            </a:r>
          </a:p>
          <a:p>
            <a:pPr>
              <a:buNone/>
            </a:pPr>
            <a:endParaRPr lang="en-US" b="1" dirty="0"/>
          </a:p>
          <a:p>
            <a:pPr>
              <a:buFont typeface="Arial" panose="020B0604020202020204" pitchFamily="34" charset="0"/>
              <a:buChar char="•"/>
            </a:pPr>
            <a:r>
              <a:rPr lang="en-US" dirty="0"/>
              <a:t>AI-powered predictive models for short and medium-term stock price forecasting.</a:t>
            </a:r>
          </a:p>
          <a:p>
            <a:endParaRPr lang="en-US" dirty="0"/>
          </a:p>
          <a:p>
            <a:pPr>
              <a:buFont typeface="Arial" panose="020B0604020202020204" pitchFamily="34" charset="0"/>
              <a:buChar char="•"/>
            </a:pPr>
            <a:r>
              <a:rPr lang="en-US" dirty="0"/>
              <a:t>Integration of real-time market data, financial indicators, and sentiment analysis.</a:t>
            </a:r>
          </a:p>
          <a:p>
            <a:endParaRPr lang="en-US" dirty="0"/>
          </a:p>
          <a:p>
            <a:pPr>
              <a:buFont typeface="Arial" panose="020B0604020202020204" pitchFamily="34" charset="0"/>
              <a:buChar char="•"/>
            </a:pPr>
            <a:r>
              <a:rPr lang="en-US" dirty="0"/>
              <a:t>Automated alerts and reports to assist in timely investment decisions.</a:t>
            </a:r>
          </a:p>
          <a:p>
            <a:endParaRPr lang="en-US" dirty="0"/>
          </a:p>
          <a:p>
            <a:pPr marL="0" marR="0" lvl="0" indent="0" algn="l" rtl="0">
              <a:lnSpc>
                <a:spcPct val="100000"/>
              </a:lnSpc>
              <a:spcBef>
                <a:spcPts val="0"/>
              </a:spcBef>
              <a:spcAft>
                <a:spcPts val="0"/>
              </a:spcAft>
              <a:buClr>
                <a:srgbClr val="000000"/>
              </a:buClr>
              <a:buSzPts val="2800"/>
              <a:buFont typeface="Arial"/>
              <a:buNone/>
            </a:pPr>
            <a:endParaRPr b="1" i="0" u="none" strike="noStrike" cap="none" dirty="0">
              <a:solidFill>
                <a:srgbClr val="000000"/>
              </a:solidFill>
              <a:latin typeface="Roboto"/>
              <a:ea typeface="Roboto"/>
              <a:cs typeface="Roboto"/>
              <a:sym typeface="Roboto"/>
            </a:endParaRPr>
          </a:p>
        </p:txBody>
      </p:sp>
      <p:pic>
        <p:nvPicPr>
          <p:cNvPr id="100" name="Google Shape;100;p6"/>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algn="ctr">
              <a:lnSpc>
                <a:spcPct val="115000"/>
              </a:lnSpc>
            </a:pPr>
            <a:r>
              <a:rPr lang="en-US" sz="2400" b="1" dirty="0">
                <a:solidFill>
                  <a:srgbClr val="FFFF00"/>
                </a:solidFill>
              </a:rPr>
              <a:t>Stock Market Prediction System Architecture</a:t>
            </a:r>
            <a:br>
              <a:rPr lang="en-US" sz="2400" b="1" dirty="0">
                <a:solidFill>
                  <a:srgbClr val="FFFF00"/>
                </a:solidFill>
              </a:rPr>
            </a:br>
            <a:endParaRPr sz="2400" b="1" dirty="0">
              <a:solidFill>
                <a:srgbClr val="FFFF00"/>
              </a:solidFill>
            </a:endParaRPr>
          </a:p>
        </p:txBody>
      </p:sp>
      <p:sp>
        <p:nvSpPr>
          <p:cNvPr id="113" name="Google Shape;113;p7"/>
          <p:cNvSpPr txBox="1"/>
          <p:nvPr/>
        </p:nvSpPr>
        <p:spPr>
          <a:xfrm>
            <a:off x="259686" y="1600550"/>
            <a:ext cx="8427300" cy="3114000"/>
          </a:xfrm>
          <a:prstGeom prst="rect">
            <a:avLst/>
          </a:prstGeom>
          <a:noFill/>
          <a:ln>
            <a:noFill/>
          </a:ln>
        </p:spPr>
        <p:txBody>
          <a:bodyPr spcFirstLastPara="1" wrap="square" lIns="91425" tIns="91425" rIns="91425" bIns="91425" anchor="t" anchorCtr="0">
            <a:noAutofit/>
          </a:bodyPr>
          <a:lstStyle/>
          <a:p>
            <a:pPr>
              <a:buNone/>
            </a:pPr>
            <a:r>
              <a:rPr lang="en-IN" b="1" dirty="0"/>
              <a:t>🔹 Data Collection Layer</a:t>
            </a:r>
            <a:br>
              <a:rPr lang="en-IN" dirty="0"/>
            </a:br>
            <a:r>
              <a:rPr lang="en-IN" dirty="0"/>
              <a:t>Gathers real-time and historical stock data from financial markets, APIs (e.g., Yahoo Finance, Alpha Vantage), news sources, and social media sentiment analysis tools.</a:t>
            </a:r>
          </a:p>
          <a:p>
            <a:pPr>
              <a:buNone/>
            </a:pPr>
            <a:r>
              <a:rPr lang="en-IN" b="1" dirty="0"/>
              <a:t>🔹 Data Processing Module</a:t>
            </a:r>
            <a:br>
              <a:rPr lang="en-IN" dirty="0"/>
            </a:br>
            <a:r>
              <a:rPr lang="en-IN" dirty="0"/>
              <a:t>Cleans, normalizes, and preprocesses raw data by handling missing values, removing outliers, and generating technical indicators for better model input.</a:t>
            </a:r>
          </a:p>
          <a:p>
            <a:pPr>
              <a:buNone/>
            </a:pPr>
            <a:r>
              <a:rPr lang="en-IN" b="1" dirty="0"/>
              <a:t>🔹 AI &amp; Machine Learning Models</a:t>
            </a:r>
            <a:br>
              <a:rPr lang="en-IN" dirty="0"/>
            </a:br>
            <a:r>
              <a:rPr lang="en-IN" dirty="0"/>
              <a:t>Applies decision trees, random forests, and deep learning algorithms (e.g., LSTM, GRU) to detect patterns, trends, and forecast stock prices for 7-day and 1-month intervals.</a:t>
            </a:r>
          </a:p>
          <a:p>
            <a:pPr>
              <a:buNone/>
            </a:pPr>
            <a:r>
              <a:rPr lang="en-IN" b="1" dirty="0"/>
              <a:t>🔹 Cloud-based Analytics Platform</a:t>
            </a:r>
            <a:br>
              <a:rPr lang="en-IN" dirty="0"/>
            </a:br>
            <a:r>
              <a:rPr lang="en-IN" dirty="0"/>
              <a:t>Leverages scalable cloud infrastructure (e.g., Google </a:t>
            </a:r>
            <a:r>
              <a:rPr lang="en-IN" dirty="0" err="1"/>
              <a:t>Colab</a:t>
            </a:r>
            <a:r>
              <a:rPr lang="en-IN" dirty="0"/>
              <a:t>, AWS, Azure) for training, validating, and deploying prediction models in real-time.</a:t>
            </a:r>
          </a:p>
        </p:txBody>
      </p:sp>
      <p:pic>
        <p:nvPicPr>
          <p:cNvPr id="114" name="Google Shape;114;p7"/>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b6d189323d_1_2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Proposed Design</a:t>
            </a:r>
            <a:endParaRPr b="1">
              <a:solidFill>
                <a:srgbClr val="FFFF00"/>
              </a:solidFill>
            </a:endParaRPr>
          </a:p>
        </p:txBody>
      </p:sp>
      <p:sp>
        <p:nvSpPr>
          <p:cNvPr id="120" name="Google Shape;120;g2b6d189323d_1_26"/>
          <p:cNvSpPr txBox="1"/>
          <p:nvPr/>
        </p:nvSpPr>
        <p:spPr>
          <a:xfrm>
            <a:off x="405075" y="1773650"/>
            <a:ext cx="8427300" cy="311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21" name="Google Shape;121;g2b6d189323d_1_26"/>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3" name="Picture 2">
            <a:extLst>
              <a:ext uri="{FF2B5EF4-FFF2-40B4-BE49-F238E27FC236}">
                <a16:creationId xmlns:a16="http://schemas.microsoft.com/office/drawing/2014/main" id="{5FA9423D-B6D0-3D17-53D8-020961FA4433}"/>
              </a:ext>
            </a:extLst>
          </p:cNvPr>
          <p:cNvPicPr>
            <a:picLocks noChangeAspect="1"/>
          </p:cNvPicPr>
          <p:nvPr/>
        </p:nvPicPr>
        <p:blipFill>
          <a:blip r:embed="rId4"/>
          <a:stretch>
            <a:fillRect/>
          </a:stretch>
        </p:blipFill>
        <p:spPr>
          <a:xfrm>
            <a:off x="1132110" y="1466687"/>
            <a:ext cx="6973229" cy="32307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b="1" dirty="0">
                <a:solidFill>
                  <a:srgbClr val="FFFF00"/>
                </a:solidFill>
              </a:rPr>
              <a:t>Algorithm Used</a:t>
            </a:r>
            <a:endParaRPr b="1" dirty="0">
              <a:solidFill>
                <a:srgbClr val="FFFF00"/>
              </a:solidFill>
            </a:endParaRPr>
          </a:p>
        </p:txBody>
      </p:sp>
      <p:pic>
        <p:nvPicPr>
          <p:cNvPr id="133" name="Google Shape;133;p10"/>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FDBFB5F6-B7DE-6F13-3187-77E81BF1DC39}"/>
              </a:ext>
            </a:extLst>
          </p:cNvPr>
          <p:cNvSpPr txBox="1"/>
          <p:nvPr/>
        </p:nvSpPr>
        <p:spPr>
          <a:xfrm>
            <a:off x="92925" y="1805815"/>
            <a:ext cx="5720577" cy="2677656"/>
          </a:xfrm>
          <a:prstGeom prst="rect">
            <a:avLst/>
          </a:prstGeom>
          <a:noFill/>
        </p:spPr>
        <p:txBody>
          <a:bodyPr wrap="square">
            <a:spAutoFit/>
          </a:bodyPr>
          <a:lstStyle/>
          <a:p>
            <a:pPr>
              <a:buNone/>
            </a:pPr>
            <a:r>
              <a:rPr lang="en-US" b="1" dirty="0"/>
              <a:t>1. Linear Regression</a:t>
            </a:r>
            <a:r>
              <a:rPr lang="en-US" dirty="0"/>
              <a:t>: Used for predicting stock prices based on historical data, identifying trends and potential future price movements.</a:t>
            </a:r>
          </a:p>
          <a:p>
            <a:pPr>
              <a:buNone/>
            </a:pPr>
            <a:r>
              <a:rPr lang="en-US" b="1" dirty="0"/>
              <a:t>2. Decision Tree</a:t>
            </a:r>
            <a:r>
              <a:rPr lang="en-US" dirty="0"/>
              <a:t>: A machine learning algorithm that analyzes various market factors and historical stock performance to make predictions about future stock trends.  </a:t>
            </a:r>
            <a:r>
              <a:rPr lang="en-US" dirty="0">
                <a:hlinkClick r:id="rId4"/>
              </a:rPr>
              <a:t>link</a:t>
            </a:r>
            <a:endParaRPr lang="en-US" dirty="0"/>
          </a:p>
          <a:p>
            <a:pPr>
              <a:buNone/>
            </a:pPr>
            <a:r>
              <a:rPr lang="en-US" b="1" dirty="0"/>
              <a:t>3. Random Forest</a:t>
            </a:r>
            <a:r>
              <a:rPr lang="en-US" dirty="0"/>
              <a:t>: An ensemble learning method that combines multiple decision trees to improve accuracy in predicting stock market fluctuations by analyzing different financial indicators and trends. </a:t>
            </a:r>
            <a:r>
              <a:rPr lang="en-US" dirty="0">
                <a:hlinkClick r:id="rId4"/>
              </a:rPr>
              <a:t>link</a:t>
            </a:r>
            <a:endParaRPr lang="en-US" dirty="0"/>
          </a:p>
          <a:p>
            <a:r>
              <a:rPr lang="en-US" b="1" dirty="0"/>
              <a:t>4. K-Means Clustering</a:t>
            </a:r>
            <a:r>
              <a:rPr lang="en-US" dirty="0"/>
              <a:t>: Helps in grouping stocks into clusters based on similar performance patterns, assisting in identifying high-performing stocks or sectors based on historical trends.</a:t>
            </a:r>
          </a:p>
        </p:txBody>
      </p:sp>
      <p:pic>
        <p:nvPicPr>
          <p:cNvPr id="2050" name="Picture 2" descr="Everything about Random Forest. Random Forest is one of the most… | by  Abhishek Jain | Medium">
            <a:extLst>
              <a:ext uri="{FF2B5EF4-FFF2-40B4-BE49-F238E27FC236}">
                <a16:creationId xmlns:a16="http://schemas.microsoft.com/office/drawing/2014/main" id="{D8AA49AC-7EB8-3CC0-BB72-6C4578DE27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131" y="1932878"/>
            <a:ext cx="3392944" cy="2423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1052</Words>
  <Application>Microsoft Office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Merriweather</vt:lpstr>
      <vt:lpstr>Roboto</vt:lpstr>
      <vt:lpstr>Times New Roman</vt:lpstr>
      <vt:lpstr>Paradigm</vt:lpstr>
      <vt:lpstr>PowerPoint Presentation</vt:lpstr>
      <vt:lpstr>Content</vt:lpstr>
      <vt:lpstr>Introduction  </vt:lpstr>
      <vt:lpstr>Problem Statement  </vt:lpstr>
      <vt:lpstr>Existing Solution  </vt:lpstr>
      <vt:lpstr>Solution</vt:lpstr>
      <vt:lpstr>Stock Market Prediction System Architecture </vt:lpstr>
      <vt:lpstr>Proposed Design</vt:lpstr>
      <vt:lpstr>Algorithm Used</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Atharva Shinde</dc:creator>
  <cp:lastModifiedBy>Atharva Shinde</cp:lastModifiedBy>
  <cp:revision>8</cp:revision>
  <dcterms:modified xsi:type="dcterms:W3CDTF">2025-04-14T07:17:57Z</dcterms:modified>
</cp:coreProperties>
</file>