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411B9-2217-4FED-86E2-171E556093AA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A9E89-BA48-4A1A-9179-81BDDDA42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What is the suitable value for </a:t>
            </a:r>
            <a:r>
              <a:rPr lang="el-GR" altLang="zh-TW" sz="1200" dirty="0"/>
              <a:t>η</a:t>
            </a:r>
            <a:r>
              <a:rPr lang="en-US" altLang="zh-TW" sz="120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 don’t know. Depend on C(</a:t>
            </a:r>
            <a:r>
              <a:rPr lang="el-GR" altLang="zh-TW" sz="1200" dirty="0"/>
              <a:t>θ</a:t>
            </a:r>
            <a:r>
              <a:rPr lang="en-US" altLang="zh-TW" sz="1200" dirty="0"/>
              <a:t>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2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後面的值很大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That’s it. We have done the forward pass.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9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51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29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0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6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8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5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1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378-E9C2-4F6B-BC64-21D4685694D5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89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92.png"/><Relationship Id="rId7" Type="http://schemas.openxmlformats.org/officeDocument/2006/relationships/image" Target="../media/image180.png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188.png"/><Relationship Id="rId25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image" Target="../media/image37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image" Target="../media/image184.png"/><Relationship Id="rId24" Type="http://schemas.openxmlformats.org/officeDocument/2006/relationships/image" Target="../media/image199.png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187.png"/><Relationship Id="rId23" Type="http://schemas.openxmlformats.org/officeDocument/2006/relationships/image" Target="../media/image198.png"/><Relationship Id="rId10" Type="http://schemas.openxmlformats.org/officeDocument/2006/relationships/image" Target="../media/image183.png"/><Relationship Id="rId19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82.png"/><Relationship Id="rId14" Type="http://schemas.openxmlformats.org/officeDocument/2006/relationships/image" Target="../media/image186.png"/><Relationship Id="rId22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3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9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5.png"/><Relationship Id="rId11" Type="http://schemas.openxmlformats.org/officeDocument/2006/relationships/image" Target="../media/image44.png"/><Relationship Id="rId5" Type="http://schemas.openxmlformats.org/officeDocument/2006/relationships/image" Target="../media/image28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5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5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7.png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41.bin"/><Relationship Id="rId23" Type="http://schemas.openxmlformats.org/officeDocument/2006/relationships/image" Target="../media/image207.png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2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8.w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51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225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image" Target="../media/image52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8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227.png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227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25.png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image" Target="../media/image229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8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52.png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Relationship Id="rId22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59.png"/><Relationship Id="rId3" Type="http://schemas.openxmlformats.org/officeDocument/2006/relationships/image" Target="../media/image35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58.png"/><Relationship Id="rId2" Type="http://schemas.openxmlformats.org/officeDocument/2006/relationships/image" Target="../media/image5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56.png"/><Relationship Id="rId10" Type="http://schemas.openxmlformats.org/officeDocument/2006/relationships/image" Target="../media/image238.png"/><Relationship Id="rId19" Type="http://schemas.openxmlformats.org/officeDocument/2006/relationships/image" Target="../media/image60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56.png"/><Relationship Id="rId18" Type="http://schemas.openxmlformats.org/officeDocument/2006/relationships/image" Target="../media/image248.png"/><Relationship Id="rId3" Type="http://schemas.openxmlformats.org/officeDocument/2006/relationships/image" Target="../media/image35.png"/><Relationship Id="rId21" Type="http://schemas.openxmlformats.org/officeDocument/2006/relationships/image" Target="../media/image251.png"/><Relationship Id="rId7" Type="http://schemas.openxmlformats.org/officeDocument/2006/relationships/image" Target="../media/image237.png"/><Relationship Id="rId12" Type="http://schemas.openxmlformats.org/officeDocument/2006/relationships/image" Target="../media/image61.png"/><Relationship Id="rId17" Type="http://schemas.openxmlformats.org/officeDocument/2006/relationships/image" Target="../media/image60.png"/><Relationship Id="rId2" Type="http://schemas.openxmlformats.org/officeDocument/2006/relationships/image" Target="../media/image54.png"/><Relationship Id="rId16" Type="http://schemas.openxmlformats.org/officeDocument/2006/relationships/image" Target="../media/image63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3.png"/><Relationship Id="rId15" Type="http://schemas.openxmlformats.org/officeDocument/2006/relationships/image" Target="../media/image58.png"/><Relationship Id="rId23" Type="http://schemas.openxmlformats.org/officeDocument/2006/relationships/image" Target="../media/image235.png"/><Relationship Id="rId10" Type="http://schemas.openxmlformats.org/officeDocument/2006/relationships/image" Target="../media/image240.png"/><Relationship Id="rId19" Type="http://schemas.openxmlformats.org/officeDocument/2006/relationships/image" Target="../media/image249.png"/><Relationship Id="rId4" Type="http://schemas.openxmlformats.org/officeDocument/2006/relationships/image" Target="../media/image232.png"/><Relationship Id="rId9" Type="http://schemas.openxmlformats.org/officeDocument/2006/relationships/image" Target="../media/image239.png"/><Relationship Id="rId14" Type="http://schemas.openxmlformats.org/officeDocument/2006/relationships/image" Target="../media/image62.png"/><Relationship Id="rId22" Type="http://schemas.openxmlformats.org/officeDocument/2006/relationships/image" Target="../media/image2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1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27.png"/><Relationship Id="rId4" Type="http://schemas.openxmlformats.org/officeDocument/2006/relationships/image" Target="../media/image148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3.png"/><Relationship Id="rId12" Type="http://schemas.openxmlformats.org/officeDocument/2006/relationships/image" Target="../media/image30.png"/><Relationship Id="rId17" Type="http://schemas.openxmlformats.org/officeDocument/2006/relationships/image" Target="../media/image1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28.wmf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9.png"/><Relationship Id="rId1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31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1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28.wmf"/><Relationship Id="rId9" Type="http://schemas.openxmlformats.org/officeDocument/2006/relationships/image" Target="../media/image16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21" Type="http://schemas.openxmlformats.org/officeDocument/2006/relationships/image" Target="../media/image193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192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84.png"/><Relationship Id="rId19" Type="http://schemas.openxmlformats.org/officeDocument/2006/relationships/image" Target="../media/image37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21" Type="http://schemas.openxmlformats.org/officeDocument/2006/relationships/image" Target="../media/image193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192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196.png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30.bin"/><Relationship Id="rId23" Type="http://schemas.openxmlformats.org/officeDocument/2006/relationships/image" Target="../media/image195.png"/><Relationship Id="rId10" Type="http://schemas.openxmlformats.org/officeDocument/2006/relationships/image" Target="../media/image184.png"/><Relationship Id="rId19" Type="http://schemas.openxmlformats.org/officeDocument/2006/relationships/image" Target="../media/image37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77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4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方程式" r:id="rId5" imgW="139680" imgH="139680" progId="Equation.3">
                    <p:embed/>
                  </p:oleObj>
                </mc:Choice>
                <mc:Fallback>
                  <p:oleObj name="方程式" r:id="rId5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7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512704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512704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937476" y="594197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2810871" y="5023554"/>
                <a:ext cx="3557256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871" y="5023554"/>
                <a:ext cx="3557256" cy="8422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/>
          <p:cNvSpPr txBox="1"/>
          <p:nvPr/>
        </p:nvSpPr>
        <p:spPr>
          <a:xfrm>
            <a:off x="6167181" y="5272934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接點 68"/>
          <p:cNvCxnSpPr/>
          <p:nvPr/>
        </p:nvCxnSpPr>
        <p:spPr>
          <a:xfrm>
            <a:off x="3711681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122193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4326544" y="5891176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5779374" y="5925042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90732" y="5891176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943" y="5882634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09803" y="5864875"/>
            <a:ext cx="152654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Assumed it’s known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55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  <p:bldP spid="65" grpId="0"/>
      <p:bldP spid="67" grpId="0" animBg="1"/>
      <p:bldP spid="68" grpId="0" animBg="1"/>
      <p:bldP spid="3" grpId="0"/>
      <p:bldP spid="73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512704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512704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2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3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512704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512704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sp>
        <p:nvSpPr>
          <p:cNvPr id="61" name="流程圖: 抽選 60"/>
          <p:cNvSpPr/>
          <p:nvPr/>
        </p:nvSpPr>
        <p:spPr>
          <a:xfrm rot="16200000">
            <a:off x="3550779" y="2521809"/>
            <a:ext cx="742170" cy="664797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 flipH="1" flipV="1">
            <a:off x="6304202" y="4664575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6324051" y="2824094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39" idx="1"/>
          </p:cNvCxnSpPr>
          <p:nvPr/>
        </p:nvCxnSpPr>
        <p:spPr>
          <a:xfrm flipH="1" flipV="1">
            <a:off x="4264466" y="2834257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0" idx="1"/>
            <a:endCxn id="61" idx="2"/>
          </p:cNvCxnSpPr>
          <p:nvPr/>
        </p:nvCxnSpPr>
        <p:spPr>
          <a:xfrm flipH="1" flipV="1">
            <a:off x="4254263" y="2854208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/>
          <p:cNvCxnSpPr/>
          <p:nvPr/>
        </p:nvCxnSpPr>
        <p:spPr>
          <a:xfrm flipH="1">
            <a:off x="2632547" y="284164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is a constant because z is </a:t>
                </a:r>
              </a:p>
              <a:p>
                <a:r>
                  <a:rPr lang="en-US" altLang="zh-TW" sz="2400" dirty="0"/>
                  <a:t>already determined in the forward pass.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blipFill>
                <a:blip r:embed="rId14"/>
                <a:stretch>
                  <a:fillRect l="-168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512704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512704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1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77469" y="4946475"/>
            <a:ext cx="374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1. Output Layer</a:t>
            </a:r>
            <a:endParaRPr lang="zh-TW" altLang="en-US" sz="28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/>
              <p:cNvSpPr txBox="1"/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/>
              <p:cNvSpPr txBox="1"/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518921" y="5836383"/>
            <a:ext cx="10218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Done!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67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2333484" y="3506972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07487" y="3438148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443016" y="5317912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86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2333484" y="3506972"/>
            <a:ext cx="574158" cy="574158"/>
            <a:chOff x="5170781" y="1854574"/>
            <a:chExt cx="574158" cy="574158"/>
          </a:xfrm>
        </p:grpSpPr>
        <p:sp>
          <p:nvSpPr>
            <p:cNvPr id="46" name="橢圓 45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4" grpId="0" animBg="1"/>
      <p:bldP spid="90" grpId="0" animBg="1"/>
      <p:bldP spid="93" grpId="0"/>
      <p:bldP spid="94" grpId="0" animBg="1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流程圖: 抽選 59"/>
          <p:cNvSpPr/>
          <p:nvPr/>
        </p:nvSpPr>
        <p:spPr>
          <a:xfrm rot="16200000">
            <a:off x="2222115" y="3471720"/>
            <a:ext cx="742170" cy="664797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/>
          <p:nvPr/>
        </p:nvCxnSpPr>
        <p:spPr>
          <a:xfrm flipH="1" flipV="1">
            <a:off x="4965668" y="5647961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 flipV="1">
            <a:off x="4923569" y="3806706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2893659" y="382947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2881611" y="3804119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1429267" y="378298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06385" y="4214567"/>
            <a:ext cx="298360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Until we reach the output layer ……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字方塊 97"/>
              <p:cNvSpPr txBox="1"/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recursively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2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18942" y="36032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07659" y="51509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22364" y="35725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41286" y="51451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773975" y="52767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55365" y="36872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4984287" y="3698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00631" y="52217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字方塊 79"/>
              <p:cNvSpPr txBox="1"/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/>
              <p:cNvSpPr txBox="1"/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字方塊 83"/>
              <p:cNvSpPr txBox="1"/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字方塊 79"/>
              <p:cNvSpPr txBox="1"/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/>
              <p:cNvSpPr txBox="1"/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字方塊 83"/>
              <p:cNvSpPr txBox="1"/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流程圖: 抽選 54"/>
          <p:cNvSpPr/>
          <p:nvPr/>
        </p:nvSpPr>
        <p:spPr>
          <a:xfrm rot="16200000">
            <a:off x="2666415" y="523755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抽選 56"/>
          <p:cNvSpPr/>
          <p:nvPr/>
        </p:nvSpPr>
        <p:spPr>
          <a:xfrm rot="16200000">
            <a:off x="2681928" y="356410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抽選 57"/>
          <p:cNvSpPr/>
          <p:nvPr/>
        </p:nvSpPr>
        <p:spPr>
          <a:xfrm rot="16200000">
            <a:off x="4862650" y="520394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流程圖: 抽選 58"/>
          <p:cNvSpPr/>
          <p:nvPr/>
        </p:nvSpPr>
        <p:spPr>
          <a:xfrm rot="16200000">
            <a:off x="4878163" y="353049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手繪多邊形 67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手繪多邊形 68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/>
          <p:cNvCxnSpPr/>
          <p:nvPr/>
        </p:nvCxnSpPr>
        <p:spPr>
          <a:xfrm flipH="1" flipV="1">
            <a:off x="5502102" y="3843764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5519152" y="3852942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 flipV="1">
            <a:off x="5502102" y="5421795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5519152" y="3825711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3283237" y="387676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 flipV="1">
            <a:off x="3300287" y="3885939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3283237" y="5454792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>
            <a:off x="3300287" y="3858708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0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60" grpId="0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Summary</a:t>
            </a:r>
            <a:endParaRPr lang="zh-TW" altLang="en-US" dirty="0"/>
          </a:p>
        </p:txBody>
      </p:sp>
      <p:grpSp>
        <p:nvGrpSpPr>
          <p:cNvPr id="104" name="群組 103"/>
          <p:cNvGrpSpPr/>
          <p:nvPr/>
        </p:nvGrpSpPr>
        <p:grpSpPr>
          <a:xfrm>
            <a:off x="4324161" y="2375354"/>
            <a:ext cx="2947650" cy="2524732"/>
            <a:chOff x="4880249" y="2387787"/>
            <a:chExt cx="2947650" cy="2524732"/>
          </a:xfrm>
        </p:grpSpPr>
        <p:sp>
          <p:nvSpPr>
            <p:cNvPr id="7" name="流程圖: 抽選 6"/>
            <p:cNvSpPr/>
            <p:nvPr/>
          </p:nvSpPr>
          <p:spPr>
            <a:xfrm rot="16200000">
              <a:off x="7195442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 rot="5400000">
              <a:off x="7181660" y="38395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13" name="流程圖: 抽選 12"/>
            <p:cNvSpPr/>
            <p:nvPr/>
          </p:nvSpPr>
          <p:spPr>
            <a:xfrm rot="16200000">
              <a:off x="7216672" y="239355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抽選 15"/>
            <p:cNvSpPr/>
            <p:nvPr/>
          </p:nvSpPr>
          <p:spPr>
            <a:xfrm rot="16200000">
              <a:off x="7152525" y="4307546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抽選 18"/>
            <p:cNvSpPr/>
            <p:nvPr/>
          </p:nvSpPr>
          <p:spPr>
            <a:xfrm rot="16200000">
              <a:off x="5094540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抽選 21"/>
            <p:cNvSpPr/>
            <p:nvPr/>
          </p:nvSpPr>
          <p:spPr>
            <a:xfrm rot="16200000">
              <a:off x="5118907" y="2387787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抽選 24"/>
            <p:cNvSpPr/>
            <p:nvPr/>
          </p:nvSpPr>
          <p:spPr>
            <a:xfrm rot="16200000">
              <a:off x="5072102" y="4336519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 rot="5400000">
              <a:off x="5154018" y="384883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4892434" y="2675787"/>
              <a:ext cx="22647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H="1">
              <a:off x="4892433" y="3505430"/>
              <a:ext cx="20210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4880249" y="4624518"/>
              <a:ext cx="22647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H="1">
              <a:off x="5629106" y="4566572"/>
              <a:ext cx="1504423" cy="289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5649310" y="3490942"/>
              <a:ext cx="1481985" cy="10901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 flipV="1">
              <a:off x="5694600" y="2654629"/>
              <a:ext cx="1457618" cy="19197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13" idx="0"/>
              <a:endCxn id="22" idx="2"/>
            </p:cNvCxnSpPr>
            <p:nvPr/>
          </p:nvCxnSpPr>
          <p:spPr>
            <a:xfrm flipH="1" flipV="1">
              <a:off x="5694907" y="2675787"/>
              <a:ext cx="1521765" cy="57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3" idx="0"/>
              <a:endCxn id="19" idx="2"/>
            </p:cNvCxnSpPr>
            <p:nvPr/>
          </p:nvCxnSpPr>
          <p:spPr>
            <a:xfrm flipH="1">
              <a:off x="5670540" y="2681550"/>
              <a:ext cx="1546132" cy="823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3" idx="0"/>
              <a:endCxn id="25" idx="2"/>
            </p:cNvCxnSpPr>
            <p:nvPr/>
          </p:nvCxnSpPr>
          <p:spPr>
            <a:xfrm flipH="1">
              <a:off x="5648102" y="2681550"/>
              <a:ext cx="1568570" cy="19429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7" idx="0"/>
              <a:endCxn id="22" idx="2"/>
            </p:cNvCxnSpPr>
            <p:nvPr/>
          </p:nvCxnSpPr>
          <p:spPr>
            <a:xfrm flipH="1" flipV="1">
              <a:off x="5694907" y="2675787"/>
              <a:ext cx="1500535" cy="8296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7" idx="0"/>
              <a:endCxn id="19" idx="2"/>
            </p:cNvCxnSpPr>
            <p:nvPr/>
          </p:nvCxnSpPr>
          <p:spPr>
            <a:xfrm flipH="1">
              <a:off x="5670540" y="3505430"/>
              <a:ext cx="152490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5649219" y="3505429"/>
              <a:ext cx="1547340" cy="11190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827546" y="169222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Forward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660738" y="169068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Backward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字方塊 104"/>
              <p:cNvSpPr txBox="1"/>
              <p:nvPr/>
            </p:nvSpPr>
            <p:spPr>
              <a:xfrm>
                <a:off x="5266163" y="5302841"/>
                <a:ext cx="512704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163" y="5302841"/>
                <a:ext cx="512704" cy="81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686707" y="2430789"/>
            <a:ext cx="2796352" cy="2413862"/>
            <a:chOff x="686707" y="2430789"/>
            <a:chExt cx="2796352" cy="2413862"/>
          </a:xfrm>
        </p:grpSpPr>
        <p:grpSp>
          <p:nvGrpSpPr>
            <p:cNvPr id="88" name="群組 87"/>
            <p:cNvGrpSpPr/>
            <p:nvPr/>
          </p:nvGrpSpPr>
          <p:grpSpPr>
            <a:xfrm>
              <a:off x="686707" y="2430789"/>
              <a:ext cx="2796352" cy="2413862"/>
              <a:chOff x="5143575" y="2886823"/>
              <a:chExt cx="2796352" cy="2413862"/>
            </a:xfrm>
          </p:grpSpPr>
          <p:sp>
            <p:nvSpPr>
              <p:cNvPr id="56" name="橢圓 55"/>
              <p:cNvSpPr/>
              <p:nvPr/>
            </p:nvSpPr>
            <p:spPr>
              <a:xfrm>
                <a:off x="5149593" y="290124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5143575" y="3656711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5150979" y="4726527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 rot="5400000">
                <a:off x="5163261" y="4236860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7062462" y="2886823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7056444" y="3642288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7063848" y="471210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 rot="5400000">
                <a:off x="7076130" y="4222437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cxnSp>
            <p:nvCxnSpPr>
              <p:cNvPr id="72" name="直線單箭頭接點 71"/>
              <p:cNvCxnSpPr/>
              <p:nvPr/>
            </p:nvCxnSpPr>
            <p:spPr>
              <a:xfrm>
                <a:off x="5742434" y="5020475"/>
                <a:ext cx="136288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/>
              <p:cNvCxnSpPr>
                <a:stCxn id="57" idx="6"/>
                <a:endCxn id="66" idx="2"/>
              </p:cNvCxnSpPr>
              <p:nvPr/>
            </p:nvCxnSpPr>
            <p:spPr>
              <a:xfrm>
                <a:off x="5717733" y="3943790"/>
                <a:ext cx="1346115" cy="10553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>
                <a:stCxn id="56" idx="6"/>
                <a:endCxn id="66" idx="2"/>
              </p:cNvCxnSpPr>
              <p:nvPr/>
            </p:nvCxnSpPr>
            <p:spPr>
              <a:xfrm>
                <a:off x="5723751" y="3188325"/>
                <a:ext cx="1340097" cy="18108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/>
              <p:cNvCxnSpPr>
                <a:stCxn id="58" idx="6"/>
                <a:endCxn id="65" idx="2"/>
              </p:cNvCxnSpPr>
              <p:nvPr/>
            </p:nvCxnSpPr>
            <p:spPr>
              <a:xfrm flipV="1">
                <a:off x="5725137" y="3929367"/>
                <a:ext cx="1331307" cy="10842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/>
              <p:cNvCxnSpPr>
                <a:stCxn id="58" idx="6"/>
                <a:endCxn id="64" idx="2"/>
              </p:cNvCxnSpPr>
              <p:nvPr/>
            </p:nvCxnSpPr>
            <p:spPr>
              <a:xfrm flipV="1">
                <a:off x="5725137" y="3173902"/>
                <a:ext cx="1337325" cy="18397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/>
              <p:cNvCxnSpPr>
                <a:stCxn id="57" idx="6"/>
                <a:endCxn id="65" idx="2"/>
              </p:cNvCxnSpPr>
              <p:nvPr/>
            </p:nvCxnSpPr>
            <p:spPr>
              <a:xfrm flipV="1">
                <a:off x="5717733" y="3929367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>
                <a:stCxn id="57" idx="6"/>
                <a:endCxn id="64" idx="2"/>
              </p:cNvCxnSpPr>
              <p:nvPr/>
            </p:nvCxnSpPr>
            <p:spPr>
              <a:xfrm flipV="1">
                <a:off x="5717733" y="3173902"/>
                <a:ext cx="1344729" cy="7698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>
                <a:endCxn id="65" idx="2"/>
              </p:cNvCxnSpPr>
              <p:nvPr/>
            </p:nvCxnSpPr>
            <p:spPr>
              <a:xfrm>
                <a:off x="5702457" y="3195149"/>
                <a:ext cx="1353987" cy="734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/>
              <p:cNvCxnSpPr>
                <a:stCxn id="56" idx="6"/>
                <a:endCxn id="64" idx="2"/>
              </p:cNvCxnSpPr>
              <p:nvPr/>
            </p:nvCxnSpPr>
            <p:spPr>
              <a:xfrm flipV="1">
                <a:off x="5723751" y="3173902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/>
              <p:cNvCxnSpPr/>
              <p:nvPr/>
            </p:nvCxnSpPr>
            <p:spPr>
              <a:xfrm>
                <a:off x="7629026" y="3943399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單箭頭接點 83"/>
              <p:cNvCxnSpPr/>
              <p:nvPr/>
            </p:nvCxnSpPr>
            <p:spPr>
              <a:xfrm>
                <a:off x="7629026" y="3152307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單箭頭接點 84"/>
              <p:cNvCxnSpPr/>
              <p:nvPr/>
            </p:nvCxnSpPr>
            <p:spPr>
              <a:xfrm>
                <a:off x="7652520" y="5027150"/>
                <a:ext cx="28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手繪多邊形 105"/>
            <p:cNvSpPr/>
            <p:nvPr/>
          </p:nvSpPr>
          <p:spPr>
            <a:xfrm>
              <a:off x="2671056" y="440607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手繪多邊形 106"/>
            <p:cNvSpPr/>
            <p:nvPr/>
          </p:nvSpPr>
          <p:spPr>
            <a:xfrm>
              <a:off x="2648196" y="329587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手繪多邊形 107"/>
            <p:cNvSpPr/>
            <p:nvPr/>
          </p:nvSpPr>
          <p:spPr>
            <a:xfrm>
              <a:off x="2669556" y="253406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手繪多邊形 108"/>
            <p:cNvSpPr/>
            <p:nvPr/>
          </p:nvSpPr>
          <p:spPr>
            <a:xfrm>
              <a:off x="746240" y="2577297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手繪多邊形 109"/>
            <p:cNvSpPr/>
            <p:nvPr/>
          </p:nvSpPr>
          <p:spPr>
            <a:xfrm>
              <a:off x="738836" y="3337986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手繪多邊形 110"/>
            <p:cNvSpPr/>
            <p:nvPr/>
          </p:nvSpPr>
          <p:spPr>
            <a:xfrm>
              <a:off x="731303" y="439041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手繪多邊形 111"/>
          <p:cNvSpPr/>
          <p:nvPr/>
        </p:nvSpPr>
        <p:spPr>
          <a:xfrm>
            <a:off x="1755251" y="4572219"/>
            <a:ext cx="377469" cy="1088571"/>
          </a:xfrm>
          <a:custGeom>
            <a:avLst/>
            <a:gdLst>
              <a:gd name="connsiteX0" fmla="*/ 348440 w 377469"/>
              <a:gd name="connsiteY0" fmla="*/ 0 h 1088571"/>
              <a:gd name="connsiteX1" fmla="*/ 97 w 377469"/>
              <a:gd name="connsiteY1" fmla="*/ 624114 h 1088571"/>
              <a:gd name="connsiteX2" fmla="*/ 377469 w 377469"/>
              <a:gd name="connsiteY2" fmla="*/ 1088571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69" h="1088571">
                <a:moveTo>
                  <a:pt x="348440" y="0"/>
                </a:moveTo>
                <a:cubicBezTo>
                  <a:pt x="171849" y="221343"/>
                  <a:pt x="-4741" y="442686"/>
                  <a:pt x="97" y="624114"/>
                </a:cubicBezTo>
                <a:cubicBezTo>
                  <a:pt x="4935" y="805542"/>
                  <a:pt x="191202" y="947056"/>
                  <a:pt x="377469" y="1088571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4" name="直線單箭頭接點 113"/>
          <p:cNvCxnSpPr>
            <a:stCxn id="16" idx="0"/>
          </p:cNvCxnSpPr>
          <p:nvPr/>
        </p:nvCxnSpPr>
        <p:spPr>
          <a:xfrm flipH="1">
            <a:off x="5772972" y="4583113"/>
            <a:ext cx="823465" cy="7876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4005943" y="5370739"/>
            <a:ext cx="82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0000FF"/>
                </a:solidFill>
              </a:rPr>
              <a:t>X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字方塊 117"/>
              <p:cNvSpPr txBox="1"/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639354" y="6201736"/>
            <a:ext cx="16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for all w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90" grpId="0"/>
      <p:bldP spid="92" grpId="0" animBg="1"/>
      <p:bldP spid="94" grpId="0"/>
      <p:bldP spid="105" grpId="0"/>
      <p:bldP spid="112" grpId="0" animBg="1"/>
      <p:bldP spid="116" grpId="0"/>
      <p:bldP spid="118" grpId="0"/>
      <p:bldP spid="6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33276"/>
              </p:ext>
            </p:extLst>
          </p:nvPr>
        </p:nvGraphicFramePr>
        <p:xfrm>
          <a:off x="2463023" y="2359960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方程式" r:id="rId4" imgW="190440" imgH="203040" progId="Equation.3">
                  <p:embed/>
                </p:oleObj>
              </mc:Choice>
              <mc:Fallback>
                <p:oleObj name="方程式" r:id="rId4" imgW="190440" imgH="2030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023" y="2359960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40665" y="2173413"/>
            <a:ext cx="194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Starting Parameters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23210"/>
              </p:ext>
            </p:extLst>
          </p:nvPr>
        </p:nvGraphicFramePr>
        <p:xfrm>
          <a:off x="4201528" y="2359959"/>
          <a:ext cx="354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方程式" r:id="rId6" imgW="164880" imgH="203040" progId="Equation.3">
                  <p:embed/>
                </p:oleObj>
              </mc:Choice>
              <mc:Fallback>
                <p:oleObj name="方程式" r:id="rId6" imgW="164880" imgH="2030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528" y="2359959"/>
                        <a:ext cx="3540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77872"/>
              </p:ext>
            </p:extLst>
          </p:nvPr>
        </p:nvGraphicFramePr>
        <p:xfrm>
          <a:off x="5859514" y="2360606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方程式" r:id="rId8" imgW="190440" imgH="203040" progId="Equation.3">
                  <p:embed/>
                </p:oleObj>
              </mc:Choice>
              <mc:Fallback>
                <p:oleObj name="方程式" r:id="rId8" imgW="190440" imgH="203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514" y="2360606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2920008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590145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267949" y="2289560"/>
            <a:ext cx="12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318733" y="2577446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33374"/>
              </p:ext>
            </p:extLst>
          </p:nvPr>
        </p:nvGraphicFramePr>
        <p:xfrm>
          <a:off x="3000375" y="3435350"/>
          <a:ext cx="2255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方程式" r:id="rId10" imgW="1054080" imgH="228600" progId="Equation.3">
                  <p:embed/>
                </p:oleObj>
              </mc:Choice>
              <mc:Fallback>
                <p:oleObj name="方程式" r:id="rId10" imgW="1054080" imgH="2286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435350"/>
                        <a:ext cx="22558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10003"/>
              </p:ext>
            </p:extLst>
          </p:nvPr>
        </p:nvGraphicFramePr>
        <p:xfrm>
          <a:off x="5984318" y="3421133"/>
          <a:ext cx="2420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方程式" r:id="rId12" imgW="1130040" imgH="228600" progId="Equation.3">
                  <p:embed/>
                </p:oleObj>
              </mc:Choice>
              <mc:Fallback>
                <p:oleObj name="方程式" r:id="rId12" imgW="113004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3421133"/>
                        <a:ext cx="24209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19749"/>
              </p:ext>
            </p:extLst>
          </p:nvPr>
        </p:nvGraphicFramePr>
        <p:xfrm>
          <a:off x="2998788" y="4116388"/>
          <a:ext cx="2230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方程式" r:id="rId14" imgW="1041120" imgH="228600" progId="Equation.3">
                  <p:embed/>
                </p:oleObj>
              </mc:Choice>
              <mc:Fallback>
                <p:oleObj name="方程式" r:id="rId14" imgW="104112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116388"/>
                        <a:ext cx="22304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52927"/>
              </p:ext>
            </p:extLst>
          </p:nvPr>
        </p:nvGraphicFramePr>
        <p:xfrm>
          <a:off x="5984318" y="4114793"/>
          <a:ext cx="2393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方程式" r:id="rId16" imgW="1117440" imgH="228600" progId="Equation.3">
                  <p:embed/>
                </p:oleObj>
              </mc:Choice>
              <mc:Fallback>
                <p:oleObj name="方程式" r:id="rId16" imgW="1117440" imgH="2286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4114793"/>
                        <a:ext cx="2393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21792"/>
              </p:ext>
            </p:extLst>
          </p:nvPr>
        </p:nvGraphicFramePr>
        <p:xfrm>
          <a:off x="820482" y="3278086"/>
          <a:ext cx="884030" cy="45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方程式" r:id="rId18" imgW="419040" imgH="215640" progId="Equation.3">
                  <p:embed/>
                </p:oleObj>
              </mc:Choice>
              <mc:Fallback>
                <p:oleObj name="方程式" r:id="rId18" imgW="419040" imgH="2156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82" y="3278086"/>
                        <a:ext cx="884030" cy="4558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65751"/>
              </p:ext>
            </p:extLst>
          </p:nvPr>
        </p:nvGraphicFramePr>
        <p:xfrm>
          <a:off x="4054526" y="1584459"/>
          <a:ext cx="3609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方程式" r:id="rId20" imgW="1473120" imgH="215640" progId="Equation.3">
                  <p:embed/>
                </p:oleObj>
              </mc:Choice>
              <mc:Fallback>
                <p:oleObj name="方程式" r:id="rId20" imgW="1473120" imgH="21564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526" y="1584459"/>
                        <a:ext cx="3609975" cy="525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49435"/>
              </p:ext>
            </p:extLst>
          </p:nvPr>
        </p:nvGraphicFramePr>
        <p:xfrm>
          <a:off x="833438" y="3733800"/>
          <a:ext cx="194945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方程式" r:id="rId22" imgW="939600" imgH="1320480" progId="Equation.3">
                  <p:embed/>
                </p:oleObj>
              </mc:Choice>
              <mc:Fallback>
                <p:oleObj name="方程式" r:id="rId22" imgW="939600" imgH="132048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733800"/>
                        <a:ext cx="1949450" cy="2751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2986160" y="4996369"/>
            <a:ext cx="414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Millions of parameters ……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192996" y="5583885"/>
            <a:ext cx="558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To compute the gradients efficiently, we use </a:t>
            </a:r>
            <a:r>
              <a:rPr lang="en-US" altLang="zh-TW" sz="2800" b="1" i="1" u="sng" dirty="0">
                <a:solidFill>
                  <a:srgbClr val="0000FF"/>
                </a:solidFill>
              </a:rPr>
              <a:t>backpropagation</a:t>
            </a:r>
            <a:r>
              <a:rPr lang="en-US" altLang="zh-TW" sz="2800" dirty="0">
                <a:solidFill>
                  <a:srgbClr val="0000FF"/>
                </a:solidFill>
              </a:rPr>
              <a:t>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9617" y="1600061"/>
            <a:ext cx="317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Network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68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39" grpId="0"/>
      <p:bldP spid="4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4000500" y="1932646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932646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542655" y="1914074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55" y="1914074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5837382" y="253068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382" y="253068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2823015" y="2763254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15" y="2763254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5291410" y="4122488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410" y="4122488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38550" y="4125913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125913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1946275" y="4129088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129088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02407"/>
              </p:ext>
            </p:extLst>
          </p:nvPr>
        </p:nvGraphicFramePr>
        <p:xfrm>
          <a:off x="4792663" y="5291138"/>
          <a:ext cx="26336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方程式" r:id="rId17" imgW="1231560" imgH="419040" progId="Equation.3">
                  <p:embed/>
                </p:oleObj>
              </mc:Choice>
              <mc:Fallback>
                <p:oleObj name="方程式" r:id="rId17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291138"/>
                        <a:ext cx="26336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1850981" y="5415081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81" y="5415081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3723005" y="5469267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005" y="5469267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2769372" y="4928558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4928558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2769372" y="6027506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6027506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2285956" y="5117470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2285956" y="5800764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52788" y="5159342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256214" y="5807728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50518" y="5389417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50518" y="372982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54161" y="351894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42878" y="506664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57583" y="348825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76505" y="506092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111276" y="346102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52966" y="506092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37956" y="3795177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56263" y="3780490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56201" y="3760572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809194" y="519245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90584" y="360301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5019506" y="361419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35850" y="513752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68447" y="355277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215534" y="51709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/>
              <p:cNvSpPr txBox="1"/>
              <p:nvPr/>
            </p:nvSpPr>
            <p:spPr>
              <a:xfrm>
                <a:off x="1038754" y="1776286"/>
                <a:ext cx="2770567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54" y="1776286"/>
                <a:ext cx="2770567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字方塊 95"/>
              <p:cNvSpPr txBox="1"/>
              <p:nvPr/>
            </p:nvSpPr>
            <p:spPr>
              <a:xfrm>
                <a:off x="5001600" y="1806297"/>
                <a:ext cx="3274807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00" y="1806297"/>
                <a:ext cx="3274807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4008832" y="2131179"/>
            <a:ext cx="767568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群組 110"/>
          <p:cNvGrpSpPr/>
          <p:nvPr/>
        </p:nvGrpSpPr>
        <p:grpSpPr>
          <a:xfrm>
            <a:off x="2462661" y="3921935"/>
            <a:ext cx="458287" cy="838405"/>
            <a:chOff x="10102194" y="1939763"/>
            <a:chExt cx="458287" cy="838405"/>
          </a:xfrm>
        </p:grpSpPr>
        <p:sp>
          <p:nvSpPr>
            <p:cNvPr id="112" name="矩形 11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2462661" y="5471098"/>
            <a:ext cx="458287" cy="838405"/>
            <a:chOff x="10102194" y="1939763"/>
            <a:chExt cx="458287" cy="838405"/>
          </a:xfrm>
        </p:grpSpPr>
        <p:sp>
          <p:nvSpPr>
            <p:cNvPr id="116" name="矩形 11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11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47120" y="3467986"/>
            <a:ext cx="3217334" cy="2832850"/>
            <a:chOff x="474133" y="3539067"/>
            <a:chExt cx="3217334" cy="2832850"/>
          </a:xfrm>
        </p:grpSpPr>
        <p:cxnSp>
          <p:nvCxnSpPr>
            <p:cNvPr id="101" name="直線接點 100"/>
            <p:cNvCxnSpPr/>
            <p:nvPr/>
          </p:nvCxnSpPr>
          <p:spPr>
            <a:xfrm>
              <a:off x="474133" y="3539067"/>
              <a:ext cx="321733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V="1">
              <a:off x="490410" y="3549034"/>
              <a:ext cx="0" cy="27840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475719" y="3539067"/>
              <a:ext cx="3215748" cy="28328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/>
          <p:cNvGrpSpPr/>
          <p:nvPr/>
        </p:nvGrpSpPr>
        <p:grpSpPr>
          <a:xfrm>
            <a:off x="4712971" y="3915477"/>
            <a:ext cx="458287" cy="838405"/>
            <a:chOff x="10102194" y="1939763"/>
            <a:chExt cx="458287" cy="838405"/>
          </a:xfrm>
        </p:grpSpPr>
        <p:sp>
          <p:nvSpPr>
            <p:cNvPr id="120" name="矩形 11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單箭頭接點 12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4712971" y="5439554"/>
            <a:ext cx="458287" cy="838405"/>
            <a:chOff x="10102194" y="1939763"/>
            <a:chExt cx="458287" cy="838405"/>
          </a:xfrm>
        </p:grpSpPr>
        <p:sp>
          <p:nvSpPr>
            <p:cNvPr id="124" name="矩形 123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單箭頭接點 124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7" name="群組 126"/>
          <p:cNvGrpSpPr/>
          <p:nvPr/>
        </p:nvGrpSpPr>
        <p:grpSpPr>
          <a:xfrm>
            <a:off x="6912909" y="3915477"/>
            <a:ext cx="458287" cy="838405"/>
            <a:chOff x="10102194" y="1939763"/>
            <a:chExt cx="458287" cy="838405"/>
          </a:xfrm>
        </p:grpSpPr>
        <p:sp>
          <p:nvSpPr>
            <p:cNvPr id="128" name="矩形 12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單箭頭接點 12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6901994" y="5439554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023119" y="678101"/>
            <a:ext cx="3604888" cy="808425"/>
            <a:chOff x="5592847" y="608587"/>
            <a:chExt cx="3604888" cy="808425"/>
          </a:xfrm>
        </p:grpSpPr>
        <p:grpSp>
          <p:nvGrpSpPr>
            <p:cNvPr id="70" name="群組 69"/>
            <p:cNvGrpSpPr/>
            <p:nvPr/>
          </p:nvGrpSpPr>
          <p:grpSpPr>
            <a:xfrm>
              <a:off x="5592847" y="614411"/>
              <a:ext cx="425117" cy="671513"/>
              <a:chOff x="508960" y="3417283"/>
              <a:chExt cx="425117" cy="671513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8960" y="3522206"/>
                <a:ext cx="425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x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矩形 72"/>
                <p:cNvSpPr/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/>
                    <a:t>NN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  <a:blipFill>
                  <a:blip r:embed="rId8"/>
                  <a:stretch>
                    <a:fillRect t="-16814" b="-70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線單箭頭接點 73"/>
            <p:cNvCxnSpPr/>
            <p:nvPr/>
          </p:nvCxnSpPr>
          <p:spPr>
            <a:xfrm flipV="1">
              <a:off x="5960032" y="950166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V="1">
              <a:off x="7360281" y="944959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7760154" y="614411"/>
              <a:ext cx="431529" cy="671513"/>
              <a:chOff x="505755" y="3417283"/>
              <a:chExt cx="431529" cy="671513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755" y="3522206"/>
                <a:ext cx="4315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y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8779800" y="614411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7647" t="-18333" r="-4558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左-右雙向箭號 74"/>
            <p:cNvSpPr/>
            <p:nvPr/>
          </p:nvSpPr>
          <p:spPr>
            <a:xfrm>
              <a:off x="8116025" y="87998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8263285" y="1047680"/>
                  <a:ext cx="4337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285" y="1047680"/>
                  <a:ext cx="43377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493" r="-281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1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單箭頭接點 103"/>
          <p:cNvCxnSpPr/>
          <p:nvPr/>
        </p:nvCxnSpPr>
        <p:spPr>
          <a:xfrm flipV="1">
            <a:off x="1308690" y="2555869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79" name="直線單箭頭接點 78"/>
          <p:cNvCxnSpPr/>
          <p:nvPr/>
        </p:nvCxnSpPr>
        <p:spPr>
          <a:xfrm flipV="1">
            <a:off x="1308690" y="230253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4281340" y="1936338"/>
            <a:ext cx="574158" cy="574158"/>
            <a:chOff x="5170781" y="1854574"/>
            <a:chExt cx="574158" cy="574158"/>
          </a:xfrm>
        </p:grpSpPr>
        <p:sp>
          <p:nvSpPr>
            <p:cNvPr id="9" name="橢圓 8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958777" y="2555869"/>
            <a:ext cx="458287" cy="838405"/>
            <a:chOff x="10102194" y="1939763"/>
            <a:chExt cx="458287" cy="838405"/>
          </a:xfrm>
        </p:grpSpPr>
        <p:sp>
          <p:nvSpPr>
            <p:cNvPr id="61" name="矩形 6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6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2917803" y="2082309"/>
            <a:ext cx="474993" cy="425277"/>
            <a:chOff x="3357891" y="3538413"/>
            <a:chExt cx="474993" cy="425277"/>
          </a:xfrm>
        </p:grpSpPr>
        <p:sp>
          <p:nvSpPr>
            <p:cNvPr id="102" name="矩形 10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0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6" name="直線單箭頭接點 105"/>
          <p:cNvCxnSpPr/>
          <p:nvPr/>
        </p:nvCxnSpPr>
        <p:spPr>
          <a:xfrm flipV="1">
            <a:off x="3392796" y="226006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字方塊 113"/>
          <p:cNvSpPr txBox="1"/>
          <p:nvPr/>
        </p:nvSpPr>
        <p:spPr>
          <a:xfrm>
            <a:off x="5509617" y="1907699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5" name="文字方塊 114"/>
          <p:cNvSpPr txBox="1"/>
          <p:nvPr/>
        </p:nvSpPr>
        <p:spPr>
          <a:xfrm rot="2277005">
            <a:off x="5361628" y="2979782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字方塊 115"/>
              <p:cNvSpPr txBox="1"/>
              <p:nvPr/>
            </p:nvSpPr>
            <p:spPr>
              <a:xfrm>
                <a:off x="2163302" y="4876256"/>
                <a:ext cx="1047916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6" name="文字方塊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02" y="4876256"/>
                <a:ext cx="1047916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字方塊 116"/>
          <p:cNvSpPr txBox="1"/>
          <p:nvPr/>
        </p:nvSpPr>
        <p:spPr>
          <a:xfrm>
            <a:off x="1701949" y="5853401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812475" y="4189858"/>
            <a:ext cx="189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Forward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149" t="-167213" r="-3181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>
            <a:off x="3808042" y="5277342"/>
            <a:ext cx="239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Backward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activation function inputs z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blipFill>
                <a:blip r:embed="rId12"/>
                <a:stretch>
                  <a:fillRect l="-4532" t="-85124" r="-4971" b="-76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971653" y="1939010"/>
            <a:ext cx="1629374" cy="574158"/>
            <a:chOff x="6972319" y="1991264"/>
            <a:chExt cx="1629374" cy="574158"/>
          </a:xfrm>
        </p:grpSpPr>
        <p:cxnSp>
          <p:nvCxnSpPr>
            <p:cNvPr id="65" name="直線單箭頭接點 6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手繪多邊形 67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6971653" y="3807759"/>
            <a:ext cx="1594801" cy="574158"/>
            <a:chOff x="6971653" y="3807759"/>
            <a:chExt cx="1594801" cy="574158"/>
          </a:xfrm>
        </p:grpSpPr>
        <p:cxnSp>
          <p:nvCxnSpPr>
            <p:cNvPr id="64" name="直線單箭頭接點 63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手繪多邊形 68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4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3" grpId="0"/>
      <p:bldP spid="114" grpId="0"/>
      <p:bldP spid="115" grpId="0"/>
      <p:bldP spid="116" grpId="0"/>
      <p:bldP spid="117" grpId="0"/>
      <p:bldP spid="45" grpId="0" animBg="1"/>
      <p:bldP spid="49" grpId="0"/>
      <p:bldP spid="51" grpId="0"/>
      <p:bldP spid="53" grpId="0"/>
      <p:bldP spid="54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223013" y="3109164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1223013" y="2855826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4195663" y="2489633"/>
            <a:ext cx="574158" cy="574158"/>
            <a:chOff x="5170781" y="1854574"/>
            <a:chExt cx="574158" cy="574158"/>
          </a:xfrm>
        </p:grpSpPr>
        <p:sp>
          <p:nvSpPr>
            <p:cNvPr id="7" name="橢圓 6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873100" y="3109164"/>
            <a:ext cx="458287" cy="838405"/>
            <a:chOff x="10102194" y="1939763"/>
            <a:chExt cx="458287" cy="838405"/>
          </a:xfrm>
        </p:grpSpPr>
        <p:sp>
          <p:nvSpPr>
            <p:cNvPr id="10" name="矩形 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2126" y="2635604"/>
            <a:ext cx="474993" cy="425277"/>
            <a:chOff x="3357891" y="3538413"/>
            <a:chExt cx="474993" cy="425277"/>
          </a:xfrm>
        </p:grpSpPr>
        <p:sp>
          <p:nvSpPr>
            <p:cNvPr id="14" name="矩形 13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線單箭頭接點 15"/>
          <p:cNvCxnSpPr/>
          <p:nvPr/>
        </p:nvCxnSpPr>
        <p:spPr>
          <a:xfrm flipV="1">
            <a:off x="3307119" y="281336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423940" y="2460994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 rot="2277005">
            <a:off x="5275951" y="3533077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6885976" y="2492305"/>
            <a:ext cx="1629374" cy="574158"/>
            <a:chOff x="6972319" y="1991264"/>
            <a:chExt cx="1629374" cy="574158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/>
          <p:cNvGrpSpPr/>
          <p:nvPr/>
        </p:nvGrpSpPr>
        <p:grpSpPr>
          <a:xfrm>
            <a:off x="6885976" y="4361054"/>
            <a:ext cx="1594801" cy="574158"/>
            <a:chOff x="6971653" y="3807759"/>
            <a:chExt cx="1594801" cy="574158"/>
          </a:xfrm>
        </p:grpSpPr>
        <p:cxnSp>
          <p:nvCxnSpPr>
            <p:cNvPr id="30" name="直線單箭頭接點 29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4350963" y="5467724"/>
            <a:ext cx="3913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value of the input connected by the weight</a:t>
            </a:r>
            <a:endParaRPr lang="zh-TW" altLang="en-US" sz="2800" dirty="0"/>
          </a:p>
        </p:txBody>
      </p:sp>
      <p:sp>
        <p:nvSpPr>
          <p:cNvPr id="41" name="右大括弧 40"/>
          <p:cNvSpPr/>
          <p:nvPr/>
        </p:nvSpPr>
        <p:spPr>
          <a:xfrm>
            <a:off x="3556674" y="5389860"/>
            <a:ext cx="471558" cy="1135304"/>
          </a:xfrm>
          <a:prstGeom prst="rightBrace">
            <a:avLst>
              <a:gd name="adj1" fmla="val 4065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7704366" y="4470489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7704366" y="2810893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2808009" y="260002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796726" y="41477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5011431" y="256932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5030353" y="414199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7165124" y="254209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7206814" y="414199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5" name="群組 104"/>
          <p:cNvGrpSpPr/>
          <p:nvPr/>
        </p:nvGrpSpPr>
        <p:grpSpPr>
          <a:xfrm>
            <a:off x="1191804" y="2876249"/>
            <a:ext cx="1588876" cy="1638300"/>
            <a:chOff x="1013669" y="3459098"/>
            <a:chExt cx="1588876" cy="1638300"/>
          </a:xfrm>
        </p:grpSpPr>
        <p:cxnSp>
          <p:nvCxnSpPr>
            <p:cNvPr id="184" name="直線單箭頭接點 18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群組 18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6" name="直線單箭頭接點 18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群組 106"/>
          <p:cNvGrpSpPr/>
          <p:nvPr/>
        </p:nvGrpSpPr>
        <p:grpSpPr>
          <a:xfrm>
            <a:off x="3410111" y="2861562"/>
            <a:ext cx="1588876" cy="1638300"/>
            <a:chOff x="1013669" y="3459098"/>
            <a:chExt cx="1588876" cy="1638300"/>
          </a:xfrm>
        </p:grpSpPr>
        <p:cxnSp>
          <p:nvCxnSpPr>
            <p:cNvPr id="179" name="直線單箭頭接點 17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群組 17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1" name="直線單箭頭接點 18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群組 107"/>
          <p:cNvGrpSpPr/>
          <p:nvPr/>
        </p:nvGrpSpPr>
        <p:grpSpPr>
          <a:xfrm>
            <a:off x="5610049" y="2841644"/>
            <a:ext cx="1588876" cy="1638300"/>
            <a:chOff x="1013669" y="3459098"/>
            <a:chExt cx="1588876" cy="1638300"/>
          </a:xfrm>
        </p:grpSpPr>
        <p:cxnSp>
          <p:nvCxnSpPr>
            <p:cNvPr id="174" name="直線單箭頭接點 17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群組 17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76" name="直線單箭頭接點 17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手繪多邊形 110"/>
          <p:cNvSpPr/>
          <p:nvPr/>
        </p:nvSpPr>
        <p:spPr>
          <a:xfrm>
            <a:off x="2863042" y="42735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手繪多邊形 120"/>
          <p:cNvSpPr/>
          <p:nvPr/>
        </p:nvSpPr>
        <p:spPr>
          <a:xfrm>
            <a:off x="2844432" y="268408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手繪多邊形 121"/>
          <p:cNvSpPr/>
          <p:nvPr/>
        </p:nvSpPr>
        <p:spPr>
          <a:xfrm>
            <a:off x="5073354" y="269527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5089698" y="421860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7222295" y="263385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>
            <a:off x="7269382" y="425203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1790734" y="239688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1957825" y="298520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1655529" y="450233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807808" y="393202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130" name="群組 129"/>
          <p:cNvGrpSpPr/>
          <p:nvPr/>
        </p:nvGrpSpPr>
        <p:grpSpPr>
          <a:xfrm>
            <a:off x="2554056" y="2978057"/>
            <a:ext cx="458287" cy="838405"/>
            <a:chOff x="10102194" y="1939763"/>
            <a:chExt cx="458287" cy="838405"/>
          </a:xfrm>
        </p:grpSpPr>
        <p:sp>
          <p:nvSpPr>
            <p:cNvPr id="171" name="矩形 17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2" name="直線單箭頭接點 17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字方塊 17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563581" y="4527396"/>
            <a:ext cx="458287" cy="838405"/>
            <a:chOff x="10102194" y="1939763"/>
            <a:chExt cx="458287" cy="838405"/>
          </a:xfrm>
        </p:grpSpPr>
        <p:sp>
          <p:nvSpPr>
            <p:cNvPr id="168" name="矩形 16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單箭頭接點 16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字方塊 16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34" name="文字方塊 133"/>
          <p:cNvSpPr txBox="1"/>
          <p:nvPr/>
        </p:nvSpPr>
        <p:spPr>
          <a:xfrm>
            <a:off x="3191955" y="2339501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3214274" y="3945032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4036142" y="237603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4203233" y="296434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3900937" y="448147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053216" y="391116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208921" y="237694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6376012" y="2965265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6073716" y="448239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6225995" y="3912083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5335742" y="236904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5358061" y="397457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48" name="群組 147"/>
          <p:cNvGrpSpPr/>
          <p:nvPr/>
        </p:nvGrpSpPr>
        <p:grpSpPr>
          <a:xfrm>
            <a:off x="4756700" y="2965942"/>
            <a:ext cx="458287" cy="838405"/>
            <a:chOff x="10102194" y="1939763"/>
            <a:chExt cx="458287" cy="838405"/>
          </a:xfrm>
        </p:grpSpPr>
        <p:sp>
          <p:nvSpPr>
            <p:cNvPr id="165" name="矩形 164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6" name="直線單箭頭接點 165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字方塊 166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4759078" y="4490265"/>
            <a:ext cx="458287" cy="838405"/>
            <a:chOff x="10102194" y="1939763"/>
            <a:chExt cx="458287" cy="838405"/>
          </a:xfrm>
        </p:grpSpPr>
        <p:sp>
          <p:nvSpPr>
            <p:cNvPr id="162" name="矩形 16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字方塊 16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50" name="群組 149"/>
          <p:cNvGrpSpPr/>
          <p:nvPr/>
        </p:nvGrpSpPr>
        <p:grpSpPr>
          <a:xfrm>
            <a:off x="6934940" y="2960750"/>
            <a:ext cx="458287" cy="838405"/>
            <a:chOff x="10102194" y="1939763"/>
            <a:chExt cx="458287" cy="838405"/>
          </a:xfrm>
        </p:grpSpPr>
        <p:sp>
          <p:nvSpPr>
            <p:cNvPr id="159" name="矩形 158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6989020" y="4517586"/>
            <a:ext cx="458287" cy="838405"/>
            <a:chOff x="10102194" y="1939763"/>
            <a:chExt cx="458287" cy="838405"/>
          </a:xfrm>
        </p:grpSpPr>
        <p:sp>
          <p:nvSpPr>
            <p:cNvPr id="156" name="矩形 15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單箭頭接點 15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152" name="矩形 151"/>
          <p:cNvSpPr/>
          <p:nvPr/>
        </p:nvSpPr>
        <p:spPr>
          <a:xfrm>
            <a:off x="831698" y="269527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800455" y="433704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843866" y="268181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38082" y="4281247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字方塊 195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6" name="文字方塊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>
            <a:off x="1723131" y="457408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/>
          <p:cNvSpPr/>
          <p:nvPr/>
        </p:nvSpPr>
        <p:spPr>
          <a:xfrm>
            <a:off x="3973337" y="4507143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/>
          <p:cNvSpPr/>
          <p:nvPr/>
        </p:nvSpPr>
        <p:spPr>
          <a:xfrm>
            <a:off x="6141727" y="448921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/>
              <p:cNvSpPr txBox="1"/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9" name="文字方塊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字方塊 199"/>
              <p:cNvSpPr txBox="1"/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0" name="文字方塊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手繪多邊形 10"/>
          <p:cNvSpPr/>
          <p:nvPr/>
        </p:nvSpPr>
        <p:spPr>
          <a:xfrm rot="21124121">
            <a:off x="1168244" y="4861339"/>
            <a:ext cx="609539" cy="1303867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手繪多邊形 200"/>
          <p:cNvSpPr/>
          <p:nvPr/>
        </p:nvSpPr>
        <p:spPr>
          <a:xfrm rot="20753515">
            <a:off x="3489315" y="4879396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手繪多邊形 201"/>
          <p:cNvSpPr/>
          <p:nvPr/>
        </p:nvSpPr>
        <p:spPr>
          <a:xfrm rot="20443089">
            <a:off x="5741664" y="4898505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44" grpId="0" animBg="1"/>
      <p:bldP spid="145" grpId="0" animBg="1"/>
      <p:bldP spid="6" grpId="0" animBg="1"/>
      <p:bldP spid="197" grpId="0" animBg="1"/>
      <p:bldP spid="198" grpId="0" animBg="1"/>
      <p:bldP spid="10" grpId="0"/>
      <p:bldP spid="199" grpId="0"/>
      <p:bldP spid="200" grpId="0"/>
      <p:bldP spid="11" grpId="0" animBg="1"/>
      <p:bldP spid="201" grpId="0" animBg="1"/>
      <p:bldP spid="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6098547" y="487721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512704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512704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457490" y="598948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下箭號 80"/>
          <p:cNvSpPr/>
          <p:nvPr/>
        </p:nvSpPr>
        <p:spPr>
          <a:xfrm rot="16200000" flipH="1">
            <a:off x="1526359" y="6092577"/>
            <a:ext cx="446431" cy="5841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3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8" grpId="0" animBg="1"/>
      <p:bldP spid="53" grpId="0" animBg="1"/>
      <p:bldP spid="44" grpId="0" animBg="1"/>
      <p:bldP spid="77" grpId="0"/>
      <p:bldP spid="78" grpId="0"/>
      <p:bldP spid="79" grpId="0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6098547" y="487721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512704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512704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457490" y="598948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下箭號 80"/>
          <p:cNvSpPr/>
          <p:nvPr/>
        </p:nvSpPr>
        <p:spPr>
          <a:xfrm rot="16200000" flipH="1">
            <a:off x="1526359" y="6092577"/>
            <a:ext cx="446431" cy="5841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群組 85"/>
          <p:cNvGrpSpPr/>
          <p:nvPr/>
        </p:nvGrpSpPr>
        <p:grpSpPr>
          <a:xfrm>
            <a:off x="3398226" y="4023380"/>
            <a:ext cx="3918289" cy="2555912"/>
            <a:chOff x="3499192" y="4150859"/>
            <a:chExt cx="3918289" cy="2555912"/>
          </a:xfrm>
        </p:grpSpPr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99192" y="4150859"/>
              <a:ext cx="3918289" cy="25559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959" t="-1667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753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1740</Words>
  <Application>Microsoft Office PowerPoint</Application>
  <PresentationFormat>如螢幕大小 (4:3)</PresentationFormat>
  <Paragraphs>321</Paragraphs>
  <Slides>19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Office 佈景主題</vt:lpstr>
      <vt:lpstr>方程式</vt:lpstr>
      <vt:lpstr>Microsoft 方程式編輯器 3.0</vt:lpstr>
      <vt:lpstr>Backpropagation</vt:lpstr>
      <vt:lpstr>Gradient Descent </vt:lpstr>
      <vt:lpstr>Chain Rule</vt:lpstr>
      <vt:lpstr>Backpropagation</vt:lpstr>
      <vt:lpstr>Backpropagation</vt:lpstr>
      <vt:lpstr>Backpropagation – Forward pass</vt:lpstr>
      <vt:lpstr>Backpropagation – Forward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6</cp:revision>
  <dcterms:created xsi:type="dcterms:W3CDTF">2016-10-25T03:26:56Z</dcterms:created>
  <dcterms:modified xsi:type="dcterms:W3CDTF">2016-10-25T07:58:35Z</dcterms:modified>
</cp:coreProperties>
</file>