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302" r:id="rId26"/>
    <p:sldId id="303" r:id="rId27"/>
    <p:sldId id="295" r:id="rId28"/>
    <p:sldId id="298" r:id="rId29"/>
    <p:sldId id="307" r:id="rId30"/>
    <p:sldId id="309" r:id="rId31"/>
    <p:sldId id="306" r:id="rId32"/>
    <p:sldId id="305" r:id="rId33"/>
    <p:sldId id="289" r:id="rId34"/>
    <p:sldId id="290" r:id="rId35"/>
    <p:sldId id="291" r:id="rId36"/>
    <p:sldId id="292" r:id="rId37"/>
    <p:sldId id="293" r:id="rId38"/>
    <p:sldId id="279" r:id="rId39"/>
    <p:sldId id="280" r:id="rId40"/>
    <p:sldId id="281" r:id="rId41"/>
    <p:sldId id="282" r:id="rId42"/>
    <p:sldId id="311" r:id="rId43"/>
    <p:sldId id="312" r:id="rId44"/>
    <p:sldId id="310" r:id="rId45"/>
    <p:sldId id="31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2070" autoAdjust="0"/>
  </p:normalViewPr>
  <p:slideViewPr>
    <p:cSldViewPr snapToGrid="0">
      <p:cViewPr varScale="1">
        <p:scale>
          <a:sx n="59" d="100"/>
          <a:sy n="59" d="100"/>
        </p:scale>
        <p:origin x="1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59A7-5386-49FD-83B9-BAD415B9CFAA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E8A1-852F-4483-B97B-027903F81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52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8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http://speech.ee.ntu.edu.tw/dokuwiki/lib/exe/fetch.php?media=speech:meeting:paper_report:paper_report_2015-08-12.pdf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9E8A1-852F-4483-B97B-027903F81BE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89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Very good example for </a:t>
            </a:r>
            <a:r>
              <a:rPr lang="en-US" altLang="zh-TW" dirty="0" err="1"/>
              <a:t>desing</a:t>
            </a:r>
            <a:r>
              <a:rPr lang="en-US" altLang="zh-TW" dirty="0"/>
              <a:t> your network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4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71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16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96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8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13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7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9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785C-54C5-4D8B-B184-EB6FE456442F}" type="datetimeFigureOut">
              <a:rPr lang="zh-TW" altLang="en-US" smtClean="0"/>
              <a:t>2016/11/12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659-2584-4F41-9346-BD823C040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1.wmf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scs.ryerson.ca/~aharley/vis/conv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Convolutional </a:t>
            </a:r>
            <a:br>
              <a:rPr lang="en-US" altLang="zh-TW" dirty="0"/>
            </a:br>
            <a:r>
              <a:rPr lang="en-US" altLang="zh-TW" dirty="0"/>
              <a:t>Neural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96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963015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447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If s</a:t>
            </a:r>
            <a:r>
              <a:rPr lang="zh-TW" altLang="en-US" sz="2400" dirty="0"/>
              <a:t>tride</a:t>
            </a:r>
            <a:r>
              <a:rPr lang="en-US" altLang="zh-TW" sz="2400" dirty="0"/>
              <a:t>=2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02911" y="4481651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We set s</a:t>
            </a:r>
            <a:r>
              <a:rPr lang="zh-TW" altLang="en-US" sz="2400" dirty="0"/>
              <a:t>tride</a:t>
            </a:r>
            <a:r>
              <a:rPr lang="en-US" altLang="zh-TW" sz="2400" dirty="0"/>
              <a:t>=1 below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2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28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63892" y="478405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186046" y="93337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32036" y="5259802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1484714" y="2399062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930824" y="2402206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432953" y="2405350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2432953" y="3767518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63890" y="478405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120535" y="936720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645024" y="1405708"/>
            <a:ext cx="524489" cy="454967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5563890" y="478405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713060" y="2785871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732036" y="5262585"/>
            <a:ext cx="729002" cy="708265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599875" y="6046055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cxnSp>
        <p:nvCxnSpPr>
          <p:cNvPr id="41" name="直線接點 40"/>
          <p:cNvCxnSpPr/>
          <p:nvPr/>
        </p:nvCxnSpPr>
        <p:spPr>
          <a:xfrm>
            <a:off x="929397" y="2425786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880630" y="3761564"/>
            <a:ext cx="1605623" cy="138227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8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4722062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563891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6405720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7247549" y="27879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4722062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5563891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6405720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7247549" y="358808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4722062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5563891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6405720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7247549" y="44458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722062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5563891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6405720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7247549" y="524595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687103" y="36512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309257" y="820093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985111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488818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30824" y="2400838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406593" y="2399062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985111" y="2810239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4905599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747428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589257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431086" y="29961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4905599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747428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589257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431086" y="3796296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4905599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747428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589257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431086" y="46540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4905599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747428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589257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431086" y="5454168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572000" y="1789385"/>
            <a:ext cx="3793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Do the same process for every filter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15409" y="3783331"/>
            <a:ext cx="1417126" cy="138252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167364" y="1732534"/>
            <a:ext cx="1207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tride</a:t>
            </a:r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415744" y="617416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 x 4 image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5799" y="4052684"/>
            <a:ext cx="2320707" cy="9724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Feature</a:t>
            </a:r>
          </a:p>
          <a:p>
            <a:pPr algn="ctr"/>
            <a:r>
              <a:rPr lang="en-US" altLang="zh-TW" sz="2800" dirty="0"/>
              <a:t>Map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45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3" grpId="0"/>
      <p:bldP spid="58" grpId="0" animBg="1"/>
      <p:bldP spid="60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Colorful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/>
          </p:nvPr>
        </p:nvGraphicFramePr>
        <p:xfrm>
          <a:off x="4953907" y="344242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>
            <p:extLst/>
          </p:nvPr>
        </p:nvGraphicFramePr>
        <p:xfrm>
          <a:off x="5117572" y="3647290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5324483" y="3849906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967403" y="16147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76035" y="234186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971758" y="157268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7680922" y="2301169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19803" y="176717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272203" y="1882328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24690" y="17087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6277090" y="1861136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向右箭號 4"/>
          <p:cNvSpPr/>
          <p:nvPr/>
        </p:nvSpPr>
        <p:spPr>
          <a:xfrm>
            <a:off x="4295788" y="4380417"/>
            <a:ext cx="508522" cy="86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353684" y="3059766"/>
            <a:ext cx="3927508" cy="3629534"/>
            <a:chOff x="353684" y="3059766"/>
            <a:chExt cx="3927508" cy="362953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22" y="3442427"/>
              <a:ext cx="3907070" cy="3246873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353684" y="3059766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Colorful image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866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1450294" y="1289137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29795" y="3012625"/>
            <a:ext cx="124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image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49" y="1312729"/>
            <a:ext cx="1915672" cy="1873101"/>
          </a:xfrm>
          <a:prstGeom prst="rect">
            <a:avLst/>
          </a:prstGeom>
        </p:spPr>
      </p:pic>
      <p:sp>
        <p:nvSpPr>
          <p:cNvPr id="7" name="向右箭號 62"/>
          <p:cNvSpPr/>
          <p:nvPr/>
        </p:nvSpPr>
        <p:spPr>
          <a:xfrm>
            <a:off x="3674008" y="2150881"/>
            <a:ext cx="1880625" cy="666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729707" y="2629555"/>
            <a:ext cx="170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4586226" y="1267812"/>
          <a:ext cx="964038" cy="815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7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4343" marR="54343" marT="27171" marB="2717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03901" y="1272565"/>
          <a:ext cx="947868" cy="8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-1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 marL="53431" marR="53431" marT="26715" marB="2671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040889" y="1045679"/>
            <a:ext cx="7090673" cy="2604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271968" y="389827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340356" y="461597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46174" y="404564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3" name="Object 12"/>
          <p:cNvGraphicFramePr>
            <a:graphicFrameLocks noChangeAspect="1"/>
          </p:cNvGraphicFramePr>
          <p:nvPr>
            <p:extLst/>
          </p:nvPr>
        </p:nvGraphicFramePr>
        <p:xfrm>
          <a:off x="5358873" y="3950393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73" y="3950393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/>
          </p:nvPr>
        </p:nvGraphicFramePr>
        <p:xfrm>
          <a:off x="5364169" y="4533122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9" y="4533122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6826131" y="3870638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6923241" y="388164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925583" y="466021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913950" y="5888222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6911203" y="531051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349881" y="601372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Object 12"/>
          <p:cNvGraphicFramePr>
            <a:graphicFrameLocks noChangeAspect="1"/>
          </p:cNvGraphicFramePr>
          <p:nvPr>
            <p:extLst/>
          </p:nvPr>
        </p:nvGraphicFramePr>
        <p:xfrm>
          <a:off x="5319713" y="5918269"/>
          <a:ext cx="4619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方程式" r:id="rId8" imgW="215640" imgH="228600" progId="Equation.3">
                  <p:embed/>
                </p:oleObj>
              </mc:Choice>
              <mc:Fallback>
                <p:oleObj name="方程式" r:id="rId8" imgW="21564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918269"/>
                        <a:ext cx="4619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 rot="5400000">
            <a:off x="5240926" y="52594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53" name="直線單箭頭接點 52"/>
          <p:cNvCxnSpPr>
            <a:stCxn id="43" idx="3"/>
            <a:endCxn id="46" idx="2"/>
          </p:cNvCxnSpPr>
          <p:nvPr/>
        </p:nvCxnSpPr>
        <p:spPr>
          <a:xfrm flipV="1">
            <a:off x="5684311" y="4168719"/>
            <a:ext cx="1238930" cy="1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2" idx="3"/>
            <a:endCxn id="47" idx="2"/>
          </p:cNvCxnSpPr>
          <p:nvPr/>
        </p:nvCxnSpPr>
        <p:spPr>
          <a:xfrm>
            <a:off x="5689074" y="4217093"/>
            <a:ext cx="123650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2" idx="3"/>
            <a:endCxn id="48" idx="2"/>
          </p:cNvCxnSpPr>
          <p:nvPr/>
        </p:nvCxnSpPr>
        <p:spPr>
          <a:xfrm>
            <a:off x="5689074" y="4217093"/>
            <a:ext cx="122487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4" idx="3"/>
            <a:endCxn id="46" idx="2"/>
          </p:cNvCxnSpPr>
          <p:nvPr/>
        </p:nvCxnSpPr>
        <p:spPr>
          <a:xfrm flipV="1">
            <a:off x="5716594" y="4168719"/>
            <a:ext cx="120664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1" idx="3"/>
            <a:endCxn id="47" idx="2"/>
          </p:cNvCxnSpPr>
          <p:nvPr/>
        </p:nvCxnSpPr>
        <p:spPr>
          <a:xfrm>
            <a:off x="5683256" y="4787422"/>
            <a:ext cx="124232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1" idx="3"/>
            <a:endCxn id="48" idx="2"/>
          </p:cNvCxnSpPr>
          <p:nvPr/>
        </p:nvCxnSpPr>
        <p:spPr>
          <a:xfrm>
            <a:off x="5683256" y="4787422"/>
            <a:ext cx="123069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1" idx="3"/>
            <a:endCxn id="46" idx="2"/>
          </p:cNvCxnSpPr>
          <p:nvPr/>
        </p:nvCxnSpPr>
        <p:spPr>
          <a:xfrm flipV="1">
            <a:off x="5781675" y="4168719"/>
            <a:ext cx="1141566" cy="1994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51" idx="3"/>
            <a:endCxn id="47" idx="2"/>
          </p:cNvCxnSpPr>
          <p:nvPr/>
        </p:nvCxnSpPr>
        <p:spPr>
          <a:xfrm flipV="1">
            <a:off x="5781675" y="4947289"/>
            <a:ext cx="1143908" cy="12154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3"/>
            <a:endCxn id="48" idx="2"/>
          </p:cNvCxnSpPr>
          <p:nvPr/>
        </p:nvCxnSpPr>
        <p:spPr>
          <a:xfrm>
            <a:off x="5781675" y="6162744"/>
            <a:ext cx="1132275" cy="12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內容版面配置區 3"/>
          <p:cNvGraphicFramePr>
            <a:graphicFrameLocks/>
          </p:cNvGraphicFramePr>
          <p:nvPr>
            <p:extLst/>
          </p:nvPr>
        </p:nvGraphicFramePr>
        <p:xfrm>
          <a:off x="3331975" y="4274711"/>
          <a:ext cx="1805646" cy="172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57450" marR="57450" marT="28725" marB="28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L="57450" marR="57450" marT="28725" marB="28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318572" y="150071"/>
            <a:ext cx="5639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Convolution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Fully Connected</a:t>
            </a:r>
            <a:endParaRPr lang="zh-TW" altLang="en-US" sz="3200" b="1" i="1" u="sng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476798" y="4688677"/>
            <a:ext cx="193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Fully-connected</a:t>
            </a:r>
            <a:endParaRPr lang="zh-TW" altLang="en-US" sz="2800" dirty="0"/>
          </a:p>
        </p:txBody>
      </p:sp>
      <p:sp>
        <p:nvSpPr>
          <p:cNvPr id="72" name="矩形 71"/>
          <p:cNvSpPr/>
          <p:nvPr/>
        </p:nvSpPr>
        <p:spPr>
          <a:xfrm>
            <a:off x="6732391" y="3797230"/>
            <a:ext cx="916129" cy="27492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6879" y="1232761"/>
            <a:ext cx="2085643" cy="20588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79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45797" y="236862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99969" y="1850005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84" y="1197255"/>
            <a:ext cx="2239711" cy="222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4" name="直線單箭頭接點 33"/>
          <p:cNvCxnSpPr/>
          <p:nvPr/>
        </p:nvCxnSpPr>
        <p:spPr>
          <a:xfrm>
            <a:off x="2022123" y="837829"/>
            <a:ext cx="860562" cy="570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839938" y="1571401"/>
            <a:ext cx="1042747" cy="965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5467" y="5303637"/>
            <a:ext cx="2371241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connect to 9 input, not fully connected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0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109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399969" y="1850005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9969" y="15203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22123" y="606997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11332" y="1834394"/>
            <a:ext cx="1417126" cy="138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45337" y="49450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445337" y="51111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445337" y="960797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3: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400000">
            <a:off x="5308019" y="1810764"/>
            <a:ext cx="8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461374" y="2239708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7: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461374" y="2701373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8: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61374" y="3151055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9: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 rot="5400000">
            <a:off x="5447334" y="3988283"/>
            <a:ext cx="53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01903" y="4438478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13: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296320" y="4902670"/>
            <a:ext cx="52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14: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296320" y="5380352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15: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 rot="5400000">
            <a:off x="5494533" y="6217727"/>
            <a:ext cx="42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455404" y="1408214"/>
            <a:ext cx="38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4: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228900" y="3562359"/>
            <a:ext cx="63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10: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291125" y="5789241"/>
            <a:ext cx="59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16: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5887504" y="145282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6" name="矩形 55"/>
          <p:cNvSpPr/>
          <p:nvPr/>
        </p:nvSpPr>
        <p:spPr>
          <a:xfrm>
            <a:off x="5887504" y="6142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矩形 56"/>
          <p:cNvSpPr/>
          <p:nvPr/>
        </p:nvSpPr>
        <p:spPr>
          <a:xfrm>
            <a:off x="5887504" y="1056629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5887504" y="1518425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887504" y="235632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887504" y="282531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887504" y="326767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5887504" y="372946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5887504" y="4519573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887504" y="4988561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5" name="矩形 64"/>
          <p:cNvSpPr/>
          <p:nvPr/>
        </p:nvSpPr>
        <p:spPr>
          <a:xfrm>
            <a:off x="5887504" y="5430920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5887504" y="5892716"/>
            <a:ext cx="270000" cy="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cxnSp>
        <p:nvCxnSpPr>
          <p:cNvPr id="68" name="直線單箭頭接點 67"/>
          <p:cNvCxnSpPr>
            <a:stCxn id="55" idx="3"/>
          </p:cNvCxnSpPr>
          <p:nvPr/>
        </p:nvCxnSpPr>
        <p:spPr>
          <a:xfrm>
            <a:off x="6157504" y="280282"/>
            <a:ext cx="1421404" cy="12773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6" idx="3"/>
          </p:cNvCxnSpPr>
          <p:nvPr/>
        </p:nvCxnSpPr>
        <p:spPr>
          <a:xfrm>
            <a:off x="6157504" y="749270"/>
            <a:ext cx="1421404" cy="808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57" idx="3"/>
          </p:cNvCxnSpPr>
          <p:nvPr/>
        </p:nvCxnSpPr>
        <p:spPr>
          <a:xfrm>
            <a:off x="6157504" y="1191629"/>
            <a:ext cx="1421404" cy="3659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6177394" y="1596965"/>
            <a:ext cx="1351279" cy="8944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109" idx="2"/>
          </p:cNvCxnSpPr>
          <p:nvPr/>
        </p:nvCxnSpPr>
        <p:spPr>
          <a:xfrm flipV="1">
            <a:off x="6177393" y="1537263"/>
            <a:ext cx="1371154" cy="141580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109" idx="2"/>
          </p:cNvCxnSpPr>
          <p:nvPr/>
        </p:nvCxnSpPr>
        <p:spPr>
          <a:xfrm flipV="1">
            <a:off x="6177393" y="1537263"/>
            <a:ext cx="1371154" cy="18631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3" idx="3"/>
          </p:cNvCxnSpPr>
          <p:nvPr/>
        </p:nvCxnSpPr>
        <p:spPr>
          <a:xfrm flipV="1">
            <a:off x="6157504" y="1644696"/>
            <a:ext cx="1351280" cy="30098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109" idx="2"/>
          </p:cNvCxnSpPr>
          <p:nvPr/>
        </p:nvCxnSpPr>
        <p:spPr>
          <a:xfrm flipV="1">
            <a:off x="6157503" y="1537263"/>
            <a:ext cx="1391044" cy="35651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109" idx="2"/>
          </p:cNvCxnSpPr>
          <p:nvPr/>
        </p:nvCxnSpPr>
        <p:spPr>
          <a:xfrm flipV="1">
            <a:off x="6157503" y="1537263"/>
            <a:ext cx="1391044" cy="4012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7548547" y="1177263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10" name="橢圓 109"/>
          <p:cNvSpPr/>
          <p:nvPr/>
        </p:nvSpPr>
        <p:spPr>
          <a:xfrm>
            <a:off x="7528673" y="29734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7" name="橢圓 116"/>
          <p:cNvSpPr/>
          <p:nvPr/>
        </p:nvSpPr>
        <p:spPr>
          <a:xfrm>
            <a:off x="446463" y="160780"/>
            <a:ext cx="454965" cy="45496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/>
          <p:cNvSpPr/>
          <p:nvPr/>
        </p:nvSpPr>
        <p:spPr>
          <a:xfrm>
            <a:off x="998655" y="132552"/>
            <a:ext cx="454965" cy="4549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1509844" y="145282"/>
            <a:ext cx="454965" cy="4549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橢圓 119"/>
          <p:cNvSpPr/>
          <p:nvPr/>
        </p:nvSpPr>
        <p:spPr>
          <a:xfrm>
            <a:off x="446463" y="619044"/>
            <a:ext cx="454965" cy="4549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/>
          <p:cNvSpPr/>
          <p:nvPr/>
        </p:nvSpPr>
        <p:spPr>
          <a:xfrm>
            <a:off x="998655" y="590816"/>
            <a:ext cx="454965" cy="4549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/>
          <p:cNvSpPr/>
          <p:nvPr/>
        </p:nvSpPr>
        <p:spPr>
          <a:xfrm>
            <a:off x="1509844" y="603546"/>
            <a:ext cx="454965" cy="4549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/>
          <p:cNvSpPr/>
          <p:nvPr/>
        </p:nvSpPr>
        <p:spPr>
          <a:xfrm>
            <a:off x="459086" y="1075126"/>
            <a:ext cx="454965" cy="454965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橢圓 123"/>
          <p:cNvSpPr/>
          <p:nvPr/>
        </p:nvSpPr>
        <p:spPr>
          <a:xfrm>
            <a:off x="1011278" y="1046898"/>
            <a:ext cx="454965" cy="454965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橢圓 124"/>
          <p:cNvSpPr/>
          <p:nvPr/>
        </p:nvSpPr>
        <p:spPr>
          <a:xfrm>
            <a:off x="1522467" y="1059628"/>
            <a:ext cx="454965" cy="454965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6515549" y="5760325"/>
            <a:ext cx="21267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Shared weights</a:t>
            </a:r>
            <a:endParaRPr lang="zh-TW" altLang="en-US" sz="2400" dirty="0"/>
          </a:p>
        </p:txBody>
      </p:sp>
      <p:cxnSp>
        <p:nvCxnSpPr>
          <p:cNvPr id="72" name="直線單箭頭接點 71"/>
          <p:cNvCxnSpPr>
            <a:stCxn id="56" idx="3"/>
            <a:endCxn id="110" idx="2"/>
          </p:cNvCxnSpPr>
          <p:nvPr/>
        </p:nvCxnSpPr>
        <p:spPr>
          <a:xfrm>
            <a:off x="6157504" y="749270"/>
            <a:ext cx="1371169" cy="258419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7" idx="3"/>
            <a:endCxn id="110" idx="2"/>
          </p:cNvCxnSpPr>
          <p:nvPr/>
        </p:nvCxnSpPr>
        <p:spPr>
          <a:xfrm>
            <a:off x="6157504" y="1191629"/>
            <a:ext cx="1371169" cy="21418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58" idx="3"/>
            <a:endCxn id="110" idx="2"/>
          </p:cNvCxnSpPr>
          <p:nvPr/>
        </p:nvCxnSpPr>
        <p:spPr>
          <a:xfrm>
            <a:off x="6157504" y="1653425"/>
            <a:ext cx="1371169" cy="168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110" idx="2"/>
          </p:cNvCxnSpPr>
          <p:nvPr/>
        </p:nvCxnSpPr>
        <p:spPr>
          <a:xfrm>
            <a:off x="6186794" y="2980636"/>
            <a:ext cx="1341879" cy="352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110" idx="2"/>
          </p:cNvCxnSpPr>
          <p:nvPr/>
        </p:nvCxnSpPr>
        <p:spPr>
          <a:xfrm flipV="1">
            <a:off x="6173541" y="3333466"/>
            <a:ext cx="1355132" cy="12503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110" idx="2"/>
          </p:cNvCxnSpPr>
          <p:nvPr/>
        </p:nvCxnSpPr>
        <p:spPr>
          <a:xfrm flipV="1">
            <a:off x="6173556" y="3333466"/>
            <a:ext cx="1355117" cy="5699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64" idx="3"/>
          </p:cNvCxnSpPr>
          <p:nvPr/>
        </p:nvCxnSpPr>
        <p:spPr>
          <a:xfrm flipV="1">
            <a:off x="6157504" y="3361033"/>
            <a:ext cx="1336956" cy="176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5" idx="3"/>
          </p:cNvCxnSpPr>
          <p:nvPr/>
        </p:nvCxnSpPr>
        <p:spPr>
          <a:xfrm flipV="1">
            <a:off x="6157504" y="3326993"/>
            <a:ext cx="1359292" cy="22389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6" idx="3"/>
          </p:cNvCxnSpPr>
          <p:nvPr/>
        </p:nvCxnSpPr>
        <p:spPr>
          <a:xfrm flipV="1">
            <a:off x="6157504" y="3389926"/>
            <a:ext cx="1344118" cy="26377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708602" y="4640718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pic>
        <p:nvPicPr>
          <p:cNvPr id="87" name="圖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76" y="1215655"/>
            <a:ext cx="2229885" cy="2242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5" name="直線單箭頭接點 34"/>
          <p:cNvCxnSpPr/>
          <p:nvPr/>
        </p:nvCxnSpPr>
        <p:spPr>
          <a:xfrm flipV="1">
            <a:off x="2328458" y="1557594"/>
            <a:ext cx="945481" cy="9338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2123" y="837829"/>
            <a:ext cx="1251816" cy="685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619053" y="5258561"/>
            <a:ext cx="279724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Less parameters!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29478" y="5937959"/>
            <a:ext cx="348532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Even less parameters!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8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67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29772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69420" y="5080581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895269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1737098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2578927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3420756" y="32852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895269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1737098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2578927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>
            <a:off x="3420756" y="4085394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>
            <a:off x="895269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1" name="橢圓 20"/>
          <p:cNvSpPr/>
          <p:nvPr/>
        </p:nvSpPr>
        <p:spPr>
          <a:xfrm>
            <a:off x="1737098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2578927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3420756" y="49431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895269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1737098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2578927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3420756" y="574326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5711842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7200612" y="208662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42" name="橢圓 41"/>
          <p:cNvSpPr/>
          <p:nvPr/>
        </p:nvSpPr>
        <p:spPr>
          <a:xfrm>
            <a:off x="5064249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3" name="橢圓 42"/>
          <p:cNvSpPr/>
          <p:nvPr/>
        </p:nvSpPr>
        <p:spPr>
          <a:xfrm>
            <a:off x="5906078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4" name="橢圓 43"/>
          <p:cNvSpPr/>
          <p:nvPr/>
        </p:nvSpPr>
        <p:spPr>
          <a:xfrm>
            <a:off x="6747907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5" name="橢圓 44"/>
          <p:cNvSpPr/>
          <p:nvPr/>
        </p:nvSpPr>
        <p:spPr>
          <a:xfrm>
            <a:off x="7589736" y="33541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5064249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5906078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48" name="橢圓 47"/>
          <p:cNvSpPr/>
          <p:nvPr/>
        </p:nvSpPr>
        <p:spPr>
          <a:xfrm>
            <a:off x="6747907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49" name="橢圓 48"/>
          <p:cNvSpPr/>
          <p:nvPr/>
        </p:nvSpPr>
        <p:spPr>
          <a:xfrm>
            <a:off x="7589736" y="415428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橢圓 49"/>
          <p:cNvSpPr/>
          <p:nvPr/>
        </p:nvSpPr>
        <p:spPr>
          <a:xfrm>
            <a:off x="5064249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1" name="橢圓 50"/>
          <p:cNvSpPr/>
          <p:nvPr/>
        </p:nvSpPr>
        <p:spPr>
          <a:xfrm>
            <a:off x="5906078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2" name="橢圓 51"/>
          <p:cNvSpPr/>
          <p:nvPr/>
        </p:nvSpPr>
        <p:spPr>
          <a:xfrm>
            <a:off x="6747907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>
            <a:off x="7589736" y="50120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>
            <a:off x="5064249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>
            <a:off x="5906078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>
            <a:off x="6747907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-4</a:t>
            </a:r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>
            <a:off x="7589736" y="5812152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/>
          </p:nvPr>
        </p:nvGraphicFramePr>
        <p:xfrm>
          <a:off x="1706936" y="1617399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文字方塊 58"/>
          <p:cNvSpPr txBox="1"/>
          <p:nvPr/>
        </p:nvSpPr>
        <p:spPr>
          <a:xfrm>
            <a:off x="3329090" y="2072366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95269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2578926" y="3285294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895269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578926" y="4940857"/>
            <a:ext cx="1561830" cy="152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064250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747907" y="3325344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064250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747907" y="4980907"/>
            <a:ext cx="1561830" cy="15201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6" grpId="0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9" grpId="0"/>
      <p:bldP spid="3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12061" y="5713470"/>
            <a:ext cx="61483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the network be simplified by considering the properties of images?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671810" y="1950477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943401" y="2988748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052717" y="4234638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919517" y="2209945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0198" y="26681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6016" y="209784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2758715" y="2002591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715" y="2002591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764011" y="2585320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011" y="2585320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854913" y="1922836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952023" y="193383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954365" y="27124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942732" y="3940420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 rot="5400000">
            <a:off x="3939985" y="336271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749723" y="406592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2746607" y="3969673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607" y="3969673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 rot="5400000">
            <a:off x="2625655" y="335086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5180499" y="190648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67585" y="193383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269927" y="271240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258294" y="394042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255547" y="336271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6556594" y="188227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32438" y="19322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634780" y="269213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641808" y="39388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 rot="5400000">
            <a:off x="6639061" y="33579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79522" y="187815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886471" y="266817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886459" y="388350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5" name="直線單箭頭接點 34"/>
          <p:cNvCxnSpPr>
            <a:stCxn id="15" idx="6"/>
            <a:endCxn id="23" idx="2"/>
          </p:cNvCxnSpPr>
          <p:nvPr/>
        </p:nvCxnSpPr>
        <p:spPr>
          <a:xfrm>
            <a:off x="4526181" y="22209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526181" y="301266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4516890" y="423463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6" idx="6"/>
            <a:endCxn id="23" idx="2"/>
          </p:cNvCxnSpPr>
          <p:nvPr/>
        </p:nvCxnSpPr>
        <p:spPr>
          <a:xfrm flipV="1">
            <a:off x="4528523" y="2220917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5" idx="6"/>
            <a:endCxn id="24" idx="2"/>
          </p:cNvCxnSpPr>
          <p:nvPr/>
        </p:nvCxnSpPr>
        <p:spPr>
          <a:xfrm>
            <a:off x="4526181" y="2220917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6"/>
            <a:endCxn id="25" idx="2"/>
          </p:cNvCxnSpPr>
          <p:nvPr/>
        </p:nvCxnSpPr>
        <p:spPr>
          <a:xfrm>
            <a:off x="4526181" y="2220917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6"/>
            <a:endCxn id="25" idx="2"/>
          </p:cNvCxnSpPr>
          <p:nvPr/>
        </p:nvCxnSpPr>
        <p:spPr>
          <a:xfrm>
            <a:off x="4528523" y="2999487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6"/>
            <a:endCxn id="23" idx="2"/>
          </p:cNvCxnSpPr>
          <p:nvPr/>
        </p:nvCxnSpPr>
        <p:spPr>
          <a:xfrm flipV="1">
            <a:off x="4516890" y="2220917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7" idx="6"/>
            <a:endCxn id="24" idx="2"/>
          </p:cNvCxnSpPr>
          <p:nvPr/>
        </p:nvCxnSpPr>
        <p:spPr>
          <a:xfrm flipV="1">
            <a:off x="4516890" y="2999487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15" idx="2"/>
          </p:cNvCxnSpPr>
          <p:nvPr/>
        </p:nvCxnSpPr>
        <p:spPr>
          <a:xfrm flipV="1">
            <a:off x="3092623" y="2220917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1" idx="3"/>
            <a:endCxn id="16" idx="2"/>
          </p:cNvCxnSpPr>
          <p:nvPr/>
        </p:nvCxnSpPr>
        <p:spPr>
          <a:xfrm>
            <a:off x="3088916" y="2269291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11" idx="3"/>
            <a:endCxn id="17" idx="2"/>
          </p:cNvCxnSpPr>
          <p:nvPr/>
        </p:nvCxnSpPr>
        <p:spPr>
          <a:xfrm>
            <a:off x="3088916" y="2269291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3" idx="3"/>
            <a:endCxn id="15" idx="2"/>
          </p:cNvCxnSpPr>
          <p:nvPr/>
        </p:nvCxnSpPr>
        <p:spPr>
          <a:xfrm flipV="1">
            <a:off x="3116436" y="2220917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0" idx="3"/>
            <a:endCxn id="16" idx="2"/>
          </p:cNvCxnSpPr>
          <p:nvPr/>
        </p:nvCxnSpPr>
        <p:spPr>
          <a:xfrm>
            <a:off x="3083098" y="2839620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0" idx="3"/>
            <a:endCxn id="17" idx="2"/>
          </p:cNvCxnSpPr>
          <p:nvPr/>
        </p:nvCxnSpPr>
        <p:spPr>
          <a:xfrm>
            <a:off x="3083098" y="2839620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0" idx="3"/>
            <a:endCxn id="15" idx="2"/>
          </p:cNvCxnSpPr>
          <p:nvPr/>
        </p:nvCxnSpPr>
        <p:spPr>
          <a:xfrm flipV="1">
            <a:off x="3154595" y="2220917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0" idx="3"/>
            <a:endCxn id="16" idx="2"/>
          </p:cNvCxnSpPr>
          <p:nvPr/>
        </p:nvCxnSpPr>
        <p:spPr>
          <a:xfrm flipV="1">
            <a:off x="3128226" y="2999487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0" idx="3"/>
            <a:endCxn id="17" idx="2"/>
          </p:cNvCxnSpPr>
          <p:nvPr/>
        </p:nvCxnSpPr>
        <p:spPr>
          <a:xfrm>
            <a:off x="3128226" y="4214093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876050" y="223127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5876050" y="3023022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866759" y="4244991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5878392" y="2231270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876050" y="2231270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876050" y="2231270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878392" y="3009840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866759" y="2231270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866759" y="3009840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圖說文字 5"/>
          <p:cNvSpPr/>
          <p:nvPr/>
        </p:nvSpPr>
        <p:spPr>
          <a:xfrm>
            <a:off x="515762" y="4733640"/>
            <a:ext cx="2367361" cy="838175"/>
          </a:xfrm>
          <a:prstGeom prst="wedgeRectCallout">
            <a:avLst>
              <a:gd name="adj1" fmla="val 104613"/>
              <a:gd name="adj2" fmla="val -10850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The most basic classifiers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矩形圖說文字 113"/>
          <p:cNvSpPr/>
          <p:nvPr/>
        </p:nvSpPr>
        <p:spPr>
          <a:xfrm>
            <a:off x="3116436" y="4703618"/>
            <a:ext cx="3239225" cy="886505"/>
          </a:xfrm>
          <a:prstGeom prst="wedgeRectCallout">
            <a:avLst>
              <a:gd name="adj1" fmla="val 23550"/>
              <a:gd name="adj2" fmla="val -9313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1</a:t>
            </a:r>
            <a:r>
              <a:rPr lang="en-US" altLang="zh-TW" sz="2400" baseline="30000" dirty="0">
                <a:solidFill>
                  <a:schemeClr val="bg1"/>
                </a:solidFill>
              </a:rPr>
              <a:t>st</a:t>
            </a:r>
            <a:r>
              <a:rPr lang="en-US" altLang="zh-TW" sz="2400" dirty="0">
                <a:solidFill>
                  <a:schemeClr val="bg1"/>
                </a:solidFill>
              </a:rPr>
              <a:t> layer as module to build classifiers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圖說文字 114"/>
          <p:cNvSpPr/>
          <p:nvPr/>
        </p:nvSpPr>
        <p:spPr>
          <a:xfrm>
            <a:off x="6541633" y="4741528"/>
            <a:ext cx="2367361" cy="838175"/>
          </a:xfrm>
          <a:prstGeom prst="wedgeRectCallout">
            <a:avLst>
              <a:gd name="adj1" fmla="val -39198"/>
              <a:gd name="adj2" fmla="val -10865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Use 2</a:t>
            </a:r>
            <a:r>
              <a:rPr lang="en-US" altLang="zh-TW" sz="2400" baseline="30000" dirty="0">
                <a:solidFill>
                  <a:schemeClr val="bg1"/>
                </a:solidFill>
              </a:rPr>
              <a:t>nd</a:t>
            </a:r>
            <a:r>
              <a:rPr lang="en-US" altLang="zh-TW" sz="2400" dirty="0">
                <a:solidFill>
                  <a:schemeClr val="bg1"/>
                </a:solidFill>
              </a:rPr>
              <a:t> layer as module ……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8536" y="2019128"/>
            <a:ext cx="444581" cy="444581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396" y="2769085"/>
            <a:ext cx="443374" cy="443374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2440" y="3980789"/>
            <a:ext cx="460064" cy="45276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6924" y="1884085"/>
            <a:ext cx="599559" cy="599559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8236" y="3858096"/>
            <a:ext cx="616933" cy="651527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39572" y="2716573"/>
            <a:ext cx="600812" cy="600812"/>
          </a:xfrm>
          <a:prstGeom prst="rect">
            <a:avLst/>
          </a:prstGeom>
        </p:spPr>
      </p:pic>
      <p:pic>
        <p:nvPicPr>
          <p:cNvPr id="71" name="圖片 7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25272" y="1788416"/>
            <a:ext cx="790575" cy="762000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34796" y="2659587"/>
            <a:ext cx="771525" cy="723900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34796" y="3718353"/>
            <a:ext cx="752170" cy="772777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909103" y="808885"/>
            <a:ext cx="299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zh-TW" dirty="0" err="1">
                <a:solidFill>
                  <a:srgbClr val="0070C0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, M. D., </a:t>
            </a:r>
            <a:r>
              <a:rPr lang="en-US" altLang="zh-TW" i="1" dirty="0">
                <a:solidFill>
                  <a:srgbClr val="0070C0"/>
                </a:solidFill>
                <a:latin typeface="Arial" panose="020B0604020202020204" pitchFamily="34" charset="0"/>
              </a:rPr>
              <a:t>ECCV 2014</a:t>
            </a:r>
            <a:r>
              <a:rPr lang="en-US" altLang="zh-TW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76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57" y="2099291"/>
            <a:ext cx="2115242" cy="1438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608182" y="3590873"/>
            <a:ext cx="18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Represented as pixels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0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2" grpId="0" animBg="1"/>
      <p:bldP spid="63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Max Pooling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/>
          </p:nvPr>
        </p:nvGraphicFramePr>
        <p:xfrm>
          <a:off x="338635" y="2503457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2107" y="5493365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598679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7570286" y="3086837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7570286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6598679" y="4195136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6788771" y="3303596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7795350" y="3281294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7795350" y="4352180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03112" y="4354671"/>
            <a:ext cx="720000" cy="7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25893" y="5185949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 x 2 image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436727" y="5699909"/>
            <a:ext cx="2267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Each filter </a:t>
            </a:r>
          </a:p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is a channel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152252" y="2729341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36727" y="1957287"/>
            <a:ext cx="22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New image </a:t>
            </a:r>
          </a:p>
          <a:p>
            <a:pPr algn="ctr"/>
            <a:r>
              <a:rPr lang="en-US" altLang="zh-TW" sz="2800" dirty="0"/>
              <a:t>but smaller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014707" y="2610493"/>
            <a:ext cx="1375221" cy="1067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Conv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4011639" y="4187992"/>
            <a:ext cx="1378290" cy="1067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Max</a:t>
            </a:r>
          </a:p>
          <a:p>
            <a:pPr algn="ctr"/>
            <a:r>
              <a:rPr lang="en-US" altLang="zh-TW" sz="2800" dirty="0"/>
              <a:t>Pooling</a:t>
            </a:r>
            <a:endParaRPr lang="zh-TW" altLang="en-US" sz="2800" dirty="0"/>
          </a:p>
        </p:txBody>
      </p:sp>
      <p:sp>
        <p:nvSpPr>
          <p:cNvPr id="21" name="向右箭號 20"/>
          <p:cNvSpPr/>
          <p:nvPr/>
        </p:nvSpPr>
        <p:spPr>
          <a:xfrm>
            <a:off x="5378125" y="4289228"/>
            <a:ext cx="859387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4454982" y="3518705"/>
            <a:ext cx="491601" cy="8469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1848547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381456" y="3568646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74351" y="5210416"/>
            <a:ext cx="428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number of the channel is the number of filters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74351" y="4250781"/>
            <a:ext cx="424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Smaller than the original image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534847" y="3875087"/>
            <a:ext cx="22700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89870" y="4002423"/>
            <a:ext cx="1856830" cy="1899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1561968" y="1612084"/>
            <a:ext cx="1947915" cy="1771562"/>
            <a:chOff x="1561968" y="1612084"/>
            <a:chExt cx="1947915" cy="1771562"/>
          </a:xfrm>
        </p:grpSpPr>
        <p:sp>
          <p:nvSpPr>
            <p:cNvPr id="30" name="橢圓 29"/>
            <p:cNvSpPr/>
            <p:nvPr/>
          </p:nvSpPr>
          <p:spPr>
            <a:xfrm>
              <a:off x="1593212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2564819" y="1612084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2533575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61968" y="2504111"/>
              <a:ext cx="720000" cy="72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83304" y="1828843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9883" y="1806541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2758639" y="2661155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1766401" y="2663646"/>
              <a:ext cx="720000" cy="72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4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7" grpId="0"/>
      <p:bldP spid="28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8650" y="2562542"/>
            <a:ext cx="4369145" cy="407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260066" y="3414978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155254" y="5630639"/>
            <a:ext cx="2097183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new image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7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67012" y="2473538"/>
            <a:ext cx="1943214" cy="2049364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2509007" y="3902849"/>
            <a:ext cx="136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Flatten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4212000" y="194885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2" name="橢圓 21"/>
          <p:cNvSpPr/>
          <p:nvPr/>
        </p:nvSpPr>
        <p:spPr>
          <a:xfrm>
            <a:off x="4212000" y="10843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3" name="橢圓 22"/>
          <p:cNvSpPr/>
          <p:nvPr/>
        </p:nvSpPr>
        <p:spPr>
          <a:xfrm>
            <a:off x="4212000" y="1923284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橢圓 23"/>
          <p:cNvSpPr/>
          <p:nvPr/>
        </p:nvSpPr>
        <p:spPr>
          <a:xfrm>
            <a:off x="4212000" y="2778220"/>
            <a:ext cx="720000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" name="橢圓 24"/>
          <p:cNvSpPr/>
          <p:nvPr/>
        </p:nvSpPr>
        <p:spPr>
          <a:xfrm>
            <a:off x="4212000" y="3615067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26" name="橢圓 25"/>
          <p:cNvSpPr/>
          <p:nvPr/>
        </p:nvSpPr>
        <p:spPr>
          <a:xfrm>
            <a:off x="4212000" y="440275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7" name="橢圓 26"/>
          <p:cNvSpPr/>
          <p:nvPr/>
        </p:nvSpPr>
        <p:spPr>
          <a:xfrm>
            <a:off x="4212000" y="5204579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橢圓 27"/>
          <p:cNvSpPr/>
          <p:nvPr/>
        </p:nvSpPr>
        <p:spPr>
          <a:xfrm>
            <a:off x="4212000" y="6029276"/>
            <a:ext cx="720000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" name="向右箭號 4"/>
          <p:cNvSpPr/>
          <p:nvPr/>
        </p:nvSpPr>
        <p:spPr>
          <a:xfrm>
            <a:off x="4987646" y="3190637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7473525" y="3419072"/>
            <a:ext cx="558279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601571" y="2724281"/>
            <a:ext cx="3201477" cy="2629618"/>
            <a:chOff x="-2630921" y="4440114"/>
            <a:chExt cx="3201477" cy="2629618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-2630921" y="4440114"/>
              <a:ext cx="3201477" cy="1701788"/>
            </a:xfrm>
            <a:prstGeom prst="rect">
              <a:avLst/>
            </a:prstGeom>
          </p:spPr>
        </p:pic>
        <p:sp>
          <p:nvSpPr>
            <p:cNvPr id="31" name="文字方塊 30"/>
            <p:cNvSpPr txBox="1"/>
            <p:nvPr/>
          </p:nvSpPr>
          <p:spPr>
            <a:xfrm>
              <a:off x="-2630921" y="6238735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34" name="向右箭號 33"/>
          <p:cNvSpPr/>
          <p:nvPr/>
        </p:nvSpPr>
        <p:spPr>
          <a:xfrm>
            <a:off x="2325687" y="3202044"/>
            <a:ext cx="1832676" cy="7287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5" y="1451668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72" y="4697760"/>
            <a:ext cx="4171950" cy="266700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>
            <a:off x="2202602" y="1671305"/>
            <a:ext cx="17095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128698" y="1671305"/>
            <a:ext cx="33547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4559811" y="1671305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815728" y="1672553"/>
            <a:ext cx="16773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2046048" y="1908773"/>
            <a:ext cx="278086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50183"/>
              </p:ext>
            </p:extLst>
          </p:nvPr>
        </p:nvGraphicFramePr>
        <p:xfrm>
          <a:off x="723413" y="2204047"/>
          <a:ext cx="138260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26113"/>
              </p:ext>
            </p:extLst>
          </p:nvPr>
        </p:nvGraphicFramePr>
        <p:xfrm>
          <a:off x="1492451" y="2368009"/>
          <a:ext cx="139872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7" name="文字方塊 56"/>
          <p:cNvSpPr txBox="1"/>
          <p:nvPr/>
        </p:nvSpPr>
        <p:spPr>
          <a:xfrm>
            <a:off x="3621426" y="2453104"/>
            <a:ext cx="180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3x3</a:t>
            </a:r>
            <a:r>
              <a:rPr lang="en-US" altLang="zh-TW" sz="2400" dirty="0"/>
              <a:t> filters.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927090" y="2521757"/>
            <a:ext cx="69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44773" y="3522805"/>
            <a:ext cx="363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Input_shape</a:t>
            </a:r>
            <a:r>
              <a:rPr lang="en-US" altLang="zh-TW" sz="2400" dirty="0"/>
              <a:t> = ( 1 , 28 , 28 )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37329" y="3961662"/>
            <a:ext cx="330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1: black/weight, 3: RGB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619310" y="3984470"/>
            <a:ext cx="202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 x 28 pixels</a:t>
            </a:r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>
            <a:off x="1652977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>
            <a:off x="2354073" y="511785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64" name="橢圓 63"/>
          <p:cNvSpPr/>
          <p:nvPr/>
        </p:nvSpPr>
        <p:spPr>
          <a:xfrm>
            <a:off x="1645830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-3</a:t>
            </a:r>
            <a:endParaRPr lang="zh-TW" altLang="en-US" sz="2400" dirty="0"/>
          </a:p>
        </p:txBody>
      </p:sp>
      <p:sp>
        <p:nvSpPr>
          <p:cNvPr id="65" name="橢圓 64"/>
          <p:cNvSpPr/>
          <p:nvPr/>
        </p:nvSpPr>
        <p:spPr>
          <a:xfrm>
            <a:off x="2346156" y="5838602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1652977" y="5092535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40494" y="5130469"/>
            <a:ext cx="630000" cy="63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940494" y="5105152"/>
            <a:ext cx="1331096" cy="1376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右 71"/>
          <p:cNvSpPr/>
          <p:nvPr/>
        </p:nvSpPr>
        <p:spPr>
          <a:xfrm>
            <a:off x="3082439" y="5583877"/>
            <a:ext cx="783688" cy="476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74178" y="1258953"/>
            <a:ext cx="5365985" cy="32125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1222905" y="4598769"/>
            <a:ext cx="4524701" cy="2054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單箭頭接點 75"/>
          <p:cNvCxnSpPr>
            <a:stCxn id="29" idx="1"/>
          </p:cNvCxnSpPr>
          <p:nvPr/>
        </p:nvCxnSpPr>
        <p:spPr>
          <a:xfrm flipH="1">
            <a:off x="5747607" y="2152300"/>
            <a:ext cx="560901" cy="8217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30" idx="1"/>
            <a:endCxn id="74" idx="3"/>
          </p:cNvCxnSpPr>
          <p:nvPr/>
        </p:nvCxnSpPr>
        <p:spPr>
          <a:xfrm flipH="1">
            <a:off x="5747606" y="3252312"/>
            <a:ext cx="560902" cy="23736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469706" y="3933200"/>
            <a:ext cx="274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2894670" y="3933200"/>
            <a:ext cx="8442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 flipH="1">
            <a:off x="2088136" y="3956215"/>
            <a:ext cx="518600" cy="1519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424134" y="3940359"/>
            <a:ext cx="702867" cy="145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3" y="1874056"/>
            <a:ext cx="4867275" cy="5524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8" y="3118834"/>
            <a:ext cx="4171950" cy="26670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78" y="4197792"/>
            <a:ext cx="4419600" cy="3048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03" y="5238660"/>
            <a:ext cx="4219575" cy="25717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88642" y="133290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888642" y="249980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888642" y="351322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88642" y="459536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888642" y="5624892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cxnSp>
        <p:nvCxnSpPr>
          <p:cNvPr id="33" name="直線單箭頭接點 32"/>
          <p:cNvCxnSpPr>
            <a:stCxn id="29" idx="1"/>
            <a:endCxn id="2" idx="3"/>
          </p:cNvCxnSpPr>
          <p:nvPr/>
        </p:nvCxnSpPr>
        <p:spPr>
          <a:xfrm flipH="1" flipV="1">
            <a:off x="5571978" y="2150281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5571978" y="3250293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571978" y="4352134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5579349" y="5400385"/>
            <a:ext cx="736530" cy="201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0856" y="2309174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8078" y="4407663"/>
            <a:ext cx="3158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parameters for each filter?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3529" y="2507093"/>
            <a:ext cx="48781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9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063618" y="4623798"/>
            <a:ext cx="70763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87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" grpId="0"/>
      <p:bldP spid="28" grpId="0"/>
      <p:bldP spid="4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91045" y="141751"/>
            <a:ext cx="5540375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Only modified the </a:t>
            </a:r>
            <a:r>
              <a:rPr lang="en-US" altLang="zh-TW" sz="2400" b="1" i="1" dirty="0"/>
              <a:t>network structure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input format (vector -&gt; 3-D tensor)</a:t>
            </a:r>
            <a:endParaRPr lang="zh-TW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534110" y="265062"/>
            <a:ext cx="2106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CNN in </a:t>
            </a:r>
            <a:r>
              <a:rPr lang="en-US" altLang="zh-TW" sz="2800" b="1" i="1" u="sng" dirty="0" err="1"/>
              <a:t>Keras</a:t>
            </a:r>
            <a:endParaRPr lang="zh-TW" altLang="en-US" sz="2800" b="1" i="1" u="sng" dirty="0"/>
          </a:p>
        </p:txBody>
      </p:sp>
      <p:sp>
        <p:nvSpPr>
          <p:cNvPr id="29" name="矩形 28"/>
          <p:cNvSpPr/>
          <p:nvPr/>
        </p:nvSpPr>
        <p:spPr>
          <a:xfrm>
            <a:off x="6308508" y="187405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308508" y="297406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6308508" y="404228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6308508" y="507553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4" name="向下箭號 11"/>
          <p:cNvSpPr/>
          <p:nvPr/>
        </p:nvSpPr>
        <p:spPr>
          <a:xfrm>
            <a:off x="6928205" y="139631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17"/>
          <p:cNvSpPr/>
          <p:nvPr/>
        </p:nvSpPr>
        <p:spPr>
          <a:xfrm>
            <a:off x="6928205" y="250709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下箭號 18"/>
          <p:cNvSpPr/>
          <p:nvPr/>
        </p:nvSpPr>
        <p:spPr>
          <a:xfrm>
            <a:off x="6928205" y="359873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19"/>
          <p:cNvSpPr/>
          <p:nvPr/>
        </p:nvSpPr>
        <p:spPr>
          <a:xfrm>
            <a:off x="6928205" y="463372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190457" y="972748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253211" y="1364983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 x 28 x 28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253211" y="2480449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26 x 26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253211" y="3556630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x 13 x 13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253211" y="461386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253211" y="5552297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5 x 5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267596" y="5851258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38" name="右彎箭號 16"/>
          <p:cNvSpPr/>
          <p:nvPr/>
        </p:nvSpPr>
        <p:spPr>
          <a:xfrm rot="10800000">
            <a:off x="4864709" y="5651583"/>
            <a:ext cx="2451998" cy="631290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右彎箭號 21"/>
          <p:cNvSpPr/>
          <p:nvPr/>
        </p:nvSpPr>
        <p:spPr>
          <a:xfrm rot="16200000">
            <a:off x="2152146" y="5127138"/>
            <a:ext cx="726735" cy="139867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03" y="6328591"/>
            <a:ext cx="2847975" cy="2667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2178715" y="5482755"/>
            <a:ext cx="100646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1250</a:t>
            </a:r>
            <a:endParaRPr lang="zh-TW" altLang="en-US" sz="2400" dirty="0"/>
          </a:p>
        </p:txBody>
      </p:sp>
      <p:grpSp>
        <p:nvGrpSpPr>
          <p:cNvPr id="41" name="群組 40"/>
          <p:cNvGrpSpPr/>
          <p:nvPr/>
        </p:nvGrpSpPr>
        <p:grpSpPr>
          <a:xfrm>
            <a:off x="514616" y="2208309"/>
            <a:ext cx="2906568" cy="3201477"/>
            <a:chOff x="-1595803" y="3999117"/>
            <a:chExt cx="2906568" cy="3201477"/>
          </a:xfrm>
        </p:grpSpPr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-1595803" y="4773762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951029" y="1827526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06" y="3932234"/>
            <a:ext cx="4552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67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80786" y="203308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80786" y="3133094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80786" y="420130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80786" y="5234559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100483" y="1555337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00483" y="266611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100483" y="375776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100483" y="47927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62735" y="1131774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35520" y="1895827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3x3 filters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6231" y="4064052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3x3 filters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35520" y="487518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63673" y="683359"/>
            <a:ext cx="413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 is a 11 x 11 matrix.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3673" y="1437156"/>
            <a:ext cx="3279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Degree of the activation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1453090" y="3757762"/>
            <a:ext cx="2910123" cy="2700673"/>
            <a:chOff x="1118013" y="4102561"/>
            <a:chExt cx="2910123" cy="2700673"/>
          </a:xfrm>
        </p:grpSpPr>
        <p:sp>
          <p:nvSpPr>
            <p:cNvPr id="23" name="橢圓 22"/>
            <p:cNvSpPr/>
            <p:nvPr/>
          </p:nvSpPr>
          <p:spPr>
            <a:xfrm>
              <a:off x="1134682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976511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3398136" y="41354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1134682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-3</a:t>
              </a:r>
              <a:endParaRPr lang="zh-TW" altLang="en-US" sz="24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1976511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3384571" y="493558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-3</a:t>
              </a:r>
              <a:endParaRPr lang="zh-TW" altLang="en-US" sz="24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1118013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1959842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3377908" y="6173234"/>
              <a:ext cx="630000" cy="630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-1</a:t>
              </a:r>
              <a:endParaRPr lang="zh-TW" altLang="en-US" sz="24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678192" y="4102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669589" y="5012248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 rot="5400000">
              <a:off x="1211229" y="5666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5400000">
              <a:off x="2053058" y="5666561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676252" y="6206283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5400000">
              <a:off x="3443144" y="5706109"/>
              <a:ext cx="708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2844768" y="4284606"/>
                <a:ext cx="520720" cy="514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68" y="4284606"/>
                <a:ext cx="520720" cy="514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大括弧 50"/>
          <p:cNvSpPr/>
          <p:nvPr/>
        </p:nvSpPr>
        <p:spPr>
          <a:xfrm>
            <a:off x="1170290" y="3866718"/>
            <a:ext cx="282800" cy="2591717"/>
          </a:xfrm>
          <a:prstGeom prst="leftBrace">
            <a:avLst>
              <a:gd name="adj1" fmla="val 299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左大括弧 52"/>
          <p:cNvSpPr/>
          <p:nvPr/>
        </p:nvSpPr>
        <p:spPr>
          <a:xfrm rot="5400000">
            <a:off x="2801702" y="2264254"/>
            <a:ext cx="243810" cy="2879211"/>
          </a:xfrm>
          <a:prstGeom prst="leftBrace">
            <a:avLst>
              <a:gd name="adj1" fmla="val 2991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2584090" y="3116952"/>
            <a:ext cx="67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26389" y="4905785"/>
            <a:ext cx="67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11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074966" y="649262"/>
            <a:ext cx="62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blipFill>
                <a:blip r:embed="rId4"/>
                <a:stretch>
                  <a:fillRect l="-1609" r="-536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2626588" y="2636516"/>
            <a:ext cx="23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(gradient ascent)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  <p:bldP spid="50" grpId="0"/>
      <p:bldP spid="51" grpId="0" animBg="1"/>
      <p:bldP spid="53" grpId="0" animBg="1"/>
      <p:bldP spid="54" grpId="0"/>
      <p:bldP spid="55" grpId="0"/>
      <p:bldP spid="56" grpId="0"/>
      <p:bldP spid="57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3" y="3381127"/>
            <a:ext cx="4079621" cy="3027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80786" y="2033082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480786" y="3133094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80786" y="4201307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480786" y="5234559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100483" y="1555337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00483" y="266611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100483" y="375776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100483" y="47927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362735" y="1131774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35520" y="1895827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25 3x3 filters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346231" y="4064052"/>
            <a:ext cx="112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3x3 filters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35520" y="4875188"/>
            <a:ext cx="167499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50 x 11 x 11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63673" y="683359"/>
            <a:ext cx="413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 is a 11 x 11 matrix.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63673" y="1437156"/>
            <a:ext cx="3279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Degree of the activation of the k-</a:t>
            </a:r>
            <a:r>
              <a:rPr lang="en-US" altLang="zh-TW" sz="2400" dirty="0" err="1"/>
              <a:t>th</a:t>
            </a:r>
            <a:r>
              <a:rPr lang="en-US" altLang="zh-TW" sz="2400" dirty="0"/>
              <a:t> filter: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29" y="1579284"/>
                <a:ext cx="2120901" cy="1079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4" y="2654393"/>
                <a:ext cx="2274854" cy="498278"/>
              </a:xfrm>
              <a:prstGeom prst="rect">
                <a:avLst/>
              </a:prstGeom>
              <a:blipFill>
                <a:blip r:embed="rId4"/>
                <a:stretch>
                  <a:fillRect l="-1609" r="-536"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2626588" y="2636516"/>
            <a:ext cx="239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(gradient ascent)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18414" y="6001444"/>
            <a:ext cx="210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each filter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295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9" y="4692617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92" y="4738634"/>
            <a:ext cx="1296890" cy="1139691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20" y="4656461"/>
            <a:ext cx="2151234" cy="1279848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871066" y="2742468"/>
            <a:ext cx="740186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 neuron does not have to see the whole image to discover the pattern.</a:t>
            </a:r>
            <a:endParaRPr lang="zh-TW" altLang="en-US" sz="2800" dirty="0"/>
          </a:p>
        </p:txBody>
      </p:sp>
      <p:sp>
        <p:nvSpPr>
          <p:cNvPr id="43" name="圓角矩形圖說文字 42"/>
          <p:cNvSpPr/>
          <p:nvPr/>
        </p:nvSpPr>
        <p:spPr>
          <a:xfrm>
            <a:off x="6259915" y="5722671"/>
            <a:ext cx="2423235" cy="601661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1473830" y="473863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>
            <a:stCxn id="44" idx="3"/>
            <a:endCxn id="16" idx="1"/>
          </p:cNvCxnSpPr>
          <p:nvPr/>
        </p:nvCxnSpPr>
        <p:spPr>
          <a:xfrm>
            <a:off x="1880230" y="4928364"/>
            <a:ext cx="2214262" cy="3801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698172" y="3636678"/>
            <a:ext cx="714207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Connecting to small region with less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37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3" grpId="0" animBg="1"/>
      <p:bldP spid="44" grpId="0" animBg="1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34" y="2454063"/>
            <a:ext cx="3381376" cy="3381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6556986" y="1019607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556986" y="1701377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1" name="向下箭號 17"/>
          <p:cNvSpPr/>
          <p:nvPr/>
        </p:nvSpPr>
        <p:spPr>
          <a:xfrm>
            <a:off x="7189383" y="1395249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777234" y="270229"/>
            <a:ext cx="129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6" name="向下箭號 17"/>
          <p:cNvSpPr/>
          <p:nvPr/>
        </p:nvSpPr>
        <p:spPr>
          <a:xfrm>
            <a:off x="7189471" y="2126507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7"/>
          <p:cNvSpPr/>
          <p:nvPr/>
        </p:nvSpPr>
        <p:spPr>
          <a:xfrm>
            <a:off x="7190603" y="717876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56986" y="2464910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556986" y="3146680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20" name="向下箭號 17"/>
          <p:cNvSpPr/>
          <p:nvPr/>
        </p:nvSpPr>
        <p:spPr>
          <a:xfrm>
            <a:off x="7189383" y="2840552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17"/>
          <p:cNvSpPr/>
          <p:nvPr/>
        </p:nvSpPr>
        <p:spPr>
          <a:xfrm>
            <a:off x="7189471" y="357181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556985" y="3899366"/>
            <a:ext cx="1736724" cy="415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628523" y="4736334"/>
            <a:ext cx="1619048" cy="1752381"/>
          </a:xfrm>
          <a:prstGeom prst="rect">
            <a:avLst/>
          </a:prstGeom>
        </p:spPr>
      </p:pic>
      <p:sp>
        <p:nvSpPr>
          <p:cNvPr id="27" name="向下箭號 17"/>
          <p:cNvSpPr/>
          <p:nvPr/>
        </p:nvSpPr>
        <p:spPr>
          <a:xfrm>
            <a:off x="7189383" y="436182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045508" y="5794773"/>
                <a:ext cx="397416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08" y="5794773"/>
                <a:ext cx="397416" cy="46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/>
          <p:nvPr/>
        </p:nvCxnSpPr>
        <p:spPr>
          <a:xfrm flipH="1">
            <a:off x="6341319" y="5533983"/>
            <a:ext cx="299904" cy="4220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2630017" y="1636239"/>
                <a:ext cx="2252604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17" y="1636239"/>
                <a:ext cx="2252604" cy="503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/>
          <p:cNvSpPr txBox="1"/>
          <p:nvPr/>
        </p:nvSpPr>
        <p:spPr>
          <a:xfrm>
            <a:off x="946718" y="5835439"/>
            <a:ext cx="4788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figure corresponds to a neuron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31470" y="1019607"/>
            <a:ext cx="4788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an image maximizing the output of neuron: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2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27" y="1656545"/>
            <a:ext cx="3419451" cy="3419451"/>
          </a:xfrm>
        </p:spPr>
      </p:pic>
      <p:sp>
        <p:nvSpPr>
          <p:cNvPr id="5" name="矩形 4"/>
          <p:cNvSpPr/>
          <p:nvPr/>
        </p:nvSpPr>
        <p:spPr>
          <a:xfrm>
            <a:off x="6556986" y="1019607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556986" y="1701377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7" name="向下箭號 17"/>
          <p:cNvSpPr/>
          <p:nvPr/>
        </p:nvSpPr>
        <p:spPr>
          <a:xfrm>
            <a:off x="7189383" y="1395249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7234" y="270229"/>
            <a:ext cx="1296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9" name="向下箭號 17"/>
          <p:cNvSpPr/>
          <p:nvPr/>
        </p:nvSpPr>
        <p:spPr>
          <a:xfrm>
            <a:off x="7189471" y="2126507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190603" y="717876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56986" y="2464910"/>
            <a:ext cx="1736724" cy="4058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556986" y="3146680"/>
            <a:ext cx="1736724" cy="4154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3" name="向下箭號 17"/>
          <p:cNvSpPr/>
          <p:nvPr/>
        </p:nvSpPr>
        <p:spPr>
          <a:xfrm>
            <a:off x="7189383" y="2840552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7"/>
          <p:cNvSpPr/>
          <p:nvPr/>
        </p:nvSpPr>
        <p:spPr>
          <a:xfrm>
            <a:off x="7189471" y="357181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556985" y="3899366"/>
            <a:ext cx="1736724" cy="4154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628523" y="4736334"/>
            <a:ext cx="1619048" cy="1752381"/>
          </a:xfrm>
          <a:prstGeom prst="rect">
            <a:avLst/>
          </a:prstGeom>
        </p:spPr>
      </p:pic>
      <p:sp>
        <p:nvSpPr>
          <p:cNvPr id="17" name="向下箭號 17"/>
          <p:cNvSpPr/>
          <p:nvPr/>
        </p:nvSpPr>
        <p:spPr>
          <a:xfrm>
            <a:off x="7189383" y="4361820"/>
            <a:ext cx="545690" cy="3275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242135" y="6089429"/>
                <a:ext cx="386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35" y="6089429"/>
                <a:ext cx="3863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 flipH="1">
            <a:off x="6628523" y="6180839"/>
            <a:ext cx="498783" cy="1802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08553" y="154240"/>
            <a:ext cx="35477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What does CNN learn?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894373" y="976432"/>
                <a:ext cx="2225738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3" y="976432"/>
                <a:ext cx="2225738" cy="503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3529887" y="993455"/>
            <a:ext cx="231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we see digits?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1659027" y="232385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865470" y="232749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57600" y="232749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659026" y="353473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858312" y="3547243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057599" y="353473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59025" y="474561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65470" y="4745617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57598" y="4703781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3606" y="5407744"/>
            <a:ext cx="575029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Roboto"/>
              </a:rPr>
              <a:t>Deep Neural Networks are Easily Fooled</a:t>
            </a:r>
          </a:p>
          <a:p>
            <a:r>
              <a:rPr lang="en-US" altLang="zh-TW" dirty="0"/>
              <a:t>https://www.youtube.com/watch?v=M2IebCN9Ht4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15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does CNN learn?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11" y="2833591"/>
            <a:ext cx="3406825" cy="3406825"/>
          </a:xfrm>
        </p:spPr>
      </p:pic>
      <p:sp>
        <p:nvSpPr>
          <p:cNvPr id="15" name="矩形 14"/>
          <p:cNvSpPr/>
          <p:nvPr/>
        </p:nvSpPr>
        <p:spPr>
          <a:xfrm>
            <a:off x="4875113" y="347150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81556" y="347514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73686" y="347514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875112" y="468238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74398" y="4694894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273685" y="468238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75111" y="589326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081556" y="5893268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73684" y="5851432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pic>
        <p:nvPicPr>
          <p:cNvPr id="2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2" y="2820967"/>
            <a:ext cx="3419451" cy="341945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0502" y="348827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66945" y="3491920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59075" y="3491920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60501" y="469915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959787" y="4711665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159074" y="469915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60500" y="591003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966945" y="5910039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59073" y="5868203"/>
            <a:ext cx="298025" cy="33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357358" y="1965890"/>
                <a:ext cx="2225738" cy="503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8" y="1965890"/>
                <a:ext cx="2225738" cy="503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179953" y="1718894"/>
                <a:ext cx="4813239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953" y="1718894"/>
                <a:ext cx="4813239" cy="954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6964775" y="933450"/>
            <a:ext cx="1719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 all pixel values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7273684" y="1736553"/>
            <a:ext cx="1101690" cy="9368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3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6" grpId="0"/>
      <p:bldP spid="37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Dream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machine adds what it sees 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2291" y="6311242"/>
            <a:ext cx="334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http://deepdreamgenerator.com/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09" y="592254"/>
            <a:ext cx="1481892" cy="98792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87842" y="613254"/>
            <a:ext cx="1551194" cy="9459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TW" altLang="en-US" sz="2800" dirty="0"/>
          </a:p>
        </p:txBody>
      </p:sp>
      <p:sp>
        <p:nvSpPr>
          <p:cNvPr id="9" name="向下箭號 10"/>
          <p:cNvSpPr/>
          <p:nvPr/>
        </p:nvSpPr>
        <p:spPr>
          <a:xfrm rot="16200000">
            <a:off x="5618269" y="879594"/>
            <a:ext cx="493366" cy="4132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255199" y="204439"/>
            <a:ext cx="121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989515" y="722337"/>
            <a:ext cx="293028" cy="7346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96184" y="2281033"/>
                <a:ext cx="95994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3.9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2.3</m:t>
                              </m:r>
                            </m:e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84" y="2281033"/>
                <a:ext cx="959943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/>
          <p:cNvSpPr/>
          <p:nvPr/>
        </p:nvSpPr>
        <p:spPr>
          <a:xfrm>
            <a:off x="7168243" y="1121511"/>
            <a:ext cx="1028700" cy="1148159"/>
          </a:xfrm>
          <a:custGeom>
            <a:avLst/>
            <a:gdLst>
              <a:gd name="connsiteX0" fmla="*/ 0 w 1028700"/>
              <a:gd name="connsiteY0" fmla="*/ 0 h 1273628"/>
              <a:gd name="connsiteX1" fmla="*/ 832757 w 1028700"/>
              <a:gd name="connsiteY1" fmla="*/ 424543 h 1273628"/>
              <a:gd name="connsiteX2" fmla="*/ 1028700 w 1028700"/>
              <a:gd name="connsiteY2" fmla="*/ 1273628 h 127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1273628">
                <a:moveTo>
                  <a:pt x="0" y="0"/>
                </a:moveTo>
                <a:cubicBezTo>
                  <a:pt x="330653" y="106136"/>
                  <a:pt x="661307" y="212272"/>
                  <a:pt x="832757" y="424543"/>
                </a:cubicBezTo>
                <a:cubicBezTo>
                  <a:pt x="1004207" y="636814"/>
                  <a:pt x="1016453" y="955221"/>
                  <a:pt x="1028700" y="1273628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404448" y="644947"/>
            <a:ext cx="114703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Modify image</a:t>
            </a:r>
            <a:endParaRPr lang="zh-TW" altLang="en-US" sz="2400" dirty="0"/>
          </a:p>
        </p:txBody>
      </p:sp>
      <p:sp>
        <p:nvSpPr>
          <p:cNvPr id="16" name="箭號: 向右 15"/>
          <p:cNvSpPr/>
          <p:nvPr/>
        </p:nvSpPr>
        <p:spPr>
          <a:xfrm rot="16200000">
            <a:off x="8544759" y="2223883"/>
            <a:ext cx="339195" cy="3755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右 16"/>
          <p:cNvSpPr/>
          <p:nvPr/>
        </p:nvSpPr>
        <p:spPr>
          <a:xfrm rot="16200000">
            <a:off x="8549858" y="2943166"/>
            <a:ext cx="339195" cy="3755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/>
          <p:cNvSpPr/>
          <p:nvPr/>
        </p:nvSpPr>
        <p:spPr>
          <a:xfrm rot="5400000" flipV="1">
            <a:off x="8549858" y="2603971"/>
            <a:ext cx="339195" cy="37555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653336" y="4914719"/>
            <a:ext cx="4007224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CNN exaggerates what it sees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3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Dream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machine adds what it sees 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82291" y="6311242"/>
            <a:ext cx="3349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http://deepdreamgenerator.com/</a:t>
            </a: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21" y="2411662"/>
            <a:ext cx="5850356" cy="3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make its style like famous paintings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7" y="2442026"/>
            <a:ext cx="4954139" cy="33027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903" y="3860739"/>
            <a:ext cx="1752546" cy="22100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47554" y="6311899"/>
            <a:ext cx="296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https://dreamscopeapp.com/</a:t>
            </a:r>
          </a:p>
        </p:txBody>
      </p:sp>
    </p:spTree>
    <p:extLst>
      <p:ext uri="{BB962C8B-B14F-4D97-AF65-F5344CB8AC3E}">
        <p14:creationId xmlns:p14="http://schemas.microsoft.com/office/powerpoint/2010/main" val="29346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photo, make its style like famous paintings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47554" y="6311899"/>
            <a:ext cx="2965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https://dreamscopeapp.com/</a:t>
            </a:r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945" y="2489424"/>
            <a:ext cx="5358109" cy="35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555" y="-269168"/>
            <a:ext cx="3241221" cy="1325563"/>
          </a:xfrm>
        </p:spPr>
        <p:txBody>
          <a:bodyPr>
            <a:normAutofit/>
          </a:bodyPr>
          <a:lstStyle/>
          <a:p>
            <a:r>
              <a:rPr lang="en-US" altLang="zh-TW" sz="3200" b="1" i="1" u="sng" dirty="0"/>
              <a:t>Deep Style</a:t>
            </a:r>
            <a:endParaRPr lang="zh-TW" altLang="en-US" sz="3200" b="1" i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35" y="400865"/>
            <a:ext cx="2476504" cy="16510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0" y="315273"/>
            <a:ext cx="1369698" cy="17272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93287" y="2397008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0479" y="2382683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07475" y="3253573"/>
            <a:ext cx="1502024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content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74667" y="3246052"/>
            <a:ext cx="150202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style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>
            <a:off x="3444830" y="1990925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3444830" y="2910363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7040336" y="1990925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7040336" y="2910363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內容版面配置區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03" y="4911785"/>
            <a:ext cx="2595744" cy="173049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810430" y="4932422"/>
            <a:ext cx="19304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65173" y="5952848"/>
            <a:ext cx="42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?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向下箭號 17"/>
          <p:cNvSpPr/>
          <p:nvPr/>
        </p:nvSpPr>
        <p:spPr>
          <a:xfrm rot="10800000">
            <a:off x="5361973" y="5506027"/>
            <a:ext cx="827314" cy="3917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>
            <a:stCxn id="16" idx="0"/>
            <a:endCxn id="8" idx="2"/>
          </p:cNvCxnSpPr>
          <p:nvPr/>
        </p:nvCxnSpPr>
        <p:spPr>
          <a:xfrm flipH="1" flipV="1">
            <a:off x="3858487" y="3776793"/>
            <a:ext cx="1917143" cy="11556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0"/>
          </p:cNvCxnSpPr>
          <p:nvPr/>
        </p:nvCxnSpPr>
        <p:spPr>
          <a:xfrm flipV="1">
            <a:off x="5775630" y="3783368"/>
            <a:ext cx="1678364" cy="11490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3555" y="3362722"/>
            <a:ext cx="27551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A Neural Algorithm of Artistic Style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Grande"/>
              </a:rPr>
              <a:t>https://arxiv.org/abs/1508.06576</a:t>
            </a:r>
            <a:endParaRPr lang="en-US" altLang="zh-TW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628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lgs.tw/img/xp1.png.pagespeed.ic.NzL0vritb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519" y="1531580"/>
            <a:ext cx="2566207" cy="27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Playing 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6707" y="2256594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Network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3524348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956294" y="25980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488008" y="2275124"/>
            <a:ext cx="1596788" cy="1234764"/>
            <a:chOff x="6737868" y="2183226"/>
            <a:chExt cx="1596788" cy="1234764"/>
          </a:xfrm>
        </p:grpSpPr>
        <p:sp>
          <p:nvSpPr>
            <p:cNvPr id="9" name="文字方塊 8"/>
            <p:cNvSpPr txBox="1"/>
            <p:nvPr/>
          </p:nvSpPr>
          <p:spPr>
            <a:xfrm>
              <a:off x="6824399" y="2586993"/>
              <a:ext cx="14097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(19 x 19 positions)</a:t>
              </a:r>
              <a:endParaRPr lang="zh-TW" altLang="en-US" sz="2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37868" y="2183226"/>
              <a:ext cx="1596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Next move</a:t>
              </a:r>
              <a:endParaRPr lang="zh-TW" altLang="en-US" sz="2400" dirty="0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080076" y="4179098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vector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576137" y="4775699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Black: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6137" y="5224864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white: -1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6137" y="5674029"/>
            <a:ext cx="172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none: 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95070" y="3835717"/>
            <a:ext cx="271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vector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80602" y="4623211"/>
            <a:ext cx="4929997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Fully-connected feedforward network can be used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80603" y="5669311"/>
            <a:ext cx="492999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But CNN performs much better.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322810" y="3766348"/>
            <a:ext cx="197673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19 x 19 matrix (image)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05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Playing Go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7098" y="2834756"/>
            <a:ext cx="1469410" cy="956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2" y="2358055"/>
            <a:ext cx="2162176" cy="19635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2" y="4459703"/>
            <a:ext cx="2190056" cy="1907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53803" y="4935330"/>
            <a:ext cx="1469410" cy="956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98" y="2400474"/>
            <a:ext cx="330109" cy="170660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28" y="2425734"/>
            <a:ext cx="310091" cy="16896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128" y="4568743"/>
            <a:ext cx="310091" cy="16896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97" y="4582262"/>
            <a:ext cx="330109" cy="1706604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3557199" y="3065359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749168" y="3065359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24849" y="5187914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768711" y="5187914"/>
            <a:ext cx="520700" cy="4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92363" y="1428344"/>
            <a:ext cx="2173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record of previous plays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09837" y="2488835"/>
            <a:ext cx="2060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Target:</a:t>
            </a:r>
          </a:p>
          <a:p>
            <a:r>
              <a:rPr lang="en-US" altLang="zh-TW" sz="2800" dirty="0"/>
              <a:t>“</a:t>
            </a:r>
            <a:r>
              <a:rPr lang="zh-TW" altLang="en-US" sz="2800" dirty="0"/>
              <a:t>天元</a:t>
            </a:r>
            <a:r>
              <a:rPr lang="en-US" altLang="zh-TW" sz="2800" dirty="0"/>
              <a:t>”</a:t>
            </a:r>
            <a:r>
              <a:rPr lang="zh-TW" altLang="en-US" sz="2800" dirty="0"/>
              <a:t> </a:t>
            </a:r>
            <a:r>
              <a:rPr lang="en-US" altLang="zh-TW" sz="2800" dirty="0"/>
              <a:t>= 1</a:t>
            </a:r>
          </a:p>
          <a:p>
            <a:r>
              <a:rPr lang="en-US" altLang="zh-TW" sz="2800" dirty="0"/>
              <a:t>else = 0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09837" y="4743066"/>
            <a:ext cx="2060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Target:</a:t>
            </a:r>
          </a:p>
          <a:p>
            <a:r>
              <a:rPr lang="en-US" altLang="zh-TW" sz="2800" dirty="0"/>
              <a:t>“</a:t>
            </a:r>
            <a:r>
              <a:rPr lang="zh-TW" altLang="en-US" sz="2800" dirty="0"/>
              <a:t>五之 </a:t>
            </a:r>
            <a:r>
              <a:rPr lang="en-US" altLang="zh-TW" sz="2800" dirty="0"/>
              <a:t>5”</a:t>
            </a:r>
            <a:r>
              <a:rPr lang="zh-TW" altLang="en-US" sz="2800" dirty="0"/>
              <a:t> </a:t>
            </a:r>
            <a:r>
              <a:rPr lang="en-US" altLang="zh-TW" sz="2800" dirty="0"/>
              <a:t>= 1</a:t>
            </a:r>
          </a:p>
          <a:p>
            <a:r>
              <a:rPr lang="en-US" altLang="zh-TW" sz="2800" dirty="0"/>
              <a:t>else = 0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8450" y="1678923"/>
            <a:ext cx="184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Training:</a:t>
            </a:r>
            <a:endParaRPr lang="zh-TW" altLang="en-US" sz="28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4109542" y="1627152"/>
            <a:ext cx="4782668" cy="461666"/>
            <a:chOff x="4153803" y="1610963"/>
            <a:chExt cx="4782668" cy="461666"/>
          </a:xfrm>
        </p:grpSpPr>
        <p:grpSp>
          <p:nvGrpSpPr>
            <p:cNvPr id="12" name="群組 11"/>
            <p:cNvGrpSpPr/>
            <p:nvPr/>
          </p:nvGrpSpPr>
          <p:grpSpPr>
            <a:xfrm>
              <a:off x="4153803" y="1610963"/>
              <a:ext cx="4782668" cy="461666"/>
              <a:chOff x="4153803" y="1610963"/>
              <a:chExt cx="4782668" cy="461666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4153803" y="1610964"/>
                <a:ext cx="149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黑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5</a:t>
                </a:r>
                <a:r>
                  <a:rPr lang="zh-TW" altLang="en-US" sz="2400" dirty="0"/>
                  <a:t>之五</a:t>
                </a: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647973" y="1610964"/>
                <a:ext cx="149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白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天元</a:t>
                </a:r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7202773" y="1610963"/>
                <a:ext cx="17336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黑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五之</a:t>
                </a:r>
                <a:r>
                  <a:rPr lang="en-US" altLang="zh-TW" sz="2400" dirty="0"/>
                  <a:t>5 …</a:t>
                </a:r>
                <a:endParaRPr lang="zh-TW" altLang="en-US" sz="2400" dirty="0"/>
              </a:p>
            </p:txBody>
          </p:sp>
          <p:cxnSp>
            <p:nvCxnSpPr>
              <p:cNvPr id="27" name="直線單箭頭接點 26"/>
              <p:cNvCxnSpPr/>
              <p:nvPr/>
            </p:nvCxnSpPr>
            <p:spPr>
              <a:xfrm>
                <a:off x="5554582" y="1868789"/>
                <a:ext cx="28491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線單箭頭接點 31"/>
            <p:cNvCxnSpPr/>
            <p:nvPr/>
          </p:nvCxnSpPr>
          <p:spPr>
            <a:xfrm>
              <a:off x="7004745" y="1854611"/>
              <a:ext cx="28491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/>
      <p:bldP spid="2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4477048"/>
            <a:ext cx="2485663" cy="179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</p:txBody>
      </p:sp>
      <p:pic>
        <p:nvPicPr>
          <p:cNvPr id="15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0" y="2578586"/>
            <a:ext cx="2485663" cy="16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817" y="2867957"/>
            <a:ext cx="2151234" cy="1279848"/>
          </a:xfrm>
          <a:prstGeom prst="rect">
            <a:avLst/>
          </a:prstGeom>
        </p:spPr>
      </p:pic>
      <p:sp>
        <p:nvSpPr>
          <p:cNvPr id="10" name="雲朵形圖說文字 9"/>
          <p:cNvSpPr/>
          <p:nvPr/>
        </p:nvSpPr>
        <p:spPr>
          <a:xfrm>
            <a:off x="5075306" y="2425770"/>
            <a:ext cx="3303662" cy="951706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“upper-left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89051" y="2628514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803855" y="4993913"/>
            <a:ext cx="406400" cy="379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672" y="4653035"/>
            <a:ext cx="2295525" cy="1590675"/>
          </a:xfrm>
          <a:prstGeom prst="rect">
            <a:avLst/>
          </a:prstGeom>
        </p:spPr>
      </p:pic>
      <p:sp>
        <p:nvSpPr>
          <p:cNvPr id="31" name="雲朵形圖說文字 30"/>
          <p:cNvSpPr/>
          <p:nvPr/>
        </p:nvSpPr>
        <p:spPr>
          <a:xfrm>
            <a:off x="5075306" y="5513706"/>
            <a:ext cx="3303662" cy="951706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“middle beak”</a:t>
            </a:r>
            <a:r>
              <a:rPr lang="zh-TW" altLang="en-US" sz="2400" dirty="0"/>
              <a:t> </a:t>
            </a:r>
            <a:r>
              <a:rPr lang="en-US" altLang="zh-TW" sz="2400" dirty="0"/>
              <a:t>detector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548370" y="4278358"/>
            <a:ext cx="3257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They can use the same set of parameters.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4501720" y="3877534"/>
            <a:ext cx="3382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Do almost the same thing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445448" y="3767980"/>
            <a:ext cx="0" cy="134137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31" grpId="0" animBg="1"/>
      <p:bldP spid="6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playing Go?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patterns are much smaller than the whole image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patterns appear in different regions.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085" y="2336063"/>
            <a:ext cx="1306513" cy="12694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4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62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e.blog.xuite.net/e/1/b/d/15813770/blog_852349/txt/33202844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33" y="4301541"/>
            <a:ext cx="2067875" cy="20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75" y="4498905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6" y="5693658"/>
            <a:ext cx="596466" cy="5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字方塊 4"/>
          <p:cNvSpPr txBox="1"/>
          <p:nvPr/>
        </p:nvSpPr>
        <p:spPr>
          <a:xfrm>
            <a:off x="1378672" y="2938714"/>
            <a:ext cx="490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Alpha Go uses 5 x 5 for first 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739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playing Go?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" y="2965713"/>
            <a:ext cx="8955117" cy="3683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243239" y="5489312"/>
            <a:ext cx="665752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Alpha Go does not use Max Pooling ……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0002" y="2282738"/>
            <a:ext cx="217621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Max Pooling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48111" y="2287642"/>
            <a:ext cx="5795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How to explain this???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566129" y="3305908"/>
            <a:ext cx="1324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46154" y="3629758"/>
            <a:ext cx="692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489929" y="3629758"/>
            <a:ext cx="1473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46154" y="3934558"/>
            <a:ext cx="28827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750008" y="3944816"/>
            <a:ext cx="29557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53425" y="3934558"/>
            <a:ext cx="6018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46154" y="4277458"/>
            <a:ext cx="1681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45158" y="4277458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9230" y="4610833"/>
            <a:ext cx="2308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41991" y="4610833"/>
            <a:ext cx="6448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582544" y="4934683"/>
            <a:ext cx="3083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5787512" y="4934683"/>
            <a:ext cx="136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向右箭號 33"/>
          <p:cNvSpPr/>
          <p:nvPr/>
        </p:nvSpPr>
        <p:spPr>
          <a:xfrm>
            <a:off x="1125415" y="2282738"/>
            <a:ext cx="1026942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38" y="3112751"/>
            <a:ext cx="6544847" cy="2657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94493"/>
            <a:ext cx="7886700" cy="1325563"/>
          </a:xfrm>
        </p:spPr>
        <p:txBody>
          <a:bodyPr/>
          <a:lstStyle/>
          <a:p>
            <a:r>
              <a:rPr lang="en-US" altLang="zh-TW" dirty="0"/>
              <a:t>More Application: Speech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390839" y="5777883"/>
            <a:ext cx="66624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1390839" y="3100007"/>
            <a:ext cx="0" cy="2675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87208" y="5801772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Time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rot="16200000">
            <a:off x="-30245" y="4203671"/>
            <a:ext cx="219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Frequency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58693" y="6114249"/>
            <a:ext cx="2079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Spectrogram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99876" y="3102675"/>
            <a:ext cx="1510413" cy="266632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92982" y="2127396"/>
            <a:ext cx="1679944" cy="5828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050920" y="1690689"/>
            <a:ext cx="0" cy="4367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3" idx="2"/>
          </p:cNvCxnSpPr>
          <p:nvPr/>
        </p:nvCxnSpPr>
        <p:spPr>
          <a:xfrm flipV="1">
            <a:off x="3032954" y="2710294"/>
            <a:ext cx="0" cy="3897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37282" y="5697049"/>
            <a:ext cx="1591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Image</a:t>
            </a:r>
            <a:endParaRPr lang="zh-TW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2354090" y="3147002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50076" y="3425877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350076" y="3705025"/>
            <a:ext cx="1393660" cy="8371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045121" y="4686300"/>
            <a:ext cx="0" cy="5551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572000" y="1944533"/>
            <a:ext cx="3184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filters move in the frequency direction.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07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9" grpId="0" animBg="1"/>
      <p:bldP spid="20" grpId="0" animBg="1"/>
      <p:bldP spid="21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Application: 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57388"/>
            <a:ext cx="8277225" cy="4219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43350" y="55203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http://citeseerx.ist.psu.edu/viewdoc/download?doi=10.1.1.703.6858&amp;rep=rep1&amp;type=pdf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940253" y="3233058"/>
            <a:ext cx="1926771" cy="963385"/>
            <a:chOff x="940253" y="3233058"/>
            <a:chExt cx="1926771" cy="963385"/>
          </a:xfrm>
        </p:grpSpPr>
        <p:sp>
          <p:nvSpPr>
            <p:cNvPr id="7" name="矩形 6"/>
            <p:cNvSpPr/>
            <p:nvPr/>
          </p:nvSpPr>
          <p:spPr>
            <a:xfrm>
              <a:off x="940253" y="3233058"/>
              <a:ext cx="1926771" cy="963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1110343" y="3430361"/>
              <a:ext cx="0" cy="636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1146403" y="3517935"/>
              <a:ext cx="34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</a:rPr>
                <a:t>?</a:t>
              </a:r>
              <a:endParaRPr lang="zh-TW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4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The methods of visualization in these slides</a:t>
            </a:r>
          </a:p>
          <a:p>
            <a:pPr lvl="1"/>
            <a:r>
              <a:rPr lang="en-US" altLang="zh-TW" dirty="0"/>
              <a:t>https://blog.keras.io/how-convolutional-neural-networks-see-the-world.html</a:t>
            </a:r>
          </a:p>
          <a:p>
            <a:r>
              <a:rPr lang="en-US" altLang="zh-TW" sz="2400" dirty="0"/>
              <a:t>More about visualization</a:t>
            </a:r>
          </a:p>
          <a:p>
            <a:pPr lvl="1"/>
            <a:r>
              <a:rPr lang="en-US" altLang="zh-TW" dirty="0"/>
              <a:t>http://cs231n.github.io/understanding-cnn/</a:t>
            </a:r>
          </a:p>
          <a:p>
            <a:r>
              <a:rPr lang="en-US" altLang="zh-TW" sz="2400" dirty="0"/>
              <a:t>Very cool CNN visualization toolkit</a:t>
            </a:r>
          </a:p>
          <a:p>
            <a:pPr lvl="1"/>
            <a:r>
              <a:rPr lang="en-US" altLang="zh-TW" u="sng" dirty="0"/>
              <a:t>http://yosinski.com/deepvis</a:t>
            </a:r>
          </a:p>
          <a:p>
            <a:pPr lvl="1"/>
            <a:r>
              <a:rPr lang="en-US" altLang="zh-TW" dirty="0">
                <a:hlinkClick r:id="rId2"/>
              </a:rPr>
              <a:t>http://scs.ryerson.ca/~aharley/vis/conv/</a:t>
            </a:r>
            <a:endParaRPr lang="en-US" altLang="zh-TW" dirty="0"/>
          </a:p>
          <a:p>
            <a:r>
              <a:rPr lang="en-US" altLang="zh-TW" sz="2400" dirty="0"/>
              <a:t>The 9 Deep Learning Papers You Need To Know About</a:t>
            </a:r>
          </a:p>
          <a:p>
            <a:pPr lvl="1"/>
            <a:r>
              <a:rPr lang="en-US" altLang="zh-TW" dirty="0"/>
              <a:t>https://adeshpande3.github.io/adeshpande3.github.io/The-9-Deep-Learning-Papers-You-Need-To-Know-About.html</a:t>
            </a:r>
          </a:p>
          <a:p>
            <a:endParaRPr lang="zh-TW" altLang="zh-TW" sz="2400" dirty="0"/>
          </a:p>
          <a:p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let machine draw an image</a:t>
            </a:r>
          </a:p>
          <a:p>
            <a:pPr lvl="1"/>
            <a:r>
              <a:rPr lang="en-US" altLang="zh-TW" dirty="0" err="1"/>
              <a:t>PixelRNN</a:t>
            </a:r>
            <a:endParaRPr lang="en-US" altLang="zh-TW" dirty="0"/>
          </a:p>
          <a:p>
            <a:pPr lvl="2"/>
            <a:r>
              <a:rPr lang="en-US" altLang="zh-TW" sz="2400" dirty="0"/>
              <a:t>https://arxiv.org/abs/1601.06759</a:t>
            </a:r>
            <a:endParaRPr lang="zh-TW" altLang="en-US" sz="2400" dirty="0"/>
          </a:p>
          <a:p>
            <a:pPr lvl="1"/>
            <a:r>
              <a:rPr lang="en-US" altLang="zh-TW" dirty="0"/>
              <a:t>Variation Autoencoder (VAE)</a:t>
            </a:r>
          </a:p>
          <a:p>
            <a:pPr lvl="2"/>
            <a:r>
              <a:rPr lang="en-US" altLang="zh-TW" sz="2400" dirty="0"/>
              <a:t>https://arxiv.org/abs/1312.6114</a:t>
            </a:r>
          </a:p>
          <a:p>
            <a:pPr lvl="1"/>
            <a:r>
              <a:rPr lang="en-US" altLang="zh-TW" dirty="0"/>
              <a:t>Generative Adversarial Network (GAN)</a:t>
            </a:r>
          </a:p>
          <a:p>
            <a:pPr lvl="2"/>
            <a:r>
              <a:rPr lang="en-US" altLang="zh-TW" sz="2400" dirty="0"/>
              <a:t>http://arxiv.org/abs/1406.2661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CNN for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215"/>
            <a:ext cx="7886700" cy="4351338"/>
          </a:xfrm>
        </p:spPr>
        <p:txBody>
          <a:bodyPr/>
          <a:lstStyle/>
          <a:p>
            <a:r>
              <a:rPr lang="en-US" altLang="zh-TW" dirty="0"/>
              <a:t>Subsampling</a:t>
            </a:r>
            <a:r>
              <a:rPr lang="zh-TW" altLang="en-US" dirty="0"/>
              <a:t> </a:t>
            </a:r>
            <a:r>
              <a:rPr lang="en-US" altLang="zh-TW" dirty="0"/>
              <a:t>the pixels will not change the object</a:t>
            </a:r>
            <a:endParaRPr lang="zh-TW" altLang="en-US" dirty="0"/>
          </a:p>
        </p:txBody>
      </p:sp>
      <p:pic>
        <p:nvPicPr>
          <p:cNvPr id="1638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93" y="2924264"/>
            <a:ext cx="3336080" cy="22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53" y="3433773"/>
            <a:ext cx="1756743" cy="1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397010" y="3627332"/>
            <a:ext cx="1860668" cy="8029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91673" y="442498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subsampling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147" y="2408420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03438" y="2899949"/>
            <a:ext cx="1494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bird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80108" y="551151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subsample the pixels to make image smaller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876147" y="6021005"/>
            <a:ext cx="702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Less parameters for the network to process the image</a:t>
            </a:r>
            <a:endParaRPr lang="zh-TW" altLang="en-US" sz="2400" dirty="0"/>
          </a:p>
        </p:txBody>
      </p:sp>
      <p:sp>
        <p:nvSpPr>
          <p:cNvPr id="12" name="向右箭號 11"/>
          <p:cNvSpPr/>
          <p:nvPr/>
        </p:nvSpPr>
        <p:spPr>
          <a:xfrm>
            <a:off x="955593" y="6021005"/>
            <a:ext cx="920554" cy="4828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8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/>
      <p:bldP spid="8" grpId="0"/>
      <p:bldP spid="13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8" grpId="0" animBg="1"/>
      <p:bldP spid="19" grpId="0" animBg="1"/>
      <p:bldP spid="20" grpId="0" animBg="1"/>
      <p:bldP spid="17" grpId="0" animBg="1"/>
      <p:bldP spid="22" grpId="0" animBg="1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20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49703" y="2274347"/>
            <a:ext cx="2906568" cy="3201477"/>
            <a:chOff x="-1626455" y="3999117"/>
            <a:chExt cx="2906568" cy="3201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Fully Connected Feedforward network</a:t>
              </a:r>
              <a:endParaRPr lang="zh-TW" altLang="en-US" sz="2400" dirty="0"/>
            </a:p>
          </p:txBody>
        </p:sp>
      </p:grp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1277455" y="1705969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cat dog ……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169420" y="1864286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189870" y="4028284"/>
            <a:ext cx="1856830" cy="6965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3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– Convolution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985111" y="2399062"/>
          <a:ext cx="28739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48583" y="5388970"/>
            <a:ext cx="234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 x 6 image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259953" y="2068862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791447" y="2421240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1</a:t>
            </a:r>
            <a:endParaRPr lang="zh-TW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259953" y="3693600"/>
          <a:ext cx="162215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-1</a:t>
                      </a:r>
                      <a:endParaRPr lang="zh-TW" altLang="en-US" sz="24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791447" y="4032874"/>
            <a:ext cx="144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Filter 2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5830067" y="5234841"/>
            <a:ext cx="7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3996" y="1005108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Those are the network parameters to be learned.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02037" y="2879557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02037" y="4449636"/>
            <a:ext cx="10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Matrix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13996" y="5850635"/>
            <a:ext cx="355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filter detects a small pattern (3 x 3). 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78266" y="6013393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68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3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3114</TotalTime>
  <Words>2624</Words>
  <Application>Microsoft Office PowerPoint</Application>
  <PresentationFormat>如螢幕大小 (4:3)</PresentationFormat>
  <Paragraphs>1228</Paragraphs>
  <Slides>45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Lucida Grande</vt:lpstr>
      <vt:lpstr>Roboto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Convolutional  Neural Network</vt:lpstr>
      <vt:lpstr>Why CNN for Image?</vt:lpstr>
      <vt:lpstr>Why CNN for Image</vt:lpstr>
      <vt:lpstr>Why CNN for Image</vt:lpstr>
      <vt:lpstr>Why CNN for Image</vt:lpstr>
      <vt:lpstr>The whole CNN</vt:lpstr>
      <vt:lpstr>The whole CNN</vt:lpstr>
      <vt:lpstr>The whole CNN</vt:lpstr>
      <vt:lpstr>CNN – Convolution</vt:lpstr>
      <vt:lpstr>CNN – Convolution</vt:lpstr>
      <vt:lpstr>CNN – Convolution</vt:lpstr>
      <vt:lpstr>CNN – Convolution</vt:lpstr>
      <vt:lpstr>CNN – Convolution</vt:lpstr>
      <vt:lpstr>CNN – Colorful image</vt:lpstr>
      <vt:lpstr>PowerPoint 簡報</vt:lpstr>
      <vt:lpstr>PowerPoint 簡報</vt:lpstr>
      <vt:lpstr>PowerPoint 簡報</vt:lpstr>
      <vt:lpstr>The whole CNN</vt:lpstr>
      <vt:lpstr>CNN – Max Pooling</vt:lpstr>
      <vt:lpstr>CNN – Max Pooling</vt:lpstr>
      <vt:lpstr>The whole CNN</vt:lpstr>
      <vt:lpstr>The whole CNN</vt:lpstr>
      <vt:lpstr>Flatten</vt:lpstr>
      <vt:lpstr>PowerPoint 簡報</vt:lpstr>
      <vt:lpstr>PowerPoint 簡報</vt:lpstr>
      <vt:lpstr>PowerPoint 簡報</vt:lpstr>
      <vt:lpstr>Live Demo</vt:lpstr>
      <vt:lpstr>PowerPoint 簡報</vt:lpstr>
      <vt:lpstr>PowerPoint 簡報</vt:lpstr>
      <vt:lpstr>PowerPoint 簡報</vt:lpstr>
      <vt:lpstr>PowerPoint 簡報</vt:lpstr>
      <vt:lpstr>What does CNN learn?</vt:lpstr>
      <vt:lpstr>Deep Dream</vt:lpstr>
      <vt:lpstr>Deep Dream</vt:lpstr>
      <vt:lpstr>Deep Style</vt:lpstr>
      <vt:lpstr>Deep Style</vt:lpstr>
      <vt:lpstr>Deep Style</vt:lpstr>
      <vt:lpstr>More Application: Playing Go</vt:lpstr>
      <vt:lpstr>More Application: Playing Go</vt:lpstr>
      <vt:lpstr>Why CNN for playing Go?</vt:lpstr>
      <vt:lpstr>Why CNN for playing Go?</vt:lpstr>
      <vt:lpstr>More Application: Speech</vt:lpstr>
      <vt:lpstr>More Application: Text</vt:lpstr>
      <vt:lpstr>To learn more ……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45</cp:revision>
  <dcterms:created xsi:type="dcterms:W3CDTF">2016-10-25T03:11:16Z</dcterms:created>
  <dcterms:modified xsi:type="dcterms:W3CDTF">2016-11-12T04:02:53Z</dcterms:modified>
</cp:coreProperties>
</file>