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99" r:id="rId5"/>
    <p:sldId id="268" r:id="rId6"/>
    <p:sldId id="300" r:id="rId7"/>
    <p:sldId id="260" r:id="rId8"/>
    <p:sldId id="291" r:id="rId9"/>
    <p:sldId id="264" r:id="rId10"/>
    <p:sldId id="295" r:id="rId11"/>
    <p:sldId id="296" r:id="rId12"/>
    <p:sldId id="271" r:id="rId13"/>
    <p:sldId id="297" r:id="rId14"/>
    <p:sldId id="302" r:id="rId15"/>
    <p:sldId id="303" r:id="rId16"/>
    <p:sldId id="312" r:id="rId17"/>
    <p:sldId id="274" r:id="rId18"/>
    <p:sldId id="311" r:id="rId19"/>
    <p:sldId id="305" r:id="rId20"/>
    <p:sldId id="306" r:id="rId21"/>
    <p:sldId id="275" r:id="rId22"/>
    <p:sldId id="307" r:id="rId23"/>
    <p:sldId id="313" r:id="rId24"/>
    <p:sldId id="308" r:id="rId25"/>
    <p:sldId id="281" r:id="rId26"/>
    <p:sldId id="315" r:id="rId27"/>
    <p:sldId id="279" r:id="rId28"/>
    <p:sldId id="309" r:id="rId29"/>
    <p:sldId id="286" r:id="rId30"/>
    <p:sldId id="287" r:id="rId31"/>
    <p:sldId id="288" r:id="rId32"/>
    <p:sldId id="310" r:id="rId33"/>
    <p:sldId id="289" r:id="rId34"/>
    <p:sldId id="266" r:id="rId35"/>
    <p:sldId id="31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68577" autoAdjust="0"/>
  </p:normalViewPr>
  <p:slideViewPr>
    <p:cSldViewPr snapToGrid="0">
      <p:cViewPr varScale="1">
        <p:scale>
          <a:sx n="49" d="100"/>
          <a:sy n="49" d="100"/>
        </p:scale>
        <p:origin x="19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4B54-0E7A-4785-86C1-E2CF5B3F0580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D95B-0755-4896-9C23-A080A597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5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4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 I </a:t>
            </a:r>
            <a:r>
              <a:rPr lang="en-US" altLang="zh-TW" dirty="0" err="1"/>
              <a:t>realy</a:t>
            </a:r>
            <a:r>
              <a:rPr lang="en-US" altLang="zh-TW" dirty="0"/>
              <a:t> overfit the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2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solidFill>
                  <a:srgbClr val="0070C0"/>
                </a:solidFill>
              </a:rPr>
              <a:t>Indenty</a:t>
            </a:r>
            <a:r>
              <a:rPr lang="en-US" altLang="zh-TW" sz="1200" dirty="0">
                <a:solidFill>
                  <a:srgbClr val="0070C0"/>
                </a:solidFill>
              </a:rPr>
              <a:t>: 50% accuracy</a:t>
            </a:r>
            <a:endParaRPr lang="zh-TW" altLang="en-US" sz="1200" dirty="0">
              <a:solidFill>
                <a:srgbClr val="0070C0"/>
              </a:solidFill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Share diagonal</a:t>
            </a:r>
            <a:endParaRPr lang="zh-TW" altLang="en-US" sz="1200" dirty="0">
              <a:solidFill>
                <a:srgbClr val="0070C0"/>
              </a:solidFill>
            </a:endParaRPr>
          </a:p>
          <a:p>
            <a:r>
              <a:rPr lang="en-US" altLang="zh-TW" sz="1200" dirty="0">
                <a:solidFill>
                  <a:srgbClr val="0070C0"/>
                </a:solidFill>
              </a:rPr>
              <a:t>: 56%</a:t>
            </a:r>
          </a:p>
          <a:p>
            <a:endParaRPr lang="en-US" altLang="zh-TW" sz="1200" dirty="0">
              <a:solidFill>
                <a:srgbClr val="0070C0"/>
              </a:solidFill>
            </a:endParaRPr>
          </a:p>
          <a:p>
            <a:r>
              <a:rPr lang="en-US" altLang="zh-TW" sz="1200" dirty="0" err="1">
                <a:solidFill>
                  <a:srgbClr val="0070C0"/>
                </a:solidFill>
              </a:rPr>
              <a:t>Indenty</a:t>
            </a:r>
            <a:r>
              <a:rPr lang="en-US" altLang="zh-TW" sz="1200" dirty="0">
                <a:solidFill>
                  <a:srgbClr val="0070C0"/>
                </a:solidFill>
              </a:rPr>
              <a:t>: 54% 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Not Shared diagonal</a:t>
            </a:r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2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Total</a:t>
            </a:r>
            <a:r>
              <a:rPr lang="en-US" altLang="zh-TW" baseline="0" dirty="0"/>
              <a:t> 7 features</a:t>
            </a:r>
          </a:p>
          <a:p>
            <a:r>
              <a:rPr lang="en-US" altLang="zh-TW" dirty="0"/>
              <a:t>320,35,55,40,50,50,90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Predict the type that you have never</a:t>
            </a:r>
            <a:r>
              <a:rPr lang="en-US" altLang="zh-TW" baseline="0" dirty="0"/>
              <a:t> seen before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15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-0.142857142857 0.285714285714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3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Outlier detection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6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Tirtouga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5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 https://www.cs.cmu.edu/~epxing/Class/10701-08s/recitation/gaussian.pdf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1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[[ 873.85931742 327.20269188] [ 327.20269188 928.67649415]]</a:t>
            </a:r>
          </a:p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[[ 847.77317895 421.65495494] [ 421.65495494 684.78459736]]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9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7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3388-9500-48AB-9790-8905DD0BE60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3.png"/><Relationship Id="rId10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2.png"/><Relationship Id="rId5" Type="http://schemas.openxmlformats.org/officeDocument/2006/relationships/image" Target="../media/image570.png"/><Relationship Id="rId10" Type="http://schemas.openxmlformats.org/officeDocument/2006/relationships/image" Target="../media/image60.png"/><Relationship Id="rId4" Type="http://schemas.openxmlformats.org/officeDocument/2006/relationships/image" Target="../media/image5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31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4.png"/><Relationship Id="rId7" Type="http://schemas.openxmlformats.org/officeDocument/2006/relationships/image" Target="../media/image8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31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61.png"/><Relationship Id="rId9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9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930.png"/><Relationship Id="rId7" Type="http://schemas.openxmlformats.org/officeDocument/2006/relationships/image" Target="../media/image117.png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5.png"/><Relationship Id="rId10" Type="http://schemas.openxmlformats.org/officeDocument/2006/relationships/image" Target="../media/image104.wmf"/><Relationship Id="rId4" Type="http://schemas.openxmlformats.org/officeDocument/2006/relationships/image" Target="../media/image940.png"/><Relationship Id="rId9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Classification: Probabilistic Generative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00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Classes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0357" y="4482290"/>
            <a:ext cx="71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x, which class does it belong to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blipFill>
                <a:blip r:embed="rId6"/>
                <a:stretch>
                  <a:fillRect l="-2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10357" y="6128366"/>
            <a:ext cx="25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Generative Model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469493" y="3804810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658970" y="3734213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281460" y="482229"/>
            <a:ext cx="41742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Estimating the Probabilities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From training 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46352" y="3756021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26734" y="3684296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28650" y="2208161"/>
            <a:ext cx="120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913883" y="2163627"/>
            <a:ext cx="1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55894" y="1603641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911" y="2006792"/>
            <a:ext cx="118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13883" y="2093076"/>
            <a:ext cx="114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676128" y="298452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472986" y="2808060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676129" y="1916612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60688" y="2132622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154778" y="230908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98061" y="360379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0430" y="360914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Normal</a:t>
            </a:r>
            <a:endParaRPr lang="zh-TW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834277" y="4205998"/>
            <a:ext cx="6363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Water and Normal type with ID &lt; 400 for training, rest for testing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12667" y="5044094"/>
            <a:ext cx="436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Training: 79 Water, 61 Normal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13883" y="5552793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79 / (79 + 61) =0.56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13883" y="6118558"/>
            <a:ext cx="405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61 / (79 + 61) =0.44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7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56403" y="4436321"/>
            <a:ext cx="7028444" cy="18335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pic>
        <p:nvPicPr>
          <p:cNvPr id="4098" name="Picture 2" descr="「Squirtle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31" y="4588229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Psyduck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39" y="4523834"/>
            <a:ext cx="1241816" cy="1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Poliwag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91" y="4386042"/>
            <a:ext cx="2008158" cy="18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3299752" y="1324873"/>
            <a:ext cx="3713645" cy="1924757"/>
            <a:chOff x="1550077" y="3978039"/>
            <a:chExt cx="3713645" cy="1924757"/>
          </a:xfrm>
        </p:grpSpPr>
        <p:sp>
          <p:nvSpPr>
            <p:cNvPr id="4" name="矩形 3"/>
            <p:cNvSpPr/>
            <p:nvPr/>
          </p:nvSpPr>
          <p:spPr>
            <a:xfrm>
              <a:off x="1550077" y="4672081"/>
              <a:ext cx="3713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P(                                 |Water)</a:t>
              </a:r>
            </a:p>
          </p:txBody>
        </p:sp>
        <p:pic>
          <p:nvPicPr>
            <p:cNvPr id="4104" name="Picture 8" descr="「Tirtouga, png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87" y="3978039"/>
              <a:ext cx="1924757" cy="192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908715" y="4562847"/>
            <a:ext cx="1444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79 in total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0800" y="5416689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889701" y="2020916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?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3602" y="3095790"/>
            <a:ext cx="415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Pokémon is represented as a vector by its attribute.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49093" y="3339344"/>
            <a:ext cx="1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775116" y="3861748"/>
            <a:ext cx="82393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號: 向下 15"/>
          <p:cNvSpPr/>
          <p:nvPr/>
        </p:nvSpPr>
        <p:spPr>
          <a:xfrm rot="16200000" flipH="1">
            <a:off x="5948892" y="3283333"/>
            <a:ext cx="444067" cy="57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464346" y="2018915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6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2" grpId="0"/>
      <p:bldP spid="15" grpId="0"/>
      <p:bldP spid="8" grpId="0"/>
      <p:bldP spid="9" grpId="0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 -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Considering </a:t>
            </a:r>
            <a:r>
              <a:rPr lang="en-US" altLang="zh-TW" b="1" dirty="0"/>
              <a:t>Defense</a:t>
            </a:r>
            <a:r>
              <a:rPr lang="en-US" altLang="zh-TW" dirty="0"/>
              <a:t> and </a:t>
            </a:r>
            <a:r>
              <a:rPr lang="en-US" altLang="zh-TW" b="1" dirty="0"/>
              <a:t>SP Defense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pic>
        <p:nvPicPr>
          <p:cNvPr id="5" name="Picture 2" descr="「Squirtle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05" y="2686195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3590333" y="3659779"/>
            <a:ext cx="3036968" cy="125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「Psyduck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55" y="2364651"/>
            <a:ext cx="1188616" cy="15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2220591" y="3499358"/>
            <a:ext cx="886381" cy="1712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4697239" y="5275543"/>
            <a:ext cx="164910" cy="164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8" descr="「Tirtouga,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22" y="4933243"/>
            <a:ext cx="1924757" cy="19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4863150" y="5378759"/>
            <a:ext cx="1253755" cy="42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894687" y="4856539"/>
            <a:ext cx="1868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x|Water</a:t>
            </a:r>
            <a:r>
              <a:rPr lang="en-US" altLang="zh-TW" sz="2400" dirty="0"/>
              <a:t>)=?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636535" y="4839621"/>
            <a:ext cx="44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9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 rot="19208045">
            <a:off x="2226888" y="40686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589902" y="5448212"/>
            <a:ext cx="2931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5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 animBg="1"/>
      <p:bldP spid="21" grpId="0"/>
      <p:bldP spid="24" grpId="0"/>
      <p:bldP spid="25" grpId="0"/>
      <p:bldP spid="20" grpId="0"/>
      <p:bldP spid="22" grpId="0"/>
      <p:bldP spid="6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3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25" y="3648293"/>
            <a:ext cx="3885293" cy="29790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18" y="3524770"/>
            <a:ext cx="4233637" cy="32260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8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9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124658" y="31651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58" y="3165187"/>
                <a:ext cx="1715341" cy="8943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4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52" y="3339430"/>
            <a:ext cx="4286250" cy="34480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82" y="3134687"/>
            <a:ext cx="4305300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6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7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9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10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737739" y="313468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39" y="3134687"/>
                <a:ext cx="2173800" cy="8943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459856"/>
            <a:ext cx="851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Gaussian distribution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28650" y="1907423"/>
            <a:ext cx="7427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the Gaussian distribution behind them</a:t>
            </a:r>
            <a:endParaRPr lang="zh-TW" altLang="en-US" sz="2400" dirty="0"/>
          </a:p>
        </p:txBody>
      </p:sp>
      <p:sp>
        <p:nvSpPr>
          <p:cNvPr id="8" name="箭號: 向右 7"/>
          <p:cNvSpPr/>
          <p:nvPr/>
        </p:nvSpPr>
        <p:spPr>
          <a:xfrm>
            <a:off x="6302637" y="1995319"/>
            <a:ext cx="420915" cy="341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7249" y="1981221"/>
            <a:ext cx="202305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Probability for new points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3738809" y="4662314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3049281">
            <a:off x="2766478" y="3469341"/>
            <a:ext cx="1944661" cy="2520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2418496" y="3365925"/>
            <a:ext cx="164910" cy="164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75479" y="2912754"/>
            <a:ext cx="109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New x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30782" y="4863260"/>
            <a:ext cx="30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find them?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782" y="3204610"/>
            <a:ext cx="2406168" cy="167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22" y="906918"/>
            <a:ext cx="5053443" cy="350542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63735" y="2902858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32020" y="1680093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26705" y="2365828"/>
            <a:ext cx="1233715" cy="123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2299702">
            <a:off x="5341118" y="1438736"/>
            <a:ext cx="1141458" cy="642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Gaussian with any mean </a:t>
                </a:r>
                <a14:m>
                  <m:oMath xmlns:m="http://schemas.openxmlformats.org/officeDocument/2006/math">
                    <m:r>
                      <a:rPr lang="zh-TW" altLang="en-US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can generate these points.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blipFill>
                <a:blip r:embed="rId3"/>
                <a:stretch>
                  <a:fillRect l="-124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6017" y="239003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6" idx="3"/>
            <a:endCxn id="12" idx="3"/>
          </p:cNvCxnSpPr>
          <p:nvPr/>
        </p:nvCxnSpPr>
        <p:spPr>
          <a:xfrm flipH="1">
            <a:off x="1997106" y="3039134"/>
            <a:ext cx="1790010" cy="451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3"/>
          </p:cNvCxnSpPr>
          <p:nvPr/>
        </p:nvCxnSpPr>
        <p:spPr>
          <a:xfrm flipH="1" flipV="1">
            <a:off x="2048173" y="1698395"/>
            <a:ext cx="1411946" cy="83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3" idx="1"/>
          </p:cNvCxnSpPr>
          <p:nvPr/>
        </p:nvCxnSpPr>
        <p:spPr>
          <a:xfrm flipV="1">
            <a:off x="5991677" y="1732194"/>
            <a:ext cx="1249600" cy="27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5" idx="1"/>
          </p:cNvCxnSpPr>
          <p:nvPr/>
        </p:nvCxnSpPr>
        <p:spPr>
          <a:xfrm>
            <a:off x="6265240" y="2196644"/>
            <a:ext cx="721572" cy="98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Likelihood of a Gaussian with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blipFill>
                <a:blip r:embed="rId11"/>
                <a:stretch>
                  <a:fillRect l="-9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右 1"/>
          <p:cNvSpPr/>
          <p:nvPr/>
        </p:nvSpPr>
        <p:spPr>
          <a:xfrm>
            <a:off x="3902617" y="4823354"/>
            <a:ext cx="503466" cy="311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26410" y="4733182"/>
            <a:ext cx="275689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Different Likelihood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blipFill>
                <a:blip r:embed="rId1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= the probability of the Gaussian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blipFill>
                <a:blip r:embed="rId13"/>
                <a:stretch>
                  <a:fillRect l="-125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  <p:bldP spid="30" grpId="0"/>
      <p:bldP spid="31" grpId="0"/>
      <p:bldP spid="2" grpId="0" animBg="1"/>
      <p:bldP spid="3" grpId="0" animBg="1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394" t="-24590" r="-18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8650" y="1691967"/>
            <a:ext cx="59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have the 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generate from the Gaussian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) with the </a:t>
                </a:r>
                <a:r>
                  <a:rPr lang="en-US" altLang="zh-TW" sz="2400" b="1" i="1" dirty="0"/>
                  <a:t>maximum likelihood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blipFill>
                <a:blip r:embed="rId4"/>
                <a:stretch>
                  <a:fillRect l="-1104" t="-5755" b="-13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838054" y="5976716"/>
            <a:ext cx="12381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668" y="176404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7599" y="1181668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95492" y="1177723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Credit Scoring</a:t>
            </a:r>
          </a:p>
          <a:p>
            <a:pPr lvl="1"/>
            <a:r>
              <a:rPr lang="en-US" altLang="zh-TW" dirty="0"/>
              <a:t>Input: income, savings, profession, age, past financial history ……</a:t>
            </a:r>
          </a:p>
          <a:p>
            <a:pPr lvl="1"/>
            <a:r>
              <a:rPr lang="en-US" altLang="zh-TW" dirty="0"/>
              <a:t>Output: accept or refuse</a:t>
            </a:r>
          </a:p>
          <a:p>
            <a:r>
              <a:rPr lang="en-US" altLang="zh-TW" sz="2400" dirty="0"/>
              <a:t>Medical Diagnosis</a:t>
            </a:r>
          </a:p>
          <a:p>
            <a:pPr lvl="1"/>
            <a:r>
              <a:rPr lang="en-US" altLang="zh-TW" dirty="0"/>
              <a:t>Input: current symptoms, age, gender, past medical history ……</a:t>
            </a:r>
          </a:p>
          <a:p>
            <a:pPr lvl="1"/>
            <a:r>
              <a:rPr lang="en-US" altLang="zh-TW" dirty="0"/>
              <a:t>Output: which kind of diseases</a:t>
            </a:r>
          </a:p>
          <a:p>
            <a:r>
              <a:rPr lang="en-US" altLang="zh-TW" sz="2400" dirty="0"/>
              <a:t>Handwritten character recognition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Face recognition </a:t>
            </a:r>
          </a:p>
          <a:p>
            <a:pPr lvl="1"/>
            <a:r>
              <a:rPr lang="en-US" altLang="zh-TW" dirty="0"/>
              <a:t>Input: image of a face, output: person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75" y="5175623"/>
            <a:ext cx="765955" cy="743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782754" y="5420825"/>
            <a:ext cx="5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金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431277" y="5316667"/>
            <a:ext cx="9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3283" y="5085834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88644" y="570030"/>
            <a:ext cx="1524000" cy="945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9" name="箭號: 向右 8"/>
          <p:cNvSpPr/>
          <p:nvPr/>
        </p:nvSpPr>
        <p:spPr>
          <a:xfrm>
            <a:off x="4635650" y="71562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/>
          <p:cNvSpPr/>
          <p:nvPr/>
        </p:nvSpPr>
        <p:spPr>
          <a:xfrm>
            <a:off x="6714149" y="71403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205" y="781284"/>
            <a:ext cx="145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Class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we can do classification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  <a:blipFill>
                <a:blip r:embed="rId5"/>
                <a:stretch>
                  <a:fillRect l="-4918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08681" y="6081332"/>
            <a:ext cx="4173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x belongs to class 1 (Water)</a:t>
            </a:r>
            <a:endParaRPr lang="zh-TW" altLang="en-US" sz="2800" dirty="0"/>
          </a:p>
        </p:txBody>
      </p:sp>
      <p:sp>
        <p:nvSpPr>
          <p:cNvPr id="8" name="箭號: 向右 7"/>
          <p:cNvSpPr/>
          <p:nvPr/>
        </p:nvSpPr>
        <p:spPr>
          <a:xfrm>
            <a:off x="3559452" y="6081332"/>
            <a:ext cx="567674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03810" y="1873779"/>
            <a:ext cx="224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P(C1) </a:t>
            </a:r>
          </a:p>
          <a:p>
            <a:r>
              <a:rPr lang="en-US" altLang="zh-TW" dirty="0"/>
              <a:t>= 79 / (79 + 61) =0.56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28398" y="4506588"/>
            <a:ext cx="202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P(C2) </a:t>
            </a:r>
          </a:p>
          <a:p>
            <a:r>
              <a:rPr lang="en-US" altLang="zh-TW" dirty="0"/>
              <a:t>= 61 / (79 + 61) </a:t>
            </a:r>
          </a:p>
          <a:p>
            <a:r>
              <a:rPr lang="en-US" altLang="zh-TW" dirty="0"/>
              <a:t>=0.44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6028872" y="2196945"/>
            <a:ext cx="574938" cy="974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7286172" y="4147574"/>
            <a:ext cx="81355" cy="35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/>
          <p:nvPr/>
        </p:nvCxnSpPr>
        <p:spPr>
          <a:xfrm flipH="1" flipV="1">
            <a:off x="4312487" y="2248974"/>
            <a:ext cx="828712" cy="959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99985" y="4075962"/>
            <a:ext cx="599420" cy="43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" y="116112"/>
            <a:ext cx="4821699" cy="3344672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56" y="99783"/>
            <a:ext cx="4821698" cy="3344672"/>
          </a:xfrm>
        </p:spPr>
      </p:pic>
      <p:sp>
        <p:nvSpPr>
          <p:cNvPr id="9" name="矩形 8"/>
          <p:cNvSpPr/>
          <p:nvPr/>
        </p:nvSpPr>
        <p:spPr>
          <a:xfrm>
            <a:off x="254961" y="3622372"/>
            <a:ext cx="2861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How’s the results?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86" y="3524656"/>
            <a:ext cx="4805368" cy="33333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3316" y="4059045"/>
            <a:ext cx="440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data: 47% accuracy</a:t>
            </a:r>
            <a:endParaRPr lang="zh-TW" altLang="en-US" sz="2800" dirty="0"/>
          </a:p>
        </p:txBody>
      </p:sp>
      <p:sp>
        <p:nvSpPr>
          <p:cNvPr id="14" name="箭號: 向右 13"/>
          <p:cNvSpPr/>
          <p:nvPr/>
        </p:nvSpPr>
        <p:spPr>
          <a:xfrm>
            <a:off x="4284280" y="4098839"/>
            <a:ext cx="730281" cy="4830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3316" y="4483245"/>
            <a:ext cx="428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total,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 (7 features)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63228" y="6193023"/>
            <a:ext cx="286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54% accuracy … </a:t>
            </a:r>
            <a:r>
              <a:rPr lang="en-US" altLang="zh-TW" sz="2800" dirty="0">
                <a:sym typeface="Wingdings" panose="05000000000000000000" pitchFamily="2" charset="2"/>
              </a:rPr>
              <a:t>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532727" y="2278743"/>
                <a:ext cx="1095043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27" y="2278743"/>
                <a:ext cx="1095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95070" y="3339990"/>
            <a:ext cx="476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Blue points: C</a:t>
            </a:r>
            <a:r>
              <a:rPr lang="en-US" altLang="zh-TW" baseline="-25000" dirty="0"/>
              <a:t>1</a:t>
            </a:r>
            <a:r>
              <a:rPr lang="en-US" altLang="zh-TW" dirty="0"/>
              <a:t> (Water), Red points: C</a:t>
            </a:r>
            <a:r>
              <a:rPr lang="en-US" altLang="zh-TW" baseline="-25000" dirty="0"/>
              <a:t>2</a:t>
            </a:r>
            <a:r>
              <a:rPr lang="en-US" altLang="zh-TW" dirty="0"/>
              <a:t> (Normal)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210572" y="450599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72" y="450599"/>
                <a:ext cx="1093441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210572" y="3667234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72" y="3667234"/>
                <a:ext cx="1093441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7-dim vector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blipFill>
                <a:blip r:embed="rId10"/>
                <a:stretch>
                  <a:fillRect l="-4423" t="-24590" r="-663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7 x 7 matrices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blipFill>
                <a:blip r:embed="rId11"/>
                <a:stretch>
                  <a:fillRect l="-3944" t="-24590" r="-62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" grpId="0" animBg="1"/>
      <p:bldP spid="17" grpId="0" animBg="1"/>
      <p:bldP spid="18" grpId="0" animBg="1"/>
      <p:bldP spid="19" grpId="0" animBg="1"/>
      <p:bldP spid="20" grpId="0" animBg="1"/>
      <p:bldP spid="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77490" y="1952424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645383" y="1948479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3551583" y="5541245"/>
            <a:ext cx="569844" cy="414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08914" y="5511109"/>
            <a:ext cx="1341705" cy="444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496503" y="6137821"/>
            <a:ext cx="30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Less parameters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blipFill>
                <a:blip r:embed="rId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119769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blipFill>
                <a:blip r:embed="rId3"/>
                <a:stretch>
                  <a:fillRect l="-2766" t="-26667" r="-127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36015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“Normal”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maximizing the likelihood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blipFill>
                <a:blip r:embed="rId7"/>
                <a:stretch>
                  <a:fillRect l="-135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endCxn id="4" idx="2"/>
          </p:cNvCxnSpPr>
          <p:nvPr/>
        </p:nvCxnSpPr>
        <p:spPr>
          <a:xfrm flipV="1">
            <a:off x="1973179" y="3293715"/>
            <a:ext cx="849454" cy="4523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128987" y="3324723"/>
            <a:ext cx="1215669" cy="3522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835750" y="3341277"/>
            <a:ext cx="1048897" cy="347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538879" y="3389394"/>
            <a:ext cx="648408" cy="3588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6008914" y="574999"/>
            <a:ext cx="2127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Ref: Bishop, chapter 4.2.2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same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3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446"/>
            <a:ext cx="4801444" cy="34823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44" y="1833196"/>
            <a:ext cx="5017643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29181" y="5123499"/>
            <a:ext cx="37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covariance matrix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5597860"/>
            <a:ext cx="708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total,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72587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54% accuracy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3881874" y="4535505"/>
            <a:ext cx="2491833" cy="553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4866005" y="6232455"/>
            <a:ext cx="988727" cy="350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934041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73%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8769" y="1733124"/>
            <a:ext cx="29657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The boundary is linear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Function Set (Model):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Goodness of a function:</a:t>
                </a:r>
              </a:p>
              <a:p>
                <a:pPr lvl="1"/>
                <a:r>
                  <a:rPr lang="en-US" altLang="zh-TW" sz="2800" dirty="0"/>
                  <a:t>The mean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sz="2800" dirty="0"/>
                  <a:t> and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/>
                  <a:t> that maximizing the likelihood (the probability of generating data) </a:t>
                </a:r>
              </a:p>
              <a:p>
                <a:r>
                  <a:rPr lang="en-US" altLang="zh-TW" dirty="0"/>
                  <a:t>Find the best function: easy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  <a:blipFill>
                <a:blip r:embed="rId2"/>
                <a:stretch>
                  <a:fillRect l="-1391" t="-2023" r="-3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739390" y="2345545"/>
            <a:ext cx="5775960" cy="1906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2191898" y="3135047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altLang="zh-TW" sz="2400" dirty="0"/>
                  <a:t>, output: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  <a:blipFill>
                <a:blip r:embed="rId5"/>
                <a:stretch>
                  <a:fillRect l="-2312" t="-10526" r="-115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937636" y="3729199"/>
            <a:ext cx="3442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Otherwise, output: class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0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  <p:bldP spid="6" grpId="0"/>
      <p:bldP spid="7" grpId="0" animBg="1"/>
      <p:bldP spid="8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always use the distribution you like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blipFill>
                <a:blip r:embed="rId2"/>
                <a:stretch>
                  <a:fillRect l="-6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50573" y="5736385"/>
            <a:ext cx="7221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</a:rPr>
              <a:t>If you assume all the dimensions are independent, then you are using </a:t>
            </a:r>
            <a:r>
              <a:rPr lang="en-US" altLang="zh-TW" sz="2400" i="1" dirty="0">
                <a:latin typeface="arial" panose="020B0604020202020204" pitchFamily="34" charset="0"/>
              </a:rPr>
              <a:t>Naive Bayes Classifier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endParaRPr lang="en-US" altLang="zh-TW" sz="2400" b="0" i="0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1812988" y="3037789"/>
            <a:ext cx="0" cy="44653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blipFill>
                <a:blip r:embed="rId4"/>
                <a:stretch>
                  <a:fillRect l="-158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blipFill>
                <a:blip r:embed="rId5"/>
                <a:stretch>
                  <a:fillRect l="-597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blipFill>
                <a:blip r:embed="rId6"/>
                <a:stretch>
                  <a:fillRect l="-541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399030" y="25480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69998" y="257166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62719" y="38820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Gaussian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862719" y="4425984"/>
            <a:ext cx="4898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binary features, you may assume they are from Bernoulli distributions.  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484686" y="3120040"/>
            <a:ext cx="94002" cy="76058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5" idx="0"/>
          </p:cNvCxnSpPr>
          <p:nvPr/>
        </p:nvCxnSpPr>
        <p:spPr>
          <a:xfrm flipH="1">
            <a:off x="3777119" y="3071996"/>
            <a:ext cx="1084253" cy="81007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115681" y="3052303"/>
            <a:ext cx="2789773" cy="85734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340156" y="3903211"/>
            <a:ext cx="144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3806" y="4526428"/>
            <a:ext cx="2571750" cy="1838325"/>
          </a:xfrm>
          <a:prstGeom prst="rect">
            <a:avLst/>
          </a:prstGeom>
        </p:spPr>
      </p:pic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86609"/>
              </p:ext>
            </p:extLst>
          </p:nvPr>
        </p:nvGraphicFramePr>
        <p:xfrm>
          <a:off x="4872038" y="4637088"/>
          <a:ext cx="71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方程式" r:id="rId9" imgW="317160" imgH="215640" progId="Equation.3">
                  <p:embed/>
                </p:oleObj>
              </mc:Choice>
              <mc:Fallback>
                <p:oleObj name="方程式" r:id="rId9" imgW="3171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637088"/>
                        <a:ext cx="717550" cy="490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76211"/>
              </p:ext>
            </p:extLst>
          </p:nvPr>
        </p:nvGraphicFramePr>
        <p:xfrm>
          <a:off x="6910388" y="5970588"/>
          <a:ext cx="327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方程式" r:id="rId11" imgW="126720" imgH="126720" progId="Equation.3">
                  <p:embed/>
                </p:oleObj>
              </mc:Choice>
              <mc:Fallback>
                <p:oleObj name="方程式" r:id="rId11" imgW="126720" imgH="12672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5970588"/>
                        <a:ext cx="327025" cy="327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2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36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17410" name="Picture 2" descr="http://npic7.edushi.com/cn/zixun/zh-chs/2016-07/15/4b76c314b30c4953956ad033017ae5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76" y="1370347"/>
            <a:ext cx="6805447" cy="38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「皮卡丘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5281465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5722" y="5579244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2" y="5579244"/>
                <a:ext cx="205460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891" y="5495201"/>
            <a:ext cx="657225" cy="619125"/>
          </a:xfrm>
          <a:prstGeom prst="rect">
            <a:avLst/>
          </a:prstGeom>
        </p:spPr>
      </p:pic>
      <p:pic>
        <p:nvPicPr>
          <p:cNvPr id="11" name="Picture 2" descr="「Squirtle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6" y="5271796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077" y="5520868"/>
            <a:ext cx="63817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185777" y="5611301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77" y="5611301"/>
                <a:ext cx="205460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82" y="5245552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9148" y="5544678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48181" y="5634035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81" y="5634035"/>
                <a:ext cx="205460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9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4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Bishop</a:t>
            </a:r>
            <a:r>
              <a:rPr lang="en-US" altLang="zh-TW" dirty="0"/>
              <a:t>: Chapter 4.1 – 4.2</a:t>
            </a:r>
          </a:p>
          <a:p>
            <a:r>
              <a:rPr lang="en-US" altLang="zh-TW" dirty="0"/>
              <a:t>Data: https://www.kaggle.com/abcsds/pokemon</a:t>
            </a:r>
          </a:p>
          <a:p>
            <a:r>
              <a:rPr lang="en-US" altLang="zh-TW" dirty="0"/>
              <a:t>Useful posts:</a:t>
            </a:r>
          </a:p>
          <a:p>
            <a:pPr lvl="1"/>
            <a:r>
              <a:rPr lang="en-US" altLang="zh-TW" dirty="0"/>
              <a:t>https://www.kaggle.com/nishantbhadauria/d/abcsds/pokemon/pokemon-speed-attack-hp-defense-analysis-by-type</a:t>
            </a:r>
            <a:endParaRPr lang="zh-TW" altLang="en-US" dirty="0"/>
          </a:p>
          <a:p>
            <a:pPr lvl="1"/>
            <a:r>
              <a:rPr lang="en-US" altLang="zh-TW" dirty="0"/>
              <a:t>https://www.kaggle.com/nikos90/d/abcsds/pokemon/mastering-pokebars/discussion</a:t>
            </a:r>
          </a:p>
          <a:p>
            <a:pPr lvl="1"/>
            <a:r>
              <a:rPr lang="en-US" altLang="zh-TW" dirty="0"/>
              <a:t>https://www.kaggle.com/ndrewgele/d/abcsds/pokemon/visualizing-pok-mon-stats-with-seaborn/discussion</a:t>
            </a:r>
          </a:p>
        </p:txBody>
      </p:sp>
    </p:spTree>
    <p:extLst>
      <p:ext uri="{BB962C8B-B14F-4D97-AF65-F5344CB8AC3E}">
        <p14:creationId xmlns:p14="http://schemas.microsoft.com/office/powerpoint/2010/main" val="383788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江貫榮 同學發現課程網頁上的日期錯誤</a:t>
            </a:r>
            <a:endParaRPr lang="en-US" altLang="zh-TW" dirty="0"/>
          </a:p>
          <a:p>
            <a:r>
              <a:rPr lang="zh-TW" altLang="en-US" dirty="0"/>
              <a:t>感謝 范廷瀚 同學提供寶可夢的 </a:t>
            </a:r>
            <a:r>
              <a:rPr lang="en-US" altLang="zh-TW" dirty="0"/>
              <a:t>domain knowledge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6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1849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000" b="1" dirty="0">
                <a:solidFill>
                  <a:srgbClr val="47494D"/>
                </a:solidFill>
                <a:latin typeface="inherit"/>
              </a:rPr>
              <a:t>Total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: sum of all stats that come after this, a general guide to how strong a </a:t>
            </a:r>
            <a:r>
              <a:rPr lang="en-US" altLang="zh-TW" sz="20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 is</a:t>
            </a:r>
          </a:p>
          <a:p>
            <a:pPr fontAlgn="base"/>
            <a:r>
              <a:rPr lang="en-US" altLang="zh-TW" sz="2000" b="1" dirty="0">
                <a:solidFill>
                  <a:srgbClr val="47494D"/>
                </a:solidFill>
                <a:latin typeface="inherit"/>
              </a:rPr>
              <a:t>HP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: hit points, or health, defines how much damage a </a:t>
            </a:r>
            <a:r>
              <a:rPr lang="en-US" altLang="zh-TW" sz="20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 can withstand before fainting</a:t>
            </a:r>
          </a:p>
          <a:p>
            <a:pPr fontAlgn="base"/>
            <a:r>
              <a:rPr lang="en-US" altLang="zh-TW" sz="2000" b="1" dirty="0">
                <a:solidFill>
                  <a:srgbClr val="47494D"/>
                </a:solidFill>
                <a:latin typeface="inherit"/>
              </a:rPr>
              <a:t>Attack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: the base modifier for normal attacks (</a:t>
            </a:r>
            <a:r>
              <a:rPr lang="en-US" altLang="zh-TW" sz="2000" dirty="0" err="1">
                <a:solidFill>
                  <a:srgbClr val="47494D"/>
                </a:solidFill>
                <a:latin typeface="inherit"/>
              </a:rPr>
              <a:t>eg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. Scratch, Punch)</a:t>
            </a:r>
          </a:p>
          <a:p>
            <a:pPr fontAlgn="base"/>
            <a:r>
              <a:rPr lang="en-US" altLang="zh-TW" sz="2000" b="1" dirty="0">
                <a:solidFill>
                  <a:srgbClr val="47494D"/>
                </a:solidFill>
                <a:latin typeface="inherit"/>
              </a:rPr>
              <a:t>Defense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: the base damage resistance against normal attacks</a:t>
            </a:r>
          </a:p>
          <a:p>
            <a:pPr fontAlgn="base"/>
            <a:r>
              <a:rPr lang="en-US" altLang="zh-TW" sz="2000" b="1" dirty="0">
                <a:solidFill>
                  <a:srgbClr val="47494D"/>
                </a:solidFill>
                <a:latin typeface="inherit"/>
              </a:rPr>
              <a:t>SP </a:t>
            </a:r>
            <a:r>
              <a:rPr lang="en-US" altLang="zh-TW" sz="2000" b="1" dirty="0" err="1">
                <a:solidFill>
                  <a:srgbClr val="47494D"/>
                </a:solidFill>
                <a:latin typeface="inherit"/>
              </a:rPr>
              <a:t>Atk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: special attack, the base modifier for special attacks (e.g. fire blast, bubble beam)</a:t>
            </a:r>
          </a:p>
          <a:p>
            <a:pPr fontAlgn="base"/>
            <a:r>
              <a:rPr lang="en-US" altLang="zh-TW" sz="2000" b="1" dirty="0">
                <a:solidFill>
                  <a:srgbClr val="47494D"/>
                </a:solidFill>
                <a:latin typeface="inherit"/>
              </a:rPr>
              <a:t>SP Def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: the base damage resistance against special attacks</a:t>
            </a:r>
          </a:p>
          <a:p>
            <a:pPr fontAlgn="base"/>
            <a:r>
              <a:rPr lang="en-US" altLang="zh-TW" sz="2000" b="1" dirty="0">
                <a:solidFill>
                  <a:srgbClr val="47494D"/>
                </a:solidFill>
                <a:latin typeface="inherit"/>
              </a:rPr>
              <a:t>Speed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: determines which </a:t>
            </a:r>
            <a:r>
              <a:rPr lang="en-US" altLang="zh-TW" sz="20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000" dirty="0">
                <a:solidFill>
                  <a:srgbClr val="47494D"/>
                </a:solidFill>
                <a:latin typeface="inherit"/>
              </a:rPr>
              <a:t> attacks first each round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79191" y="5799331"/>
            <a:ext cx="610646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Can we predict the “type” of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information?</a:t>
            </a:r>
          </a:p>
        </p:txBody>
      </p:sp>
      <p:pic>
        <p:nvPicPr>
          <p:cNvPr id="11268" name="Picture 4" descr="「皮卡丘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36" y="0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026569" y="2099931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320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724524" y="2813805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35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914524" y="3429008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55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162423" y="3844506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766886" y="4572012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985960" y="487258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31078" y="536798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026569" y="92915"/>
            <a:ext cx="321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games (</a:t>
            </a:r>
            <a:r>
              <a:rPr lang="en-US" altLang="zh-TW" i="1" dirty="0">
                <a:solidFill>
                  <a:srgbClr val="47494D"/>
                </a:solidFill>
                <a:latin typeface="Atlas Grotesk"/>
              </a:rPr>
              <a:t>NOT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 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cards or 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6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4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data for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blipFill>
                <a:blip r:embed="rId2"/>
                <a:stretch>
                  <a:fillRect t="-18333" r="-1704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blipFill>
                <a:blip r:embed="rId3"/>
                <a:stretch>
                  <a:fillRect t="-18333" r="-162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blipFill>
                <a:blip r:embed="rId4"/>
                <a:stretch>
                  <a:fillRect t="-18333" r="-1082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「皮卡丘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4" y="300086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755" y="3169498"/>
            <a:ext cx="657225" cy="619125"/>
          </a:xfrm>
          <a:prstGeom prst="rect">
            <a:avLst/>
          </a:prstGeom>
        </p:spPr>
      </p:pic>
      <p:pic>
        <p:nvPicPr>
          <p:cNvPr id="10" name="Picture 2" descr="「Squirtle png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26" y="309015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533" y="3131398"/>
            <a:ext cx="638175" cy="657225"/>
          </a:xfrm>
          <a:prstGeom prst="rect">
            <a:avLst/>
          </a:prstGeom>
        </p:spPr>
      </p:pic>
      <p:pic>
        <p:nvPicPr>
          <p:cNvPr id="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28" y="3090150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8656" y="3301082"/>
            <a:ext cx="609600" cy="609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8536" y="5265323"/>
            <a:ext cx="7602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Training: Class 1 means the target is 1; Class 2 means the target is -1</a:t>
            </a:r>
          </a:p>
        </p:txBody>
      </p:sp>
      <p:sp>
        <p:nvSpPr>
          <p:cNvPr id="15" name="矩形 14"/>
          <p:cNvSpPr/>
          <p:nvPr/>
        </p:nvSpPr>
        <p:spPr>
          <a:xfrm>
            <a:off x="732331" y="4313745"/>
            <a:ext cx="429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Classification as Regression?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258536" y="4803658"/>
            <a:ext cx="4171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Binary classification as example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Testing: closer to 1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1; closer to -1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2 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  <a:blipFill>
                <a:blip r:embed="rId12"/>
                <a:stretch>
                  <a:fillRect l="-1498" t="-10667" r="-84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7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Multiple class: Class 1 means the target is 1; Class 2 means the target is 2; Class 3 means the target is 3 …… problematic</a:t>
            </a:r>
          </a:p>
          <a:p>
            <a:endParaRPr lang="en-US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511010" y="5173248"/>
            <a:ext cx="65118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Penalize to the examples that are “too correct” …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2041"/>
            <a:ext cx="3895619" cy="389572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6" y="748675"/>
            <a:ext cx="3786974" cy="380413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052417" y="5265581"/>
            <a:ext cx="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(Bishop, P186)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7266" y="298891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849086" y="807457"/>
            <a:ext cx="2201368" cy="22902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1751" y="807456"/>
            <a:ext cx="2031806" cy="21138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01751" y="1028701"/>
            <a:ext cx="3356619" cy="14482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9770" y="448341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61603" y="442217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18476" y="2476982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66144" y="2486589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771" y="88520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1" y="290929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13262" y="985657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57626" y="2068028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224437" y="2118451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307969" y="1391747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493460" y="1496515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57803" y="3740757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 = b +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+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875826" y="312463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 </a:t>
            </a:r>
            <a:r>
              <a:rPr lang="en-US" altLang="zh-TW" sz="2400" dirty="0">
                <a:solidFill>
                  <a:srgbClr val="00B050"/>
                </a:solidFill>
              </a:rPr>
              <a:t>= 0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885" y="2885224"/>
            <a:ext cx="81555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&gt;&gt;1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98517" y="3702496"/>
            <a:ext cx="93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51835" y="312463"/>
            <a:ext cx="23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 decrease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7170057" y="1016000"/>
            <a:ext cx="508000" cy="319314"/>
          </a:xfrm>
          <a:custGeom>
            <a:avLst/>
            <a:gdLst>
              <a:gd name="connsiteX0" fmla="*/ 0 w 508000"/>
              <a:gd name="connsiteY0" fmla="*/ 0 h 319314"/>
              <a:gd name="connsiteX1" fmla="*/ 406400 w 508000"/>
              <a:gd name="connsiteY1" fmla="*/ 58057 h 319314"/>
              <a:gd name="connsiteX2" fmla="*/ 508000 w 508000"/>
              <a:gd name="connsiteY2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19314">
                <a:moveTo>
                  <a:pt x="0" y="0"/>
                </a:moveTo>
                <a:cubicBezTo>
                  <a:pt x="160866" y="2419"/>
                  <a:pt x="321733" y="4838"/>
                  <a:pt x="406400" y="58057"/>
                </a:cubicBezTo>
                <a:cubicBezTo>
                  <a:pt x="491067" y="111276"/>
                  <a:pt x="499533" y="215295"/>
                  <a:pt x="508000" y="31931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35" grpId="0"/>
      <p:bldP spid="25" grpId="0"/>
      <p:bldP spid="26" grpId="0"/>
      <p:bldP spid="29" grpId="0"/>
      <p:bldP spid="30" grpId="0"/>
      <p:bldP spid="19" grpId="0" animBg="1"/>
      <p:bldP spid="31" grpId="0" animBg="1"/>
      <p:bldP spid="33" grpId="0" animBg="1"/>
      <p:bldP spid="36" grpId="0" animBg="1"/>
      <p:bldP spid="20" grpId="0"/>
      <p:bldP spid="37" grpId="0"/>
      <p:bldP spid="38" grpId="0" animBg="1"/>
      <p:bldP spid="21" grpId="0"/>
      <p:bldP spid="39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Ideal Alternatives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(Model):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Loss function: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the best function:</a:t>
            </a:r>
          </a:p>
          <a:p>
            <a:pPr lvl="1"/>
            <a:r>
              <a:rPr lang="en-US" altLang="zh-TW" sz="2800" dirty="0"/>
              <a:t>Example: Perceptron, SVM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73101" y="5834897"/>
            <a:ext cx="18947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Today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12175" y="2193106"/>
            <a:ext cx="4597231" cy="123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586862" y="2368369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576492" y="2898033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2</a:t>
            </a:r>
          </a:p>
        </p:txBody>
      </p:sp>
      <p:sp>
        <p:nvSpPr>
          <p:cNvPr id="15" name="箭號: 向右 14"/>
          <p:cNvSpPr/>
          <p:nvPr/>
        </p:nvSpPr>
        <p:spPr>
          <a:xfrm>
            <a:off x="3109133" y="2555759"/>
            <a:ext cx="703042" cy="470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73101" y="3981744"/>
            <a:ext cx="313187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times f get incorrect results on training data.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Boxes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8913" y="2208161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59279" y="2163627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4381" y="2857834"/>
            <a:ext cx="181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70720" y="2853933"/>
            <a:ext cx="156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1/3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87157" y="3635107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4/5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7470" y="4044528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1/5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34053" y="3612234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44100" y="4002225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3/5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5463" y="5258144"/>
            <a:ext cx="45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Where does it come from?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52890" y="5868629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| Blue)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22376" y="4647583"/>
            <a:ext cx="3634069" cy="461665"/>
            <a:chOff x="722376" y="4618555"/>
            <a:chExt cx="3634069" cy="461665"/>
          </a:xfrm>
        </p:grpSpPr>
        <p:sp>
          <p:nvSpPr>
            <p:cNvPr id="25" name="橢圓 24"/>
            <p:cNvSpPr/>
            <p:nvPr/>
          </p:nvSpPr>
          <p:spPr>
            <a:xfrm>
              <a:off x="722376" y="4675711"/>
              <a:ext cx="352927" cy="3529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39987" y="4618555"/>
              <a:ext cx="3216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from one of the boxes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57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3654</TotalTime>
  <Words>4408</Words>
  <Application>Microsoft Office PowerPoint</Application>
  <PresentationFormat>如螢幕大小 (4:3)</PresentationFormat>
  <Paragraphs>404</Paragraphs>
  <Slides>35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Atlas Grotesk</vt:lpstr>
      <vt:lpstr>inherit</vt:lpstr>
      <vt:lpstr>新細明體</vt:lpstr>
      <vt:lpstr>標楷體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Classification: Probabilistic Generative Model</vt:lpstr>
      <vt:lpstr>Classification</vt:lpstr>
      <vt:lpstr>Example Application</vt:lpstr>
      <vt:lpstr>Example Application</vt:lpstr>
      <vt:lpstr>Example Application</vt:lpstr>
      <vt:lpstr>How to do Classification</vt:lpstr>
      <vt:lpstr>PowerPoint 簡報</vt:lpstr>
      <vt:lpstr>Ideal Alternatives</vt:lpstr>
      <vt:lpstr>Two Boxes</vt:lpstr>
      <vt:lpstr>Two Classes</vt:lpstr>
      <vt:lpstr>Prior</vt:lpstr>
      <vt:lpstr>Probability from Class</vt:lpstr>
      <vt:lpstr>Probability from Class - Feature</vt:lpstr>
      <vt:lpstr>PowerPoint 簡報</vt:lpstr>
      <vt:lpstr>PowerPoint 簡報</vt:lpstr>
      <vt:lpstr>Probability from Class</vt:lpstr>
      <vt:lpstr>PowerPoint 簡報</vt:lpstr>
      <vt:lpstr>Maximum Likelihood</vt:lpstr>
      <vt:lpstr>PowerPoint 簡報</vt:lpstr>
      <vt:lpstr>Now we can do classification </vt:lpstr>
      <vt:lpstr>PowerPoint 簡報</vt:lpstr>
      <vt:lpstr>Modifying Model</vt:lpstr>
      <vt:lpstr>Modifying Model</vt:lpstr>
      <vt:lpstr>Modifying Model</vt:lpstr>
      <vt:lpstr>Three Steps</vt:lpstr>
      <vt:lpstr>Probability Distribution</vt:lpstr>
      <vt:lpstr>Posterior Probability</vt:lpstr>
      <vt:lpstr>Warning of Math</vt:lpstr>
      <vt:lpstr>Posterior Probability</vt:lpstr>
      <vt:lpstr>PowerPoint 簡報</vt:lpstr>
      <vt:lpstr>PowerPoint 簡報</vt:lpstr>
      <vt:lpstr>End of Warning </vt:lpstr>
      <vt:lpstr>PowerPoint 簡報</vt:lpstr>
      <vt:lpstr>Reference</vt:lpstr>
      <vt:lpstr>Acknowledgment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Hung-yi Lee</dc:creator>
  <cp:lastModifiedBy>Hung-yi Lee</cp:lastModifiedBy>
  <cp:revision>107</cp:revision>
  <dcterms:created xsi:type="dcterms:W3CDTF">2016-10-04T03:36:39Z</dcterms:created>
  <dcterms:modified xsi:type="dcterms:W3CDTF">2016-11-23T11:53:34Z</dcterms:modified>
</cp:coreProperties>
</file>