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13" r:id="rId3"/>
    <p:sldId id="322" r:id="rId4"/>
    <p:sldId id="320" r:id="rId5"/>
    <p:sldId id="271" r:id="rId6"/>
    <p:sldId id="272" r:id="rId7"/>
    <p:sldId id="273" r:id="rId8"/>
    <p:sldId id="274" r:id="rId9"/>
    <p:sldId id="275" r:id="rId10"/>
    <p:sldId id="318" r:id="rId11"/>
    <p:sldId id="319" r:id="rId12"/>
    <p:sldId id="310" r:id="rId13"/>
    <p:sldId id="311" r:id="rId14"/>
    <p:sldId id="312" r:id="rId15"/>
    <p:sldId id="323" r:id="rId16"/>
    <p:sldId id="278" r:id="rId17"/>
    <p:sldId id="279" r:id="rId18"/>
    <p:sldId id="280" r:id="rId19"/>
    <p:sldId id="281" r:id="rId20"/>
    <p:sldId id="321" r:id="rId21"/>
    <p:sldId id="324" r:id="rId22"/>
    <p:sldId id="286" r:id="rId23"/>
    <p:sldId id="287" r:id="rId24"/>
    <p:sldId id="326" r:id="rId25"/>
    <p:sldId id="327" r:id="rId26"/>
    <p:sldId id="299" r:id="rId27"/>
    <p:sldId id="300" r:id="rId28"/>
    <p:sldId id="301" r:id="rId29"/>
    <p:sldId id="308" r:id="rId30"/>
    <p:sldId id="309" r:id="rId31"/>
    <p:sldId id="31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3" autoAdjust="0"/>
    <p:restoredTop sz="89649" autoAdjust="0"/>
  </p:normalViewPr>
  <p:slideViewPr>
    <p:cSldViewPr snapToGrid="0">
      <p:cViewPr>
        <p:scale>
          <a:sx n="75" d="100"/>
          <a:sy n="75" d="100"/>
        </p:scale>
        <p:origin x="1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00715266-B18B-4BE1-9174-6113EFB44399}" type="presOf" srcId="{D60C5607-81DE-4CC8-91B3-C56E5666A49F}" destId="{75576B2E-DB43-49F5-8A31-D5CBF5F78EEC}" srcOrd="0" destOrd="0" presId="urn:microsoft.com/office/officeart/2005/8/layout/process1"/>
    <dgm:cxn modelId="{5B1BA3AF-BDD8-41E0-BDCC-37EC1B5194FD}" type="presOf" srcId="{7ABBEAF7-C373-4176-BC82-DCCB6D5E3E26}" destId="{A491758C-84A6-4A4D-888E-93118B4129B4}" srcOrd="0" destOrd="0" presId="urn:microsoft.com/office/officeart/2005/8/layout/process1"/>
    <dgm:cxn modelId="{A37A0B1A-00E7-4C70-8103-1C775294D3D8}" type="presOf" srcId="{D60C5607-81DE-4CC8-91B3-C56E5666A49F}" destId="{1FFABC42-5BE3-4E33-A2BE-582BDAFB0BDF}"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769A87B7-F863-4C52-95A3-ACAA11FA0475}" type="presOf" srcId="{801111EC-7761-4006-9B8D-BDD3478D6A0C}" destId="{CFEBD105-9F67-4F60-B070-C671AE93A28A}" srcOrd="0"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a:t>
          </a:r>
          <a:r>
            <a:rPr lang="en-US" altLang="zh-TW" sz="2800"/>
            <a:t>: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35BB2386-750E-4524-B6C3-768F75B67309}" type="presOf" srcId="{E857221A-734F-4396-A642-04F985B7D590}" destId="{FCAC1A52-7A03-424B-8708-40DF70DCEBE1}" srcOrd="1"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2D33CF3D-783C-4879-AC93-97C5191F9CA8}" type="presOf" srcId="{D60C5607-81DE-4CC8-91B3-C56E5666A49F}" destId="{75576B2E-DB43-49F5-8A31-D5CBF5F78EEC}"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ABE16CB5-EFD7-477D-8B23-3AC971674672}" type="presOf" srcId="{E857221A-734F-4396-A642-04F985B7D590}" destId="{888540DF-FD49-4215-991C-C7B2A2E10D35}" srcOrd="0" destOrd="0" presId="urn:microsoft.com/office/officeart/2005/8/layout/process1"/>
    <dgm:cxn modelId="{3FF91CB6-DDB4-4C82-8984-9762CD5923AD}" type="presOf" srcId="{680F7195-4FD3-481E-8A2B-5AD54C8280AB}" destId="{B28036AB-B71B-48DE-97C4-D287BC3BE7AC}" srcOrd="0" destOrd="0" presId="urn:microsoft.com/office/officeart/2005/8/layout/process1"/>
    <dgm:cxn modelId="{E53110B8-D44F-4AA7-92C5-50727E6AA94A}" type="presOf" srcId="{D60C5607-81DE-4CC8-91B3-C56E5666A49F}" destId="{1FFABC42-5BE3-4E33-A2BE-582BDAFB0BDF}" srcOrd="1" destOrd="0" presId="urn:microsoft.com/office/officeart/2005/8/layout/process1"/>
    <dgm:cxn modelId="{065E4005-B1AF-4700-B55B-FBF77F5968A3}" type="presOf" srcId="{7ABBEAF7-C373-4176-BC82-DCCB6D5E3E26}" destId="{A491758C-84A6-4A4D-888E-93118B4129B4}" srcOrd="0" destOrd="0" presId="urn:microsoft.com/office/officeart/2005/8/layout/process1"/>
    <dgm:cxn modelId="{8D5D5A75-E210-4A70-A078-682469248FEF}" type="presOf" srcId="{801111EC-7761-4006-9B8D-BDD3478D6A0C}" destId="{CFEBD105-9F67-4F60-B070-C671AE93A28A}" srcOrd="0" destOrd="0" presId="urn:microsoft.com/office/officeart/2005/8/layout/process1"/>
    <dgm:cxn modelId="{6F6CBB0C-8EF5-4C17-95C4-33E2E15813D1}" type="presOf" srcId="{380F6D09-15D5-4E2B-BF8A-CECE4B7C4A20}" destId="{2C9E42A7-D692-4DEF-A008-68C3A4D1516E}" srcOrd="0" destOrd="0" presId="urn:microsoft.com/office/officeart/2005/8/layout/process1"/>
    <dgm:cxn modelId="{666696D6-A81B-43A4-ABF9-C269B76985DE}" type="presParOf" srcId="{A491758C-84A6-4A4D-888E-93118B4129B4}" destId="{CFEBD105-9F67-4F60-B070-C671AE93A28A}" srcOrd="0" destOrd="0" presId="urn:microsoft.com/office/officeart/2005/8/layout/process1"/>
    <dgm:cxn modelId="{AF678D29-14F5-4DC4-9C70-A8B201A06520}" type="presParOf" srcId="{A491758C-84A6-4A4D-888E-93118B4129B4}" destId="{888540DF-FD49-4215-991C-C7B2A2E10D35}" srcOrd="1" destOrd="0" presId="urn:microsoft.com/office/officeart/2005/8/layout/process1"/>
    <dgm:cxn modelId="{BA0B3FF1-0D0C-4696-AE03-24787257E4BE}" type="presParOf" srcId="{888540DF-FD49-4215-991C-C7B2A2E10D35}" destId="{FCAC1A52-7A03-424B-8708-40DF70DCEBE1}" srcOrd="0" destOrd="0" presId="urn:microsoft.com/office/officeart/2005/8/layout/process1"/>
    <dgm:cxn modelId="{97DB561C-3635-4192-A20A-737F863BC4C5}" type="presParOf" srcId="{A491758C-84A6-4A4D-888E-93118B4129B4}" destId="{2C9E42A7-D692-4DEF-A008-68C3A4D1516E}" srcOrd="2" destOrd="0" presId="urn:microsoft.com/office/officeart/2005/8/layout/process1"/>
    <dgm:cxn modelId="{DA063AFD-EC9D-4A48-ABEE-499D00662B70}" type="presParOf" srcId="{A491758C-84A6-4A4D-888E-93118B4129B4}" destId="{75576B2E-DB43-49F5-8A31-D5CBF5F78EEC}" srcOrd="3" destOrd="0" presId="urn:microsoft.com/office/officeart/2005/8/layout/process1"/>
    <dgm:cxn modelId="{51533F9E-6C05-4F61-934B-C57D29845794}" type="presParOf" srcId="{75576B2E-DB43-49F5-8A31-D5CBF5F78EEC}" destId="{1FFABC42-5BE3-4E33-A2BE-582BDAFB0BDF}" srcOrd="0" destOrd="0" presId="urn:microsoft.com/office/officeart/2005/8/layout/process1"/>
    <dgm:cxn modelId="{3CB584B8-A914-489D-8E84-EE56C4D295A6}"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a:t>
          </a:r>
          <a:r>
            <a:rPr lang="en-US" altLang="zh-TW" sz="2800"/>
            <a:t>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a:t>
          </a:r>
          <a:r>
            <a:rPr lang="en-US" altLang="zh-TW" sz="2800"/>
            <a:t>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0E05AB86-8D4D-4AB9-944C-806FF3479015}" type="presOf" srcId="{801111EC-7761-4006-9B8D-BDD3478D6A0C}" destId="{CFEBD105-9F67-4F60-B070-C671AE93A28A}" srcOrd="0" destOrd="0" presId="urn:microsoft.com/office/officeart/2005/8/layout/process1"/>
    <dgm:cxn modelId="{7021B101-6AE5-4EA4-923F-149909DC3C09}" srcId="{7ABBEAF7-C373-4176-BC82-DCCB6D5E3E26}" destId="{801111EC-7761-4006-9B8D-BDD3478D6A0C}" srcOrd="0" destOrd="0" parTransId="{741192AF-66D8-44B3-8D71-D609A9576CFF}" sibTransId="{E857221A-734F-4396-A642-04F985B7D590}"/>
    <dgm:cxn modelId="{7DBA789E-FBE8-47EE-B779-737798DB8CF2}" srcId="{7ABBEAF7-C373-4176-BC82-DCCB6D5E3E26}" destId="{380F6D09-15D5-4E2B-BF8A-CECE4B7C4A20}" srcOrd="1" destOrd="0" parTransId="{35DF94FE-4269-42A8-B274-51E32D4D5D54}" sibTransId="{D60C5607-81DE-4CC8-91B3-C56E5666A49F}"/>
    <dgm:cxn modelId="{BE49AD78-7C29-4AC3-AF57-20332C71B727}" type="presOf" srcId="{7ABBEAF7-C373-4176-BC82-DCCB6D5E3E26}" destId="{A491758C-84A6-4A4D-888E-93118B4129B4}"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7CBEB184-58A1-4640-A305-30B980B4B933}" type="presOf" srcId="{D60C5607-81DE-4CC8-91B3-C56E5666A49F}" destId="{1FFABC42-5BE3-4E33-A2BE-582BDAFB0BDF}" srcOrd="1" destOrd="0" presId="urn:microsoft.com/office/officeart/2005/8/layout/process1"/>
    <dgm:cxn modelId="{133C0C00-F0FE-4A61-A256-F0AAEAE8213F}" type="presOf" srcId="{680F7195-4FD3-481E-8A2B-5AD54C8280AB}" destId="{B28036AB-B71B-48DE-97C4-D287BC3BE7AC}" srcOrd="0" destOrd="0" presId="urn:microsoft.com/office/officeart/2005/8/layout/process1"/>
    <dgm:cxn modelId="{D07F2734-35B0-41F4-8123-F5D84E35F12C}" type="presOf" srcId="{D60C5607-81DE-4CC8-91B3-C56E5666A49F}" destId="{75576B2E-DB43-49F5-8A31-D5CBF5F78EEC}" srcOrd="0" destOrd="0" presId="urn:microsoft.com/office/officeart/2005/8/layout/process1"/>
    <dgm:cxn modelId="{4248B03F-C96F-47F8-ADE8-DFD71BEF62D6}" type="presOf" srcId="{E857221A-734F-4396-A642-04F985B7D590}" destId="{FCAC1A52-7A03-424B-8708-40DF70DCEBE1}" srcOrd="1" destOrd="0" presId="urn:microsoft.com/office/officeart/2005/8/layout/process1"/>
    <dgm:cxn modelId="{98F53DB2-9DDB-4233-967E-19F2597A0CDF}" type="presOf" srcId="{E857221A-734F-4396-A642-04F985B7D590}" destId="{888540DF-FD49-4215-991C-C7B2A2E10D35}" srcOrd="0" destOrd="0" presId="urn:microsoft.com/office/officeart/2005/8/layout/process1"/>
    <dgm:cxn modelId="{840B9462-DD70-4757-BBE3-B6C79942C95B}" type="presOf" srcId="{380F6D09-15D5-4E2B-BF8A-CECE4B7C4A20}" destId="{2C9E42A7-D692-4DEF-A008-68C3A4D1516E}" srcOrd="0" destOrd="0" presId="urn:microsoft.com/office/officeart/2005/8/layout/process1"/>
    <dgm:cxn modelId="{0233D140-046A-49F6-9654-EFBCA808CFAF}" type="presParOf" srcId="{A491758C-84A6-4A4D-888E-93118B4129B4}" destId="{CFEBD105-9F67-4F60-B070-C671AE93A28A}" srcOrd="0" destOrd="0" presId="urn:microsoft.com/office/officeart/2005/8/layout/process1"/>
    <dgm:cxn modelId="{1CB9F477-7C0E-4FE9-A51D-FAA1F7E0625D}" type="presParOf" srcId="{A491758C-84A6-4A4D-888E-93118B4129B4}" destId="{888540DF-FD49-4215-991C-C7B2A2E10D35}" srcOrd="1" destOrd="0" presId="urn:microsoft.com/office/officeart/2005/8/layout/process1"/>
    <dgm:cxn modelId="{D49B4AAF-9052-4551-8A51-B33F09706DDE}" type="presParOf" srcId="{888540DF-FD49-4215-991C-C7B2A2E10D35}" destId="{FCAC1A52-7A03-424B-8708-40DF70DCEBE1}" srcOrd="0" destOrd="0" presId="urn:microsoft.com/office/officeart/2005/8/layout/process1"/>
    <dgm:cxn modelId="{96ED2255-E286-41A8-A302-9A08819E426D}" type="presParOf" srcId="{A491758C-84A6-4A4D-888E-93118B4129B4}" destId="{2C9E42A7-D692-4DEF-A008-68C3A4D1516E}" srcOrd="2" destOrd="0" presId="urn:microsoft.com/office/officeart/2005/8/layout/process1"/>
    <dgm:cxn modelId="{73209280-49FD-4897-9031-AD98C5249AA5}" type="presParOf" srcId="{A491758C-84A6-4A4D-888E-93118B4129B4}" destId="{75576B2E-DB43-49F5-8A31-D5CBF5F78EEC}" srcOrd="3" destOrd="0" presId="urn:microsoft.com/office/officeart/2005/8/layout/process1"/>
    <dgm:cxn modelId="{92B25151-E477-446B-BC47-7C51E58FCCA9}" type="presParOf" srcId="{75576B2E-DB43-49F5-8A31-D5CBF5F78EEC}" destId="{1FFABC42-5BE3-4E33-A2BE-582BDAFB0BDF}" srcOrd="0" destOrd="0" presId="urn:microsoft.com/office/officeart/2005/8/layout/process1"/>
    <dgm:cxn modelId="{07AE6E9E-6398-4D7F-BBB7-A32683355599}"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a:t>
          </a:r>
          <a:r>
            <a:rPr lang="en-US" altLang="zh-TW" sz="2800" kern="1200"/>
            <a:t>: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a:t>
          </a:r>
          <a:r>
            <a:rPr lang="en-US" altLang="zh-TW" sz="2800" kern="1200"/>
            <a:t>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EB32D-3EFC-443D-9FD5-44BA8F54B34E}" type="datetimeFigureOut">
              <a:rPr lang="zh-TW" altLang="en-US" smtClean="0"/>
              <a:t>2016/10/13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F5DAF-6A0D-4EB6-BEE4-4A3D9B453FF2}" type="slidenum">
              <a:rPr lang="zh-TW" altLang="en-US" smtClean="0"/>
              <a:t>‹#›</a:t>
            </a:fld>
            <a:endParaRPr lang="zh-TW" altLang="en-US"/>
          </a:p>
        </p:txBody>
      </p:sp>
    </p:spTree>
    <p:extLst>
      <p:ext uri="{BB962C8B-B14F-4D97-AF65-F5344CB8AC3E}">
        <p14:creationId xmlns:p14="http://schemas.microsoft.com/office/powerpoint/2010/main" val="174823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nature.com/nature/journal/v323/n6088/pdf/323533a0.pdf"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5" Type="http://schemas.openxmlformats.org/officeDocument/2006/relationships/hyperlink" Target="http://www.cs.toronto.edu/~hinton/" TargetMode="External"/><Relationship Id="rId4" Type="http://schemas.openxmlformats.org/officeDocument/2006/relationships/hyperlink" Target="http://en.wikipedia.org/wiki/David_Rumelhart"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mznlabs/amazon-dsstn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ideolectures.net/adam_coat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Google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DeepMind</a:t>
            </a:r>
            <a:r>
              <a:rPr lang="zh-TW" altLang="en-US" sz="1200" b="0" i="0" kern="1200" dirty="0">
                <a:solidFill>
                  <a:schemeClr val="tx1"/>
                </a:solidFill>
                <a:effectLst/>
                <a:latin typeface="+mn-lt"/>
                <a:ea typeface="+mn-ea"/>
                <a:cs typeface="+mn-cs"/>
              </a:rPr>
              <a:t>團隊將以機器學習技術分析匿名的視網膜掃瞄圖像資料</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蔡明介：台灣想搞</a:t>
            </a:r>
            <a:r>
              <a:rPr lang="en-US" altLang="zh-TW" sz="1200" b="0" i="0" kern="1200" dirty="0">
                <a:solidFill>
                  <a:schemeClr val="tx1"/>
                </a:solidFill>
                <a:effectLst/>
                <a:latin typeface="+mn-lt"/>
                <a:ea typeface="+mn-ea"/>
                <a:cs typeface="+mn-cs"/>
              </a:rPr>
              <a:t>AI </a:t>
            </a:r>
            <a:r>
              <a:rPr lang="zh-TW" altLang="en-US" sz="1200" b="0" i="0" kern="1200" dirty="0">
                <a:solidFill>
                  <a:schemeClr val="tx1"/>
                </a:solidFill>
                <a:effectLst/>
                <a:latin typeface="+mn-lt"/>
                <a:ea typeface="+mn-ea"/>
                <a:cs typeface="+mn-cs"/>
              </a:rPr>
              <a:t>再加</a:t>
            </a:r>
            <a:r>
              <a:rPr lang="en-US" altLang="zh-TW" sz="1200" b="0" i="0" kern="12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個零</a:t>
            </a: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a:t>
            </a:fld>
            <a:endParaRPr lang="zh-TW" altLang="en-US"/>
          </a:p>
        </p:txBody>
      </p:sp>
    </p:spTree>
    <p:extLst>
      <p:ext uri="{BB962C8B-B14F-4D97-AF65-F5344CB8AC3E}">
        <p14:creationId xmlns:p14="http://schemas.microsoft.com/office/powerpoint/2010/main" val="2529227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13</a:t>
            </a:fld>
            <a:endParaRPr lang="zh-TW" altLang="en-US"/>
          </a:p>
        </p:txBody>
      </p:sp>
    </p:spTree>
    <p:extLst>
      <p:ext uri="{BB962C8B-B14F-4D97-AF65-F5344CB8AC3E}">
        <p14:creationId xmlns:p14="http://schemas.microsoft.com/office/powerpoint/2010/main" val="302659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14</a:t>
            </a:fld>
            <a:endParaRPr lang="zh-TW" altLang="en-US"/>
          </a:p>
        </p:txBody>
      </p:sp>
    </p:spTree>
    <p:extLst>
      <p:ext uri="{BB962C8B-B14F-4D97-AF65-F5344CB8AC3E}">
        <p14:creationId xmlns:p14="http://schemas.microsoft.com/office/powerpoint/2010/main" val="171299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DDF5DAF-6A0D-4EB6-BEE4-4A3D9B453FF2}" type="slidenum">
              <a:rPr lang="zh-TW" altLang="en-US" smtClean="0"/>
              <a:t>15</a:t>
            </a:fld>
            <a:endParaRPr lang="zh-TW" altLang="en-US"/>
          </a:p>
        </p:txBody>
      </p:sp>
    </p:spTree>
    <p:extLst>
      <p:ext uri="{BB962C8B-B14F-4D97-AF65-F5344CB8AC3E}">
        <p14:creationId xmlns:p14="http://schemas.microsoft.com/office/powerpoint/2010/main" val="398891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same for even more complex tasks.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16</a:t>
            </a:fld>
            <a:endParaRPr lang="zh-TW" altLang="en-US"/>
          </a:p>
        </p:txBody>
      </p:sp>
    </p:spTree>
    <p:extLst>
      <p:ext uri="{BB962C8B-B14F-4D97-AF65-F5344CB8AC3E}">
        <p14:creationId xmlns:p14="http://schemas.microsoft.com/office/powerpoint/2010/main" val="36605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a:t>
            </a:r>
            <a:r>
              <a:rPr lang="en-US" altLang="zh-TW" baseline="0" dirty="0"/>
              <a:t> same approach for other cases</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17</a:t>
            </a:fld>
            <a:endParaRPr lang="zh-TW" altLang="en-US"/>
          </a:p>
        </p:txBody>
      </p:sp>
    </p:spTree>
    <p:extLst>
      <p:ext uri="{BB962C8B-B14F-4D97-AF65-F5344CB8AC3E}">
        <p14:creationId xmlns:p14="http://schemas.microsoft.com/office/powerpoint/2010/main" val="77967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18</a:t>
            </a:fld>
            <a:endParaRPr lang="zh-TW" altLang="en-US"/>
          </a:p>
        </p:txBody>
      </p:sp>
    </p:spTree>
    <p:extLst>
      <p:ext uri="{BB962C8B-B14F-4D97-AF65-F5344CB8AC3E}">
        <p14:creationId xmlns:p14="http://schemas.microsoft.com/office/powerpoint/2010/main" val="51710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2080002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https://www.youtube.com/watch?v=XWTfgehRxzU</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never </a:t>
            </a:r>
            <a:r>
              <a:rPr lang="en-US" altLang="zh-TW" sz="1200" dirty="0" err="1"/>
              <a:t>tind</a:t>
            </a:r>
            <a:r>
              <a:rPr lang="en-US" altLang="zh-TW" sz="1200" dirty="0"/>
              <a:t> this in the textbook!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With </a:t>
            </a:r>
            <a:r>
              <a:rPr lang="en-US" altLang="zh-TW" sz="1200" dirty="0" err="1"/>
              <a:t>softmax</a:t>
            </a:r>
            <a:r>
              <a:rPr lang="en-US" altLang="zh-TW" sz="1200" dirty="0"/>
              <a:t>, the summation of all the </a:t>
            </a:r>
            <a:r>
              <a:rPr lang="en-US" altLang="zh-TW" sz="1200" dirty="0" err="1"/>
              <a:t>ouputs</a:t>
            </a:r>
            <a:r>
              <a:rPr lang="en-US" altLang="zh-TW" sz="1200" dirty="0"/>
              <a:t> would be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Can be considered as probability</a:t>
            </a:r>
            <a:r>
              <a:rPr lang="zh-TW" altLang="en-US" sz="1200" baseline="0" dirty="0"/>
              <a:t> </a:t>
            </a:r>
            <a:r>
              <a:rPr lang="en-US" altLang="zh-TW" sz="1200" baseline="0" dirty="0"/>
              <a:t>if you want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21</a:t>
            </a:fld>
            <a:endParaRPr lang="zh-TW" altLang="en-US"/>
          </a:p>
        </p:txBody>
      </p:sp>
    </p:spTree>
    <p:extLst>
      <p:ext uri="{BB962C8B-B14F-4D97-AF65-F5344CB8AC3E}">
        <p14:creationId xmlns:p14="http://schemas.microsoft.com/office/powerpoint/2010/main" val="230948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Randomly</a:t>
            </a:r>
            <a:r>
              <a:rPr lang="en-US" altLang="zh-TW" sz="1200" baseline="0" dirty="0"/>
              <a:t> picked one </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Better!</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22</a:t>
            </a:fld>
            <a:endParaRPr lang="zh-TW" altLang="en-US"/>
          </a:p>
        </p:txBody>
      </p:sp>
    </p:spTree>
    <p:extLst>
      <p:ext uri="{BB962C8B-B14F-4D97-AF65-F5344CB8AC3E}">
        <p14:creationId xmlns:p14="http://schemas.microsoft.com/office/powerpoint/2010/main" val="1888086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23</a:t>
            </a:fld>
            <a:endParaRPr lang="zh-TW" altLang="en-US"/>
          </a:p>
        </p:txBody>
      </p:sp>
    </p:spTree>
    <p:extLst>
      <p:ext uri="{BB962C8B-B14F-4D97-AF65-F5344CB8AC3E}">
        <p14:creationId xmlns:p14="http://schemas.microsoft.com/office/powerpoint/2010/main" val="272893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a:t>They were </a:t>
            </a:r>
            <a:r>
              <a:rPr lang="en-US" altLang="zh-TW" sz="2000" dirty="0" err="1"/>
              <a:t>popularised</a:t>
            </a:r>
            <a:r>
              <a:rPr lang="en-US" altLang="zh-TW" sz="2000" dirty="0"/>
              <a:t> by Frank Rosenblatt in the early 1960’s.</a:t>
            </a:r>
          </a:p>
          <a:p>
            <a:endParaRPr lang="en-US" altLang="zh-TW" sz="2000" dirty="0"/>
          </a:p>
          <a:p>
            <a:r>
              <a:rPr lang="en-US" altLang="zh-TW" sz="1200" b="0" i="0" kern="1200" dirty="0">
                <a:solidFill>
                  <a:schemeClr val="tx1"/>
                </a:solidFill>
                <a:effectLst/>
                <a:latin typeface="+mn-lt"/>
                <a:ea typeface="+mn-ea"/>
                <a:cs typeface="+mn-cs"/>
              </a:rPr>
              <a:t>During the 1950s and ’60s, neural networks were in vogue among computer scientists. In 1958, Cornell research psychologist Frank Rosenblatt, in a Navy-backed project, built a prototype neural net, which he called the Perceptron, at a lab in Buffalo. It used a punch-card computer that filled an entire room. After 50 trials it learned to distinguish between cards marked on the left and cards marked on the right. Reporting on the event, the New York Times wrote, “The Navy revealed the embryo of an electronic computer today that it expects will be able to walk, talk, see, write, reproduce itself and be conscious of its existence.”</a:t>
            </a:r>
            <a:endParaRPr lang="en-US" altLang="zh-TW" sz="2000" dirty="0"/>
          </a:p>
          <a:p>
            <a:endParaRPr lang="en-US" altLang="zh-TW" sz="2000" dirty="0"/>
          </a:p>
          <a:p>
            <a:r>
              <a:rPr lang="en-US" altLang="zh-TW" sz="2000" dirty="0"/>
              <a:t>In 1969, MIT</a:t>
            </a:r>
            <a:r>
              <a:rPr lang="zh-TW" altLang="en-US" sz="2000" dirty="0"/>
              <a:t>　Ｍ</a:t>
            </a:r>
            <a:r>
              <a:rPr lang="en-US" altLang="zh-TW" sz="2000" dirty="0"/>
              <a:t>Arvin</a:t>
            </a:r>
            <a:r>
              <a:rPr lang="en-US" altLang="zh-TW" sz="2000" baseline="0" dirty="0"/>
              <a:t> </a:t>
            </a:r>
            <a:r>
              <a:rPr lang="en-US" altLang="zh-TW" sz="2000" dirty="0"/>
              <a:t>Minsky and </a:t>
            </a:r>
            <a:r>
              <a:rPr lang="en-US" altLang="zh-TW" sz="2000" dirty="0" err="1"/>
              <a:t>Papert</a:t>
            </a:r>
            <a:r>
              <a:rPr lang="en-US" altLang="zh-TW" sz="2000" dirty="0"/>
              <a:t> published a book called “</a:t>
            </a:r>
            <a:r>
              <a:rPr lang="en-US" altLang="zh-TW" sz="2000" dirty="0" err="1"/>
              <a:t>Perceptrons</a:t>
            </a:r>
            <a:r>
              <a:rPr lang="en-US" altLang="zh-TW" sz="2000" dirty="0"/>
              <a:t>” that </a:t>
            </a:r>
            <a:r>
              <a:rPr lang="en-US" altLang="zh-TW" sz="2000" dirty="0" err="1"/>
              <a:t>analysed</a:t>
            </a:r>
            <a:r>
              <a:rPr lang="en-US" altLang="zh-TW" sz="2000" dirty="0"/>
              <a:t> what they could do and showed their limitations.</a:t>
            </a:r>
          </a:p>
          <a:p>
            <a:endParaRPr lang="en-US" altLang="zh-TW" sz="2000" dirty="0"/>
          </a:p>
          <a:p>
            <a:r>
              <a:rPr lang="en-US" altLang="zh-TW" sz="1200" b="0" i="0" kern="1200" dirty="0">
                <a:solidFill>
                  <a:schemeClr val="tx1"/>
                </a:solidFill>
                <a:effectLst/>
                <a:latin typeface="+mn-lt"/>
                <a:ea typeface="+mn-ea"/>
                <a:cs typeface="+mn-cs"/>
              </a:rPr>
              <a:t>The backpropagation algorithm was originally introduced in the 1970s, but its importance wasn't fully appreciated until a </a:t>
            </a:r>
            <a:r>
              <a:rPr lang="en-US" altLang="zh-TW" sz="1200" b="0" i="0" u="none" strike="noStrike" kern="1200" dirty="0">
                <a:solidFill>
                  <a:schemeClr val="tx1"/>
                </a:solidFill>
                <a:effectLst/>
                <a:latin typeface="+mn-lt"/>
                <a:ea typeface="+mn-ea"/>
                <a:cs typeface="+mn-cs"/>
                <a:hlinkClick r:id="rId3"/>
              </a:rPr>
              <a:t>famous 1986 paper</a:t>
            </a:r>
            <a:r>
              <a:rPr lang="en-US" altLang="zh-TW" sz="1200" b="0" i="0" kern="1200" dirty="0">
                <a:solidFill>
                  <a:schemeClr val="tx1"/>
                </a:solidFill>
                <a:effectLst/>
                <a:latin typeface="+mn-lt"/>
                <a:ea typeface="+mn-ea"/>
                <a:cs typeface="+mn-cs"/>
              </a:rPr>
              <a:t> by </a:t>
            </a:r>
            <a:r>
              <a:rPr lang="en-US" altLang="zh-TW" sz="1200" b="0" i="0" u="none" strike="noStrike" kern="1200" dirty="0">
                <a:solidFill>
                  <a:schemeClr val="tx1"/>
                </a:solidFill>
                <a:effectLst/>
                <a:latin typeface="+mn-lt"/>
                <a:ea typeface="+mn-ea"/>
                <a:cs typeface="+mn-cs"/>
                <a:hlinkClick r:id="rId4"/>
              </a:rPr>
              <a:t>David </a:t>
            </a:r>
            <a:r>
              <a:rPr lang="en-US" altLang="zh-TW" sz="1200" b="0" i="0" u="none" strike="noStrike" kern="1200" dirty="0" err="1">
                <a:solidFill>
                  <a:schemeClr val="tx1"/>
                </a:solidFill>
                <a:effectLst/>
                <a:latin typeface="+mn-lt"/>
                <a:ea typeface="+mn-ea"/>
                <a:cs typeface="+mn-cs"/>
                <a:hlinkClick r:id="rId4"/>
              </a:rPr>
              <a:t>Rumelhart</a:t>
            </a:r>
            <a:r>
              <a:rPr lang="en-US" altLang="zh-TW" sz="1200" b="0" i="0"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hlinkClick r:id="rId5"/>
              </a:rPr>
              <a:t>Geoffrey Hinton</a:t>
            </a:r>
            <a:r>
              <a:rPr lang="en-US" altLang="zh-TW" sz="1200" b="0" i="0" kern="1200" dirty="0">
                <a:solidFill>
                  <a:schemeClr val="tx1"/>
                </a:solidFill>
                <a:effectLst/>
                <a:latin typeface="+mn-lt"/>
                <a:ea typeface="+mn-ea"/>
                <a:cs typeface="+mn-cs"/>
              </a:rPr>
              <a:t>, and </a:t>
            </a:r>
            <a:r>
              <a:rPr lang="en-US" altLang="zh-TW" sz="1200" b="0" i="0" u="none" strike="noStrike" kern="1200" dirty="0">
                <a:solidFill>
                  <a:schemeClr val="tx1"/>
                </a:solidFill>
                <a:effectLst/>
                <a:latin typeface="+mn-lt"/>
                <a:ea typeface="+mn-ea"/>
                <a:cs typeface="+mn-cs"/>
                <a:hlinkClick r:id="rId6"/>
              </a:rPr>
              <a:t>Ronald Williams</a:t>
            </a:r>
            <a:r>
              <a:rPr lang="en-US" altLang="zh-TW" sz="1200" b="0" i="0" kern="1200" dirty="0">
                <a:solidFill>
                  <a:schemeClr val="tx1"/>
                </a:solidFill>
                <a:effectLst/>
                <a:latin typeface="+mn-lt"/>
                <a:ea typeface="+mn-ea"/>
                <a:cs typeface="+mn-cs"/>
              </a:rPr>
              <a: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1989: http://deeplearning.cs.cmu.edu/notes/Sonia_Hornik.pdf</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Speech: begin 2009</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2012:</a:t>
            </a:r>
            <a:r>
              <a:rPr lang="en-US" altLang="zh-TW" sz="1200" b="0" i="0" kern="1200" baseline="0" dirty="0">
                <a:solidFill>
                  <a:schemeClr val="tx1"/>
                </a:solidFill>
                <a:effectLst/>
                <a:latin typeface="+mn-lt"/>
                <a:ea typeface="+mn-ea"/>
                <a:cs typeface="+mn-cs"/>
              </a:rPr>
              <a:t> Times</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2000"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2582351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Congugate</a:t>
            </a:r>
            <a:r>
              <a:rPr lang="en-US" altLang="zh-TW" dirty="0"/>
              <a:t> gradient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26</a:t>
            </a:fld>
            <a:endParaRPr lang="zh-TW" altLang="en-US"/>
          </a:p>
        </p:txBody>
      </p:sp>
    </p:spTree>
    <p:extLst>
      <p:ext uri="{BB962C8B-B14F-4D97-AF65-F5344CB8AC3E}">
        <p14:creationId xmlns:p14="http://schemas.microsoft.com/office/powerpoint/2010/main" val="22628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i="0" u="none" strike="noStrike" kern="1200" dirty="0">
                <a:solidFill>
                  <a:schemeClr val="tx1"/>
                </a:solidFill>
                <a:effectLst/>
                <a:latin typeface="+mn-lt"/>
                <a:ea typeface="+mn-ea"/>
                <a:cs typeface="+mn-cs"/>
                <a:hlinkClick r:id="rId3"/>
              </a:rPr>
              <a:t>amazon-</a:t>
            </a:r>
            <a:r>
              <a:rPr lang="en-US" altLang="zh-TW" sz="1200" b="1" i="0" u="none" strike="noStrike" kern="1200" dirty="0" err="1">
                <a:solidFill>
                  <a:schemeClr val="tx1"/>
                </a:solidFill>
                <a:effectLst/>
                <a:latin typeface="+mn-lt"/>
                <a:ea typeface="+mn-ea"/>
                <a:cs typeface="+mn-cs"/>
                <a:hlinkClick r:id="rId3"/>
              </a:rPr>
              <a:t>dsstne</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1572506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28</a:t>
            </a:fld>
            <a:endParaRPr lang="zh-TW" altLang="en-US"/>
          </a:p>
        </p:txBody>
      </p:sp>
    </p:spTree>
    <p:extLst>
      <p:ext uri="{BB962C8B-B14F-4D97-AF65-F5344CB8AC3E}">
        <p14:creationId xmlns:p14="http://schemas.microsoft.com/office/powerpoint/2010/main" val="8471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SWB</a:t>
            </a:r>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For a fixed number of parameters, a deep model is clearly better than the shallow one.</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29</a:t>
            </a:fld>
            <a:endParaRPr lang="zh-TW" altLang="en-US"/>
          </a:p>
        </p:txBody>
      </p:sp>
    </p:spTree>
    <p:extLst>
      <p:ext uri="{BB962C8B-B14F-4D97-AF65-F5344CB8AC3E}">
        <p14:creationId xmlns:p14="http://schemas.microsoft.com/office/powerpoint/2010/main" val="2672818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30</a:t>
            </a:fld>
            <a:endParaRPr lang="zh-TW" altLang="en-US"/>
          </a:p>
        </p:txBody>
      </p:sp>
    </p:spTree>
    <p:extLst>
      <p:ext uri="{BB962C8B-B14F-4D97-AF65-F5344CB8AC3E}">
        <p14:creationId xmlns:p14="http://schemas.microsoft.com/office/powerpoint/2010/main" val="427789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http://www.twword.com/wiki/%E8%85%A6%E6%88%B6%E7%A9%B4</a:t>
            </a:r>
          </a:p>
          <a:p>
            <a:endParaRPr lang="en-US" altLang="zh-TW" dirty="0"/>
          </a:p>
          <a:p>
            <a:r>
              <a:rPr lang="en-US" altLang="zh-TW" dirty="0"/>
              <a:t>http://ukenglish.pixnet.net/blog/post/105691160-%E3%80%90%E5%8F%B0%E5%8D%97%E5%B8%82%E5%AD%B8%E8%8B%B1%E8%AA%9E%EF%BC%8C%E5%84%AA%E9%85%B7%E8%8B%B1%E8%AA%9E%E6%96%87%E7%90%86%E5%85%AC%E5%91%8A%E3%80%91%E6%9C%AC%E4%B8%AD%E5%BF%83</a:t>
            </a:r>
          </a:p>
          <a:p>
            <a:endParaRPr lang="en-US" altLang="zh-TW" dirty="0"/>
          </a:p>
          <a:p>
            <a:r>
              <a:rPr lang="en-US" altLang="zh-TW" dirty="0"/>
              <a:t>http://onepiece1234567890.blogspot.tw/2013/12/blog-post_8.html</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a:t>
            </a:fld>
            <a:endParaRPr lang="zh-TW" altLang="en-US"/>
          </a:p>
        </p:txBody>
      </p:sp>
    </p:spTree>
    <p:extLst>
      <p:ext uri="{BB962C8B-B14F-4D97-AF65-F5344CB8AC3E}">
        <p14:creationId xmlns:p14="http://schemas.microsoft.com/office/powerpoint/2010/main" val="373589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瞬間潮了起來</a:t>
            </a:r>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a:t>
            </a:fld>
            <a:endParaRPr lang="zh-TW" altLang="en-US"/>
          </a:p>
        </p:txBody>
      </p:sp>
    </p:spTree>
    <p:extLst>
      <p:ext uri="{BB962C8B-B14F-4D97-AF65-F5344CB8AC3E}">
        <p14:creationId xmlns:p14="http://schemas.microsoft.com/office/powerpoint/2010/main" val="102565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Ignore</a:t>
            </a:r>
            <a:r>
              <a:rPr lang="en-US" altLang="zh-TW" baseline="0" dirty="0"/>
              <a:t> +</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6</a:t>
            </a:fld>
            <a:endParaRPr lang="zh-TW" altLang="en-US"/>
          </a:p>
        </p:txBody>
      </p:sp>
    </p:spTree>
    <p:extLst>
      <p:ext uri="{BB962C8B-B14F-4D97-AF65-F5344CB8AC3E}">
        <p14:creationId xmlns:p14="http://schemas.microsoft.com/office/powerpoint/2010/main" val="164361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example,</a:t>
            </a:r>
            <a:r>
              <a:rPr lang="en-US" altLang="zh-TW" baseline="0" dirty="0"/>
              <a:t> if we modify “1” to “2”, then we have another function</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8</a:t>
            </a:fld>
            <a:endParaRPr lang="zh-TW" altLang="en-US"/>
          </a:p>
        </p:txBody>
      </p:sp>
    </p:spTree>
    <p:extLst>
      <p:ext uri="{BB962C8B-B14F-4D97-AF65-F5344CB8AC3E}">
        <p14:creationId xmlns:p14="http://schemas.microsoft.com/office/powerpoint/2010/main" val="9257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You can connect the neurons by other ways you like </a:t>
            </a:r>
            <a:r>
              <a:rPr lang="en-US" altLang="zh-TW" sz="1200" dirty="0">
                <a:sym typeface="Wingdings" panose="05000000000000000000"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ym typeface="Wingdings" panose="05000000000000000000" pitchFamily="2" charset="2"/>
              </a:rPr>
              <a:t>How many</a:t>
            </a:r>
            <a:r>
              <a:rPr lang="en-US" altLang="zh-TW" sz="1200" baseline="0" dirty="0">
                <a:sym typeface="Wingdings" panose="05000000000000000000" pitchFamily="2" charset="2"/>
              </a:rPr>
              <a:t> layer is deep?</a:t>
            </a:r>
            <a:endParaRPr lang="zh-TW" altLang="en-US" sz="1200" dirty="0"/>
          </a:p>
          <a:p>
            <a:endParaRPr lang="en-US" altLang="zh-TW" sz="1200" dirty="0"/>
          </a:p>
          <a:p>
            <a:endParaRPr lang="en-US" altLang="zh-TW" sz="1200" dirty="0"/>
          </a:p>
          <a:p>
            <a:r>
              <a:rPr lang="en-US" altLang="zh-TW" sz="1200" dirty="0"/>
              <a:t>CNN just another way to connect the neuros.</a:t>
            </a: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0000FF"/>
                </a:solidFill>
              </a:rPr>
              <a:t>You can always connect the neurons in your own way.</a:t>
            </a:r>
            <a:endParaRPr lang="zh-TW" altLang="en-US" sz="120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dimension corresponds to a digit (10 dimension is needed)</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9</a:t>
            </a:fld>
            <a:endParaRPr lang="zh-TW" altLang="en-US"/>
          </a:p>
        </p:txBody>
      </p:sp>
    </p:spTree>
    <p:extLst>
      <p:ext uri="{BB962C8B-B14F-4D97-AF65-F5344CB8AC3E}">
        <p14:creationId xmlns:p14="http://schemas.microsoft.com/office/powerpoint/2010/main" val="3872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169</a:t>
            </a:r>
            <a:r>
              <a:rPr lang="zh-TW" altLang="en-US" sz="1200" b="0" i="0" kern="1200" dirty="0">
                <a:solidFill>
                  <a:schemeClr val="tx1"/>
                </a:solidFill>
                <a:effectLst/>
                <a:latin typeface="+mn-lt"/>
                <a:ea typeface="+mn-ea"/>
                <a:cs typeface="+mn-cs"/>
              </a:rPr>
              <a:t>層</a:t>
            </a:r>
            <a:endParaRPr lang="zh-TW" altLang="en-US" dirty="0"/>
          </a:p>
        </p:txBody>
      </p:sp>
      <p:sp>
        <p:nvSpPr>
          <p:cNvPr id="4" name="投影片編號版面配置區 3"/>
          <p:cNvSpPr>
            <a:spLocks noGrp="1"/>
          </p:cNvSpPr>
          <p:nvPr>
            <p:ph type="sldNum" sz="quarter" idx="10"/>
          </p:nvPr>
        </p:nvSpPr>
        <p:spPr/>
        <p:txBody>
          <a:bodyPr/>
          <a:lstStyle/>
          <a:p>
            <a:fld id="{C31D52DD-5747-49A1-9B72-395A65AA9687}" type="slidenum">
              <a:rPr lang="zh-TW" altLang="en-US" smtClean="0"/>
              <a:t>11</a:t>
            </a:fld>
            <a:endParaRPr lang="zh-TW" altLang="en-US"/>
          </a:p>
        </p:txBody>
      </p:sp>
    </p:spTree>
    <p:extLst>
      <p:ext uri="{BB962C8B-B14F-4D97-AF65-F5344CB8AC3E}">
        <p14:creationId xmlns:p14="http://schemas.microsoft.com/office/powerpoint/2010/main" val="339297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Make sure you know how to do it</a:t>
            </a: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author: </a:t>
            </a:r>
            <a:r>
              <a:rPr lang="en-US" altLang="zh-TW" sz="1200" b="0" i="0" u="none" strike="noStrike" kern="1200" dirty="0">
                <a:solidFill>
                  <a:schemeClr val="tx1"/>
                </a:solidFill>
                <a:effectLst/>
                <a:latin typeface="+mn-lt"/>
                <a:ea typeface="+mn-ea"/>
                <a:cs typeface="+mn-cs"/>
                <a:hlinkClick r:id="rId3"/>
              </a:rPr>
              <a:t>Adam Coates</a:t>
            </a:r>
            <a:r>
              <a:rPr lang="en-US" altLang="zh-TW" sz="1200" b="0" i="0" kern="1200" dirty="0">
                <a:solidFill>
                  <a:schemeClr val="tx1"/>
                </a:solidFill>
                <a:effectLst/>
                <a:latin typeface="+mn-lt"/>
                <a:ea typeface="+mn-ea"/>
                <a:cs typeface="+mn-cs"/>
              </a:rPr>
              <a:t>, Baidu, Inc. </a:t>
            </a:r>
            <a:endParaRPr lang="en-US" altLang="zh-TW" dirty="0"/>
          </a:p>
          <a:p>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Deep Learning (hopefully faster)</a:t>
            </a:r>
          </a:p>
          <a:p>
            <a:endParaRPr lang="en-US" altLang="zh-TW" dirty="0"/>
          </a:p>
          <a:p>
            <a:r>
              <a:rPr lang="en-US" altLang="zh-TW" dirty="0"/>
              <a:t>http://videolectures.net/deeplearning2015_coates_deep_learning/</a:t>
            </a:r>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t>12</a:t>
            </a:fld>
            <a:endParaRPr lang="zh-TW" altLang="en-US"/>
          </a:p>
        </p:txBody>
      </p:sp>
    </p:spTree>
    <p:extLst>
      <p:ext uri="{BB962C8B-B14F-4D97-AF65-F5344CB8AC3E}">
        <p14:creationId xmlns:p14="http://schemas.microsoft.com/office/powerpoint/2010/main" val="226028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04271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57743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406932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42459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75684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67231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387430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79105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23244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77739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8D7014B5-A822-4760-9C92-A4C0DDBD790A}" type="datetimeFigureOut">
              <a:rPr lang="zh-TW" altLang="en-US" smtClean="0"/>
              <a:t>2016/10/13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111369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014B5-A822-4760-9C92-A4C0DDBD790A}" type="datetimeFigureOut">
              <a:rPr lang="zh-TW" altLang="en-US" smtClean="0"/>
              <a:t>2016/10/13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D11CF-6FB2-4FCE-A971-5E1D4AF62D71}" type="slidenum">
              <a:rPr lang="zh-TW" altLang="en-US" smtClean="0"/>
              <a:t>‹#›</a:t>
            </a:fld>
            <a:endParaRPr lang="zh-TW" altLang="en-US"/>
          </a:p>
        </p:txBody>
      </p:sp>
    </p:spTree>
    <p:extLst>
      <p:ext uri="{BB962C8B-B14F-4D97-AF65-F5344CB8AC3E}">
        <p14:creationId xmlns:p14="http://schemas.microsoft.com/office/powerpoint/2010/main" val="66425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33.png"/><Relationship Id="rId3" Type="http://schemas.openxmlformats.org/officeDocument/2006/relationships/notesSlide" Target="../notesSlides/notesSlide9.xml"/><Relationship Id="rId7" Type="http://schemas.openxmlformats.org/officeDocument/2006/relationships/oleObject" Target="../embeddings/oleObject16.bin"/><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image" Target="../media/image31.png"/><Relationship Id="rId5" Type="http://schemas.openxmlformats.org/officeDocument/2006/relationships/oleObject" Target="../embeddings/oleObject15.bin"/><Relationship Id="rId15" Type="http://schemas.openxmlformats.org/officeDocument/2006/relationships/image" Target="../media/image350.png"/><Relationship Id="rId10" Type="http://schemas.openxmlformats.org/officeDocument/2006/relationships/image" Target="../media/image300.png"/><Relationship Id="rId4" Type="http://schemas.openxmlformats.org/officeDocument/2006/relationships/image" Target="../media/image280.png"/><Relationship Id="rId9" Type="http://schemas.openxmlformats.org/officeDocument/2006/relationships/image" Target="../media/image29.png"/><Relationship Id="rId14" Type="http://schemas.openxmlformats.org/officeDocument/2006/relationships/image" Target="../media/image340.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0.xml"/><Relationship Id="rId7" Type="http://schemas.openxmlformats.org/officeDocument/2006/relationships/image" Target="../media/image12.wmf"/><Relationship Id="rId12"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37.png"/><Relationship Id="rId5" Type="http://schemas.openxmlformats.org/officeDocument/2006/relationships/image" Target="../media/image11.wmf"/><Relationship Id="rId10" Type="http://schemas.openxmlformats.org/officeDocument/2006/relationships/image" Target="../media/image360.png"/><Relationship Id="rId4" Type="http://schemas.openxmlformats.org/officeDocument/2006/relationships/oleObject" Target="../embeddings/oleObject1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40.png"/><Relationship Id="rId10" Type="http://schemas.openxmlformats.org/officeDocument/2006/relationships/oleObject" Target="../embeddings/oleObject22.bin"/><Relationship Id="rId4" Type="http://schemas.openxmlformats.org/officeDocument/2006/relationships/image" Target="../media/image39.png"/><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5.bin"/><Relationship Id="rId4" Type="http://schemas.openxmlformats.org/officeDocument/2006/relationships/oleObject" Target="../embeddings/oleObject23.bin"/><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3.xml"/><Relationship Id="rId7"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26.png"/><Relationship Id="rId5" Type="http://schemas.openxmlformats.org/officeDocument/2006/relationships/oleObject" Target="../embeddings/oleObject26.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4.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5.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image" Target="../media/image25.png"/><Relationship Id="rId9"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1.png"/><Relationship Id="rId3" Type="http://schemas.openxmlformats.org/officeDocument/2006/relationships/notesSlide" Target="../notesSlides/notesSlide17.xml"/><Relationship Id="rId7" Type="http://schemas.openxmlformats.org/officeDocument/2006/relationships/image" Target="../media/image12.wmf"/><Relationship Id="rId12" Type="http://schemas.openxmlformats.org/officeDocument/2006/relationships/image" Target="../media/image50.pn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49.png"/><Relationship Id="rId5" Type="http://schemas.openxmlformats.org/officeDocument/2006/relationships/image" Target="../media/image11.wmf"/><Relationship Id="rId15" Type="http://schemas.openxmlformats.org/officeDocument/2006/relationships/image" Target="../media/image53.png"/><Relationship Id="rId10" Type="http://schemas.openxmlformats.org/officeDocument/2006/relationships/image" Target="../media/image30.png"/><Relationship Id="rId4" Type="http://schemas.openxmlformats.org/officeDocument/2006/relationships/oleObject" Target="../embeddings/oleObject35.bin"/><Relationship Id="rId9" Type="http://schemas.openxmlformats.org/officeDocument/2006/relationships/image" Target="../media/image24.wmf"/><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62.png"/><Relationship Id="rId18" Type="http://schemas.openxmlformats.org/officeDocument/2006/relationships/image" Target="../media/image30.png"/><Relationship Id="rId3" Type="http://schemas.openxmlformats.org/officeDocument/2006/relationships/image" Target="../media/image44.png"/><Relationship Id="rId7" Type="http://schemas.openxmlformats.org/officeDocument/2006/relationships/image" Target="../media/image860.png"/><Relationship Id="rId12" Type="http://schemas.openxmlformats.org/officeDocument/2006/relationships/image" Target="../media/image46.png"/><Relationship Id="rId17" Type="http://schemas.openxmlformats.org/officeDocument/2006/relationships/image" Target="../media/image57.png"/><Relationship Id="rId2" Type="http://schemas.openxmlformats.org/officeDocument/2006/relationships/notesSlide" Target="../notesSlides/notesSlide18.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5.png"/><Relationship Id="rId5" Type="http://schemas.openxmlformats.org/officeDocument/2006/relationships/image" Target="../media/image55.png"/><Relationship Id="rId15" Type="http://schemas.openxmlformats.org/officeDocument/2006/relationships/image" Target="../media/image48.png"/><Relationship Id="rId10" Type="http://schemas.openxmlformats.org/officeDocument/2006/relationships/image" Target="../media/image44.png"/><Relationship Id="rId4" Type="http://schemas.openxmlformats.org/officeDocument/2006/relationships/image" Target="../media/image45.png"/><Relationship Id="rId9" Type="http://schemas.openxmlformats.org/officeDocument/2006/relationships/image" Target="../media/image43.png"/><Relationship Id="rId1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851.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 Type="http://schemas.openxmlformats.org/officeDocument/2006/relationships/slideLayout" Target="../slideLayouts/slideLayout2.xml"/><Relationship Id="rId19" Type="http://schemas.openxmlformats.org/officeDocument/2006/relationships/image" Target="../media/image871.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5.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3" Type="http://schemas.openxmlformats.org/officeDocument/2006/relationships/image" Target="../media/image800.pn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980.png"/><Relationship Id="rId2" Type="http://schemas.openxmlformats.org/officeDocument/2006/relationships/image" Target="../media/image790.png"/><Relationship Id="rId16" Type="http://schemas.openxmlformats.org/officeDocument/2006/relationships/image" Target="../media/image970.png"/><Relationship Id="rId1" Type="http://schemas.openxmlformats.org/officeDocument/2006/relationships/slideLayout" Target="../slideLayouts/slideLayout2.xml"/><Relationship Id="rId6" Type="http://schemas.openxmlformats.org/officeDocument/2006/relationships/image" Target="../media/image870.png"/><Relationship Id="rId11" Type="http://schemas.openxmlformats.org/officeDocument/2006/relationships/image" Target="../media/image920.png"/><Relationship Id="rId5" Type="http://schemas.openxmlformats.org/officeDocument/2006/relationships/image" Target="../media/image850.png"/><Relationship Id="rId15" Type="http://schemas.openxmlformats.org/officeDocument/2006/relationships/image" Target="../media/image960.png"/><Relationship Id="rId10" Type="http://schemas.openxmlformats.org/officeDocument/2006/relationships/image" Target="../media/image910.png"/><Relationship Id="rId4" Type="http://schemas.openxmlformats.org/officeDocument/2006/relationships/image" Target="../media/image810.png"/><Relationship Id="rId9" Type="http://schemas.openxmlformats.org/officeDocument/2006/relationships/image" Target="../media/image900.png"/><Relationship Id="rId14" Type="http://schemas.openxmlformats.org/officeDocument/2006/relationships/image" Target="../media/image950.png"/></Relationships>
</file>

<file path=ppt/slides/_rels/slide2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72.png"/><Relationship Id="rId9" Type="http://schemas.openxmlformats.org/officeDocument/2006/relationships/image" Target="../media/image68.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1.wmf"/><Relationship Id="rId5" Type="http://schemas.openxmlformats.org/officeDocument/2006/relationships/oleObject" Target="../embeddings/oleObject38.bin"/><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4.bin"/><Relationship Id="rId5" Type="http://schemas.openxmlformats.org/officeDocument/2006/relationships/image" Target="../media/image6.jpeg"/><Relationship Id="rId15" Type="http://schemas.openxmlformats.org/officeDocument/2006/relationships/oleObject" Target="../embeddings/oleObject8.bin"/><Relationship Id="rId10" Type="http://schemas.openxmlformats.org/officeDocument/2006/relationships/oleObject" Target="../embeddings/oleObject3.bin"/><Relationship Id="rId4" Type="http://schemas.openxmlformats.org/officeDocument/2006/relationships/image" Target="../media/image5.jpeg"/><Relationship Id="rId9" Type="http://schemas.openxmlformats.org/officeDocument/2006/relationships/image" Target="../media/image4.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10.png"/><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0.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Deep Learning</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97599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rot="5400000">
            <a:off x="4026217" y="2617301"/>
            <a:ext cx="5940000" cy="1435649"/>
          </a:xfrm>
          <a:prstGeom prst="rect">
            <a:avLst/>
          </a:prstGeom>
        </p:spPr>
      </p:pic>
      <p:pic>
        <p:nvPicPr>
          <p:cNvPr id="5" name="圖片 4"/>
          <p:cNvPicPr>
            <a:picLocks noChangeAspect="1"/>
          </p:cNvPicPr>
          <p:nvPr/>
        </p:nvPicPr>
        <p:blipFill>
          <a:blip r:embed="rId3"/>
          <a:stretch>
            <a:fillRect/>
          </a:stretch>
        </p:blipFill>
        <p:spPr>
          <a:xfrm rot="16200000">
            <a:off x="1126468" y="4736078"/>
            <a:ext cx="2160000" cy="711056"/>
          </a:xfrm>
          <a:prstGeom prst="rect">
            <a:avLst/>
          </a:prstGeom>
        </p:spPr>
      </p:pic>
      <p:pic>
        <p:nvPicPr>
          <p:cNvPr id="6" name="圖片 5"/>
          <p:cNvPicPr>
            <a:picLocks noChangeAspect="1"/>
          </p:cNvPicPr>
          <p:nvPr/>
        </p:nvPicPr>
        <p:blipFill>
          <a:blip r:embed="rId4"/>
          <a:stretch>
            <a:fillRect/>
          </a:stretch>
        </p:blipFill>
        <p:spPr>
          <a:xfrm flipV="1">
            <a:off x="4154004" y="1225508"/>
            <a:ext cx="951870" cy="5130000"/>
          </a:xfrm>
          <a:prstGeom prst="rect">
            <a:avLst/>
          </a:prstGeom>
        </p:spPr>
      </p:pic>
      <p:sp>
        <p:nvSpPr>
          <p:cNvPr id="8" name="文字方塊 7"/>
          <p:cNvSpPr txBox="1"/>
          <p:nvPr/>
        </p:nvSpPr>
        <p:spPr>
          <a:xfrm>
            <a:off x="1603224" y="3267468"/>
            <a:ext cx="121543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8 layers</a:t>
            </a:r>
            <a:endParaRPr lang="zh-TW" altLang="en-US" sz="2400" dirty="0"/>
          </a:p>
        </p:txBody>
      </p:sp>
      <p:sp>
        <p:nvSpPr>
          <p:cNvPr id="9" name="文字方塊 8"/>
          <p:cNvSpPr txBox="1"/>
          <p:nvPr/>
        </p:nvSpPr>
        <p:spPr>
          <a:xfrm>
            <a:off x="4553549" y="2089406"/>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19 layers</a:t>
            </a:r>
            <a:endParaRPr lang="zh-TW" altLang="en-US" sz="2400" dirty="0"/>
          </a:p>
        </p:txBody>
      </p:sp>
      <p:sp>
        <p:nvSpPr>
          <p:cNvPr id="10" name="文字方塊 9"/>
          <p:cNvSpPr txBox="1"/>
          <p:nvPr/>
        </p:nvSpPr>
        <p:spPr>
          <a:xfrm>
            <a:off x="7099194" y="1065629"/>
            <a:ext cx="141615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22 layers</a:t>
            </a:r>
            <a:endParaRPr lang="zh-TW" altLang="en-US" sz="2400" dirty="0"/>
          </a:p>
        </p:txBody>
      </p:sp>
      <p:sp>
        <p:nvSpPr>
          <p:cNvPr id="11" name="文字方塊 10"/>
          <p:cNvSpPr txBox="1"/>
          <p:nvPr/>
        </p:nvSpPr>
        <p:spPr>
          <a:xfrm>
            <a:off x="893548" y="6214211"/>
            <a:ext cx="2464174" cy="461665"/>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3647336" y="6260151"/>
            <a:ext cx="1870262" cy="461665"/>
          </a:xfrm>
          <a:prstGeom prst="rect">
            <a:avLst/>
          </a:prstGeom>
          <a:noFill/>
        </p:spPr>
        <p:txBody>
          <a:bodyPr wrap="square" rtlCol="0">
            <a:spAutoFit/>
          </a:bodyPr>
          <a:lstStyle/>
          <a:p>
            <a:pPr algn="ctr"/>
            <a:r>
              <a:rPr lang="en-US" altLang="zh-TW" sz="2400" dirty="0"/>
              <a:t>VGG (2014)</a:t>
            </a:r>
            <a:endParaRPr lang="zh-TW" altLang="en-US" sz="2400" dirty="0"/>
          </a:p>
        </p:txBody>
      </p:sp>
      <p:sp>
        <p:nvSpPr>
          <p:cNvPr id="14" name="文字方塊 13"/>
          <p:cNvSpPr txBox="1"/>
          <p:nvPr/>
        </p:nvSpPr>
        <p:spPr>
          <a:xfrm>
            <a:off x="5953756" y="6228240"/>
            <a:ext cx="2450981" cy="461665"/>
          </a:xfrm>
          <a:prstGeom prst="rect">
            <a:avLst/>
          </a:prstGeom>
          <a:noFill/>
        </p:spPr>
        <p:txBody>
          <a:bodyPr wrap="square" rtlCol="0">
            <a:spAutoFit/>
          </a:bodyPr>
          <a:lstStyle/>
          <a:p>
            <a:pPr algn="ctr"/>
            <a:r>
              <a:rPr lang="en-US" altLang="zh-TW" sz="2400" dirty="0" err="1"/>
              <a:t>GoogleNet</a:t>
            </a:r>
            <a:r>
              <a:rPr lang="en-US" altLang="zh-TW" sz="2400" dirty="0"/>
              <a:t> (2014)</a:t>
            </a:r>
            <a:endParaRPr lang="zh-TW" altLang="en-US" sz="2400" dirty="0"/>
          </a:p>
        </p:txBody>
      </p:sp>
      <p:sp>
        <p:nvSpPr>
          <p:cNvPr id="15" name="文字方塊 14"/>
          <p:cNvSpPr txBox="1"/>
          <p:nvPr/>
        </p:nvSpPr>
        <p:spPr>
          <a:xfrm>
            <a:off x="789648" y="4571387"/>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16" name="文字方塊 15"/>
          <p:cNvSpPr txBox="1"/>
          <p:nvPr/>
        </p:nvSpPr>
        <p:spPr>
          <a:xfrm>
            <a:off x="3053233" y="4016348"/>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17" name="文字方塊 16"/>
          <p:cNvSpPr txBox="1"/>
          <p:nvPr/>
        </p:nvSpPr>
        <p:spPr>
          <a:xfrm>
            <a:off x="5527495" y="3790508"/>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18" name="矩形 17"/>
          <p:cNvSpPr/>
          <p:nvPr/>
        </p:nvSpPr>
        <p:spPr>
          <a:xfrm>
            <a:off x="314796" y="1853463"/>
            <a:ext cx="2503860" cy="923330"/>
          </a:xfrm>
          <a:prstGeom prst="rect">
            <a:avLst/>
          </a:prstGeom>
        </p:spPr>
        <p:txBody>
          <a:bodyPr wrap="square">
            <a:spAutoFit/>
          </a:bodyPr>
          <a:lstStyle/>
          <a:p>
            <a:r>
              <a:rPr lang="zh-TW" altLang="en-US" dirty="0"/>
              <a:t>http://cs231n.stanford.edu/slides/winter1516_lecture8.pdf</a:t>
            </a:r>
          </a:p>
        </p:txBody>
      </p:sp>
      <p:sp>
        <p:nvSpPr>
          <p:cNvPr id="12" name="文字方塊 11"/>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Tree>
    <p:extLst>
      <p:ext uri="{BB962C8B-B14F-4D97-AF65-F5344CB8AC3E}">
        <p14:creationId xmlns:p14="http://schemas.microsoft.com/office/powerpoint/2010/main" val="201397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6093729" y="-420596"/>
            <a:ext cx="454038" cy="6480000"/>
          </a:xfrm>
          <a:prstGeom prst="rect">
            <a:avLst/>
          </a:prstGeom>
        </p:spPr>
      </p:pic>
      <p:pic>
        <p:nvPicPr>
          <p:cNvPr id="5" name="圖片 4"/>
          <p:cNvPicPr>
            <a:picLocks noChangeAspect="1"/>
          </p:cNvPicPr>
          <p:nvPr/>
        </p:nvPicPr>
        <p:blipFill>
          <a:blip r:embed="rId4"/>
          <a:stretch>
            <a:fillRect/>
          </a:stretch>
        </p:blipFill>
        <p:spPr>
          <a:xfrm rot="5400000">
            <a:off x="4024994" y="5398387"/>
            <a:ext cx="932400" cy="225354"/>
          </a:xfrm>
          <a:prstGeom prst="rect">
            <a:avLst/>
          </a:prstGeom>
        </p:spPr>
      </p:pic>
      <p:pic>
        <p:nvPicPr>
          <p:cNvPr id="6" name="圖片 5"/>
          <p:cNvPicPr>
            <a:picLocks noChangeAspect="1"/>
          </p:cNvPicPr>
          <p:nvPr/>
        </p:nvPicPr>
        <p:blipFill>
          <a:blip r:embed="rId5"/>
          <a:stretch>
            <a:fillRect/>
          </a:stretch>
        </p:blipFill>
        <p:spPr>
          <a:xfrm rot="16200000">
            <a:off x="1362159" y="5773421"/>
            <a:ext cx="255600" cy="84142"/>
          </a:xfrm>
          <a:prstGeom prst="rect">
            <a:avLst/>
          </a:prstGeom>
        </p:spPr>
      </p:pic>
      <p:pic>
        <p:nvPicPr>
          <p:cNvPr id="7" name="圖片 6"/>
          <p:cNvPicPr>
            <a:picLocks noChangeAspect="1"/>
          </p:cNvPicPr>
          <p:nvPr/>
        </p:nvPicPr>
        <p:blipFill>
          <a:blip r:embed="rId6"/>
          <a:stretch>
            <a:fillRect/>
          </a:stretch>
        </p:blipFill>
        <p:spPr>
          <a:xfrm flipV="1">
            <a:off x="2876875" y="5136892"/>
            <a:ext cx="149627" cy="806400"/>
          </a:xfrm>
          <a:prstGeom prst="rect">
            <a:avLst/>
          </a:prstGeom>
        </p:spPr>
      </p:pic>
      <p:pic>
        <p:nvPicPr>
          <p:cNvPr id="10" name="圖片 9"/>
          <p:cNvPicPr>
            <a:picLocks noChangeAspect="1"/>
          </p:cNvPicPr>
          <p:nvPr/>
        </p:nvPicPr>
        <p:blipFill>
          <a:blip r:embed="rId7"/>
          <a:stretch>
            <a:fillRect/>
          </a:stretch>
        </p:blipFill>
        <p:spPr>
          <a:xfrm>
            <a:off x="7678877" y="1640939"/>
            <a:ext cx="840310" cy="4276800"/>
          </a:xfrm>
          <a:prstGeom prst="rect">
            <a:avLst/>
          </a:prstGeom>
        </p:spPr>
      </p:pic>
      <p:sp>
        <p:nvSpPr>
          <p:cNvPr id="12" name="文字方塊 11"/>
          <p:cNvSpPr txBox="1"/>
          <p:nvPr/>
        </p:nvSpPr>
        <p:spPr>
          <a:xfrm>
            <a:off x="737659" y="5927519"/>
            <a:ext cx="1449074" cy="830997"/>
          </a:xfrm>
          <a:prstGeom prst="rect">
            <a:avLst/>
          </a:prstGeom>
          <a:noFill/>
        </p:spPr>
        <p:txBody>
          <a:bodyPr wrap="square" rtlCol="0">
            <a:spAutoFit/>
          </a:bodyPr>
          <a:lstStyle/>
          <a:p>
            <a:pPr algn="ctr"/>
            <a:r>
              <a:rPr lang="en-US" altLang="zh-TW" sz="2400" dirty="0" err="1"/>
              <a:t>AlexNet</a:t>
            </a:r>
            <a:r>
              <a:rPr lang="en-US" altLang="zh-TW" sz="2400" dirty="0"/>
              <a:t> (2012)</a:t>
            </a:r>
            <a:endParaRPr lang="zh-TW" altLang="en-US" sz="2400" dirty="0"/>
          </a:p>
        </p:txBody>
      </p:sp>
      <p:sp>
        <p:nvSpPr>
          <p:cNvPr id="13" name="文字方塊 12"/>
          <p:cNvSpPr txBox="1"/>
          <p:nvPr/>
        </p:nvSpPr>
        <p:spPr>
          <a:xfrm>
            <a:off x="2017258" y="5927518"/>
            <a:ext cx="1870262" cy="830997"/>
          </a:xfrm>
          <a:prstGeom prst="rect">
            <a:avLst/>
          </a:prstGeom>
          <a:noFill/>
        </p:spPr>
        <p:txBody>
          <a:bodyPr wrap="square" rtlCol="0">
            <a:spAutoFit/>
          </a:bodyPr>
          <a:lstStyle/>
          <a:p>
            <a:pPr algn="ctr"/>
            <a:r>
              <a:rPr lang="en-US" altLang="zh-TW" sz="2400" dirty="0"/>
              <a:t>VGG </a:t>
            </a:r>
          </a:p>
          <a:p>
            <a:pPr algn="ctr"/>
            <a:r>
              <a:rPr lang="en-US" altLang="zh-TW" sz="2400" dirty="0"/>
              <a:t>(2014)</a:t>
            </a:r>
            <a:endParaRPr lang="zh-TW" altLang="en-US" sz="2400" dirty="0"/>
          </a:p>
        </p:txBody>
      </p:sp>
      <p:sp>
        <p:nvSpPr>
          <p:cNvPr id="14" name="文字方塊 13"/>
          <p:cNvSpPr txBox="1"/>
          <p:nvPr/>
        </p:nvSpPr>
        <p:spPr>
          <a:xfrm>
            <a:off x="3265704" y="5898489"/>
            <a:ext cx="2450981" cy="830997"/>
          </a:xfrm>
          <a:prstGeom prst="rect">
            <a:avLst/>
          </a:prstGeom>
          <a:noFill/>
        </p:spPr>
        <p:txBody>
          <a:bodyPr wrap="square" rtlCol="0">
            <a:spAutoFit/>
          </a:bodyPr>
          <a:lstStyle/>
          <a:p>
            <a:pPr algn="ctr"/>
            <a:r>
              <a:rPr lang="en-US" altLang="zh-TW" sz="2400" dirty="0" err="1"/>
              <a:t>GoogleNet</a:t>
            </a:r>
            <a:r>
              <a:rPr lang="en-US" altLang="zh-TW" sz="2400" dirty="0"/>
              <a:t> </a:t>
            </a:r>
          </a:p>
          <a:p>
            <a:pPr algn="ctr"/>
            <a:r>
              <a:rPr lang="en-US" altLang="zh-TW" sz="2400" dirty="0"/>
              <a:t>(2014)</a:t>
            </a:r>
            <a:endParaRPr lang="zh-TW" altLang="en-US" sz="2400" dirty="0"/>
          </a:p>
        </p:txBody>
      </p:sp>
      <p:sp>
        <p:nvSpPr>
          <p:cNvPr id="15" name="文字方塊 14"/>
          <p:cNvSpPr txBox="1"/>
          <p:nvPr/>
        </p:nvSpPr>
        <p:spPr>
          <a:xfrm>
            <a:off x="4588821" y="1715553"/>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152 layers</a:t>
            </a:r>
            <a:endParaRPr lang="zh-TW" altLang="en-US" sz="2400" dirty="0"/>
          </a:p>
        </p:txBody>
      </p:sp>
      <p:sp>
        <p:nvSpPr>
          <p:cNvPr id="17" name="文字方塊 16"/>
          <p:cNvSpPr txBox="1"/>
          <p:nvPr/>
        </p:nvSpPr>
        <p:spPr>
          <a:xfrm>
            <a:off x="5050100" y="4255315"/>
            <a:ext cx="1270000" cy="461665"/>
          </a:xfrm>
          <a:prstGeom prst="rect">
            <a:avLst/>
          </a:prstGeom>
          <a:noFill/>
        </p:spPr>
        <p:txBody>
          <a:bodyPr wrap="square" rtlCol="0">
            <a:spAutoFit/>
          </a:bodyPr>
          <a:lstStyle/>
          <a:p>
            <a:pPr algn="ctr"/>
            <a:r>
              <a:rPr lang="en-US" altLang="zh-TW" sz="2400" dirty="0">
                <a:solidFill>
                  <a:srgbClr val="FF0000"/>
                </a:solidFill>
              </a:rPr>
              <a:t>3.57%</a:t>
            </a:r>
            <a:endParaRPr lang="zh-TW" altLang="en-US" sz="2400" dirty="0">
              <a:solidFill>
                <a:srgbClr val="FF0000"/>
              </a:solidFill>
            </a:endParaRPr>
          </a:p>
        </p:txBody>
      </p:sp>
      <p:sp>
        <p:nvSpPr>
          <p:cNvPr id="18" name="文字方塊 17"/>
          <p:cNvSpPr txBox="1"/>
          <p:nvPr/>
        </p:nvSpPr>
        <p:spPr>
          <a:xfrm>
            <a:off x="5050100" y="5921899"/>
            <a:ext cx="2450981" cy="830997"/>
          </a:xfrm>
          <a:prstGeom prst="rect">
            <a:avLst/>
          </a:prstGeom>
          <a:noFill/>
        </p:spPr>
        <p:txBody>
          <a:bodyPr wrap="square" rtlCol="0">
            <a:spAutoFit/>
          </a:bodyPr>
          <a:lstStyle/>
          <a:p>
            <a:pPr algn="ctr"/>
            <a:r>
              <a:rPr lang="en-US" altLang="zh-TW" sz="2400" dirty="0"/>
              <a:t>Residual Net </a:t>
            </a:r>
          </a:p>
          <a:p>
            <a:pPr algn="ctr"/>
            <a:r>
              <a:rPr lang="en-US" altLang="zh-TW" sz="2400" dirty="0"/>
              <a:t>(2015)</a:t>
            </a:r>
            <a:endParaRPr lang="zh-TW" altLang="en-US" sz="2400" dirty="0"/>
          </a:p>
        </p:txBody>
      </p:sp>
      <p:sp>
        <p:nvSpPr>
          <p:cNvPr id="19" name="文字方塊 18"/>
          <p:cNvSpPr txBox="1"/>
          <p:nvPr/>
        </p:nvSpPr>
        <p:spPr>
          <a:xfrm>
            <a:off x="7458824" y="5943292"/>
            <a:ext cx="1157567" cy="830997"/>
          </a:xfrm>
          <a:prstGeom prst="rect">
            <a:avLst/>
          </a:prstGeom>
          <a:noFill/>
        </p:spPr>
        <p:txBody>
          <a:bodyPr wrap="square" rtlCol="0">
            <a:spAutoFit/>
          </a:bodyPr>
          <a:lstStyle/>
          <a:p>
            <a:pPr algn="ctr"/>
            <a:r>
              <a:rPr lang="en-US" altLang="zh-TW" sz="2400" dirty="0"/>
              <a:t>Taipei</a:t>
            </a:r>
          </a:p>
          <a:p>
            <a:pPr algn="ctr"/>
            <a:r>
              <a:rPr lang="en-US" altLang="zh-TW" sz="2400" dirty="0"/>
              <a:t>101</a:t>
            </a:r>
            <a:endParaRPr lang="zh-TW" altLang="en-US" sz="2400" dirty="0"/>
          </a:p>
        </p:txBody>
      </p:sp>
      <p:sp>
        <p:nvSpPr>
          <p:cNvPr id="20" name="文字方塊 19"/>
          <p:cNvSpPr txBox="1"/>
          <p:nvPr/>
        </p:nvSpPr>
        <p:spPr>
          <a:xfrm>
            <a:off x="7182194" y="1153594"/>
            <a:ext cx="1652144"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101 layers</a:t>
            </a:r>
            <a:endParaRPr lang="zh-TW" altLang="en-US" sz="2400" dirty="0"/>
          </a:p>
        </p:txBody>
      </p:sp>
      <p:sp>
        <p:nvSpPr>
          <p:cNvPr id="24" name="文字方塊 23"/>
          <p:cNvSpPr txBox="1"/>
          <p:nvPr/>
        </p:nvSpPr>
        <p:spPr>
          <a:xfrm>
            <a:off x="224124" y="5529771"/>
            <a:ext cx="1270000" cy="461665"/>
          </a:xfrm>
          <a:prstGeom prst="rect">
            <a:avLst/>
          </a:prstGeom>
          <a:noFill/>
        </p:spPr>
        <p:txBody>
          <a:bodyPr wrap="square" rtlCol="0">
            <a:spAutoFit/>
          </a:bodyPr>
          <a:lstStyle/>
          <a:p>
            <a:pPr algn="ctr"/>
            <a:r>
              <a:rPr lang="en-US" altLang="zh-TW" sz="2400" dirty="0">
                <a:solidFill>
                  <a:srgbClr val="FF0000"/>
                </a:solidFill>
              </a:rPr>
              <a:t>16.4%</a:t>
            </a:r>
            <a:endParaRPr lang="zh-TW" altLang="en-US" sz="2400" dirty="0">
              <a:solidFill>
                <a:srgbClr val="FF0000"/>
              </a:solidFill>
            </a:endParaRPr>
          </a:p>
        </p:txBody>
      </p:sp>
      <p:sp>
        <p:nvSpPr>
          <p:cNvPr id="25" name="文字方塊 24"/>
          <p:cNvSpPr txBox="1"/>
          <p:nvPr/>
        </p:nvSpPr>
        <p:spPr>
          <a:xfrm>
            <a:off x="1828754" y="5289959"/>
            <a:ext cx="1270000" cy="461665"/>
          </a:xfrm>
          <a:prstGeom prst="rect">
            <a:avLst/>
          </a:prstGeom>
          <a:noFill/>
        </p:spPr>
        <p:txBody>
          <a:bodyPr wrap="square" rtlCol="0">
            <a:spAutoFit/>
          </a:bodyPr>
          <a:lstStyle/>
          <a:p>
            <a:pPr algn="ctr"/>
            <a:r>
              <a:rPr lang="en-US" altLang="zh-TW" sz="2400" dirty="0">
                <a:solidFill>
                  <a:srgbClr val="FF0000"/>
                </a:solidFill>
              </a:rPr>
              <a:t>7.3%</a:t>
            </a:r>
            <a:endParaRPr lang="zh-TW" altLang="en-US" sz="2400" dirty="0">
              <a:solidFill>
                <a:srgbClr val="FF0000"/>
              </a:solidFill>
            </a:endParaRPr>
          </a:p>
        </p:txBody>
      </p:sp>
      <p:sp>
        <p:nvSpPr>
          <p:cNvPr id="26" name="文字方塊 25"/>
          <p:cNvSpPr txBox="1"/>
          <p:nvPr/>
        </p:nvSpPr>
        <p:spPr>
          <a:xfrm>
            <a:off x="3318821" y="5301372"/>
            <a:ext cx="1270000" cy="461665"/>
          </a:xfrm>
          <a:prstGeom prst="rect">
            <a:avLst/>
          </a:prstGeom>
          <a:noFill/>
        </p:spPr>
        <p:txBody>
          <a:bodyPr wrap="square" rtlCol="0">
            <a:spAutoFit/>
          </a:bodyPr>
          <a:lstStyle/>
          <a:p>
            <a:pPr algn="ctr"/>
            <a:r>
              <a:rPr lang="en-US" altLang="zh-TW" sz="2400" dirty="0">
                <a:solidFill>
                  <a:srgbClr val="FF0000"/>
                </a:solidFill>
              </a:rPr>
              <a:t>6.7%</a:t>
            </a:r>
            <a:endParaRPr lang="zh-TW" altLang="en-US" sz="2400" dirty="0">
              <a:solidFill>
                <a:srgbClr val="FF0000"/>
              </a:solidFill>
            </a:endParaRPr>
          </a:p>
        </p:txBody>
      </p:sp>
      <p:sp>
        <p:nvSpPr>
          <p:cNvPr id="21" name="文字方塊 20"/>
          <p:cNvSpPr txBox="1"/>
          <p:nvPr/>
        </p:nvSpPr>
        <p:spPr>
          <a:xfrm>
            <a:off x="369439" y="258408"/>
            <a:ext cx="5325106" cy="584775"/>
          </a:xfrm>
          <a:prstGeom prst="rect">
            <a:avLst/>
          </a:prstGeom>
          <a:noFill/>
        </p:spPr>
        <p:txBody>
          <a:bodyPr wrap="square" rtlCol="0">
            <a:spAutoFit/>
          </a:bodyPr>
          <a:lstStyle/>
          <a:p>
            <a:pPr algn="ctr"/>
            <a:r>
              <a:rPr lang="en-US" altLang="zh-TW" sz="3200" dirty="0"/>
              <a:t>Deep = Many hidden layers</a:t>
            </a:r>
            <a:endParaRPr lang="zh-TW" altLang="en-US" sz="3200" dirty="0"/>
          </a:p>
        </p:txBody>
      </p:sp>
      <p:sp>
        <p:nvSpPr>
          <p:cNvPr id="22" name="文字方塊 21"/>
          <p:cNvSpPr txBox="1"/>
          <p:nvPr/>
        </p:nvSpPr>
        <p:spPr>
          <a:xfrm>
            <a:off x="537541" y="2831107"/>
            <a:ext cx="1480558" cy="830997"/>
          </a:xfrm>
          <a:prstGeom prst="rect">
            <a:avLst/>
          </a:prstGeom>
          <a:noFill/>
        </p:spPr>
        <p:txBody>
          <a:bodyPr wrap="square" rtlCol="0">
            <a:spAutoFit/>
          </a:bodyPr>
          <a:lstStyle/>
          <a:p>
            <a:pPr algn="ctr"/>
            <a:r>
              <a:rPr lang="en-US" altLang="zh-TW" sz="2400" dirty="0"/>
              <a:t>Special </a:t>
            </a:r>
          </a:p>
          <a:p>
            <a:pPr algn="ctr"/>
            <a:r>
              <a:rPr lang="en-US" altLang="zh-TW" sz="2400" dirty="0"/>
              <a:t>structure</a:t>
            </a:r>
            <a:endParaRPr lang="zh-TW" altLang="en-US" sz="2400" dirty="0"/>
          </a:p>
        </p:txBody>
      </p:sp>
      <p:cxnSp>
        <p:nvCxnSpPr>
          <p:cNvPr id="27" name="直線單箭頭接點 26"/>
          <p:cNvCxnSpPr/>
          <p:nvPr/>
        </p:nvCxnSpPr>
        <p:spPr>
          <a:xfrm flipV="1">
            <a:off x="2845981" y="3813360"/>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083573" y="2649750"/>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2083573" y="3502548"/>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單箭頭接點 36"/>
          <p:cNvCxnSpPr/>
          <p:nvPr/>
        </p:nvCxnSpPr>
        <p:spPr>
          <a:xfrm flipV="1">
            <a:off x="2847356" y="2969064"/>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847356" y="2116266"/>
            <a:ext cx="0" cy="5334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2158866" y="271940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0" name="橢圓 39"/>
          <p:cNvSpPr/>
          <p:nvPr/>
        </p:nvSpPr>
        <p:spPr>
          <a:xfrm>
            <a:off x="2405927"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1" name="橢圓 40"/>
          <p:cNvSpPr/>
          <p:nvPr/>
        </p:nvSpPr>
        <p:spPr>
          <a:xfrm>
            <a:off x="2661220"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2" name="橢圓 41"/>
          <p:cNvSpPr/>
          <p:nvPr/>
        </p:nvSpPr>
        <p:spPr>
          <a:xfrm>
            <a:off x="2900875" y="2721950"/>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3" name="橢圓 42"/>
          <p:cNvSpPr/>
          <p:nvPr/>
        </p:nvSpPr>
        <p:spPr>
          <a:xfrm>
            <a:off x="3143525" y="271895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4" name="橢圓 43"/>
          <p:cNvSpPr/>
          <p:nvPr/>
        </p:nvSpPr>
        <p:spPr>
          <a:xfrm>
            <a:off x="3403229" y="271876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5" name="橢圓 44"/>
          <p:cNvSpPr/>
          <p:nvPr/>
        </p:nvSpPr>
        <p:spPr>
          <a:xfrm>
            <a:off x="2158866" y="351792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6" name="橢圓 45"/>
          <p:cNvSpPr/>
          <p:nvPr/>
        </p:nvSpPr>
        <p:spPr>
          <a:xfrm>
            <a:off x="2405927"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7" name="橢圓 46"/>
          <p:cNvSpPr/>
          <p:nvPr/>
        </p:nvSpPr>
        <p:spPr>
          <a:xfrm>
            <a:off x="2661220"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8" name="橢圓 47"/>
          <p:cNvSpPr/>
          <p:nvPr/>
        </p:nvSpPr>
        <p:spPr>
          <a:xfrm>
            <a:off x="2900875" y="3520471"/>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49" name="橢圓 48"/>
          <p:cNvSpPr/>
          <p:nvPr/>
        </p:nvSpPr>
        <p:spPr>
          <a:xfrm>
            <a:off x="3143525" y="3517477"/>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50" name="橢圓 49"/>
          <p:cNvSpPr/>
          <p:nvPr/>
        </p:nvSpPr>
        <p:spPr>
          <a:xfrm>
            <a:off x="3403229" y="3517288"/>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51" name="直線接點 50"/>
          <p:cNvCxnSpPr/>
          <p:nvPr/>
        </p:nvCxnSpPr>
        <p:spPr>
          <a:xfrm>
            <a:off x="2846338" y="4094850"/>
            <a:ext cx="1136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flipV="1">
            <a:off x="3983110" y="2481721"/>
            <a:ext cx="0" cy="1568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flipH="1">
            <a:off x="2901352" y="2481721"/>
            <a:ext cx="1040141"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5994400" y="2437031"/>
            <a:ext cx="553367" cy="788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p:nvSpPr>
        <p:spPr>
          <a:xfrm>
            <a:off x="532733" y="2046177"/>
            <a:ext cx="3674221" cy="243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flipV="1">
            <a:off x="4206954" y="2046177"/>
            <a:ext cx="1787446" cy="3908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flipH="1">
            <a:off x="4206954" y="3246605"/>
            <a:ext cx="1764304" cy="12669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2" grpId="0"/>
      <p:bldP spid="35" grpId="0" animBg="1"/>
      <p:bldP spid="3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字方塊 7"/>
              <p:cNvSpPr txBox="1"/>
              <p:nvPr/>
            </p:nvSpPr>
            <p:spPr>
              <a:xfrm>
                <a:off x="1218012" y="5073419"/>
                <a:ext cx="49186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𝜎</m:t>
                      </m:r>
                      <m:d>
                        <m:dPr>
                          <m:ctrlPr>
                            <a:rPr lang="en-US" altLang="zh-TW" sz="280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218012" y="5073419"/>
                <a:ext cx="4918654"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2" name="標題 1"/>
          <p:cNvSpPr>
            <a:spLocks noGrp="1"/>
          </p:cNvSpPr>
          <p:nvPr>
            <p:ph type="title"/>
          </p:nvPr>
        </p:nvSpPr>
        <p:spPr/>
        <p:txBody>
          <a:bodyPr/>
          <a:lstStyle/>
          <a:p>
            <a:r>
              <a:rPr lang="en-US" altLang="zh-TW" dirty="0"/>
              <a:t>Matrix Operation</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00" name="Object 12"/>
          <p:cNvGraphicFramePr>
            <a:graphicFrameLocks noChangeAspect="1"/>
          </p:cNvGraphicFramePr>
          <p:nvPr>
            <p:extLst/>
          </p:nvPr>
        </p:nvGraphicFramePr>
        <p:xfrm>
          <a:off x="8307921" y="3494488"/>
          <a:ext cx="379412" cy="461963"/>
        </p:xfrm>
        <a:graphic>
          <a:graphicData uri="http://schemas.openxmlformats.org/presentationml/2006/ole">
            <mc:AlternateContent xmlns:mc="http://schemas.openxmlformats.org/markup-compatibility/2006">
              <mc:Choice xmlns:v="urn:schemas-microsoft-com:vml" Requires="v">
                <p:oleObj spid="_x0000_s13332" name="方程式" r:id="rId5" imgW="177480" imgH="215640" progId="Equation.3">
                  <p:embed/>
                </p:oleObj>
              </mc:Choice>
              <mc:Fallback>
                <p:oleObj name="方程式" r:id="rId5" imgW="177480" imgH="215640" progId="Equation.3">
                  <p:embed/>
                  <p:pic>
                    <p:nvPicPr>
                      <p:cNvPr id="100" name="Object 12"/>
                      <p:cNvPicPr>
                        <a:picLocks noChangeAspect="1" noChangeArrowheads="1"/>
                      </p:cNvPicPr>
                      <p:nvPr/>
                    </p:nvPicPr>
                    <p:blipFill>
                      <a:blip r:embed="rId6"/>
                      <a:srcRect/>
                      <a:stretch>
                        <a:fillRect/>
                      </a:stretch>
                    </p:blipFill>
                    <p:spPr bwMode="auto">
                      <a:xfrm>
                        <a:off x="8307921" y="3494488"/>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2"/>
          <p:cNvGraphicFramePr>
            <a:graphicFrameLocks noChangeAspect="1"/>
          </p:cNvGraphicFramePr>
          <p:nvPr>
            <p:extLst/>
          </p:nvPr>
        </p:nvGraphicFramePr>
        <p:xfrm>
          <a:off x="8320088" y="1838346"/>
          <a:ext cx="352425" cy="461963"/>
        </p:xfrm>
        <a:graphic>
          <a:graphicData uri="http://schemas.openxmlformats.org/presentationml/2006/ole">
            <mc:AlternateContent xmlns:mc="http://schemas.openxmlformats.org/markup-compatibility/2006">
              <mc:Choice xmlns:v="urn:schemas-microsoft-com:vml" Requires="v">
                <p:oleObj spid="_x0000_s13333" name="方程式" r:id="rId7" imgW="164880" imgH="215640" progId="Equation.3">
                  <p:embed/>
                </p:oleObj>
              </mc:Choice>
              <mc:Fallback>
                <p:oleObj name="方程式" r:id="rId7" imgW="164880" imgH="215640" progId="Equation.3">
                  <p:embed/>
                  <p:pic>
                    <p:nvPicPr>
                      <p:cNvPr id="101" name="Object 12"/>
                      <p:cNvPicPr>
                        <a:picLocks noChangeAspect="1" noChangeArrowheads="1"/>
                      </p:cNvPicPr>
                      <p:nvPr/>
                    </p:nvPicPr>
                    <p:blipFill>
                      <a:blip r:embed="rId8"/>
                      <a:srcRect/>
                      <a:stretch>
                        <a:fillRect/>
                      </a:stretch>
                    </p:blipFill>
                    <p:spPr bwMode="auto">
                      <a:xfrm>
                        <a:off x="8320088" y="183834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solidFill>
                  <a:srgbClr val="FFC000"/>
                </a:solidFill>
              </a:rPr>
              <a:t>-2</a:t>
            </a:r>
            <a:endParaRPr lang="zh-TW" altLang="en-US" sz="2400" dirty="0">
              <a:solidFill>
                <a:srgbClr val="FFC000"/>
              </a:solidFill>
            </a:endParaRPr>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solidFill>
                  <a:srgbClr val="FFC000"/>
                </a:solidFill>
              </a:rPr>
              <a:t>-1</a:t>
            </a:r>
            <a:endParaRPr lang="zh-TW" altLang="en-US" sz="2400" dirty="0">
              <a:solidFill>
                <a:srgbClr val="FFC000"/>
              </a:solidFill>
            </a:endParaRPr>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solidFill>
                  <a:srgbClr val="00B050"/>
                </a:solidFill>
              </a:rPr>
              <a:t>1</a:t>
            </a:r>
            <a:endParaRPr lang="zh-TW" altLang="en-US" sz="2400" dirty="0">
              <a:solidFill>
                <a:srgbClr val="00B050"/>
              </a:solidFill>
            </a:endParaRPr>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solidFill>
                  <a:srgbClr val="00B050"/>
                </a:solidFill>
              </a:rPr>
              <a:t>0</a:t>
            </a:r>
            <a:endParaRPr lang="zh-TW" altLang="en-US" sz="2400" dirty="0">
              <a:solidFill>
                <a:srgbClr val="00B050"/>
              </a:solidFill>
            </a:endParaRPr>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a:noFill/>
        </p:spPr>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a:noFill/>
        </p:spPr>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635333" y="4932535"/>
                <a:ext cx="810478"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1</m:t>
                                </m:r>
                              </m:e>
                            </m:mr>
                            <m:mr>
                              <m:e>
                                <m:r>
                                  <a:rPr lang="en-US" altLang="zh-TW" sz="2800" b="0" i="1" smtClean="0">
                                    <a:solidFill>
                                      <a:srgbClr val="0000FF"/>
                                    </a:solidFill>
                                    <a:latin typeface="Cambria Math" panose="02040503050406030204" pitchFamily="18" charset="0"/>
                                  </a:rPr>
                                  <m:t>−1</m:t>
                                </m:r>
                              </m:e>
                            </m:mr>
                          </m:m>
                        </m:e>
                      </m:d>
                    </m:oMath>
                  </m:oMathPara>
                </a14:m>
                <a:endParaRPr lang="zh-TW" altLang="en-US" sz="2800" dirty="0">
                  <a:solidFill>
                    <a:srgbClr val="0000FF"/>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635333" y="4932535"/>
                <a:ext cx="810478" cy="715645"/>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p:cNvSpPr txBox="1"/>
              <p:nvPr/>
            </p:nvSpPr>
            <p:spPr>
              <a:xfrm>
                <a:off x="1871121" y="4931041"/>
                <a:ext cx="1636025" cy="715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C000"/>
                              </a:solidFill>
                              <a:latin typeface="Cambria Math" panose="02040503050406030204" pitchFamily="18" charset="0"/>
                            </a:rPr>
                          </m:ctrlPr>
                        </m:dPr>
                        <m:e>
                          <m:m>
                            <m:mPr>
                              <m:mcs>
                                <m:mc>
                                  <m:mcPr>
                                    <m:count m:val="2"/>
                                    <m:mcJc m:val="center"/>
                                  </m:mcPr>
                                </m:mc>
                              </m:mcs>
                              <m:ctrlPr>
                                <a:rPr lang="en-US" altLang="zh-TW" sz="2800" i="1" smtClean="0">
                                  <a:solidFill>
                                    <a:srgbClr val="FFC000"/>
                                  </a:solidFill>
                                  <a:latin typeface="Cambria Math" panose="02040503050406030204" pitchFamily="18" charset="0"/>
                                </a:rPr>
                              </m:ctrlPr>
                            </m:mPr>
                            <m:mr>
                              <m:e>
                                <m:r>
                                  <m:rPr>
                                    <m:brk m:alnAt="7"/>
                                  </m:rP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−2</m:t>
                                </m:r>
                              </m:e>
                            </m:mr>
                            <m:mr>
                              <m:e>
                                <m:r>
                                  <a:rPr lang="en-US" altLang="zh-TW" sz="2800" b="0" i="1" smtClean="0">
                                    <a:solidFill>
                                      <a:srgbClr val="FFC000"/>
                                    </a:solidFill>
                                    <a:latin typeface="Cambria Math" panose="02040503050406030204" pitchFamily="18" charset="0"/>
                                  </a:rPr>
                                  <m:t>−1</m:t>
                                </m:r>
                              </m:e>
                              <m:e>
                                <m:r>
                                  <a:rPr lang="en-US" altLang="zh-TW" sz="2800" b="0" i="1" smtClean="0">
                                    <a:solidFill>
                                      <a:srgbClr val="FFC000"/>
                                    </a:solidFill>
                                    <a:latin typeface="Cambria Math" panose="02040503050406030204" pitchFamily="18" charset="0"/>
                                  </a:rPr>
                                  <m:t>1</m:t>
                                </m:r>
                              </m:e>
                            </m:mr>
                          </m:m>
                        </m:e>
                      </m:d>
                    </m:oMath>
                  </m:oMathPara>
                </a14:m>
                <a:endParaRPr lang="zh-TW" altLang="en-US" sz="2800" dirty="0">
                  <a:solidFill>
                    <a:srgbClr val="FFC000"/>
                  </a:solidFill>
                </a:endParaRPr>
              </a:p>
            </p:txBody>
          </p:sp>
        </mc:Choice>
        <mc:Fallback xmlns="">
          <p:sp>
            <p:nvSpPr>
              <p:cNvPr id="70" name="文字方塊 69"/>
              <p:cNvSpPr txBox="1">
                <a:spLocks noRot="1" noChangeAspect="1" noMove="1" noResize="1" noEditPoints="1" noAdjustHandles="1" noChangeArrowheads="1" noChangeShapeType="1" noTextEdit="1"/>
              </p:cNvSpPr>
              <p:nvPr/>
            </p:nvSpPr>
            <p:spPr>
              <a:xfrm>
                <a:off x="1871121" y="4931041"/>
                <a:ext cx="1636025" cy="71564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4640994" y="5085249"/>
                <a:ext cx="3494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oMath>
                  </m:oMathPara>
                </a14:m>
                <a:endParaRPr lang="zh-TW" altLang="en-US" sz="2800" dirty="0"/>
              </a:p>
            </p:txBody>
          </p:sp>
        </mc:Choice>
        <mc:Fallback xmlns="">
          <p:sp>
            <p:nvSpPr>
              <p:cNvPr id="71" name="文字方塊 70"/>
              <p:cNvSpPr txBox="1">
                <a:spLocks noRot="1" noChangeAspect="1" noMove="1" noResize="1" noEditPoints="1" noAdjustHandles="1" noChangeArrowheads="1" noChangeShapeType="1" noTextEdit="1"/>
              </p:cNvSpPr>
              <p:nvPr/>
            </p:nvSpPr>
            <p:spPr>
              <a:xfrm>
                <a:off x="4640994" y="5085249"/>
                <a:ext cx="349455" cy="430887"/>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141874" y="4921977"/>
                <a:ext cx="542776"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B050"/>
                              </a:solidFill>
                              <a:latin typeface="Cambria Math" panose="02040503050406030204" pitchFamily="18" charset="0"/>
                            </a:rPr>
                          </m:ctrlPr>
                        </m:dPr>
                        <m:e>
                          <m:m>
                            <m:mPr>
                              <m:mcs>
                                <m:mc>
                                  <m:mcPr>
                                    <m:count m:val="1"/>
                                    <m:mcJc m:val="center"/>
                                  </m:mcPr>
                                </m:mc>
                              </m:mcs>
                              <m:ctrlPr>
                                <a:rPr lang="en-US" altLang="zh-TW" sz="2800" i="1" smtClean="0">
                                  <a:solidFill>
                                    <a:srgbClr val="00B050"/>
                                  </a:solidFill>
                                  <a:latin typeface="Cambria Math" panose="02040503050406030204" pitchFamily="18" charset="0"/>
                                </a:rPr>
                              </m:ctrlPr>
                            </m:mPr>
                            <m:mr>
                              <m:e>
                                <m:r>
                                  <m:rPr>
                                    <m:brk m:alnAt="7"/>
                                  </m:rPr>
                                  <a:rPr lang="en-US" altLang="zh-TW" sz="2800" b="0" i="1" smtClean="0">
                                    <a:solidFill>
                                      <a:srgbClr val="00B050"/>
                                    </a:solidFill>
                                    <a:latin typeface="Cambria Math" panose="02040503050406030204" pitchFamily="18" charset="0"/>
                                  </a:rPr>
                                  <m:t>1</m:t>
                                </m:r>
                              </m:e>
                            </m:mr>
                            <m:mr>
                              <m:e>
                                <m:r>
                                  <a:rPr lang="en-US" altLang="zh-TW" sz="2800" b="0" i="1" smtClean="0">
                                    <a:solidFill>
                                      <a:srgbClr val="00B050"/>
                                    </a:solidFill>
                                    <a:latin typeface="Cambria Math" panose="02040503050406030204" pitchFamily="18" charset="0"/>
                                  </a:rPr>
                                  <m:t>0</m:t>
                                </m:r>
                              </m:e>
                            </m:mr>
                          </m:m>
                        </m:e>
                      </m:d>
                    </m:oMath>
                  </m:oMathPara>
                </a14:m>
                <a:endParaRPr lang="zh-TW" altLang="en-US" sz="2800"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141874" y="4921977"/>
                <a:ext cx="542776" cy="718466"/>
              </a:xfrm>
              <a:prstGeom prst="rect">
                <a:avLst/>
              </a:prstGeom>
              <a:blipFill rotWithShape="0">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6758905" y="4919562"/>
                <a:ext cx="1014059"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0000FF"/>
                              </a:solidFill>
                              <a:latin typeface="Cambria Math" panose="02040503050406030204" pitchFamily="18" charset="0"/>
                            </a:rPr>
                          </m:ctrlPr>
                        </m:dPr>
                        <m:e>
                          <m:m>
                            <m:mPr>
                              <m:mcs>
                                <m:mc>
                                  <m:mcPr>
                                    <m:count m:val="1"/>
                                    <m:mcJc m:val="center"/>
                                  </m:mcPr>
                                </m:mc>
                              </m:mcs>
                              <m:ctrlPr>
                                <a:rPr lang="en-US" altLang="zh-TW" sz="2800" i="1" smtClean="0">
                                  <a:solidFill>
                                    <a:srgbClr val="0000FF"/>
                                  </a:solidFill>
                                  <a:latin typeface="Cambria Math" panose="02040503050406030204" pitchFamily="18" charset="0"/>
                                </a:rPr>
                              </m:ctrlPr>
                            </m:mPr>
                            <m:mr>
                              <m:e>
                                <m:r>
                                  <m:rPr>
                                    <m:brk m:alnAt="7"/>
                                  </m:rPr>
                                  <a:rPr lang="en-US" altLang="zh-TW" sz="2800" b="0" i="1" smtClean="0">
                                    <a:solidFill>
                                      <a:srgbClr val="0000FF"/>
                                    </a:solidFill>
                                    <a:latin typeface="Cambria Math" panose="02040503050406030204" pitchFamily="18" charset="0"/>
                                  </a:rPr>
                                  <m:t>0</m:t>
                                </m:r>
                                <m:r>
                                  <a:rPr lang="en-US" altLang="zh-TW" sz="2800" b="0" i="1" smtClean="0">
                                    <a:solidFill>
                                      <a:srgbClr val="0000FF"/>
                                    </a:solidFill>
                                    <a:latin typeface="Cambria Math" panose="02040503050406030204" pitchFamily="18" charset="0"/>
                                  </a:rPr>
                                  <m:t>.98</m:t>
                                </m:r>
                              </m:e>
                            </m:mr>
                            <m:mr>
                              <m:e>
                                <m:r>
                                  <a:rPr lang="en-US" altLang="zh-TW" sz="2800" b="0" i="1" smtClean="0">
                                    <a:solidFill>
                                      <a:srgbClr val="0000FF"/>
                                    </a:solidFill>
                                    <a:latin typeface="Cambria Math" panose="02040503050406030204" pitchFamily="18" charset="0"/>
                                  </a:rPr>
                                  <m:t>0.12</m:t>
                                </m:r>
                              </m:e>
                            </m:mr>
                          </m:m>
                        </m:e>
                      </m:d>
                    </m:oMath>
                  </m:oMathPara>
                </a14:m>
                <a:endParaRPr lang="zh-TW" altLang="en-US" sz="2800"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6758905" y="4919562"/>
                <a:ext cx="1014059" cy="718466"/>
              </a:xfrm>
              <a:prstGeom prst="rect">
                <a:avLst/>
              </a:prstGeom>
              <a:blipFill rotWithShape="0">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190636" y="5017185"/>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m:t>
                      </m:r>
                    </m:oMath>
                  </m:oMathPara>
                </a14:m>
                <a:endParaRPr lang="zh-TW" altLang="en-US" sz="280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190636" y="5017185"/>
                <a:ext cx="534121" cy="523220"/>
              </a:xfrm>
              <a:prstGeom prst="rect">
                <a:avLst/>
              </a:prstGeom>
              <a:blipFill rotWithShape="0">
                <a:blip r:embed="rId14"/>
                <a:stretch>
                  <a:fillRect/>
                </a:stretch>
              </a:blipFill>
            </p:spPr>
            <p:txBody>
              <a:bodyPr/>
              <a:lstStyle/>
              <a:p>
                <a:r>
                  <a:rPr lang="zh-TW" altLang="en-US">
                    <a:noFill/>
                  </a:rPr>
                  <a:t> </a:t>
                </a:r>
              </a:p>
            </p:txBody>
          </p:sp>
        </mc:Fallback>
      </mc:AlternateContent>
      <p:sp>
        <p:nvSpPr>
          <p:cNvPr id="78" name="矩形 77"/>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9" name="矩形 78"/>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1" name="文字方塊 8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82" name="文字方塊 81"/>
          <p:cNvSpPr txBox="1"/>
          <p:nvPr/>
        </p:nvSpPr>
        <p:spPr>
          <a:xfrm>
            <a:off x="664366" y="3567893"/>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97" name="文字方塊 96"/>
              <p:cNvSpPr txBox="1"/>
              <p:nvPr/>
            </p:nvSpPr>
            <p:spPr>
              <a:xfrm>
                <a:off x="3478118" y="5992672"/>
                <a:ext cx="810478"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solidFill>
                                <a:srgbClr val="FF0000"/>
                              </a:solidFill>
                              <a:latin typeface="Cambria Math" panose="02040503050406030204" pitchFamily="18" charset="0"/>
                            </a:rPr>
                          </m:ctrlPr>
                        </m:dPr>
                        <m:e>
                          <m:m>
                            <m:mPr>
                              <m:mcs>
                                <m:mc>
                                  <m:mcPr>
                                    <m:count m:val="1"/>
                                    <m:mcJc m:val="center"/>
                                  </m:mcPr>
                                </m:mc>
                              </m:mcs>
                              <m:ctrlPr>
                                <a:rPr lang="en-US" altLang="zh-TW" sz="2800" i="1" smtClean="0">
                                  <a:solidFill>
                                    <a:srgbClr val="FF0000"/>
                                  </a:solidFill>
                                  <a:latin typeface="Cambria Math" panose="02040503050406030204" pitchFamily="18" charset="0"/>
                                </a:rPr>
                              </m:ctrlPr>
                            </m:mPr>
                            <m:mr>
                              <m:e>
                                <m:r>
                                  <m:rPr>
                                    <m:brk m:alnAt="7"/>
                                  </m:rPr>
                                  <a:rPr lang="en-US" altLang="zh-TW" sz="2800" b="0" i="1" smtClean="0">
                                    <a:solidFill>
                                      <a:srgbClr val="FF0000"/>
                                    </a:solidFill>
                                    <a:latin typeface="Cambria Math" panose="02040503050406030204" pitchFamily="18" charset="0"/>
                                  </a:rPr>
                                  <m:t>4</m:t>
                                </m:r>
                              </m:e>
                            </m:mr>
                            <m:mr>
                              <m:e>
                                <m:r>
                                  <a:rPr lang="en-US" altLang="zh-TW" sz="2800" b="0" i="1" smtClean="0">
                                    <a:solidFill>
                                      <a:srgbClr val="FF0000"/>
                                    </a:solidFill>
                                    <a:latin typeface="Cambria Math" panose="02040503050406030204" pitchFamily="18" charset="0"/>
                                  </a:rPr>
                                  <m:t>−2</m:t>
                                </m:r>
                              </m:e>
                            </m:mr>
                          </m:m>
                        </m:e>
                      </m:d>
                    </m:oMath>
                  </m:oMathPara>
                </a14:m>
                <a:endParaRPr lang="zh-TW" altLang="en-US" sz="2800" dirty="0">
                  <a:solidFill>
                    <a:srgbClr val="FF0000"/>
                  </a:solidFill>
                </a:endParaRPr>
              </a:p>
            </p:txBody>
          </p:sp>
        </mc:Choice>
        <mc:Fallback xmlns="">
          <p:sp>
            <p:nvSpPr>
              <p:cNvPr id="97" name="文字方塊 96"/>
              <p:cNvSpPr txBox="1">
                <a:spLocks noRot="1" noChangeAspect="1" noMove="1" noResize="1" noEditPoints="1" noAdjustHandles="1" noChangeArrowheads="1" noChangeShapeType="1" noTextEdit="1"/>
              </p:cNvSpPr>
              <p:nvPr/>
            </p:nvSpPr>
            <p:spPr>
              <a:xfrm>
                <a:off x="3478118" y="5992672"/>
                <a:ext cx="810478" cy="714106"/>
              </a:xfrm>
              <a:prstGeom prst="rect">
                <a:avLst/>
              </a:prstGeom>
              <a:blipFill rotWithShape="0">
                <a:blip r:embed="rId15"/>
                <a:stretch>
                  <a:fillRect/>
                </a:stretch>
              </a:blipFill>
            </p:spPr>
            <p:txBody>
              <a:bodyPr/>
              <a:lstStyle/>
              <a:p>
                <a:r>
                  <a:rPr lang="zh-TW" altLang="en-US">
                    <a:noFill/>
                  </a:rPr>
                  <a:t> </a:t>
                </a:r>
              </a:p>
            </p:txBody>
          </p:sp>
        </mc:Fallback>
      </mc:AlternateContent>
      <p:sp>
        <p:nvSpPr>
          <p:cNvPr id="9" name="右大括弧 8"/>
          <p:cNvSpPr/>
          <p:nvPr/>
        </p:nvSpPr>
        <p:spPr>
          <a:xfrm rot="5400000">
            <a:off x="3799148" y="3670894"/>
            <a:ext cx="151251" cy="4152171"/>
          </a:xfrm>
          <a:prstGeom prst="rightBrace">
            <a:avLst>
              <a:gd name="adj1" fmla="val 115390"/>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196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3" grpId="0"/>
      <p:bldP spid="114" grpId="0"/>
      <p:bldP spid="115" grpId="0"/>
      <p:bldP spid="116" grpId="0"/>
      <p:bldP spid="120" grpId="0"/>
      <p:bldP spid="134" grpId="0"/>
      <p:bldP spid="135" grpId="0"/>
      <p:bldP spid="136" grpId="0"/>
      <p:bldP spid="138" grpId="0"/>
      <p:bldP spid="139" grpId="0"/>
      <p:bldP spid="3" grpId="0"/>
      <p:bldP spid="70" grpId="0"/>
      <p:bldP spid="71" grpId="0"/>
      <p:bldP spid="67" grpId="0"/>
      <p:bldP spid="68" grpId="0"/>
      <p:bldP spid="5" grpId="0"/>
      <p:bldP spid="81" grpId="0"/>
      <p:bldP spid="82" grpId="0"/>
      <p:bldP spid="9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4365" name="方程式" r:id="rId4" imgW="152280" imgH="215640" progId="Equation.3">
                  <p:embed/>
                </p:oleObj>
              </mc:Choice>
              <mc:Fallback>
                <p:oleObj name="方程式" r:id="rId4" imgW="152280" imgH="215640" progId="Equation.3">
                  <p:embed/>
                  <p:pic>
                    <p:nvPicPr>
                      <p:cNvPr id="98" name="Object 12"/>
                      <p:cNvPicPr>
                        <a:picLocks noChangeAspect="1" noChangeArrowheads="1"/>
                      </p:cNvPicPr>
                      <p:nvPr/>
                    </p:nvPicPr>
                    <p:blipFill>
                      <a:blip r:embed="rId5"/>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4366" name="方程式" r:id="rId6" imgW="164880" imgH="215640" progId="Equation.3">
                  <p:embed/>
                </p:oleObj>
              </mc:Choice>
              <mc:Fallback>
                <p:oleObj name="方程式" r:id="rId6" imgW="164880" imgH="215640" progId="Equation.3">
                  <p:embed/>
                  <p:pic>
                    <p:nvPicPr>
                      <p:cNvPr id="99" name="Object 12"/>
                      <p:cNvPicPr>
                        <a:picLocks noChangeAspect="1" noChangeArrowheads="1"/>
                      </p:cNvPicPr>
                      <p:nvPr/>
                    </p:nvPicPr>
                    <p:blipFill>
                      <a:blip r:embed="rId7"/>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4367" name="方程式" r:id="rId8" imgW="190440" imgH="228600" progId="Equation.3">
                  <p:embed/>
                </p:oleObj>
              </mc:Choice>
              <mc:Fallback>
                <p:oleObj name="方程式" r:id="rId8" imgW="190440" imgH="228600" progId="Equation.3">
                  <p:embed/>
                  <p:pic>
                    <p:nvPicPr>
                      <p:cNvPr id="105" name="Object 12"/>
                      <p:cNvPicPr>
                        <a:picLocks noChangeAspect="1" noChangeArrowheads="1"/>
                      </p:cNvPicPr>
                      <p:nvPr/>
                    </p:nvPicPr>
                    <p:blipFill>
                      <a:blip r:embed="rId9"/>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4" name="群組 3"/>
          <p:cNvGrpSpPr/>
          <p:nvPr/>
        </p:nvGrpSpPr>
        <p:grpSpPr>
          <a:xfrm>
            <a:off x="162373" y="4820851"/>
            <a:ext cx="3002489" cy="877076"/>
            <a:chOff x="522337" y="4911258"/>
            <a:chExt cx="3002489" cy="877076"/>
          </a:xfrm>
        </p:grpSpPr>
        <p:sp>
          <p:nvSpPr>
            <p:cNvPr id="71" name="矩形 70"/>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3" name="文字方塊 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5" name="文字方塊 144"/>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0"/>
                  <a:stretch>
                    <a:fillRect/>
                  </a:stretch>
                </a:blipFill>
              </p:spPr>
              <p:txBody>
                <a:bodyPr/>
                <a:lstStyle/>
                <a:p>
                  <a:r>
                    <a:rPr lang="zh-TW" altLang="en-US">
                      <a:noFill/>
                    </a:rPr>
                    <a:t> </a:t>
                  </a:r>
                </a:p>
              </p:txBody>
            </p:sp>
          </mc:Fallback>
        </mc:AlternateContent>
      </p:grpSp>
      <p:grpSp>
        <p:nvGrpSpPr>
          <p:cNvPr id="159" name="群組 158"/>
          <p:cNvGrpSpPr/>
          <p:nvPr/>
        </p:nvGrpSpPr>
        <p:grpSpPr>
          <a:xfrm>
            <a:off x="3164862" y="5192193"/>
            <a:ext cx="3002489" cy="877076"/>
            <a:chOff x="522337" y="4911258"/>
            <a:chExt cx="3002489" cy="877076"/>
          </a:xfrm>
        </p:grpSpPr>
        <p:sp>
          <p:nvSpPr>
            <p:cNvPr id="160" name="矩形 159"/>
            <p:cNvSpPr/>
            <p:nvPr/>
          </p:nvSpPr>
          <p:spPr>
            <a:xfrm>
              <a:off x="280429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62" name="矩形 161"/>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163" name="文字方塊 162"/>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64" name="文字方塊 163"/>
                <p:cNvSpPr txBox="1"/>
                <p:nvPr/>
              </p:nvSpPr>
              <p:spPr>
                <a:xfrm>
                  <a:off x="522337" y="516513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30"/>
                  <a:ext cx="3002489" cy="369332"/>
                </a:xfrm>
                <a:prstGeom prst="rect">
                  <a:avLst/>
                </a:prstGeom>
                <a:blipFill rotWithShape="0">
                  <a:blip r:embed="rId11"/>
                  <a:stretch>
                    <a:fillRect/>
                  </a:stretch>
                </a:blipFill>
              </p:spPr>
              <p:txBody>
                <a:bodyPr/>
                <a:lstStyle/>
                <a:p>
                  <a:r>
                    <a:rPr lang="zh-TW" altLang="en-US">
                      <a:noFill/>
                    </a:rPr>
                    <a:t> </a:t>
                  </a:r>
                </a:p>
              </p:txBody>
            </p:sp>
          </mc:Fallback>
        </mc:AlternateContent>
      </p:grpSp>
      <p:grpSp>
        <p:nvGrpSpPr>
          <p:cNvPr id="165" name="群組 164"/>
          <p:cNvGrpSpPr/>
          <p:nvPr/>
        </p:nvGrpSpPr>
        <p:grpSpPr>
          <a:xfrm>
            <a:off x="6003379" y="5784539"/>
            <a:ext cx="2867836" cy="877076"/>
            <a:chOff x="522337" y="4911258"/>
            <a:chExt cx="2867836" cy="877076"/>
          </a:xfrm>
        </p:grpSpPr>
        <p:sp>
          <p:nvSpPr>
            <p:cNvPr id="166" name="矩形 165"/>
            <p:cNvSpPr/>
            <p:nvPr/>
          </p:nvSpPr>
          <p:spPr>
            <a:xfrm>
              <a:off x="2743512" y="491306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30000" dirty="0"/>
            </a:p>
          </p:txBody>
        </p:sp>
        <p:sp>
          <p:nvSpPr>
            <p:cNvPr id="169" name="文字方塊 168"/>
            <p:cNvSpPr txBox="1"/>
            <p:nvPr/>
          </p:nvSpPr>
          <p:spPr>
            <a:xfrm>
              <a:off x="2384389" y="510686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70" name="文字方塊 169"/>
                <p:cNvSpPr txBox="1"/>
                <p:nvPr/>
              </p:nvSpPr>
              <p:spPr>
                <a:xfrm>
                  <a:off x="522337" y="5165130"/>
                  <a:ext cx="28678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30"/>
                  <a:ext cx="2867836" cy="369332"/>
                </a:xfrm>
                <a:prstGeom prst="rect">
                  <a:avLst/>
                </a:prstGeom>
                <a:blipFill rotWithShape="0">
                  <a:blip r:embed="rId12"/>
                  <a:stretch>
                    <a:fillRect l="-1064"/>
                  </a:stretch>
                </a:blipFill>
              </p:spPr>
              <p:txBody>
                <a:bodyPr/>
                <a:lstStyle/>
                <a:p>
                  <a:r>
                    <a:rPr lang="zh-TW" altLang="en-US">
                      <a:noFill/>
                    </a:rPr>
                    <a:t> </a:t>
                  </a:r>
                </a:p>
              </p:txBody>
            </p:sp>
          </mc:Fallback>
        </mc:AlternateContent>
      </p:grpSp>
      <p:cxnSp>
        <p:nvCxnSpPr>
          <p:cNvPr id="7" name="直線單箭頭接點 6"/>
          <p:cNvCxnSpPr>
            <a:stCxn id="145" idx="3"/>
            <a:endCxn id="89" idx="2"/>
          </p:cNvCxnSpPr>
          <p:nvPr/>
        </p:nvCxnSpPr>
        <p:spPr>
          <a:xfrm flipV="1">
            <a:off x="3164862" y="4458105"/>
            <a:ext cx="595905" cy="8012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306246" y="5985200"/>
            <a:ext cx="585417" cy="461665"/>
          </a:xfrm>
          <a:prstGeom prst="rect">
            <a:avLst/>
          </a:prstGeom>
        </p:spPr>
        <p:txBody>
          <a:bodyPr wrap="none">
            <a:spAutoFit/>
          </a:bodyPr>
          <a:lstStyle/>
          <a:p>
            <a:pPr algn="ctr"/>
            <a:r>
              <a:rPr lang="en-US" altLang="zh-TW" sz="2400" dirty="0"/>
              <a:t>a</a:t>
            </a:r>
            <a:r>
              <a:rPr lang="en-US" altLang="zh-TW" sz="2400" baseline="30000" dirty="0"/>
              <a:t>L-1</a:t>
            </a:r>
            <a:endParaRPr lang="zh-TW" altLang="en-US" sz="2400" baseline="30000" dirty="0"/>
          </a:p>
        </p:txBody>
      </p:sp>
      <p:sp>
        <p:nvSpPr>
          <p:cNvPr id="173" name="矩形 172"/>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24" name="手繪多邊形 23"/>
          <p:cNvSpPr/>
          <p:nvPr/>
        </p:nvSpPr>
        <p:spPr>
          <a:xfrm>
            <a:off x="5351489" y="4437089"/>
            <a:ext cx="882753" cy="1169232"/>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6925456" y="4407108"/>
            <a:ext cx="2027943" cy="178383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343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3" name="文字方塊 172"/>
              <p:cNvSpPr txBox="1"/>
              <p:nvPr/>
            </p:nvSpPr>
            <p:spPr>
              <a:xfrm>
                <a:off x="321349" y="5960609"/>
                <a:ext cx="8501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73" name="文字方塊 172"/>
              <p:cNvSpPr txBox="1">
                <a:spLocks noRot="1" noChangeAspect="1" noMove="1" noResize="1" noEditPoints="1" noAdjustHandles="1" noChangeArrowheads="1" noChangeShapeType="1" noTextEdit="1"/>
              </p:cNvSpPr>
              <p:nvPr/>
            </p:nvSpPr>
            <p:spPr>
              <a:xfrm>
                <a:off x="321349" y="5960609"/>
                <a:ext cx="8501302" cy="369332"/>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p:cNvSpPr txBox="1"/>
              <p:nvPr/>
            </p:nvSpPr>
            <p:spPr>
              <a:xfrm>
                <a:off x="2399137" y="5965343"/>
                <a:ext cx="5156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53" name="文字方塊 152"/>
              <p:cNvSpPr txBox="1">
                <a:spLocks noRot="1" noChangeAspect="1" noMove="1" noResize="1" noEditPoints="1" noAdjustHandles="1" noChangeArrowheads="1" noChangeShapeType="1" noTextEdit="1"/>
              </p:cNvSpPr>
              <p:nvPr/>
            </p:nvSpPr>
            <p:spPr>
              <a:xfrm>
                <a:off x="2399137" y="5965343"/>
                <a:ext cx="5156925" cy="369332"/>
              </a:xfrm>
              <a:prstGeom prst="rect">
                <a:avLst/>
              </a:prstGeom>
              <a:blipFill rotWithShape="0">
                <a:blip r:embed="rId5"/>
                <a:stretch>
                  <a:fillRect l="-355"/>
                </a:stretch>
              </a:blipFill>
            </p:spPr>
            <p:txBody>
              <a:bodyPr/>
              <a:lstStyle/>
              <a:p>
                <a:r>
                  <a:rPr lang="zh-TW" altLang="en-US">
                    <a:noFill/>
                  </a:rPr>
                  <a:t> </a:t>
                </a:r>
              </a:p>
            </p:txBody>
          </p:sp>
        </mc:Fallback>
      </mc:AlternateContent>
      <p:sp>
        <p:nvSpPr>
          <p:cNvPr id="78" name="矩形 77"/>
          <p:cNvSpPr/>
          <p:nvPr/>
        </p:nvSpPr>
        <p:spPr>
          <a:xfrm>
            <a:off x="7180166" y="155409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4" name="矩形 73"/>
          <p:cNvSpPr/>
          <p:nvPr/>
        </p:nvSpPr>
        <p:spPr>
          <a:xfrm>
            <a:off x="3029726"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355312" y="159016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766871" y="160651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846623" y="1634155"/>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93" name="直線單箭頭接點 92"/>
          <p:cNvCxnSpPr/>
          <p:nvPr/>
        </p:nvCxnSpPr>
        <p:spPr>
          <a:xfrm>
            <a:off x="6153678" y="2654934"/>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262994" y="3900824"/>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129794" y="1876131"/>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915011" y="235184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920829" y="17815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933528" y="1686269"/>
          <a:ext cx="325438" cy="461962"/>
        </p:xfrm>
        <a:graphic>
          <a:graphicData uri="http://schemas.openxmlformats.org/presentationml/2006/ole">
            <mc:AlternateContent xmlns:mc="http://schemas.openxmlformats.org/markup-compatibility/2006">
              <mc:Choice xmlns:v="urn:schemas-microsoft-com:vml" Requires="v">
                <p:oleObj spid="_x0000_s15389" name="方程式" r:id="rId6" imgW="152280" imgH="215640" progId="Equation.3">
                  <p:embed/>
                </p:oleObj>
              </mc:Choice>
              <mc:Fallback>
                <p:oleObj name="方程式" r:id="rId6" imgW="152280" imgH="215640" progId="Equation.3">
                  <p:embed/>
                  <p:pic>
                    <p:nvPicPr>
                      <p:cNvPr id="98" name="Object 12"/>
                      <p:cNvPicPr>
                        <a:picLocks noChangeAspect="1" noChangeArrowheads="1"/>
                      </p:cNvPicPr>
                      <p:nvPr/>
                    </p:nvPicPr>
                    <p:blipFill>
                      <a:blip r:embed="rId7"/>
                      <a:srcRect/>
                      <a:stretch>
                        <a:fillRect/>
                      </a:stretch>
                    </p:blipFill>
                    <p:spPr bwMode="auto">
                      <a:xfrm>
                        <a:off x="1933528" y="168626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938824" y="2268998"/>
          <a:ext cx="352425" cy="461963"/>
        </p:xfrm>
        <a:graphic>
          <a:graphicData uri="http://schemas.openxmlformats.org/presentationml/2006/ole">
            <mc:AlternateContent xmlns:mc="http://schemas.openxmlformats.org/markup-compatibility/2006">
              <mc:Choice xmlns:v="urn:schemas-microsoft-com:vml" Requires="v">
                <p:oleObj spid="_x0000_s15390" name="方程式" r:id="rId8" imgW="164880" imgH="215640" progId="Equation.3">
                  <p:embed/>
                </p:oleObj>
              </mc:Choice>
              <mc:Fallback>
                <p:oleObj name="方程式" r:id="rId8" imgW="164880" imgH="215640" progId="Equation.3">
                  <p:embed/>
                  <p:pic>
                    <p:nvPicPr>
                      <p:cNvPr id="99" name="Object 12"/>
                      <p:cNvPicPr>
                        <a:picLocks noChangeAspect="1" noChangeArrowheads="1"/>
                      </p:cNvPicPr>
                      <p:nvPr/>
                    </p:nvPicPr>
                    <p:blipFill>
                      <a:blip r:embed="rId9"/>
                      <a:srcRect/>
                      <a:stretch>
                        <a:fillRect/>
                      </a:stretch>
                    </p:blipFill>
                    <p:spPr bwMode="auto">
                      <a:xfrm>
                        <a:off x="1938824" y="226899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126836" y="161751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129178" y="239608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117545" y="362409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114798"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4" name="矩形 103"/>
          <p:cNvSpPr/>
          <p:nvPr/>
        </p:nvSpPr>
        <p:spPr>
          <a:xfrm>
            <a:off x="1924536" y="37496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921420" y="3653351"/>
          <a:ext cx="407988" cy="488950"/>
        </p:xfrm>
        <a:graphic>
          <a:graphicData uri="http://schemas.openxmlformats.org/presentationml/2006/ole">
            <mc:AlternateContent xmlns:mc="http://schemas.openxmlformats.org/markup-compatibility/2006">
              <mc:Choice xmlns:v="urn:schemas-microsoft-com:vml" Requires="v">
                <p:oleObj spid="_x0000_s15391" name="方程式" r:id="rId10" imgW="190440" imgH="228600" progId="Equation.3">
                  <p:embed/>
                </p:oleObj>
              </mc:Choice>
              <mc:Fallback>
                <p:oleObj name="方程式" r:id="rId10" imgW="190440" imgH="228600" progId="Equation.3">
                  <p:embed/>
                  <p:pic>
                    <p:nvPicPr>
                      <p:cNvPr id="105" name="Object 12"/>
                      <p:cNvPicPr>
                        <a:picLocks noChangeAspect="1" noChangeArrowheads="1"/>
                      </p:cNvPicPr>
                      <p:nvPr/>
                    </p:nvPicPr>
                    <p:blipFill>
                      <a:blip r:embed="rId11"/>
                      <a:srcRect/>
                      <a:stretch>
                        <a:fillRect/>
                      </a:stretch>
                    </p:blipFill>
                    <p:spPr bwMode="auto">
                      <a:xfrm>
                        <a:off x="1921420" y="3653351"/>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800468" y="303454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07" name="橢圓 106"/>
          <p:cNvSpPr/>
          <p:nvPr/>
        </p:nvSpPr>
        <p:spPr>
          <a:xfrm>
            <a:off x="4442398" y="161751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444740" y="239608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433107" y="3624098"/>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430360" y="304639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1" name="橢圓 110"/>
          <p:cNvSpPr/>
          <p:nvPr/>
        </p:nvSpPr>
        <p:spPr>
          <a:xfrm>
            <a:off x="5842715" y="159840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845057" y="235831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852085" y="360499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849338" y="30241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5" name="文字方塊 114"/>
          <p:cNvSpPr txBox="1"/>
          <p:nvPr/>
        </p:nvSpPr>
        <p:spPr>
          <a:xfrm>
            <a:off x="5014443" y="1558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6" name="文字方塊 115"/>
          <p:cNvSpPr txBox="1"/>
          <p:nvPr/>
        </p:nvSpPr>
        <p:spPr>
          <a:xfrm>
            <a:off x="5032066" y="23444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5044246" y="3600723"/>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118" name="直線單箭頭接點 117"/>
          <p:cNvCxnSpPr>
            <a:stCxn id="100" idx="6"/>
            <a:endCxn id="107" idx="2"/>
          </p:cNvCxnSpPr>
          <p:nvPr/>
        </p:nvCxnSpPr>
        <p:spPr>
          <a:xfrm>
            <a:off x="3700994" y="190459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700994" y="269634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91703" y="391831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703336" y="190459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700994" y="190459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700994" y="190459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703336" y="268316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91703" y="190459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91703" y="268316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267436" y="1904595"/>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263729" y="1952969"/>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263729" y="1952969"/>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91249" y="1904595"/>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257911" y="2523298"/>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257911" y="2523298"/>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329408" y="1904595"/>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303039" y="2683165"/>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303039" y="3897771"/>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22356" y="305509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37" name="文字方塊 136"/>
          <p:cNvSpPr txBox="1"/>
          <p:nvPr/>
        </p:nvSpPr>
        <p:spPr>
          <a:xfrm>
            <a:off x="7191449" y="153627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38" name="文字方塊 137"/>
          <p:cNvSpPr txBox="1"/>
          <p:nvPr/>
        </p:nvSpPr>
        <p:spPr>
          <a:xfrm>
            <a:off x="7180166" y="233449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39" name="文字方塊 138"/>
          <p:cNvSpPr txBox="1"/>
          <p:nvPr/>
        </p:nvSpPr>
        <p:spPr>
          <a:xfrm>
            <a:off x="7180166" y="3600723"/>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a:t>Neural Network </a:t>
            </a:r>
            <a:endParaRPr lang="zh-TW" altLang="en-US" dirty="0"/>
          </a:p>
        </p:txBody>
      </p:sp>
      <p:sp>
        <p:nvSpPr>
          <p:cNvPr id="70" name="矩形 69"/>
          <p:cNvSpPr/>
          <p:nvPr/>
        </p:nvSpPr>
        <p:spPr>
          <a:xfrm>
            <a:off x="2318544" y="218578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79" name="矩形 78"/>
          <p:cNvSpPr/>
          <p:nvPr/>
        </p:nvSpPr>
        <p:spPr>
          <a:xfrm>
            <a:off x="3706747" y="219398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80" name="矩形 79"/>
          <p:cNvSpPr/>
          <p:nvPr/>
        </p:nvSpPr>
        <p:spPr>
          <a:xfrm>
            <a:off x="5172752" y="2187088"/>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82" name="矩形 81"/>
          <p:cNvSpPr/>
          <p:nvPr/>
        </p:nvSpPr>
        <p:spPr>
          <a:xfrm>
            <a:off x="4322227" y="2527382"/>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83" name="矩形 82"/>
          <p:cNvSpPr/>
          <p:nvPr/>
        </p:nvSpPr>
        <p:spPr>
          <a:xfrm>
            <a:off x="5812126" y="250387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88" name="矩形 87"/>
          <p:cNvSpPr/>
          <p:nvPr/>
        </p:nvSpPr>
        <p:spPr>
          <a:xfrm>
            <a:off x="2230673"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89" name="矩形 88"/>
          <p:cNvSpPr/>
          <p:nvPr/>
        </p:nvSpPr>
        <p:spPr>
          <a:xfrm>
            <a:off x="3540087" y="358102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1</a:t>
            </a:r>
            <a:endParaRPr lang="zh-TW" altLang="en-US" sz="2400" baseline="30000" dirty="0"/>
          </a:p>
        </p:txBody>
      </p:sp>
      <p:sp>
        <p:nvSpPr>
          <p:cNvPr id="90" name="矩形 89"/>
          <p:cNvSpPr/>
          <p:nvPr/>
        </p:nvSpPr>
        <p:spPr>
          <a:xfrm>
            <a:off x="4875211" y="3594769"/>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a</a:t>
            </a:r>
            <a:r>
              <a:rPr lang="en-US" altLang="zh-TW" sz="2400" baseline="30000" dirty="0"/>
              <a:t>2</a:t>
            </a:r>
            <a:endParaRPr lang="zh-TW" altLang="en-US" sz="2400" baseline="30000" dirty="0"/>
          </a:p>
        </p:txBody>
      </p:sp>
      <p:sp>
        <p:nvSpPr>
          <p:cNvPr id="92" name="矩形 91"/>
          <p:cNvSpPr/>
          <p:nvPr/>
        </p:nvSpPr>
        <p:spPr>
          <a:xfrm>
            <a:off x="6464825" y="35897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sp>
        <p:nvSpPr>
          <p:cNvPr id="85" name="矩形 84"/>
          <p:cNvSpPr/>
          <p:nvPr/>
        </p:nvSpPr>
        <p:spPr>
          <a:xfrm>
            <a:off x="521225" y="4593012"/>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y</a:t>
            </a:r>
            <a:endParaRPr lang="zh-TW" altLang="en-US" sz="2400" baseline="30000" dirty="0"/>
          </a:p>
        </p:txBody>
      </p:sp>
      <p:grpSp>
        <p:nvGrpSpPr>
          <p:cNvPr id="6" name="群組 5"/>
          <p:cNvGrpSpPr/>
          <p:nvPr/>
        </p:nvGrpSpPr>
        <p:grpSpPr>
          <a:xfrm>
            <a:off x="1022727" y="4582414"/>
            <a:ext cx="1423980" cy="877076"/>
            <a:chOff x="3047770" y="5664328"/>
            <a:chExt cx="1423980" cy="877076"/>
          </a:xfrm>
        </p:grpSpPr>
        <mc:AlternateContent xmlns:mc="http://schemas.openxmlformats.org/markup-compatibility/2006" xmlns:a14="http://schemas.microsoft.com/office/drawing/2010/main">
          <mc:Choice Requires="a14">
            <p:sp>
              <p:nvSpPr>
                <p:cNvPr id="5" name="文字方塊 4"/>
                <p:cNvSpPr txBox="1"/>
                <p:nvPr/>
              </p:nvSpPr>
              <p:spPr>
                <a:xfrm>
                  <a:off x="3047770" y="5918200"/>
                  <a:ext cx="1423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3047770" y="5918200"/>
                  <a:ext cx="1423980" cy="369332"/>
                </a:xfrm>
                <a:prstGeom prst="rect">
                  <a:avLst/>
                </a:prstGeom>
                <a:blipFill rotWithShape="0">
                  <a:blip r:embed="rId12"/>
                  <a:stretch>
                    <a:fillRect l="-1717" b="-34426"/>
                  </a:stretch>
                </a:blipFill>
              </p:spPr>
              <p:txBody>
                <a:bodyPr/>
                <a:lstStyle/>
                <a:p>
                  <a:r>
                    <a:rPr lang="zh-TW" altLang="en-US">
                      <a:noFill/>
                    </a:rPr>
                    <a:t> </a:t>
                  </a:r>
                </a:p>
              </p:txBody>
            </p:sp>
          </mc:Fallback>
        </mc:AlternateContent>
        <p:sp>
          <p:nvSpPr>
            <p:cNvPr id="87" name="矩形 86"/>
            <p:cNvSpPr/>
            <p:nvPr/>
          </p:nvSpPr>
          <p:spPr>
            <a:xfrm>
              <a:off x="3778163"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grpSp>
      <p:sp>
        <p:nvSpPr>
          <p:cNvPr id="140" name="矩形 139"/>
          <p:cNvSpPr/>
          <p:nvPr/>
        </p:nvSpPr>
        <p:spPr>
          <a:xfrm>
            <a:off x="5934446" y="5686811"/>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41" name="矩形 140"/>
          <p:cNvSpPr/>
          <p:nvPr/>
        </p:nvSpPr>
        <p:spPr>
          <a:xfrm>
            <a:off x="4112961" y="570896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1</a:t>
            </a:r>
            <a:endParaRPr lang="zh-TW" altLang="en-US" sz="2400" baseline="30000" dirty="0"/>
          </a:p>
        </p:txBody>
      </p:sp>
      <p:sp>
        <p:nvSpPr>
          <p:cNvPr id="142" name="矩形 141"/>
          <p:cNvSpPr/>
          <p:nvPr/>
        </p:nvSpPr>
        <p:spPr>
          <a:xfrm>
            <a:off x="5013903" y="568500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46" name="文字方塊 145"/>
          <p:cNvSpPr txBox="1"/>
          <p:nvPr/>
        </p:nvSpPr>
        <p:spPr>
          <a:xfrm>
            <a:off x="5514543" y="5880611"/>
            <a:ext cx="360621" cy="461665"/>
          </a:xfrm>
          <a:prstGeom prst="rect">
            <a:avLst/>
          </a:prstGeom>
          <a:noFill/>
        </p:spPr>
        <p:txBody>
          <a:bodyPr wrap="square" rtlCol="0">
            <a:spAutoFit/>
          </a:bodyPr>
          <a:lstStyle/>
          <a:p>
            <a:pPr algn="ct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47" name="文字方塊 146"/>
              <p:cNvSpPr txBox="1"/>
              <p:nvPr/>
            </p:nvSpPr>
            <p:spPr>
              <a:xfrm>
                <a:off x="3652491" y="5938880"/>
                <a:ext cx="300248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                                    </m:t>
                          </m:r>
                        </m:e>
                      </m:d>
                    </m:oMath>
                  </m:oMathPara>
                </a14:m>
                <a:endParaRPr lang="zh-TW" altLang="en-US" sz="2400" dirty="0"/>
              </a:p>
            </p:txBody>
          </p:sp>
        </mc:Choice>
        <mc:Fallback xmlns="">
          <p:sp>
            <p:nvSpPr>
              <p:cNvPr id="147" name="文字方塊 146"/>
              <p:cNvSpPr txBox="1">
                <a:spLocks noRot="1" noChangeAspect="1" noMove="1" noResize="1" noEditPoints="1" noAdjustHandles="1" noChangeArrowheads="1" noChangeShapeType="1" noTextEdit="1"/>
              </p:cNvSpPr>
              <p:nvPr/>
            </p:nvSpPr>
            <p:spPr>
              <a:xfrm>
                <a:off x="3652491" y="5938880"/>
                <a:ext cx="3002489" cy="369332"/>
              </a:xfrm>
              <a:prstGeom prst="rect">
                <a:avLst/>
              </a:prstGeom>
              <a:blipFill rotWithShape="0">
                <a:blip r:embed="rId13"/>
                <a:stretch>
                  <a:fillRect/>
                </a:stretch>
              </a:blipFill>
            </p:spPr>
            <p:txBody>
              <a:bodyPr/>
              <a:lstStyle/>
              <a:p>
                <a:r>
                  <a:rPr lang="zh-TW" altLang="en-US">
                    <a:noFill/>
                  </a:rPr>
                  <a:t> </a:t>
                </a:r>
              </a:p>
            </p:txBody>
          </p:sp>
        </mc:Fallback>
      </mc:AlternateContent>
      <p:sp>
        <p:nvSpPr>
          <p:cNvPr id="149" name="矩形 148"/>
          <p:cNvSpPr/>
          <p:nvPr/>
        </p:nvSpPr>
        <p:spPr>
          <a:xfrm>
            <a:off x="6876409" y="5703455"/>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2</a:t>
            </a:r>
            <a:endParaRPr lang="zh-TW" altLang="en-US" sz="2400" baseline="30000" dirty="0"/>
          </a:p>
        </p:txBody>
      </p:sp>
      <p:sp>
        <p:nvSpPr>
          <p:cNvPr id="150" name="矩形 149"/>
          <p:cNvSpPr/>
          <p:nvPr/>
        </p:nvSpPr>
        <p:spPr>
          <a:xfrm>
            <a:off x="2825706" y="5725607"/>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2</a:t>
            </a:r>
            <a:endParaRPr lang="zh-TW" altLang="en-US" sz="2400" baseline="30000" dirty="0"/>
          </a:p>
        </p:txBody>
      </p:sp>
      <p:sp>
        <p:nvSpPr>
          <p:cNvPr id="152" name="文字方塊 151"/>
          <p:cNvSpPr txBox="1"/>
          <p:nvPr/>
        </p:nvSpPr>
        <p:spPr>
          <a:xfrm>
            <a:off x="6521219" y="5892199"/>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55" name="矩形 154"/>
          <p:cNvSpPr/>
          <p:nvPr/>
        </p:nvSpPr>
        <p:spPr>
          <a:xfrm>
            <a:off x="8091450" y="5685008"/>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err="1"/>
              <a:t>b</a:t>
            </a:r>
            <a:r>
              <a:rPr lang="en-US" altLang="zh-TW" sz="2400" baseline="30000" dirty="0" err="1"/>
              <a:t>L</a:t>
            </a:r>
            <a:endParaRPr lang="zh-TW" altLang="en-US" sz="2400" baseline="30000" dirty="0"/>
          </a:p>
        </p:txBody>
      </p:sp>
      <p:sp>
        <p:nvSpPr>
          <p:cNvPr id="156" name="矩形 155"/>
          <p:cNvSpPr/>
          <p:nvPr/>
        </p:nvSpPr>
        <p:spPr>
          <a:xfrm>
            <a:off x="1129407" y="571837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W</a:t>
            </a:r>
            <a:r>
              <a:rPr lang="en-US" altLang="zh-TW" sz="2400" baseline="30000" dirty="0"/>
              <a:t>L</a:t>
            </a:r>
            <a:endParaRPr lang="zh-TW" altLang="en-US" sz="2400" baseline="30000" dirty="0"/>
          </a:p>
        </p:txBody>
      </p:sp>
      <p:sp>
        <p:nvSpPr>
          <p:cNvPr id="157" name="矩形 156"/>
          <p:cNvSpPr/>
          <p:nvPr/>
        </p:nvSpPr>
        <p:spPr>
          <a:xfrm>
            <a:off x="11333819" y="6349207"/>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x</a:t>
            </a:r>
            <a:endParaRPr lang="zh-TW" altLang="en-US" sz="2400" dirty="0"/>
          </a:p>
        </p:txBody>
      </p:sp>
      <p:sp>
        <p:nvSpPr>
          <p:cNvPr id="158" name="文字方塊 157"/>
          <p:cNvSpPr txBox="1"/>
          <p:nvPr/>
        </p:nvSpPr>
        <p:spPr>
          <a:xfrm>
            <a:off x="7780895" y="5884466"/>
            <a:ext cx="360621"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8" name="文字方塊 7"/>
          <p:cNvSpPr txBox="1"/>
          <p:nvPr/>
        </p:nvSpPr>
        <p:spPr>
          <a:xfrm>
            <a:off x="1860078" y="581905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4" name="矩形 173"/>
          <p:cNvSpPr/>
          <p:nvPr/>
        </p:nvSpPr>
        <p:spPr>
          <a:xfrm>
            <a:off x="2881004" y="2531687"/>
            <a:ext cx="45086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b</a:t>
            </a:r>
            <a:r>
              <a:rPr lang="en-US" altLang="zh-TW" sz="2400" baseline="30000" dirty="0"/>
              <a:t>1</a:t>
            </a:r>
            <a:endParaRPr lang="zh-TW" altLang="en-US" sz="2400" baseline="30000" dirty="0"/>
          </a:p>
        </p:txBody>
      </p:sp>
      <p:sp>
        <p:nvSpPr>
          <p:cNvPr id="175" name="文字方塊 174"/>
          <p:cNvSpPr txBox="1"/>
          <p:nvPr/>
        </p:nvSpPr>
        <p:spPr>
          <a:xfrm>
            <a:off x="7372935" y="5774436"/>
            <a:ext cx="719116"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6" name="文字方塊 175"/>
          <p:cNvSpPr txBox="1"/>
          <p:nvPr/>
        </p:nvSpPr>
        <p:spPr>
          <a:xfrm>
            <a:off x="2777295" y="4572908"/>
            <a:ext cx="5539589" cy="954107"/>
          </a:xfrm>
          <a:prstGeom prst="rect">
            <a:avLst/>
          </a:prstGeom>
          <a:noFill/>
        </p:spPr>
        <p:txBody>
          <a:bodyPr wrap="square" rtlCol="0">
            <a:spAutoFit/>
          </a:bodyPr>
          <a:lstStyle/>
          <a:p>
            <a:r>
              <a:rPr lang="en-US" altLang="zh-TW" sz="2800" dirty="0"/>
              <a:t>Using parallel computing techniques to speed up matrix operation</a:t>
            </a:r>
            <a:endParaRPr lang="zh-TW" altLang="en-US" sz="2800" dirty="0"/>
          </a:p>
        </p:txBody>
      </p:sp>
    </p:spTree>
    <p:extLst>
      <p:ext uri="{BB962C8B-B14F-4D97-AF65-F5344CB8AC3E}">
        <p14:creationId xmlns:p14="http://schemas.microsoft.com/office/powerpoint/2010/main" val="13487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53" grpId="0"/>
      <p:bldP spid="85" grpId="0" animBg="1"/>
      <p:bldP spid="140" grpId="0" animBg="1"/>
      <p:bldP spid="141" grpId="0" animBg="1"/>
      <p:bldP spid="142" grpId="0" animBg="1"/>
      <p:bldP spid="146" grpId="0"/>
      <p:bldP spid="147" grpId="0"/>
      <p:bldP spid="149" grpId="0" animBg="1"/>
      <p:bldP spid="150" grpId="0" animBg="1"/>
      <p:bldP spid="152" grpId="0"/>
      <p:bldP spid="155" grpId="0" animBg="1"/>
      <p:bldP spid="156" grpId="0" animBg="1"/>
      <p:bldP spid="158" grpId="0"/>
      <p:bldP spid="8" grpId="0"/>
      <p:bldP spid="175" grpId="0"/>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Output Layer </a:t>
            </a:r>
            <a:endParaRPr lang="zh-TW" altLang="en-US" dirty="0"/>
          </a:p>
        </p:txBody>
      </p:sp>
      <p:sp>
        <p:nvSpPr>
          <p:cNvPr id="55" name="矩形 54"/>
          <p:cNvSpPr/>
          <p:nvPr/>
        </p:nvSpPr>
        <p:spPr>
          <a:xfrm>
            <a:off x="1234935" y="2674551"/>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59" name="直線單箭頭接點 58"/>
          <p:cNvCxnSpPr/>
          <p:nvPr/>
        </p:nvCxnSpPr>
        <p:spPr>
          <a:xfrm>
            <a:off x="6347209" y="3695330"/>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456525" y="4941220"/>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323325" y="2916527"/>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03323" y="339224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3" name="矩形 62"/>
          <p:cNvSpPr/>
          <p:nvPr/>
        </p:nvSpPr>
        <p:spPr>
          <a:xfrm>
            <a:off x="1309141" y="282191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66" name="群組 65"/>
          <p:cNvGrpSpPr/>
          <p:nvPr/>
        </p:nvGrpSpPr>
        <p:grpSpPr>
          <a:xfrm>
            <a:off x="2418038" y="2646910"/>
            <a:ext cx="746342" cy="2675868"/>
            <a:chOff x="2504565" y="2224872"/>
            <a:chExt cx="746342" cy="2675868"/>
          </a:xfrm>
        </p:grpSpPr>
        <p:sp>
          <p:nvSpPr>
            <p:cNvPr id="67" name="矩形 66"/>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9" name="橢圓 68"/>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0" name="橢圓 69"/>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1" name="橢圓 70"/>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2" name="文字方塊 71"/>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73" name="矩形 72"/>
          <p:cNvSpPr/>
          <p:nvPr/>
        </p:nvSpPr>
        <p:spPr>
          <a:xfrm>
            <a:off x="1312848" y="4790001"/>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5" name="文字方塊 74"/>
          <p:cNvSpPr txBox="1"/>
          <p:nvPr/>
        </p:nvSpPr>
        <p:spPr>
          <a:xfrm rot="5400000">
            <a:off x="1188780" y="4074943"/>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3" name="群組 82"/>
          <p:cNvGrpSpPr/>
          <p:nvPr/>
        </p:nvGrpSpPr>
        <p:grpSpPr>
          <a:xfrm>
            <a:off x="5960402" y="2638804"/>
            <a:ext cx="746342" cy="2683974"/>
            <a:chOff x="6046929" y="2216766"/>
            <a:chExt cx="746342" cy="2683974"/>
          </a:xfrm>
        </p:grpSpPr>
        <p:sp>
          <p:nvSpPr>
            <p:cNvPr id="84" name="矩形 83"/>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6" name="橢圓 85"/>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橢圓 86"/>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87"/>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9" name="文字方塊 88"/>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90" name="文字方塊 89"/>
          <p:cNvSpPr txBox="1"/>
          <p:nvPr/>
        </p:nvSpPr>
        <p:spPr>
          <a:xfrm>
            <a:off x="3106468" y="261390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1" name="文字方塊 90"/>
          <p:cNvSpPr txBox="1"/>
          <p:nvPr/>
        </p:nvSpPr>
        <p:spPr>
          <a:xfrm>
            <a:off x="3113417" y="337488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91"/>
          <p:cNvSpPr txBox="1"/>
          <p:nvPr/>
        </p:nvSpPr>
        <p:spPr>
          <a:xfrm>
            <a:off x="3142433" y="4590222"/>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127" name="群組 126"/>
          <p:cNvGrpSpPr/>
          <p:nvPr/>
        </p:nvGrpSpPr>
        <p:grpSpPr>
          <a:xfrm>
            <a:off x="3819494" y="2630101"/>
            <a:ext cx="1409951" cy="2675868"/>
            <a:chOff x="3237982" y="2761595"/>
            <a:chExt cx="1409951" cy="2675868"/>
          </a:xfrm>
        </p:grpSpPr>
        <p:grpSp>
          <p:nvGrpSpPr>
            <p:cNvPr id="76" name="群組 75"/>
            <p:cNvGrpSpPr/>
            <p:nvPr/>
          </p:nvGrpSpPr>
          <p:grpSpPr>
            <a:xfrm>
              <a:off x="3901591" y="2761595"/>
              <a:ext cx="746342" cy="2675868"/>
              <a:chOff x="3830151" y="2208525"/>
              <a:chExt cx="746342" cy="2675868"/>
            </a:xfrm>
          </p:grpSpPr>
          <p:sp>
            <p:nvSpPr>
              <p:cNvPr id="77" name="矩形 76"/>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橢圓 78"/>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橢圓 79"/>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橢圓 80"/>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文字方塊 81"/>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93" name="群組 92"/>
            <p:cNvGrpSpPr/>
            <p:nvPr/>
          </p:nvGrpSpPr>
          <p:grpSpPr>
            <a:xfrm>
              <a:off x="3237982" y="3061275"/>
              <a:ext cx="753037" cy="2028469"/>
              <a:chOff x="3166542" y="2508205"/>
              <a:chExt cx="753037" cy="2028469"/>
            </a:xfrm>
          </p:grpSpPr>
          <p:cxnSp>
            <p:nvCxnSpPr>
              <p:cNvPr id="94" name="直線單箭頭接點 93"/>
              <p:cNvCxnSpPr>
                <a:stCxn id="69" idx="6"/>
                <a:endCxn id="79"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70" idx="6"/>
                <a:endCxn id="79"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69" idx="6"/>
                <a:endCxn id="80"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69" idx="6"/>
                <a:endCxn id="81"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70" idx="6"/>
                <a:endCxn id="81"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a:stCxn id="71" idx="6"/>
                <a:endCxn id="79"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a:stCxn id="71" idx="6"/>
                <a:endCxn id="80"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103" name="直線單箭頭接點 102"/>
          <p:cNvCxnSpPr>
            <a:endCxn id="69" idx="2"/>
          </p:cNvCxnSpPr>
          <p:nvPr/>
        </p:nvCxnSpPr>
        <p:spPr>
          <a:xfrm flipV="1">
            <a:off x="1655748" y="2944991"/>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63" idx="3"/>
            <a:endCxn id="70" idx="2"/>
          </p:cNvCxnSpPr>
          <p:nvPr/>
        </p:nvCxnSpPr>
        <p:spPr>
          <a:xfrm>
            <a:off x="1652041" y="2993365"/>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63" idx="3"/>
            <a:endCxn id="71" idx="2"/>
          </p:cNvCxnSpPr>
          <p:nvPr/>
        </p:nvCxnSpPr>
        <p:spPr>
          <a:xfrm>
            <a:off x="1652041" y="2993365"/>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69" idx="2"/>
          </p:cNvCxnSpPr>
          <p:nvPr/>
        </p:nvCxnSpPr>
        <p:spPr>
          <a:xfrm flipV="1">
            <a:off x="1679561" y="2944991"/>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stCxn id="62" idx="3"/>
            <a:endCxn id="70" idx="2"/>
          </p:cNvCxnSpPr>
          <p:nvPr/>
        </p:nvCxnSpPr>
        <p:spPr>
          <a:xfrm>
            <a:off x="1646223" y="3563694"/>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62" idx="3"/>
            <a:endCxn id="71" idx="2"/>
          </p:cNvCxnSpPr>
          <p:nvPr/>
        </p:nvCxnSpPr>
        <p:spPr>
          <a:xfrm>
            <a:off x="1646223" y="3563694"/>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69" idx="2"/>
          </p:cNvCxnSpPr>
          <p:nvPr/>
        </p:nvCxnSpPr>
        <p:spPr>
          <a:xfrm flipV="1">
            <a:off x="1717720" y="2944991"/>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70" idx="2"/>
          </p:cNvCxnSpPr>
          <p:nvPr/>
        </p:nvCxnSpPr>
        <p:spPr>
          <a:xfrm flipV="1">
            <a:off x="1691351" y="3723561"/>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a:endCxn id="71" idx="2"/>
          </p:cNvCxnSpPr>
          <p:nvPr/>
        </p:nvCxnSpPr>
        <p:spPr>
          <a:xfrm>
            <a:off x="1691351" y="4938167"/>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p:cNvSpPr txBox="1"/>
          <p:nvPr/>
        </p:nvSpPr>
        <p:spPr>
          <a:xfrm rot="5400000">
            <a:off x="7315887" y="409548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3" name="文字方塊 112"/>
          <p:cNvSpPr txBox="1"/>
          <p:nvPr/>
        </p:nvSpPr>
        <p:spPr>
          <a:xfrm>
            <a:off x="7384980" y="2576667"/>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114" name="文字方塊 113"/>
          <p:cNvSpPr txBox="1"/>
          <p:nvPr/>
        </p:nvSpPr>
        <p:spPr>
          <a:xfrm>
            <a:off x="7373697" y="3374887"/>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115" name="文字方塊 114"/>
          <p:cNvSpPr txBox="1"/>
          <p:nvPr/>
        </p:nvSpPr>
        <p:spPr>
          <a:xfrm>
            <a:off x="7373697" y="4641119"/>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116" name="群組 115"/>
          <p:cNvGrpSpPr/>
          <p:nvPr/>
        </p:nvGrpSpPr>
        <p:grpSpPr>
          <a:xfrm>
            <a:off x="5270567" y="2937852"/>
            <a:ext cx="753037" cy="2013721"/>
            <a:chOff x="5357094" y="2515814"/>
            <a:chExt cx="753037" cy="2013721"/>
          </a:xfrm>
        </p:grpSpPr>
        <p:cxnSp>
          <p:nvCxnSpPr>
            <p:cNvPr id="117" name="直線單箭頭接點 11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29" name="Object 12"/>
          <p:cNvGraphicFramePr>
            <a:graphicFrameLocks noChangeAspect="1"/>
          </p:cNvGraphicFramePr>
          <p:nvPr>
            <p:extLst>
              <p:ext uri="{D42A27DB-BD31-4B8C-83A1-F6EECF244321}">
                <p14:modId xmlns:p14="http://schemas.microsoft.com/office/powerpoint/2010/main" val="637853429"/>
              </p:ext>
            </p:extLst>
          </p:nvPr>
        </p:nvGraphicFramePr>
        <p:xfrm>
          <a:off x="4964109" y="4410572"/>
          <a:ext cx="433387" cy="461963"/>
        </p:xfrm>
        <a:graphic>
          <a:graphicData uri="http://schemas.openxmlformats.org/presentationml/2006/ole">
            <mc:AlternateContent xmlns:mc="http://schemas.openxmlformats.org/markup-compatibility/2006">
              <mc:Choice xmlns:v="urn:schemas-microsoft-com:vml" Requires="v">
                <p:oleObj spid="_x0000_s17429" name="方程式" r:id="rId4" imgW="203040" imgH="215640" progId="Equation.3">
                  <p:embed/>
                </p:oleObj>
              </mc:Choice>
              <mc:Fallback>
                <p:oleObj name="方程式" r:id="rId4" imgW="203040" imgH="215640" progId="Equation.3">
                  <p:embed/>
                  <p:pic>
                    <p:nvPicPr>
                      <p:cNvPr id="128" name="Object 12"/>
                      <p:cNvPicPr>
                        <a:picLocks noChangeAspect="1" noChangeArrowheads="1"/>
                      </p:cNvPicPr>
                      <p:nvPr/>
                    </p:nvPicPr>
                    <p:blipFill>
                      <a:blip r:embed="rId5"/>
                      <a:srcRect/>
                      <a:stretch>
                        <a:fillRect/>
                      </a:stretch>
                    </p:blipFill>
                    <p:spPr bwMode="auto">
                      <a:xfrm>
                        <a:off x="4964109" y="4410572"/>
                        <a:ext cx="43338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0" name="文字方塊 129"/>
          <p:cNvSpPr txBox="1"/>
          <p:nvPr/>
        </p:nvSpPr>
        <p:spPr>
          <a:xfrm>
            <a:off x="5764279" y="534885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131" name="文字方塊 130"/>
          <p:cNvSpPr txBox="1"/>
          <p:nvPr/>
        </p:nvSpPr>
        <p:spPr>
          <a:xfrm>
            <a:off x="2786173" y="5661211"/>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132" name="右大括弧 131"/>
          <p:cNvSpPr/>
          <p:nvPr/>
        </p:nvSpPr>
        <p:spPr>
          <a:xfrm rot="5400000">
            <a:off x="3747093" y="4013939"/>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3" name="文字方塊 132"/>
          <p:cNvSpPr txBox="1"/>
          <p:nvPr/>
        </p:nvSpPr>
        <p:spPr>
          <a:xfrm>
            <a:off x="1023007" y="5220333"/>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graphicFrame>
        <p:nvGraphicFramePr>
          <p:cNvPr id="134" name="Object 12"/>
          <p:cNvGraphicFramePr>
            <a:graphicFrameLocks noChangeAspect="1"/>
          </p:cNvGraphicFramePr>
          <p:nvPr>
            <p:extLst>
              <p:ext uri="{D42A27DB-BD31-4B8C-83A1-F6EECF244321}">
                <p14:modId xmlns:p14="http://schemas.microsoft.com/office/powerpoint/2010/main" val="3042074045"/>
              </p:ext>
            </p:extLst>
          </p:nvPr>
        </p:nvGraphicFramePr>
        <p:xfrm>
          <a:off x="795350" y="3693983"/>
          <a:ext cx="434940" cy="478178"/>
        </p:xfrm>
        <a:graphic>
          <a:graphicData uri="http://schemas.openxmlformats.org/presentationml/2006/ole">
            <mc:AlternateContent xmlns:mc="http://schemas.openxmlformats.org/markup-compatibility/2006">
              <mc:Choice xmlns:v="urn:schemas-microsoft-com:vml" Requires="v">
                <p:oleObj spid="_x0000_s17430" name="方程式" r:id="rId6" imgW="126720" imgH="139680" progId="Equation.3">
                  <p:embed/>
                </p:oleObj>
              </mc:Choice>
              <mc:Fallback>
                <p:oleObj name="方程式" r:id="rId6" imgW="126720" imgH="139680" progId="Equation.3">
                  <p:embed/>
                  <p:pic>
                    <p:nvPicPr>
                      <p:cNvPr id="129" name="Object 12"/>
                      <p:cNvPicPr>
                        <a:picLocks noChangeAspect="1" noChangeArrowheads="1"/>
                      </p:cNvPicPr>
                      <p:nvPr/>
                    </p:nvPicPr>
                    <p:blipFill>
                      <a:blip r:embed="rId7"/>
                      <a:srcRect/>
                      <a:stretch>
                        <a:fillRect/>
                      </a:stretch>
                    </p:blipFill>
                    <p:spPr bwMode="auto">
                      <a:xfrm>
                        <a:off x="795350" y="3693983"/>
                        <a:ext cx="434940" cy="478178"/>
                      </a:xfrm>
                      <a:prstGeom prst="rect">
                        <a:avLst/>
                      </a:prstGeom>
                      <a:noFill/>
                      <a:extLst/>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215611781"/>
              </p:ext>
            </p:extLst>
          </p:nvPr>
        </p:nvGraphicFramePr>
        <p:xfrm>
          <a:off x="5020102" y="2475889"/>
          <a:ext cx="325438" cy="461962"/>
        </p:xfrm>
        <a:graphic>
          <a:graphicData uri="http://schemas.openxmlformats.org/presentationml/2006/ole">
            <mc:AlternateContent xmlns:mc="http://schemas.openxmlformats.org/markup-compatibility/2006">
              <mc:Choice xmlns:v="urn:schemas-microsoft-com:vml" Requires="v">
                <p:oleObj spid="_x0000_s17431" name="方程式" r:id="rId8" imgW="152280" imgH="215640" progId="Equation.3">
                  <p:embed/>
                </p:oleObj>
              </mc:Choice>
              <mc:Fallback>
                <p:oleObj name="方程式" r:id="rId8" imgW="152280" imgH="215640" progId="Equation.3">
                  <p:embed/>
                  <p:pic>
                    <p:nvPicPr>
                      <p:cNvPr id="16" name="Object 12"/>
                      <p:cNvPicPr>
                        <a:picLocks noChangeAspect="1" noChangeArrowheads="1"/>
                      </p:cNvPicPr>
                      <p:nvPr/>
                    </p:nvPicPr>
                    <p:blipFill>
                      <a:blip r:embed="rId9"/>
                      <a:srcRect/>
                      <a:stretch>
                        <a:fillRect/>
                      </a:stretch>
                    </p:blipFill>
                    <p:spPr bwMode="auto">
                      <a:xfrm>
                        <a:off x="5020102" y="2475889"/>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2"/>
          <p:cNvGraphicFramePr>
            <a:graphicFrameLocks noChangeAspect="1"/>
          </p:cNvGraphicFramePr>
          <p:nvPr>
            <p:extLst>
              <p:ext uri="{D42A27DB-BD31-4B8C-83A1-F6EECF244321}">
                <p14:modId xmlns:p14="http://schemas.microsoft.com/office/powerpoint/2010/main" val="2703878497"/>
              </p:ext>
            </p:extLst>
          </p:nvPr>
        </p:nvGraphicFramePr>
        <p:xfrm>
          <a:off x="4999640" y="3228795"/>
          <a:ext cx="352425" cy="461963"/>
        </p:xfrm>
        <a:graphic>
          <a:graphicData uri="http://schemas.openxmlformats.org/presentationml/2006/ole">
            <mc:AlternateContent xmlns:mc="http://schemas.openxmlformats.org/markup-compatibility/2006">
              <mc:Choice xmlns:v="urn:schemas-microsoft-com:vml" Requires="v">
                <p:oleObj spid="_x0000_s17432" name="方程式" r:id="rId10" imgW="164880" imgH="215640" progId="Equation.3">
                  <p:embed/>
                </p:oleObj>
              </mc:Choice>
              <mc:Fallback>
                <p:oleObj name="方程式" r:id="rId10" imgW="164880" imgH="215640" progId="Equation.3">
                  <p:embed/>
                  <p:pic>
                    <p:nvPicPr>
                      <p:cNvPr id="64" name="Object 12"/>
                      <p:cNvPicPr>
                        <a:picLocks noChangeAspect="1" noChangeArrowheads="1"/>
                      </p:cNvPicPr>
                      <p:nvPr/>
                    </p:nvPicPr>
                    <p:blipFill>
                      <a:blip r:embed="rId11"/>
                      <a:srcRect/>
                      <a:stretch>
                        <a:fillRect/>
                      </a:stretch>
                    </p:blipFill>
                    <p:spPr bwMode="auto">
                      <a:xfrm>
                        <a:off x="4999640" y="322879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矩形 134"/>
          <p:cNvSpPr/>
          <p:nvPr/>
        </p:nvSpPr>
        <p:spPr>
          <a:xfrm>
            <a:off x="2291950" y="2576666"/>
            <a:ext cx="2693027" cy="27461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文字方塊 135"/>
          <p:cNvSpPr txBox="1"/>
          <p:nvPr/>
        </p:nvSpPr>
        <p:spPr>
          <a:xfrm>
            <a:off x="2206736" y="1705203"/>
            <a:ext cx="3753666" cy="830997"/>
          </a:xfrm>
          <a:prstGeom prst="rect">
            <a:avLst/>
          </a:prstGeom>
          <a:noFill/>
        </p:spPr>
        <p:txBody>
          <a:bodyPr wrap="square" rtlCol="0">
            <a:spAutoFit/>
          </a:bodyPr>
          <a:lstStyle/>
          <a:p>
            <a:r>
              <a:rPr lang="en-US" altLang="zh-TW" sz="2400" dirty="0"/>
              <a:t>Feature extractor replacing feature engineering</a:t>
            </a:r>
            <a:endParaRPr lang="zh-TW" altLang="en-US" sz="2400" dirty="0"/>
          </a:p>
        </p:txBody>
      </p:sp>
      <p:sp>
        <p:nvSpPr>
          <p:cNvPr id="137" name="文字方塊 136"/>
          <p:cNvSpPr txBox="1"/>
          <p:nvPr/>
        </p:nvSpPr>
        <p:spPr>
          <a:xfrm>
            <a:off x="6909399" y="5344176"/>
            <a:ext cx="176560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 Multi-class Classifier </a:t>
            </a:r>
            <a:endParaRPr lang="zh-TW" altLang="en-US" sz="2400" dirty="0"/>
          </a:p>
        </p:txBody>
      </p:sp>
      <p:sp>
        <p:nvSpPr>
          <p:cNvPr id="138" name="矩形 137"/>
          <p:cNvSpPr/>
          <p:nvPr/>
        </p:nvSpPr>
        <p:spPr>
          <a:xfrm>
            <a:off x="6038847" y="2610469"/>
            <a:ext cx="737236" cy="268397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9" name="文字方塊 138"/>
          <p:cNvSpPr txBox="1"/>
          <p:nvPr/>
        </p:nvSpPr>
        <p:spPr>
          <a:xfrm rot="5400000">
            <a:off x="5616881" y="3720140"/>
            <a:ext cx="1510968"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4129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文字版面配置區 2"/>
          <p:cNvSpPr>
            <a:spLocks noGrp="1"/>
          </p:cNvSpPr>
          <p:nvPr>
            <p:ph type="body" idx="1"/>
          </p:nvPr>
        </p:nvSpPr>
        <p:spPr/>
        <p:txBody>
          <a:bodyPr>
            <a:normAutofit/>
          </a:bodyPr>
          <a:lstStyle/>
          <a:p>
            <a:r>
              <a:rPr lang="en-US" altLang="zh-TW" sz="3200" dirty="0"/>
              <a:t>Input</a:t>
            </a:r>
            <a:endParaRPr lang="zh-TW" altLang="en-US" sz="3200" dirty="0"/>
          </a:p>
        </p:txBody>
      </p:sp>
      <p:sp>
        <p:nvSpPr>
          <p:cNvPr id="4" name="內容版面配置區 3"/>
          <p:cNvSpPr>
            <a:spLocks noGrp="1"/>
          </p:cNvSpPr>
          <p:nvPr>
            <p:ph sz="half" idx="2"/>
          </p:nvPr>
        </p:nvSpPr>
        <p:spPr/>
        <p:txBody>
          <a:bodyPr/>
          <a:lstStyle/>
          <a:p>
            <a:endParaRPr lang="zh-TW" altLang="en-US"/>
          </a:p>
        </p:txBody>
      </p:sp>
      <p:sp>
        <p:nvSpPr>
          <p:cNvPr id="5" name="文字版面配置區 4"/>
          <p:cNvSpPr>
            <a:spLocks noGrp="1"/>
          </p:cNvSpPr>
          <p:nvPr>
            <p:ph type="body" sz="quarter" idx="3"/>
          </p:nvPr>
        </p:nvSpPr>
        <p:spPr/>
        <p:txBody>
          <a:bodyPr>
            <a:normAutofit/>
          </a:bodyPr>
          <a:lstStyle/>
          <a:p>
            <a:r>
              <a:rPr lang="en-US" altLang="zh-TW" sz="3200" dirty="0"/>
              <a:t>Output</a:t>
            </a:r>
            <a:endParaRPr lang="zh-TW" altLang="en-US" sz="3200" dirty="0"/>
          </a:p>
        </p:txBody>
      </p:sp>
      <p:sp>
        <p:nvSpPr>
          <p:cNvPr id="6" name="內容版面配置區 5"/>
          <p:cNvSpPr>
            <a:spLocks noGrp="1"/>
          </p:cNvSpPr>
          <p:nvPr>
            <p:ph sz="quarter" idx="4"/>
          </p:nvPr>
        </p:nvSpPr>
        <p:spPr/>
        <p:txBody>
          <a:bodyPr/>
          <a:lstStyle/>
          <a:p>
            <a:endParaRPr lang="zh-TW" altLang="en-US"/>
          </a:p>
        </p:txBody>
      </p:sp>
      <p:pic>
        <p:nvPicPr>
          <p:cNvPr id="7" name="圖片 6"/>
          <p:cNvPicPr>
            <a:picLocks noChangeAspect="1"/>
          </p:cNvPicPr>
          <p:nvPr/>
        </p:nvPicPr>
        <p:blipFill>
          <a:blip r:embed="rId4"/>
          <a:stretch>
            <a:fillRect/>
          </a:stretch>
        </p:blipFill>
        <p:spPr>
          <a:xfrm>
            <a:off x="1088933" y="3309806"/>
            <a:ext cx="2130022" cy="2116455"/>
          </a:xfrm>
          <a:prstGeom prst="rect">
            <a:avLst/>
          </a:prstGeom>
        </p:spPr>
      </p:pic>
      <p:sp>
        <p:nvSpPr>
          <p:cNvPr id="8" name="文字方塊 7"/>
          <p:cNvSpPr txBox="1"/>
          <p:nvPr/>
        </p:nvSpPr>
        <p:spPr>
          <a:xfrm>
            <a:off x="1336292" y="5413288"/>
            <a:ext cx="1447800" cy="369332"/>
          </a:xfrm>
          <a:prstGeom prst="rect">
            <a:avLst/>
          </a:prstGeom>
          <a:noFill/>
        </p:spPr>
        <p:txBody>
          <a:bodyPr wrap="square" rtlCol="0">
            <a:spAutoFit/>
          </a:bodyPr>
          <a:lstStyle/>
          <a:p>
            <a:r>
              <a:rPr lang="en-US" altLang="zh-TW" dirty="0"/>
              <a:t>16 x 16 = 256</a:t>
            </a:r>
            <a:endParaRPr lang="zh-TW" altLang="en-US" dirty="0"/>
          </a:p>
        </p:txBody>
      </p:sp>
      <p:sp>
        <p:nvSpPr>
          <p:cNvPr id="9" name="矩形 8"/>
          <p:cNvSpPr/>
          <p:nvPr/>
        </p:nvSpPr>
        <p:spPr>
          <a:xfrm>
            <a:off x="3448638" y="300672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a:off x="3517026" y="372441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1" name="矩形 10"/>
          <p:cNvSpPr/>
          <p:nvPr/>
        </p:nvSpPr>
        <p:spPr>
          <a:xfrm>
            <a:off x="3522844" y="315409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3535543" y="3058840"/>
          <a:ext cx="325438" cy="461962"/>
        </p:xfrm>
        <a:graphic>
          <a:graphicData uri="http://schemas.openxmlformats.org/presentationml/2006/ole">
            <mc:AlternateContent xmlns:mc="http://schemas.openxmlformats.org/markup-compatibility/2006">
              <mc:Choice xmlns:v="urn:schemas-microsoft-com:vml" Requires="v">
                <p:oleObj spid="_x0000_s8221" name="方程式" r:id="rId5" imgW="152280" imgH="215640" progId="Equation.3">
                  <p:embed/>
                </p:oleObj>
              </mc:Choice>
              <mc:Fallback>
                <p:oleObj name="方程式" r:id="rId5" imgW="152280" imgH="215640" progId="Equation.3">
                  <p:embed/>
                  <p:pic>
                    <p:nvPicPr>
                      <p:cNvPr id="12" name="Object 12"/>
                      <p:cNvPicPr>
                        <a:picLocks noChangeAspect="1" noChangeArrowheads="1"/>
                      </p:cNvPicPr>
                      <p:nvPr/>
                    </p:nvPicPr>
                    <p:blipFill>
                      <a:blip r:embed="rId6"/>
                      <a:srcRect/>
                      <a:stretch>
                        <a:fillRect/>
                      </a:stretch>
                    </p:blipFill>
                    <p:spPr bwMode="auto">
                      <a:xfrm>
                        <a:off x="3535543" y="305884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nvPr>
        </p:nvGraphicFramePr>
        <p:xfrm>
          <a:off x="3540839" y="3641569"/>
          <a:ext cx="352425" cy="461963"/>
        </p:xfrm>
        <a:graphic>
          <a:graphicData uri="http://schemas.openxmlformats.org/presentationml/2006/ole">
            <mc:AlternateContent xmlns:mc="http://schemas.openxmlformats.org/markup-compatibility/2006">
              <mc:Choice xmlns:v="urn:schemas-microsoft-com:vml" Requires="v">
                <p:oleObj spid="_x0000_s8222" name="方程式" r:id="rId7" imgW="164880" imgH="215640" progId="Equation.3">
                  <p:embed/>
                </p:oleObj>
              </mc:Choice>
              <mc:Fallback>
                <p:oleObj name="方程式" r:id="rId7" imgW="164880" imgH="215640" progId="Equation.3">
                  <p:embed/>
                  <p:pic>
                    <p:nvPicPr>
                      <p:cNvPr id="13" name="Object 12"/>
                      <p:cNvPicPr>
                        <a:picLocks noChangeAspect="1" noChangeArrowheads="1"/>
                      </p:cNvPicPr>
                      <p:nvPr/>
                    </p:nvPicPr>
                    <p:blipFill>
                      <a:blip r:embed="rId8"/>
                      <a:srcRect/>
                      <a:stretch>
                        <a:fillRect/>
                      </a:stretch>
                    </p:blipFill>
                    <p:spPr bwMode="auto">
                      <a:xfrm>
                        <a:off x="3540839" y="364156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526551" y="51221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3454628" y="5025409"/>
          <a:ext cx="544512" cy="488950"/>
        </p:xfrm>
        <a:graphic>
          <a:graphicData uri="http://schemas.openxmlformats.org/presentationml/2006/ole">
            <mc:AlternateContent xmlns:mc="http://schemas.openxmlformats.org/markup-compatibility/2006">
              <mc:Choice xmlns:v="urn:schemas-microsoft-com:vml" Requires="v">
                <p:oleObj spid="_x0000_s8223" name="方程式" r:id="rId9" imgW="253800" imgH="228600" progId="Equation.3">
                  <p:embed/>
                </p:oleObj>
              </mc:Choice>
              <mc:Fallback>
                <p:oleObj name="方程式" r:id="rId9" imgW="253800" imgH="228600" progId="Equation.3">
                  <p:embed/>
                  <p:pic>
                    <p:nvPicPr>
                      <p:cNvPr id="15" name="Object 12"/>
                      <p:cNvPicPr>
                        <a:picLocks noChangeAspect="1" noChangeArrowheads="1"/>
                      </p:cNvPicPr>
                      <p:nvPr/>
                    </p:nvPicPr>
                    <p:blipFill>
                      <a:blip r:embed="rId10"/>
                      <a:srcRect/>
                      <a:stretch>
                        <a:fillRect/>
                      </a:stretch>
                    </p:blipFill>
                    <p:spPr bwMode="auto">
                      <a:xfrm>
                        <a:off x="3454628" y="502540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字方塊 15"/>
          <p:cNvSpPr txBox="1"/>
          <p:nvPr/>
        </p:nvSpPr>
        <p:spPr>
          <a:xfrm rot="5400000">
            <a:off x="3402483" y="4407118"/>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7" name="手繪多邊形 16"/>
          <p:cNvSpPr/>
          <p:nvPr/>
        </p:nvSpPr>
        <p:spPr>
          <a:xfrm>
            <a:off x="1214665" y="3068121"/>
            <a:ext cx="2305050" cy="36394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手繪多邊形 17"/>
          <p:cNvSpPr/>
          <p:nvPr/>
        </p:nvSpPr>
        <p:spPr>
          <a:xfrm>
            <a:off x="1348015" y="3241062"/>
            <a:ext cx="2171700" cy="646109"/>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手繪多邊形 18"/>
          <p:cNvSpPr/>
          <p:nvPr/>
        </p:nvSpPr>
        <p:spPr>
          <a:xfrm>
            <a:off x="3081565" y="5284171"/>
            <a:ext cx="463550" cy="243308"/>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371218" y="5765880"/>
            <a:ext cx="1661390" cy="830997"/>
          </a:xfrm>
          <a:prstGeom prst="rect">
            <a:avLst/>
          </a:prstGeom>
          <a:noFill/>
        </p:spPr>
        <p:txBody>
          <a:bodyPr wrap="square" rtlCol="0">
            <a:spAutoFit/>
          </a:bodyPr>
          <a:lstStyle/>
          <a:p>
            <a:r>
              <a:rPr lang="en-US" altLang="zh-TW" sz="2400" dirty="0"/>
              <a:t>Ink → 1</a:t>
            </a:r>
          </a:p>
          <a:p>
            <a:r>
              <a:rPr lang="en-US" altLang="zh-TW" sz="2400" dirty="0"/>
              <a:t>No ink → 0</a:t>
            </a:r>
            <a:endParaRPr lang="zh-TW" altLang="en-US" sz="2400" dirty="0"/>
          </a:p>
        </p:txBody>
      </p:sp>
      <p:grpSp>
        <p:nvGrpSpPr>
          <p:cNvPr id="26" name="群組 25"/>
          <p:cNvGrpSpPr/>
          <p:nvPr/>
        </p:nvGrpSpPr>
        <p:grpSpPr>
          <a:xfrm>
            <a:off x="5179092" y="2822199"/>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7" name="文字方塊 26"/>
          <p:cNvSpPr txBox="1"/>
          <p:nvPr/>
        </p:nvSpPr>
        <p:spPr>
          <a:xfrm>
            <a:off x="5106944" y="5737345"/>
            <a:ext cx="3566686"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TW" sz="2400" dirty="0"/>
              <a:t>Each dimension represents the confidence of a digit.</a:t>
            </a:r>
            <a:endParaRPr lang="zh-TW" altLang="en-US" sz="2400" dirty="0"/>
          </a:p>
        </p:txBody>
      </p:sp>
      <p:sp>
        <p:nvSpPr>
          <p:cNvPr id="28" name="文字方塊 27"/>
          <p:cNvSpPr txBox="1"/>
          <p:nvPr/>
        </p:nvSpPr>
        <p:spPr>
          <a:xfrm>
            <a:off x="6048212" y="288375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9" name="文字方塊 28"/>
          <p:cNvSpPr txBox="1"/>
          <p:nvPr/>
        </p:nvSpPr>
        <p:spPr>
          <a:xfrm>
            <a:off x="6055521" y="366503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30" name="文字方塊 29"/>
          <p:cNvSpPr txBox="1"/>
          <p:nvPr/>
        </p:nvSpPr>
        <p:spPr>
          <a:xfrm>
            <a:off x="6055521" y="493900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1" name="文字方塊 30"/>
          <p:cNvSpPr txBox="1"/>
          <p:nvPr/>
        </p:nvSpPr>
        <p:spPr>
          <a:xfrm rot="5400000">
            <a:off x="6188216" y="432180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2" name="矩形 31"/>
          <p:cNvSpPr/>
          <p:nvPr/>
        </p:nvSpPr>
        <p:spPr>
          <a:xfrm>
            <a:off x="5115795" y="2944663"/>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0.1</a:t>
            </a:r>
            <a:endParaRPr lang="zh-TW" altLang="en-US" sz="2400" dirty="0"/>
          </a:p>
        </p:txBody>
      </p:sp>
      <p:sp>
        <p:nvSpPr>
          <p:cNvPr id="33" name="矩形 32"/>
          <p:cNvSpPr/>
          <p:nvPr/>
        </p:nvSpPr>
        <p:spPr>
          <a:xfrm>
            <a:off x="5115795" y="3669068"/>
            <a:ext cx="619787"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0.7</a:t>
            </a:r>
            <a:endParaRPr lang="zh-TW" altLang="en-US" sz="2400" dirty="0"/>
          </a:p>
        </p:txBody>
      </p:sp>
      <p:sp>
        <p:nvSpPr>
          <p:cNvPr id="34" name="矩形 33"/>
          <p:cNvSpPr/>
          <p:nvPr/>
        </p:nvSpPr>
        <p:spPr>
          <a:xfrm>
            <a:off x="5096948" y="4938330"/>
            <a:ext cx="656740" cy="4320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0.2</a:t>
            </a:r>
            <a:endParaRPr lang="zh-TW" altLang="en-US" sz="2400" dirty="0"/>
          </a:p>
        </p:txBody>
      </p:sp>
      <p:sp>
        <p:nvSpPr>
          <p:cNvPr id="35" name="矩形 34"/>
          <p:cNvSpPr/>
          <p:nvPr/>
        </p:nvSpPr>
        <p:spPr>
          <a:xfrm>
            <a:off x="5007951" y="3577013"/>
            <a:ext cx="1950970" cy="6409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7006627" y="3813785"/>
            <a:ext cx="1940923" cy="903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The image is  “2”</a:t>
            </a:r>
            <a:endParaRPr lang="zh-TW" altLang="en-US" sz="2800" dirty="0"/>
          </a:p>
        </p:txBody>
      </p:sp>
      <p:pic>
        <p:nvPicPr>
          <p:cNvPr id="37" name="圖片 36"/>
          <p:cNvPicPr>
            <a:picLocks noChangeAspect="1"/>
          </p:cNvPicPr>
          <p:nvPr/>
        </p:nvPicPr>
        <p:blipFill>
          <a:blip r:embed="rId11"/>
          <a:stretch>
            <a:fillRect/>
          </a:stretch>
        </p:blipFill>
        <p:spPr>
          <a:xfrm>
            <a:off x="5591726" y="529322"/>
            <a:ext cx="3355824" cy="887357"/>
          </a:xfrm>
          <a:prstGeom prst="rect">
            <a:avLst/>
          </a:prstGeom>
        </p:spPr>
      </p:pic>
    </p:spTree>
    <p:extLst>
      <p:ext uri="{BB962C8B-B14F-4D97-AF65-F5344CB8AC3E}">
        <p14:creationId xmlns:p14="http://schemas.microsoft.com/office/powerpoint/2010/main" val="42341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4" grpId="0" animBg="1"/>
      <p:bldP spid="16" grpId="0"/>
      <p:bldP spid="17" grpId="0" animBg="1"/>
      <p:bldP spid="18" grpId="0" animBg="1"/>
      <p:bldP spid="19" grpId="0" animBg="1"/>
      <p:bldP spid="20" grpId="0"/>
      <p:bldP spid="27" grpId="0" animBg="1"/>
      <p:bldP spid="28" grpId="0" animBg="1"/>
      <p:bldP spid="29" grpId="0" animBg="1"/>
      <p:bldP spid="30" grpId="0" animBg="1"/>
      <p:bldP spid="31" grpId="0"/>
      <p:bldP spid="3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Application</a:t>
            </a:r>
            <a:endParaRPr lang="zh-TW" altLang="en-US" dirty="0"/>
          </a:p>
        </p:txBody>
      </p:sp>
      <p:sp>
        <p:nvSpPr>
          <p:cNvPr id="3" name="內容版面配置區 2"/>
          <p:cNvSpPr>
            <a:spLocks noGrp="1"/>
          </p:cNvSpPr>
          <p:nvPr>
            <p:ph idx="1"/>
          </p:nvPr>
        </p:nvSpPr>
        <p:spPr>
          <a:xfrm>
            <a:off x="628650" y="1788413"/>
            <a:ext cx="7886700" cy="4351338"/>
          </a:xfrm>
        </p:spPr>
        <p:txBody>
          <a:bodyPr/>
          <a:lstStyle/>
          <a:p>
            <a:r>
              <a:rPr lang="en-US" altLang="zh-TW" dirty="0"/>
              <a:t>Handwriting Digit Recognition</a:t>
            </a:r>
            <a:endParaRPr lang="zh-TW" altLang="en-US" dirty="0"/>
          </a:p>
        </p:txBody>
      </p:sp>
      <p:pic>
        <p:nvPicPr>
          <p:cNvPr id="5" name="圖片 4"/>
          <p:cNvPicPr>
            <a:picLocks noChangeAspect="1"/>
          </p:cNvPicPr>
          <p:nvPr/>
        </p:nvPicPr>
        <p:blipFill>
          <a:blip r:embed="rId4"/>
          <a:stretch>
            <a:fillRect/>
          </a:stretch>
        </p:blipFill>
        <p:spPr>
          <a:xfrm>
            <a:off x="1401933" y="3170126"/>
            <a:ext cx="1602442" cy="1592235"/>
          </a:xfrm>
          <a:prstGeom prst="rect">
            <a:avLst/>
          </a:prstGeom>
        </p:spPr>
      </p:pic>
      <p:sp>
        <p:nvSpPr>
          <p:cNvPr id="7" name="矩形 6"/>
          <p:cNvSpPr/>
          <p:nvPr/>
        </p:nvSpPr>
        <p:spPr>
          <a:xfrm>
            <a:off x="3825017" y="3184640"/>
            <a:ext cx="2034073" cy="1516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800" dirty="0"/>
              <a:t>Machine</a:t>
            </a:r>
            <a:endParaRPr lang="zh-TW" altLang="en-US" sz="2800" dirty="0"/>
          </a:p>
        </p:txBody>
      </p:sp>
      <p:sp>
        <p:nvSpPr>
          <p:cNvPr id="8" name="向右箭號 7"/>
          <p:cNvSpPr/>
          <p:nvPr/>
        </p:nvSpPr>
        <p:spPr>
          <a:xfrm>
            <a:off x="3095815" y="3530444"/>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5951758" y="3540310"/>
            <a:ext cx="714688" cy="847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6666447" y="3671695"/>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6" name="群組 5"/>
          <p:cNvGrpSpPr/>
          <p:nvPr/>
        </p:nvGrpSpPr>
        <p:grpSpPr>
          <a:xfrm>
            <a:off x="2462115" y="2538616"/>
            <a:ext cx="600084" cy="2625052"/>
            <a:chOff x="2462115" y="2538616"/>
            <a:chExt cx="600084" cy="2625052"/>
          </a:xfrm>
        </p:grpSpPr>
        <p:sp>
          <p:nvSpPr>
            <p:cNvPr id="12" name="矩形 11"/>
            <p:cNvSpPr/>
            <p:nvPr/>
          </p:nvSpPr>
          <p:spPr>
            <a:xfrm>
              <a:off x="2462115" y="253861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矩形 12"/>
            <p:cNvSpPr/>
            <p:nvPr/>
          </p:nvSpPr>
          <p:spPr>
            <a:xfrm>
              <a:off x="2530503" y="325630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矩形 13"/>
            <p:cNvSpPr/>
            <p:nvPr/>
          </p:nvSpPr>
          <p:spPr>
            <a:xfrm>
              <a:off x="2536321" y="26859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2549020" y="2590730"/>
            <a:ext cx="325438" cy="461962"/>
          </p:xfrm>
          <a:graphic>
            <a:graphicData uri="http://schemas.openxmlformats.org/presentationml/2006/ole">
              <mc:AlternateContent xmlns:mc="http://schemas.openxmlformats.org/markup-compatibility/2006">
                <mc:Choice xmlns:v="urn:schemas-microsoft-com:vml" Requires="v">
                  <p:oleObj spid="_x0000_s9245" name="方程式" r:id="rId5" imgW="152280" imgH="215640" progId="Equation.3">
                    <p:embed/>
                  </p:oleObj>
                </mc:Choice>
                <mc:Fallback>
                  <p:oleObj name="方程式" r:id="rId5" imgW="152280" imgH="215640" progId="Equation.3">
                    <p:embed/>
                    <p:pic>
                      <p:nvPicPr>
                        <p:cNvPr id="15" name="Object 12"/>
                        <p:cNvPicPr>
                          <a:picLocks noChangeAspect="1" noChangeArrowheads="1"/>
                        </p:cNvPicPr>
                        <p:nvPr/>
                      </p:nvPicPr>
                      <p:blipFill>
                        <a:blip r:embed="rId6"/>
                        <a:srcRect/>
                        <a:stretch>
                          <a:fillRect/>
                        </a:stretch>
                      </p:blipFill>
                      <p:spPr bwMode="auto">
                        <a:xfrm>
                          <a:off x="2549020" y="259073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2554316" y="3173459"/>
            <a:ext cx="352425" cy="461963"/>
          </p:xfrm>
          <a:graphic>
            <a:graphicData uri="http://schemas.openxmlformats.org/presentationml/2006/ole">
              <mc:AlternateContent xmlns:mc="http://schemas.openxmlformats.org/markup-compatibility/2006">
                <mc:Choice xmlns:v="urn:schemas-microsoft-com:vml" Requires="v">
                  <p:oleObj spid="_x0000_s9246" name="方程式" r:id="rId7" imgW="164880" imgH="215640" progId="Equation.3">
                    <p:embed/>
                  </p:oleObj>
                </mc:Choice>
                <mc:Fallback>
                  <p:oleObj name="方程式" r:id="rId7" imgW="164880" imgH="215640" progId="Equation.3">
                    <p:embed/>
                    <p:pic>
                      <p:nvPicPr>
                        <p:cNvPr id="16" name="Object 12"/>
                        <p:cNvPicPr>
                          <a:picLocks noChangeAspect="1" noChangeArrowheads="1"/>
                        </p:cNvPicPr>
                        <p:nvPr/>
                      </p:nvPicPr>
                      <p:blipFill>
                        <a:blip r:embed="rId8"/>
                        <a:srcRect/>
                        <a:stretch>
                          <a:fillRect/>
                        </a:stretch>
                      </p:blipFill>
                      <p:spPr bwMode="auto">
                        <a:xfrm>
                          <a:off x="2554316" y="317345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540028" y="465406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2468105" y="4557299"/>
            <a:ext cx="544512" cy="488950"/>
          </p:xfrm>
          <a:graphic>
            <a:graphicData uri="http://schemas.openxmlformats.org/presentationml/2006/ole">
              <mc:AlternateContent xmlns:mc="http://schemas.openxmlformats.org/markup-compatibility/2006">
                <mc:Choice xmlns:v="urn:schemas-microsoft-com:vml" Requires="v">
                  <p:oleObj spid="_x0000_s9247" name="方程式" r:id="rId9" imgW="253800" imgH="228600" progId="Equation.3">
                    <p:embed/>
                  </p:oleObj>
                </mc:Choice>
                <mc:Fallback>
                  <p:oleObj name="方程式" r:id="rId9" imgW="253800" imgH="228600" progId="Equation.3">
                    <p:embed/>
                    <p:pic>
                      <p:nvPicPr>
                        <p:cNvPr id="18" name="Object 12"/>
                        <p:cNvPicPr>
                          <a:picLocks noChangeAspect="1" noChangeArrowheads="1"/>
                        </p:cNvPicPr>
                        <p:nvPr/>
                      </p:nvPicPr>
                      <p:blipFill>
                        <a:blip r:embed="rId10"/>
                        <a:srcRect/>
                        <a:stretch>
                          <a:fillRect/>
                        </a:stretch>
                      </p:blipFill>
                      <p:spPr bwMode="auto">
                        <a:xfrm>
                          <a:off x="2468105" y="4557299"/>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2415960" y="393900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20" name="群組 19"/>
          <p:cNvGrpSpPr/>
          <p:nvPr/>
        </p:nvGrpSpPr>
        <p:grpSpPr>
          <a:xfrm>
            <a:off x="6789662" y="2501358"/>
            <a:ext cx="642352" cy="2642877"/>
            <a:chOff x="7142066" y="1987121"/>
            <a:chExt cx="642352" cy="2642877"/>
          </a:xfrm>
        </p:grpSpPr>
        <p:sp>
          <p:nvSpPr>
            <p:cNvPr id="21" name="矩形 20"/>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文字方塊 21"/>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24" name="文字方塊 23"/>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25" name="文字方塊 24"/>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26" name="文字方塊 25"/>
          <p:cNvSpPr txBox="1"/>
          <p:nvPr/>
        </p:nvSpPr>
        <p:spPr>
          <a:xfrm>
            <a:off x="7460863" y="2572114"/>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27" name="文字方塊 26"/>
          <p:cNvSpPr txBox="1"/>
          <p:nvPr/>
        </p:nvSpPr>
        <p:spPr>
          <a:xfrm>
            <a:off x="7468172" y="3353396"/>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28" name="文字方塊 27"/>
          <p:cNvSpPr txBox="1"/>
          <p:nvPr/>
        </p:nvSpPr>
        <p:spPr>
          <a:xfrm>
            <a:off x="7468172" y="4627365"/>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30" name="文字方塊 29"/>
          <p:cNvSpPr txBox="1"/>
          <p:nvPr/>
        </p:nvSpPr>
        <p:spPr>
          <a:xfrm rot="5400000">
            <a:off x="7600867" y="40101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文字方塊 10"/>
          <p:cNvSpPr txBox="1"/>
          <p:nvPr/>
        </p:nvSpPr>
        <p:spPr>
          <a:xfrm>
            <a:off x="3408956" y="4728735"/>
            <a:ext cx="2932815" cy="830997"/>
          </a:xfrm>
          <a:prstGeom prst="rect">
            <a:avLst/>
          </a:prstGeom>
          <a:noFill/>
        </p:spPr>
        <p:txBody>
          <a:bodyPr wrap="square" rtlCol="0">
            <a:spAutoFit/>
          </a:bodyPr>
          <a:lstStyle/>
          <a:p>
            <a:pPr algn="ctr"/>
            <a:r>
              <a:rPr lang="en-US" altLang="zh-TW" sz="2400" dirty="0"/>
              <a:t>What is needed is a function ……</a:t>
            </a:r>
            <a:endParaRPr lang="zh-TW" altLang="en-US" sz="2400" dirty="0"/>
          </a:p>
        </p:txBody>
      </p:sp>
      <p:sp>
        <p:nvSpPr>
          <p:cNvPr id="31" name="文字方塊 30"/>
          <p:cNvSpPr txBox="1"/>
          <p:nvPr/>
        </p:nvSpPr>
        <p:spPr>
          <a:xfrm>
            <a:off x="1668125" y="5484126"/>
            <a:ext cx="2086705" cy="830997"/>
          </a:xfrm>
          <a:prstGeom prst="rect">
            <a:avLst/>
          </a:prstGeom>
          <a:noFill/>
        </p:spPr>
        <p:txBody>
          <a:bodyPr wrap="square" rtlCol="0">
            <a:spAutoFit/>
          </a:bodyPr>
          <a:lstStyle/>
          <a:p>
            <a:pPr algn="ctr"/>
            <a:r>
              <a:rPr lang="en-US" altLang="zh-TW" sz="2400" dirty="0"/>
              <a:t>Input: </a:t>
            </a:r>
          </a:p>
          <a:p>
            <a:pPr algn="ctr"/>
            <a:r>
              <a:rPr lang="en-US" altLang="zh-TW" sz="2400" dirty="0"/>
              <a:t>256-dim vector</a:t>
            </a:r>
            <a:endParaRPr lang="zh-TW" altLang="en-US" sz="2400" dirty="0"/>
          </a:p>
        </p:txBody>
      </p:sp>
      <p:sp>
        <p:nvSpPr>
          <p:cNvPr id="33" name="文字方塊 32"/>
          <p:cNvSpPr txBox="1"/>
          <p:nvPr/>
        </p:nvSpPr>
        <p:spPr>
          <a:xfrm>
            <a:off x="5962262" y="5494979"/>
            <a:ext cx="2153750" cy="830997"/>
          </a:xfrm>
          <a:prstGeom prst="rect">
            <a:avLst/>
          </a:prstGeom>
          <a:noFill/>
        </p:spPr>
        <p:txBody>
          <a:bodyPr wrap="square" rtlCol="0">
            <a:spAutoFit/>
          </a:bodyPr>
          <a:lstStyle/>
          <a:p>
            <a:pPr algn="ctr"/>
            <a:r>
              <a:rPr lang="en-US" altLang="zh-TW" sz="2400" dirty="0"/>
              <a:t>output: </a:t>
            </a:r>
          </a:p>
          <a:p>
            <a:pPr algn="ctr"/>
            <a:r>
              <a:rPr lang="en-US" altLang="zh-TW" sz="2400" dirty="0"/>
              <a:t>10-dim vector</a:t>
            </a:r>
            <a:endParaRPr lang="zh-TW" altLang="en-US" sz="2400" dirty="0"/>
          </a:p>
        </p:txBody>
      </p:sp>
      <p:sp>
        <p:nvSpPr>
          <p:cNvPr id="32" name="文字方塊 31"/>
          <p:cNvSpPr txBox="1"/>
          <p:nvPr/>
        </p:nvSpPr>
        <p:spPr>
          <a:xfrm>
            <a:off x="4074432" y="3530444"/>
            <a:ext cx="160908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a:t>
            </a:r>
          </a:p>
          <a:p>
            <a:pPr algn="ctr"/>
            <a:r>
              <a:rPr lang="en-US" altLang="zh-TW" sz="2800" dirty="0"/>
              <a:t>Network</a:t>
            </a:r>
            <a:endParaRPr lang="zh-TW" altLang="en-US" sz="2800" dirty="0"/>
          </a:p>
        </p:txBody>
      </p:sp>
    </p:spTree>
    <p:extLst>
      <p:ext uri="{BB962C8B-B14F-4D97-AF65-F5344CB8AC3E}">
        <p14:creationId xmlns:p14="http://schemas.microsoft.com/office/powerpoint/2010/main" val="407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p:bldP spid="11" grpId="0"/>
      <p:bldP spid="31" grpId="0"/>
      <p:bldP spid="33"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圖片 106"/>
          <p:cNvPicPr>
            <a:picLocks noChangeAspect="1"/>
          </p:cNvPicPr>
          <p:nvPr/>
        </p:nvPicPr>
        <p:blipFill>
          <a:blip r:embed="rId4"/>
          <a:stretch>
            <a:fillRect/>
          </a:stretch>
        </p:blipFill>
        <p:spPr>
          <a:xfrm>
            <a:off x="152795" y="2880668"/>
            <a:ext cx="1602442" cy="1592235"/>
          </a:xfrm>
          <a:prstGeom prst="rect">
            <a:avLst/>
          </a:prstGeom>
        </p:spPr>
      </p:pic>
      <p:sp>
        <p:nvSpPr>
          <p:cNvPr id="64" name="文字方塊 63"/>
          <p:cNvSpPr txBox="1"/>
          <p:nvPr/>
        </p:nvSpPr>
        <p:spPr>
          <a:xfrm>
            <a:off x="5837170" y="482449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883916" y="517207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844836" y="352480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21462" y="225251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20750" y="482947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Example Application</a:t>
            </a:r>
            <a:endParaRPr lang="zh-TW" altLang="en-US" dirty="0"/>
          </a:p>
        </p:txBody>
      </p:sp>
      <p:sp>
        <p:nvSpPr>
          <p:cNvPr id="7" name="文字方塊 6"/>
          <p:cNvSpPr txBox="1"/>
          <p:nvPr/>
        </p:nvSpPr>
        <p:spPr>
          <a:xfrm>
            <a:off x="993976" y="177072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138018" y="177072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433736" y="327329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543052" y="451918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09852" y="249448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89850" y="297020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395668" y="239987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nvPr>
        </p:nvGraphicFramePr>
        <p:xfrm>
          <a:off x="1408367" y="2304627"/>
          <a:ext cx="325438" cy="461962"/>
        </p:xfrm>
        <a:graphic>
          <a:graphicData uri="http://schemas.openxmlformats.org/presentationml/2006/ole">
            <mc:AlternateContent xmlns:mc="http://schemas.openxmlformats.org/markup-compatibility/2006">
              <mc:Choice xmlns:v="urn:schemas-microsoft-com:vml" Requires="v">
                <p:oleObj spid="_x0000_s10269"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1408367" y="230462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413663" y="2887356"/>
          <a:ext cx="352425" cy="461963"/>
        </p:xfrm>
        <a:graphic>
          <a:graphicData uri="http://schemas.openxmlformats.org/presentationml/2006/ole">
            <mc:AlternateContent xmlns:mc="http://schemas.openxmlformats.org/markup-compatibility/2006">
              <mc:Choice xmlns:v="urn:schemas-microsoft-com:vml" Requires="v">
                <p:oleObj spid="_x0000_s10270" name="方程式" r:id="rId7" imgW="164880" imgH="215640" progId="Equation.3">
                  <p:embed/>
                </p:oleObj>
              </mc:Choice>
              <mc:Fallback>
                <p:oleObj name="方程式" r:id="rId7" imgW="164880" imgH="215640" progId="Equation.3">
                  <p:embed/>
                  <p:pic>
                    <p:nvPicPr>
                      <p:cNvPr id="17" name="Object 12"/>
                      <p:cNvPicPr>
                        <a:picLocks noChangeAspect="1" noChangeArrowheads="1"/>
                      </p:cNvPicPr>
                      <p:nvPr/>
                    </p:nvPicPr>
                    <p:blipFill>
                      <a:blip r:embed="rId8"/>
                      <a:srcRect/>
                      <a:stretch>
                        <a:fillRect/>
                      </a:stretch>
                    </p:blipFill>
                    <p:spPr bwMode="auto">
                      <a:xfrm>
                        <a:off x="1413663" y="288735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332137" y="177072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399375" y="43679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1397000" y="4271963"/>
          <a:ext cx="407988" cy="488950"/>
        </p:xfrm>
        <a:graphic>
          <a:graphicData uri="http://schemas.openxmlformats.org/presentationml/2006/ole">
            <mc:AlternateContent xmlns:mc="http://schemas.openxmlformats.org/markup-compatibility/2006">
              <mc:Choice xmlns:v="urn:schemas-microsoft-com:vml" Requires="v">
                <p:oleObj spid="_x0000_s10271" name="方程式" r:id="rId9" imgW="190440" imgH="228600" progId="Equation.3">
                  <p:embed/>
                </p:oleObj>
              </mc:Choice>
              <mc:Fallback>
                <p:oleObj name="方程式" r:id="rId9" imgW="190440" imgH="228600" progId="Equation.3">
                  <p:embed/>
                  <p:pic>
                    <p:nvPicPr>
                      <p:cNvPr id="23" name="Object 12"/>
                      <p:cNvPicPr>
                        <a:picLocks noChangeAspect="1" noChangeArrowheads="1"/>
                      </p:cNvPicPr>
                      <p:nvPr/>
                    </p:nvPicPr>
                    <p:blipFill>
                      <a:blip r:embed="rId10"/>
                      <a:srcRect/>
                      <a:stretch>
                        <a:fillRect/>
                      </a:stretch>
                    </p:blipFill>
                    <p:spPr bwMode="auto">
                      <a:xfrm>
                        <a:off x="1397000" y="4271963"/>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275307" y="365290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657035" y="177072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868381" y="177072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00123" y="219186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07072" y="295284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636088" y="416818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166542" y="2522953"/>
            <a:ext cx="753037" cy="2013721"/>
            <a:chOff x="3166542" y="2522953"/>
            <a:chExt cx="753037" cy="2013721"/>
          </a:xfrm>
        </p:grpSpPr>
        <p:cxnSp>
          <p:nvCxnSpPr>
            <p:cNvPr id="36" name="直線單箭頭接點 35"/>
            <p:cNvCxnSpPr>
              <a:stCxn id="18" idx="6"/>
              <a:endCxn id="25" idx="2"/>
            </p:cNvCxnSpPr>
            <p:nvPr/>
          </p:nvCxnSpPr>
          <p:spPr>
            <a:xfrm>
              <a:off x="3175833" y="252295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22953"/>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22953"/>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22953"/>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301523"/>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22953"/>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301523"/>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742275" y="252295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738568" y="257132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738568" y="257132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766088" y="252295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732750" y="314165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732750" y="314165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04247" y="252295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777878" y="330152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777878" y="451612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2" name="群組 81"/>
          <p:cNvGrpSpPr/>
          <p:nvPr/>
        </p:nvGrpSpPr>
        <p:grpSpPr>
          <a:xfrm>
            <a:off x="5357094" y="251581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263612" y="1770729"/>
            <a:ext cx="4874405" cy="38847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p:cNvSpPr txBox="1"/>
          <p:nvPr/>
        </p:nvSpPr>
        <p:spPr>
          <a:xfrm>
            <a:off x="7339971" y="3407164"/>
            <a:ext cx="721324" cy="584775"/>
          </a:xfrm>
          <a:prstGeom prst="rect">
            <a:avLst/>
          </a:prstGeom>
          <a:noFill/>
        </p:spPr>
        <p:txBody>
          <a:bodyPr wrap="square" rtlCol="0">
            <a:spAutoFit/>
          </a:bodyPr>
          <a:lstStyle/>
          <a:p>
            <a:r>
              <a:rPr lang="en-US" altLang="zh-TW" sz="3200" dirty="0"/>
              <a:t>“2”</a:t>
            </a:r>
            <a:endParaRPr lang="zh-TW" altLang="en-US" sz="3200" dirty="0"/>
          </a:p>
        </p:txBody>
      </p:sp>
      <p:grpSp>
        <p:nvGrpSpPr>
          <p:cNvPr id="85" name="群組 84"/>
          <p:cNvGrpSpPr/>
          <p:nvPr/>
        </p:nvGrpSpPr>
        <p:grpSpPr>
          <a:xfrm>
            <a:off x="7463186" y="2236827"/>
            <a:ext cx="642352" cy="2642877"/>
            <a:chOff x="7142066" y="1987121"/>
            <a:chExt cx="642352" cy="2642877"/>
          </a:xfrm>
        </p:grpSpPr>
        <p:sp>
          <p:nvSpPr>
            <p:cNvPr id="86" name="矩形 85"/>
            <p:cNvSpPr/>
            <p:nvPr/>
          </p:nvSpPr>
          <p:spPr>
            <a:xfrm>
              <a:off x="7142066" y="2004946"/>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7" name="文字方塊 86"/>
            <p:cNvSpPr txBox="1"/>
            <p:nvPr/>
          </p:nvSpPr>
          <p:spPr>
            <a:xfrm rot="5400000">
              <a:off x="7084256" y="350594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8" name="文字方塊 87"/>
            <p:cNvSpPr txBox="1"/>
            <p:nvPr/>
          </p:nvSpPr>
          <p:spPr>
            <a:xfrm>
              <a:off x="7153349" y="1987121"/>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89" name="文字方塊 88"/>
            <p:cNvSpPr txBox="1"/>
            <p:nvPr/>
          </p:nvSpPr>
          <p:spPr>
            <a:xfrm>
              <a:off x="7142066" y="2785341"/>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0" name="文字方塊 89"/>
            <p:cNvSpPr txBox="1"/>
            <p:nvPr/>
          </p:nvSpPr>
          <p:spPr>
            <a:xfrm>
              <a:off x="7142066" y="4051573"/>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grpSp>
      <p:sp>
        <p:nvSpPr>
          <p:cNvPr id="91" name="文字方塊 90"/>
          <p:cNvSpPr txBox="1"/>
          <p:nvPr/>
        </p:nvSpPr>
        <p:spPr>
          <a:xfrm>
            <a:off x="8134387" y="2307583"/>
            <a:ext cx="86163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1</a:t>
            </a:r>
            <a:endParaRPr lang="zh-TW" altLang="en-US" sz="2400" dirty="0"/>
          </a:p>
        </p:txBody>
      </p:sp>
      <p:sp>
        <p:nvSpPr>
          <p:cNvPr id="92" name="文字方塊 91"/>
          <p:cNvSpPr txBox="1"/>
          <p:nvPr/>
        </p:nvSpPr>
        <p:spPr>
          <a:xfrm>
            <a:off x="8141696" y="3088865"/>
            <a:ext cx="847013"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2</a:t>
            </a:r>
            <a:endParaRPr lang="zh-TW" altLang="en-US" sz="2400" dirty="0"/>
          </a:p>
        </p:txBody>
      </p:sp>
      <p:sp>
        <p:nvSpPr>
          <p:cNvPr id="93" name="文字方塊 92"/>
          <p:cNvSpPr txBox="1"/>
          <p:nvPr/>
        </p:nvSpPr>
        <p:spPr>
          <a:xfrm>
            <a:off x="8141696" y="4362834"/>
            <a:ext cx="834766"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is 0</a:t>
            </a:r>
            <a:endParaRPr lang="zh-TW" altLang="en-US" sz="2400" dirty="0"/>
          </a:p>
        </p:txBody>
      </p:sp>
      <p:sp>
        <p:nvSpPr>
          <p:cNvPr id="94" name="文字方塊 93"/>
          <p:cNvSpPr txBox="1"/>
          <p:nvPr/>
        </p:nvSpPr>
        <p:spPr>
          <a:xfrm rot="5400000">
            <a:off x="8274391" y="3745631"/>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83" name="文字方塊 82"/>
          <p:cNvSpPr txBox="1"/>
          <p:nvPr/>
        </p:nvSpPr>
        <p:spPr>
          <a:xfrm>
            <a:off x="2417274" y="2975930"/>
            <a:ext cx="460861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A function set containing the candidates for </a:t>
            </a:r>
          </a:p>
          <a:p>
            <a:pPr algn="ctr"/>
            <a:r>
              <a:rPr lang="en-US" altLang="zh-TW" sz="2800" dirty="0"/>
              <a:t>Handwriting Digit Recognition</a:t>
            </a:r>
            <a:endParaRPr lang="zh-TW" altLang="en-US" sz="2800" dirty="0"/>
          </a:p>
        </p:txBody>
      </p:sp>
      <p:sp>
        <p:nvSpPr>
          <p:cNvPr id="56" name="文字方塊 55"/>
          <p:cNvSpPr txBox="1"/>
          <p:nvPr/>
        </p:nvSpPr>
        <p:spPr>
          <a:xfrm>
            <a:off x="1393757" y="5761357"/>
            <a:ext cx="6625955" cy="954107"/>
          </a:xfrm>
          <a:prstGeom prst="rect">
            <a:avLst/>
          </a:prstGeom>
          <a:noFill/>
        </p:spPr>
        <p:txBody>
          <a:bodyPr wrap="square" rtlCol="0">
            <a:spAutoFit/>
          </a:bodyPr>
          <a:lstStyle/>
          <a:p>
            <a:r>
              <a:rPr lang="en-US" altLang="zh-TW" sz="2800" dirty="0">
                <a:solidFill>
                  <a:srgbClr val="FF0000"/>
                </a:solidFill>
              </a:rPr>
              <a:t>You need to decide the network structure to let a good function in your function set.</a:t>
            </a:r>
            <a:endParaRPr lang="zh-TW" altLang="en-US" sz="2800" dirty="0">
              <a:solidFill>
                <a:srgbClr val="FF0000"/>
              </a:solidFill>
            </a:endParaRPr>
          </a:p>
        </p:txBody>
      </p:sp>
    </p:spTree>
    <p:extLst>
      <p:ext uri="{BB962C8B-B14F-4D97-AF65-F5344CB8AC3E}">
        <p14:creationId xmlns:p14="http://schemas.microsoft.com/office/powerpoint/2010/main" val="4256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1" grpId="0" animBg="1"/>
      <p:bldP spid="92" grpId="0" animBg="1"/>
      <p:bldP spid="93" grpId="0" animBg="1"/>
      <p:bldP spid="94" grpId="0"/>
      <p:bldP spid="83" grpId="0" animBg="1"/>
      <p:bldP spid="5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FAQ</a:t>
            </a:r>
            <a:endParaRPr lang="zh-TW" altLang="en-US" dirty="0"/>
          </a:p>
        </p:txBody>
      </p:sp>
      <p:sp>
        <p:nvSpPr>
          <p:cNvPr id="3" name="內容版面配置區 2"/>
          <p:cNvSpPr>
            <a:spLocks noGrp="1"/>
          </p:cNvSpPr>
          <p:nvPr>
            <p:ph idx="1"/>
          </p:nvPr>
        </p:nvSpPr>
        <p:spPr/>
        <p:txBody>
          <a:bodyPr/>
          <a:lstStyle/>
          <a:p>
            <a:endParaRPr lang="en-US" altLang="zh-TW" dirty="0"/>
          </a:p>
          <a:p>
            <a:endParaRPr lang="en-US" altLang="zh-TW" dirty="0"/>
          </a:p>
          <a:p>
            <a:r>
              <a:rPr lang="en-US" altLang="zh-TW" dirty="0"/>
              <a:t>Q: How many layers? How many neurons for each layer?</a:t>
            </a:r>
            <a:endParaRPr lang="zh-TW" altLang="en-US" dirty="0"/>
          </a:p>
          <a:p>
            <a:endParaRPr lang="en-US" altLang="zh-TW" dirty="0"/>
          </a:p>
          <a:p>
            <a:r>
              <a:rPr lang="en-US" altLang="zh-TW" dirty="0"/>
              <a:t>Q: Can the structure be automatically determined?</a:t>
            </a:r>
          </a:p>
          <a:p>
            <a:pPr lvl="1"/>
            <a:r>
              <a:rPr lang="en-US" altLang="zh-TW" dirty="0"/>
              <a:t>E.g. Evolutionary Artificial Neural Networks</a:t>
            </a:r>
          </a:p>
          <a:p>
            <a:r>
              <a:rPr lang="en-US" altLang="zh-TW" dirty="0"/>
              <a:t>Q: Can we design the network structure?</a:t>
            </a:r>
            <a:endParaRPr lang="zh-TW" altLang="en-US" dirty="0"/>
          </a:p>
          <a:p>
            <a:endParaRPr lang="zh-TW" altLang="en-US" dirty="0"/>
          </a:p>
          <a:p>
            <a:endParaRPr lang="zh-TW" altLang="en-US" dirty="0"/>
          </a:p>
        </p:txBody>
      </p:sp>
      <p:pic>
        <p:nvPicPr>
          <p:cNvPr id="6" name="圖片 5"/>
          <p:cNvPicPr>
            <a:picLocks noChangeAspect="1"/>
          </p:cNvPicPr>
          <p:nvPr/>
        </p:nvPicPr>
        <p:blipFill>
          <a:blip r:embed="rId2"/>
          <a:stretch>
            <a:fillRect/>
          </a:stretch>
        </p:blipFill>
        <p:spPr>
          <a:xfrm>
            <a:off x="4060061" y="222703"/>
            <a:ext cx="4455289" cy="2433411"/>
          </a:xfrm>
          <a:prstGeom prst="rect">
            <a:avLst/>
          </a:prstGeom>
        </p:spPr>
      </p:pic>
      <p:grpSp>
        <p:nvGrpSpPr>
          <p:cNvPr id="5" name="群組 4"/>
          <p:cNvGrpSpPr/>
          <p:nvPr/>
        </p:nvGrpSpPr>
        <p:grpSpPr>
          <a:xfrm>
            <a:off x="2315834" y="3501469"/>
            <a:ext cx="5731531" cy="557881"/>
            <a:chOff x="1729539" y="2853872"/>
            <a:chExt cx="5731531" cy="557881"/>
          </a:xfrm>
        </p:grpSpPr>
        <p:sp>
          <p:nvSpPr>
            <p:cNvPr id="7" name="文字方塊 6"/>
            <p:cNvSpPr txBox="1"/>
            <p:nvPr/>
          </p:nvSpPr>
          <p:spPr>
            <a:xfrm>
              <a:off x="1729539" y="2888533"/>
              <a:ext cx="2446855"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altLang="zh-TW" sz="2800" dirty="0"/>
                <a:t>Trial and Error</a:t>
              </a:r>
              <a:endParaRPr lang="zh-TW" altLang="en-US" sz="2800" dirty="0"/>
            </a:p>
          </p:txBody>
        </p:sp>
        <p:sp>
          <p:nvSpPr>
            <p:cNvPr id="8" name="文字方塊 7"/>
            <p:cNvSpPr txBox="1"/>
            <p:nvPr/>
          </p:nvSpPr>
          <p:spPr>
            <a:xfrm>
              <a:off x="5014215" y="2882998"/>
              <a:ext cx="2446855" cy="52322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TW" sz="2800" dirty="0"/>
                <a:t>Intuition</a:t>
              </a:r>
              <a:endParaRPr lang="zh-TW" altLang="en-US" sz="2800" dirty="0"/>
            </a:p>
          </p:txBody>
        </p:sp>
        <p:sp>
          <p:nvSpPr>
            <p:cNvPr id="9" name="文字方塊 8"/>
            <p:cNvSpPr txBox="1"/>
            <p:nvPr/>
          </p:nvSpPr>
          <p:spPr>
            <a:xfrm>
              <a:off x="4244315" y="2853872"/>
              <a:ext cx="688705"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10" name="文字方塊 9"/>
          <p:cNvSpPr txBox="1"/>
          <p:nvPr/>
        </p:nvSpPr>
        <p:spPr>
          <a:xfrm>
            <a:off x="2315834" y="5796105"/>
            <a:ext cx="573153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ltLang="zh-TW" sz="2800" dirty="0"/>
              <a:t>Convolutional Neural Network (CNN)</a:t>
            </a:r>
            <a:endParaRPr lang="zh-TW" altLang="en-US" sz="2800" dirty="0"/>
          </a:p>
        </p:txBody>
      </p:sp>
    </p:spTree>
    <p:extLst>
      <p:ext uri="{BB962C8B-B14F-4D97-AF65-F5344CB8AC3E}">
        <p14:creationId xmlns:p14="http://schemas.microsoft.com/office/powerpoint/2010/main" val="245418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learning </a:t>
            </a:r>
            <a:br>
              <a:rPr lang="en-US" altLang="zh-TW" dirty="0"/>
            </a:br>
            <a:r>
              <a:rPr lang="en-US" altLang="zh-TW" dirty="0"/>
              <a:t>attracts lots of attention.</a:t>
            </a:r>
            <a:endParaRPr lang="zh-TW" altLang="en-US" dirty="0"/>
          </a:p>
        </p:txBody>
      </p:sp>
      <p:sp>
        <p:nvSpPr>
          <p:cNvPr id="3" name="內容版面配置區 2"/>
          <p:cNvSpPr>
            <a:spLocks noGrp="1"/>
          </p:cNvSpPr>
          <p:nvPr>
            <p:ph idx="1"/>
          </p:nvPr>
        </p:nvSpPr>
        <p:spPr/>
        <p:txBody>
          <a:bodyPr/>
          <a:lstStyle/>
          <a:p>
            <a:r>
              <a:rPr lang="en-US" altLang="zh-TW" dirty="0"/>
              <a:t>I believe you have seen lots of exciting results before.</a:t>
            </a:r>
            <a:endParaRPr lang="zh-TW" altLang="en-US" dirty="0"/>
          </a:p>
          <a:p>
            <a:endParaRPr lang="zh-TW" altLang="en-US" dirty="0"/>
          </a:p>
        </p:txBody>
      </p:sp>
      <p:pic>
        <p:nvPicPr>
          <p:cNvPr id="82946" name="Picture 2" descr="Deep learning trends at Google. Source: SIGMOD/Jeff De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602" y="2775281"/>
            <a:ext cx="5844812" cy="34016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20728" y="6206460"/>
            <a:ext cx="6822560" cy="369332"/>
          </a:xfrm>
          <a:prstGeom prst="rect">
            <a:avLst/>
          </a:prstGeom>
        </p:spPr>
        <p:txBody>
          <a:bodyPr wrap="square">
            <a:spAutoFit/>
          </a:bodyPr>
          <a:lstStyle/>
          <a:p>
            <a:pPr algn="ctr"/>
            <a:r>
              <a:rPr lang="en-US" altLang="zh-TW" dirty="0">
                <a:solidFill>
                  <a:srgbClr val="000000"/>
                </a:solidFill>
                <a:latin typeface="arial" panose="020B0604020202020204" pitchFamily="34" charset="0"/>
              </a:rPr>
              <a:t>Deep learning trends at Google. Source: SIGMOD/Jeff Dean</a:t>
            </a:r>
            <a:endParaRPr lang="zh-TW" altLang="en-US" dirty="0"/>
          </a:p>
        </p:txBody>
      </p:sp>
    </p:spTree>
    <p:extLst>
      <p:ext uri="{BB962C8B-B14F-4D97-AF65-F5344CB8AC3E}">
        <p14:creationId xmlns:p14="http://schemas.microsoft.com/office/powerpoint/2010/main" val="1106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3442138" y="190267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8125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Loss for an Example</a:t>
            </a:r>
            <a:endParaRPr lang="zh-TW" altLang="en-US" dirty="0"/>
          </a:p>
        </p:txBody>
      </p:sp>
      <p:sp>
        <p:nvSpPr>
          <p:cNvPr id="34" name="矩形 33"/>
          <p:cNvSpPr/>
          <p:nvPr/>
        </p:nvSpPr>
        <p:spPr>
          <a:xfrm>
            <a:off x="5975178" y="265505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矩形 34"/>
          <p:cNvSpPr/>
          <p:nvPr/>
        </p:nvSpPr>
        <p:spPr>
          <a:xfrm>
            <a:off x="2817906" y="2642789"/>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0" name="矩形 39"/>
          <p:cNvSpPr/>
          <p:nvPr/>
        </p:nvSpPr>
        <p:spPr>
          <a:xfrm>
            <a:off x="1634803" y="2670430"/>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3" name="直線單箭頭接點 42"/>
          <p:cNvCxnSpPr/>
          <p:nvPr/>
        </p:nvCxnSpPr>
        <p:spPr>
          <a:xfrm>
            <a:off x="5281458" y="3691209"/>
            <a:ext cx="6344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390774" y="4937099"/>
            <a:ext cx="5251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257574" y="2912406"/>
            <a:ext cx="65835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703191" y="338812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a:off x="1709009" y="2817794"/>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9" name="Object 12"/>
          <p:cNvGraphicFramePr>
            <a:graphicFrameLocks noChangeAspect="1"/>
          </p:cNvGraphicFramePr>
          <p:nvPr>
            <p:extLst>
              <p:ext uri="{D42A27DB-BD31-4B8C-83A1-F6EECF244321}">
                <p14:modId xmlns:p14="http://schemas.microsoft.com/office/powerpoint/2010/main" val="1693514708"/>
              </p:ext>
            </p:extLst>
          </p:nvPr>
        </p:nvGraphicFramePr>
        <p:xfrm>
          <a:off x="1721708" y="2722544"/>
          <a:ext cx="325438" cy="461962"/>
        </p:xfrm>
        <a:graphic>
          <a:graphicData uri="http://schemas.openxmlformats.org/presentationml/2006/ole">
            <mc:AlternateContent xmlns:mc="http://schemas.openxmlformats.org/markup-compatibility/2006">
              <mc:Choice xmlns:v="urn:schemas-microsoft-com:vml" Requires="v">
                <p:oleObj spid="_x0000_s18446" name="方程式" r:id="rId4" imgW="152280" imgH="215640" progId="Equation.3">
                  <p:embed/>
                </p:oleObj>
              </mc:Choice>
              <mc:Fallback>
                <p:oleObj name="方程式" r:id="rId4" imgW="152280" imgH="215640" progId="Equation.3">
                  <p:embed/>
                  <p:pic>
                    <p:nvPicPr>
                      <p:cNvPr id="49" name="Object 12"/>
                      <p:cNvPicPr>
                        <a:picLocks noChangeAspect="1" noChangeArrowheads="1"/>
                      </p:cNvPicPr>
                      <p:nvPr/>
                    </p:nvPicPr>
                    <p:blipFill>
                      <a:blip r:embed="rId5"/>
                      <a:srcRect/>
                      <a:stretch>
                        <a:fillRect/>
                      </a:stretch>
                    </p:blipFill>
                    <p:spPr bwMode="auto">
                      <a:xfrm>
                        <a:off x="1721708" y="2722544"/>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88102035"/>
              </p:ext>
            </p:extLst>
          </p:nvPr>
        </p:nvGraphicFramePr>
        <p:xfrm>
          <a:off x="1727004" y="3305273"/>
          <a:ext cx="352425" cy="461963"/>
        </p:xfrm>
        <a:graphic>
          <a:graphicData uri="http://schemas.openxmlformats.org/presentationml/2006/ole">
            <mc:AlternateContent xmlns:mc="http://schemas.openxmlformats.org/markup-compatibility/2006">
              <mc:Choice xmlns:v="urn:schemas-microsoft-com:vml" Requires="v">
                <p:oleObj spid="_x0000_s18447" name="方程式" r:id="rId6" imgW="164880" imgH="215640" progId="Equation.3">
                  <p:embed/>
                </p:oleObj>
              </mc:Choice>
              <mc:Fallback>
                <p:oleObj name="方程式" r:id="rId6" imgW="164880" imgH="215640" progId="Equation.3">
                  <p:embed/>
                  <p:pic>
                    <p:nvPicPr>
                      <p:cNvPr id="52" name="Object 12"/>
                      <p:cNvPicPr>
                        <a:picLocks noChangeAspect="1" noChangeArrowheads="1"/>
                      </p:cNvPicPr>
                      <p:nvPr/>
                    </p:nvPicPr>
                    <p:blipFill>
                      <a:blip r:embed="rId7"/>
                      <a:srcRect/>
                      <a:stretch>
                        <a:fillRect/>
                      </a:stretch>
                    </p:blipFill>
                    <p:spPr bwMode="auto">
                      <a:xfrm>
                        <a:off x="1727004" y="3305273"/>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2915016" y="265379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橢圓 53"/>
          <p:cNvSpPr/>
          <p:nvPr/>
        </p:nvSpPr>
        <p:spPr>
          <a:xfrm>
            <a:off x="2917358" y="3432361"/>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5" name="橢圓 54"/>
          <p:cNvSpPr/>
          <p:nvPr/>
        </p:nvSpPr>
        <p:spPr>
          <a:xfrm>
            <a:off x="2905725" y="46603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文字方塊 55"/>
          <p:cNvSpPr txBox="1"/>
          <p:nvPr/>
        </p:nvSpPr>
        <p:spPr>
          <a:xfrm rot="5400000">
            <a:off x="2902978" y="408266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9" name="矩形 58"/>
          <p:cNvSpPr/>
          <p:nvPr/>
        </p:nvSpPr>
        <p:spPr>
          <a:xfrm>
            <a:off x="1712716" y="478588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ext uri="{D42A27DB-BD31-4B8C-83A1-F6EECF244321}">
                <p14:modId xmlns:p14="http://schemas.microsoft.com/office/powerpoint/2010/main" val="1612891241"/>
              </p:ext>
            </p:extLst>
          </p:nvPr>
        </p:nvGraphicFramePr>
        <p:xfrm>
          <a:off x="1640793" y="4689113"/>
          <a:ext cx="544512" cy="488950"/>
        </p:xfrm>
        <a:graphic>
          <a:graphicData uri="http://schemas.openxmlformats.org/presentationml/2006/ole">
            <mc:AlternateContent xmlns:mc="http://schemas.openxmlformats.org/markup-compatibility/2006">
              <mc:Choice xmlns:v="urn:schemas-microsoft-com:vml" Requires="v">
                <p:oleObj spid="_x0000_s18448" name="方程式" r:id="rId8" imgW="253800" imgH="228600" progId="Equation.3">
                  <p:embed/>
                </p:oleObj>
              </mc:Choice>
              <mc:Fallback>
                <p:oleObj name="方程式" r:id="rId8" imgW="253800" imgH="228600" progId="Equation.3">
                  <p:embed/>
                  <p:pic>
                    <p:nvPicPr>
                      <p:cNvPr id="62" name="Object 12"/>
                      <p:cNvPicPr>
                        <a:picLocks noChangeAspect="1" noChangeArrowheads="1"/>
                      </p:cNvPicPr>
                      <p:nvPr/>
                    </p:nvPicPr>
                    <p:blipFill>
                      <a:blip r:embed="rId9"/>
                      <a:srcRect/>
                      <a:stretch>
                        <a:fillRect/>
                      </a:stretch>
                    </p:blipFill>
                    <p:spPr bwMode="auto">
                      <a:xfrm>
                        <a:off x="1640793" y="4689113"/>
                        <a:ext cx="5445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1588648" y="407082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2" name="文字方塊 71"/>
          <p:cNvSpPr txBox="1"/>
          <p:nvPr/>
        </p:nvSpPr>
        <p:spPr>
          <a:xfrm>
            <a:off x="4142223" y="2595207"/>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3" name="文字方塊 72"/>
          <p:cNvSpPr txBox="1"/>
          <p:nvPr/>
        </p:nvSpPr>
        <p:spPr>
          <a:xfrm>
            <a:off x="4159846" y="338070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74" name="文字方塊 73"/>
          <p:cNvSpPr txBox="1"/>
          <p:nvPr/>
        </p:nvSpPr>
        <p:spPr>
          <a:xfrm>
            <a:off x="4172026" y="4636998"/>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75" name="直線單箭頭接點 74"/>
          <p:cNvCxnSpPr>
            <a:stCxn id="53" idx="6"/>
          </p:cNvCxnSpPr>
          <p:nvPr/>
        </p:nvCxnSpPr>
        <p:spPr>
          <a:xfrm>
            <a:off x="3489174" y="2940870"/>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3489174" y="373262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3479883" y="495459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3491516" y="2940870"/>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3489174" y="2940870"/>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3489174" y="2940870"/>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3491516" y="3719440"/>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3479883" y="2940870"/>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3479883" y="3719440"/>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2055616" y="2940870"/>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2051909" y="2989244"/>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2051909" y="2989244"/>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2079429" y="2940870"/>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2046091" y="3559573"/>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2046091" y="3559573"/>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2117588" y="2940870"/>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2091219" y="3719440"/>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2091219" y="4934046"/>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rot="5400000">
            <a:off x="5917368" y="4156046"/>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4" name="文字方塊 93"/>
          <p:cNvSpPr txBox="1"/>
          <p:nvPr/>
        </p:nvSpPr>
        <p:spPr>
          <a:xfrm>
            <a:off x="5986461" y="2637225"/>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95" name="文字方塊 94"/>
          <p:cNvSpPr txBox="1"/>
          <p:nvPr/>
        </p:nvSpPr>
        <p:spPr>
          <a:xfrm>
            <a:off x="6007559" y="3445534"/>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96" name="文字方塊 95"/>
          <p:cNvSpPr txBox="1"/>
          <p:nvPr/>
        </p:nvSpPr>
        <p:spPr>
          <a:xfrm>
            <a:off x="5975178" y="4701677"/>
            <a:ext cx="631069" cy="523220"/>
          </a:xfrm>
          <a:prstGeom prst="rect">
            <a:avLst/>
          </a:prstGeom>
          <a:noFill/>
        </p:spPr>
        <p:txBody>
          <a:bodyPr wrap="square" rtlCol="0">
            <a:spAutoFit/>
          </a:bodyPr>
          <a:lstStyle/>
          <a:p>
            <a:r>
              <a:rPr lang="en-US" altLang="zh-TW" sz="2800" dirty="0"/>
              <a:t>y</a:t>
            </a:r>
            <a:r>
              <a:rPr lang="en-US" altLang="zh-TW" sz="2800" baseline="-25000" dirty="0"/>
              <a:t>10</a:t>
            </a:r>
            <a:endParaRPr lang="zh-TW" altLang="en-US" sz="2800" baseline="-25000" dirty="0"/>
          </a:p>
        </p:txBody>
      </p:sp>
      <p:sp>
        <p:nvSpPr>
          <p:cNvPr id="9" name="文字方塊 8"/>
          <p:cNvSpPr txBox="1"/>
          <p:nvPr/>
        </p:nvSpPr>
        <p:spPr>
          <a:xfrm>
            <a:off x="3237500" y="3717467"/>
            <a:ext cx="65" cy="276999"/>
          </a:xfrm>
          <a:prstGeom prst="rect">
            <a:avLst/>
          </a:prstGeom>
          <a:noFill/>
        </p:spPr>
        <p:txBody>
          <a:bodyPr wrap="none" lIns="0" tIns="0" rIns="0" bIns="0" rtlCol="0">
            <a:spAutoFit/>
          </a:bodyPr>
          <a:lstStyle/>
          <a:p>
            <a:endParaRPr lang="zh-TW" altLang="en-US" dirty="0"/>
          </a:p>
        </p:txBody>
      </p:sp>
      <p:sp>
        <p:nvSpPr>
          <p:cNvPr id="71" name="文字方塊 70"/>
          <p:cNvSpPr txBox="1"/>
          <p:nvPr/>
        </p:nvSpPr>
        <p:spPr>
          <a:xfrm>
            <a:off x="6576550" y="4109752"/>
            <a:ext cx="1154637"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Cross</a:t>
            </a:r>
          </a:p>
          <a:p>
            <a:pPr algn="ctr"/>
            <a:r>
              <a:rPr lang="en-US" altLang="zh-TW" sz="2400" dirty="0"/>
              <a:t>Entropy</a:t>
            </a:r>
          </a:p>
        </p:txBody>
      </p:sp>
      <p:pic>
        <p:nvPicPr>
          <p:cNvPr id="102" name="圖片 101"/>
          <p:cNvPicPr preferRelativeResize="0">
            <a:picLocks/>
          </p:cNvPicPr>
          <p:nvPr/>
        </p:nvPicPr>
        <p:blipFill>
          <a:blip r:embed="rId10"/>
          <a:stretch>
            <a:fillRect/>
          </a:stretch>
        </p:blipFill>
        <p:spPr>
          <a:xfrm>
            <a:off x="3890841" y="1695524"/>
            <a:ext cx="720000" cy="720000"/>
          </a:xfrm>
          <a:prstGeom prst="rect">
            <a:avLst/>
          </a:prstGeom>
          <a:ln w="38100">
            <a:solidFill>
              <a:schemeClr val="tx1"/>
            </a:solidFill>
          </a:ln>
        </p:spPr>
      </p:pic>
      <p:sp>
        <p:nvSpPr>
          <p:cNvPr id="103" name="文字方塊 102"/>
          <p:cNvSpPr txBox="1"/>
          <p:nvPr/>
        </p:nvSpPr>
        <p:spPr>
          <a:xfrm>
            <a:off x="4693567" y="1784585"/>
            <a:ext cx="654853" cy="523220"/>
          </a:xfrm>
          <a:prstGeom prst="rect">
            <a:avLst/>
          </a:prstGeom>
          <a:noFill/>
        </p:spPr>
        <p:txBody>
          <a:bodyPr wrap="square" rtlCol="0">
            <a:spAutoFit/>
          </a:bodyPr>
          <a:lstStyle/>
          <a:p>
            <a:r>
              <a:rPr lang="en-US" altLang="zh-TW" sz="2800" dirty="0"/>
              <a:t>“1”</a:t>
            </a:r>
            <a:endParaRPr lang="zh-TW" altLang="en-US" sz="2800" dirty="0"/>
          </a:p>
        </p:txBody>
      </p:sp>
      <p:pic>
        <p:nvPicPr>
          <p:cNvPr id="108" name="圖片 107"/>
          <p:cNvPicPr preferRelativeResize="0">
            <a:picLocks/>
          </p:cNvPicPr>
          <p:nvPr/>
        </p:nvPicPr>
        <p:blipFill>
          <a:blip r:embed="rId10"/>
          <a:stretch>
            <a:fillRect/>
          </a:stretch>
        </p:blipFill>
        <p:spPr>
          <a:xfrm>
            <a:off x="617004" y="3646519"/>
            <a:ext cx="720000" cy="720000"/>
          </a:xfrm>
          <a:prstGeom prst="rect">
            <a:avLst/>
          </a:prstGeom>
          <a:ln w="38100">
            <a:solidFill>
              <a:schemeClr val="tx1"/>
            </a:solidFill>
          </a:ln>
        </p:spPr>
      </p:pic>
      <p:sp>
        <p:nvSpPr>
          <p:cNvPr id="110" name="矩形 109"/>
          <p:cNvSpPr/>
          <p:nvPr/>
        </p:nvSpPr>
        <p:spPr>
          <a:xfrm>
            <a:off x="7789244" y="2657294"/>
            <a:ext cx="498951" cy="262505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1" name="文字方塊 110"/>
          <p:cNvSpPr txBox="1"/>
          <p:nvPr/>
        </p:nvSpPr>
        <p:spPr>
          <a:xfrm rot="5400000">
            <a:off x="8237055" y="409177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2" name="文字方塊 111"/>
          <p:cNvSpPr txBox="1"/>
          <p:nvPr/>
        </p:nvSpPr>
        <p:spPr>
          <a:xfrm>
            <a:off x="8227210" y="2626237"/>
            <a:ext cx="631069" cy="523220"/>
          </a:xfrm>
          <a:prstGeom prst="rect">
            <a:avLst/>
          </a:prstGeom>
          <a:noFill/>
        </p:spPr>
        <p:txBody>
          <a:bodyPr wrap="square" rtlCol="0">
            <a:spAutoFit/>
          </a:bodyPr>
          <a:lstStyle/>
          <a:p>
            <a:pPr algn="ctr"/>
            <a:r>
              <a:rPr lang="en-US" altLang="zh-TW" sz="2800" dirty="0"/>
              <a:t>1</a:t>
            </a:r>
            <a:endParaRPr lang="zh-TW" altLang="en-US" sz="2800" baseline="-25000" dirty="0"/>
          </a:p>
        </p:txBody>
      </p:sp>
      <p:sp>
        <p:nvSpPr>
          <p:cNvPr id="113" name="文字方塊 112"/>
          <p:cNvSpPr txBox="1"/>
          <p:nvPr/>
        </p:nvSpPr>
        <p:spPr>
          <a:xfrm>
            <a:off x="8227210" y="3426363"/>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4" name="文字方塊 113"/>
          <p:cNvSpPr txBox="1"/>
          <p:nvPr/>
        </p:nvSpPr>
        <p:spPr>
          <a:xfrm>
            <a:off x="8211604" y="4715769"/>
            <a:ext cx="631069" cy="523220"/>
          </a:xfrm>
          <a:prstGeom prst="rect">
            <a:avLst/>
          </a:prstGeom>
          <a:noFill/>
        </p:spPr>
        <p:txBody>
          <a:bodyPr wrap="square" rtlCol="0">
            <a:spAutoFit/>
          </a:bodyPr>
          <a:lstStyle/>
          <a:p>
            <a:pPr algn="ctr"/>
            <a:r>
              <a:rPr lang="en-US" altLang="zh-TW" sz="2800" dirty="0"/>
              <a:t>0</a:t>
            </a:r>
            <a:endParaRPr lang="zh-TW" altLang="en-US" sz="2800" baseline="-25000" dirty="0"/>
          </a:p>
        </p:txBody>
      </p:sp>
      <p:sp>
        <p:nvSpPr>
          <p:cNvPr id="115" name="左-右雙向箭號 114"/>
          <p:cNvSpPr/>
          <p:nvPr/>
        </p:nvSpPr>
        <p:spPr>
          <a:xfrm>
            <a:off x="6547946" y="3719063"/>
            <a:ext cx="1187596" cy="33487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5" name="直線接點 14"/>
          <p:cNvCxnSpPr/>
          <p:nvPr/>
        </p:nvCxnSpPr>
        <p:spPr>
          <a:xfrm flipH="1">
            <a:off x="987423" y="2022925"/>
            <a:ext cx="2728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flipH="1">
            <a:off x="5348420" y="2046195"/>
            <a:ext cx="26824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977004" y="2055524"/>
            <a:ext cx="0" cy="1480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8045430" y="2074215"/>
            <a:ext cx="0" cy="5817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816530" y="2653217"/>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9" name="橢圓 98"/>
          <p:cNvSpPr/>
          <p:nvPr/>
        </p:nvSpPr>
        <p:spPr>
          <a:xfrm>
            <a:off x="4892374" y="264511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4" name="橢圓 103"/>
          <p:cNvSpPr/>
          <p:nvPr/>
        </p:nvSpPr>
        <p:spPr>
          <a:xfrm>
            <a:off x="4894716" y="3405020"/>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5" name="橢圓 104"/>
          <p:cNvSpPr/>
          <p:nvPr/>
        </p:nvSpPr>
        <p:spPr>
          <a:xfrm>
            <a:off x="4901744" y="465169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6" name="文字方塊 105"/>
          <p:cNvSpPr txBox="1"/>
          <p:nvPr/>
        </p:nvSpPr>
        <p:spPr>
          <a:xfrm rot="5400000">
            <a:off x="4898997" y="40708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 name="矩形 2"/>
          <p:cNvSpPr/>
          <p:nvPr/>
        </p:nvSpPr>
        <p:spPr>
          <a:xfrm>
            <a:off x="7580110" y="1488616"/>
            <a:ext cx="930639"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2400" dirty="0"/>
              <a:t>target</a:t>
            </a:r>
            <a:endParaRPr lang="zh-TW" altLang="en-US" sz="2400" dirty="0"/>
          </a:p>
        </p:txBody>
      </p:sp>
      <p:sp>
        <p:nvSpPr>
          <p:cNvPr id="4" name="矩形 3"/>
          <p:cNvSpPr/>
          <p:nvPr/>
        </p:nvSpPr>
        <p:spPr>
          <a:xfrm rot="5400000">
            <a:off x="3852139" y="3617311"/>
            <a:ext cx="2691859" cy="7005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err="1"/>
              <a:t>Softmax</a:t>
            </a:r>
            <a:endParaRPr lang="zh-TW" altLang="en-US" sz="2400" dirty="0"/>
          </a:p>
        </p:txBody>
      </p:sp>
      <mc:AlternateContent xmlns:mc="http://schemas.openxmlformats.org/markup-compatibility/2006" xmlns:a14="http://schemas.microsoft.com/office/drawing/2010/main">
        <mc:Choice Requires="a14">
          <p:sp>
            <p:nvSpPr>
              <p:cNvPr id="101" name="文字方塊 100"/>
              <p:cNvSpPr txBox="1"/>
              <p:nvPr/>
            </p:nvSpPr>
            <p:spPr>
              <a:xfrm>
                <a:off x="1654317" y="5392214"/>
                <a:ext cx="3580980"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m:t>
                      </m:r>
                      <m:d>
                        <m:dPr>
                          <m:ctrlPr>
                            <a:rPr lang="en-US" altLang="zh-TW" sz="2800" b="0" i="1" smtClean="0">
                              <a:latin typeface="Cambria Math" panose="02040503050406030204" pitchFamily="18" charset="0"/>
                            </a:rPr>
                          </m:ctrlPr>
                        </m:dPr>
                        <m:e>
                          <m:r>
                            <a:rPr lang="en-US" altLang="zh-TW" sz="2800" i="1">
                              <a:latin typeface="Cambria Math" panose="02040503050406030204" pitchFamily="18" charset="0"/>
                            </a:rPr>
                            <m:t>𝑦</m:t>
                          </m:r>
                          <m:r>
                            <m:rPr>
                              <m:nor/>
                            </m:rPr>
                            <a:rPr lang="zh-TW" altLang="en-US" sz="2800" dirty="0"/>
                            <m:t> </m:t>
                          </m:r>
                          <m:r>
                            <a:rPr lang="en-US" altLang="zh-TW" sz="2800" b="0" i="1" dirty="0"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r>
                            <m:rPr>
                              <m:nor/>
                            </m:rPr>
                            <a:rPr lang="zh-TW" altLang="en-US" sz="2800" dirty="0"/>
                            <m:t> </m:t>
                          </m:r>
                        </m:e>
                      </m:d>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10</m:t>
                          </m:r>
                        </m:sup>
                        <m:e>
                          <m:acc>
                            <m:accPr>
                              <m:chr m:val="̂"/>
                              <m:ctrlPr>
                                <a:rPr lang="en-US" altLang="zh-TW" sz="2800" i="1">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acc>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1654317" y="5392214"/>
                <a:ext cx="3580980" cy="121129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7893779" y="2708000"/>
                <a:ext cx="3666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7893779" y="2708000"/>
                <a:ext cx="366639" cy="369332"/>
              </a:xfrm>
              <a:prstGeom prst="rect">
                <a:avLst/>
              </a:prstGeom>
              <a:blipFill>
                <a:blip r:embed="rId12"/>
                <a:stretch>
                  <a:fillRect l="-20000" t="-16393" r="-5166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p:cNvSpPr txBox="1"/>
              <p:nvPr/>
            </p:nvSpPr>
            <p:spPr>
              <a:xfrm>
                <a:off x="7893421" y="3473498"/>
                <a:ext cx="373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09" name="文字方塊 108"/>
              <p:cNvSpPr txBox="1">
                <a:spLocks noRot="1" noChangeAspect="1" noMove="1" noResize="1" noEditPoints="1" noAdjustHandles="1" noChangeArrowheads="1" noChangeShapeType="1" noTextEdit="1"/>
              </p:cNvSpPr>
              <p:nvPr/>
            </p:nvSpPr>
            <p:spPr>
              <a:xfrm>
                <a:off x="7893421" y="3473498"/>
                <a:ext cx="373757" cy="369332"/>
              </a:xfrm>
              <a:prstGeom prst="rect">
                <a:avLst/>
              </a:prstGeom>
              <a:blipFill>
                <a:blip r:embed="rId13"/>
                <a:stretch>
                  <a:fillRect l="-19672" t="-18333" r="-5082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9" name="文字方塊 118"/>
              <p:cNvSpPr txBox="1"/>
              <p:nvPr/>
            </p:nvSpPr>
            <p:spPr>
              <a:xfrm>
                <a:off x="7878722" y="4795595"/>
                <a:ext cx="496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b>
                          <m:r>
                            <a:rPr lang="en-US" altLang="zh-TW" sz="2400" b="0" i="1" smtClean="0">
                              <a:latin typeface="Cambria Math" panose="02040503050406030204" pitchFamily="18" charset="0"/>
                            </a:rPr>
                            <m:t>10</m:t>
                          </m:r>
                        </m:sub>
                      </m:sSub>
                    </m:oMath>
                  </m:oMathPara>
                </a14:m>
                <a:endParaRPr lang="zh-TW" altLang="en-US" sz="2400" dirty="0"/>
              </a:p>
            </p:txBody>
          </p:sp>
        </mc:Choice>
        <mc:Fallback xmlns="">
          <p:sp>
            <p:nvSpPr>
              <p:cNvPr id="119" name="文字方塊 118"/>
              <p:cNvSpPr txBox="1">
                <a:spLocks noRot="1" noChangeAspect="1" noMove="1" noResize="1" noEditPoints="1" noAdjustHandles="1" noChangeArrowheads="1" noChangeShapeType="1" noTextEdit="1"/>
              </p:cNvSpPr>
              <p:nvPr/>
            </p:nvSpPr>
            <p:spPr>
              <a:xfrm>
                <a:off x="7878722" y="4795595"/>
                <a:ext cx="496483" cy="369332"/>
              </a:xfrm>
              <a:prstGeom prst="rect">
                <a:avLst/>
              </a:prstGeom>
              <a:blipFill>
                <a:blip r:embed="rId14"/>
                <a:stretch>
                  <a:fillRect l="-14634" t="-18333" r="-37805" b="-26667"/>
                </a:stretch>
              </a:blipFill>
            </p:spPr>
            <p:txBody>
              <a:bodyPr/>
              <a:lstStyle/>
              <a:p>
                <a:r>
                  <a:rPr lang="zh-TW" altLang="en-US">
                    <a:noFill/>
                  </a:rPr>
                  <a:t> </a:t>
                </a:r>
              </a:p>
            </p:txBody>
          </p:sp>
        </mc:Fallback>
      </mc:AlternateContent>
      <p:sp>
        <p:nvSpPr>
          <p:cNvPr id="120" name="文字方塊 119"/>
          <p:cNvSpPr txBox="1"/>
          <p:nvPr/>
        </p:nvSpPr>
        <p:spPr>
          <a:xfrm rot="5400000">
            <a:off x="7791036" y="4091774"/>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7" name="文字方塊 116"/>
          <p:cNvSpPr txBox="1"/>
          <p:nvPr/>
        </p:nvSpPr>
        <p:spPr>
          <a:xfrm>
            <a:off x="2281800" y="3433484"/>
            <a:ext cx="2646238" cy="95410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800" dirty="0"/>
              <a:t>Given a set of parameters</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6093037" y="5255491"/>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093037" y="5255491"/>
                <a:ext cx="288284" cy="430887"/>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7908918" y="5247625"/>
                <a:ext cx="288284" cy="43088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𝑦</m:t>
                          </m:r>
                        </m:e>
                      </m:acc>
                    </m:oMath>
                  </m:oMathPara>
                </a14:m>
                <a:endParaRPr lang="zh-TW" altLang="en-US" sz="28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7908918" y="5247625"/>
                <a:ext cx="288284" cy="430887"/>
              </a:xfrm>
              <a:prstGeom prst="rect">
                <a:avLst/>
              </a:prstGeom>
              <a:blipFill>
                <a:blip r:embed="rId16"/>
                <a:stretch>
                  <a:fillRect/>
                </a:stretch>
              </a:blipFill>
            </p:spPr>
            <p:txBody>
              <a:bodyPr/>
              <a:lstStyle/>
              <a:p>
                <a:r>
                  <a:rPr lang="zh-TW" altLang="en-US">
                    <a:noFill/>
                  </a:rPr>
                  <a:t> </a:t>
                </a:r>
              </a:p>
            </p:txBody>
          </p:sp>
        </mc:Fallback>
      </mc:AlternateContent>
      <p:cxnSp>
        <p:nvCxnSpPr>
          <p:cNvPr id="11" name="直線接點 10"/>
          <p:cNvCxnSpPr>
            <a:stCxn id="71" idx="2"/>
          </p:cNvCxnSpPr>
          <p:nvPr/>
        </p:nvCxnSpPr>
        <p:spPr>
          <a:xfrm flipH="1">
            <a:off x="7141744" y="4940749"/>
            <a:ext cx="0" cy="1184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5314888" y="6125029"/>
            <a:ext cx="184458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02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1" grpId="0" animBg="1"/>
      <p:bldP spid="103" grpId="0"/>
      <p:bldP spid="110" grpId="0" animBg="1"/>
      <p:bldP spid="111" grpId="0"/>
      <p:bldP spid="112" grpId="0"/>
      <p:bldP spid="113" grpId="0"/>
      <p:bldP spid="114" grpId="0"/>
      <p:bldP spid="115" grpId="0" animBg="1"/>
      <p:bldP spid="3" grpId="0" animBg="1"/>
      <p:bldP spid="101" grpId="0"/>
      <p:bldP spid="5" grpId="0"/>
      <p:bldP spid="109" grpId="0"/>
      <p:bldP spid="119" grpId="0"/>
      <p:bldP spid="120" grpId="0"/>
      <p:bldP spid="8" grpId="0"/>
      <p:bldP spid="1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Total Loss</a:t>
            </a:r>
            <a:endParaRPr lang="zh-TW" altLang="en-US" dirty="0"/>
          </a:p>
        </p:txBody>
      </p:sp>
      <p:grpSp>
        <p:nvGrpSpPr>
          <p:cNvPr id="18" name="群組 17"/>
          <p:cNvGrpSpPr/>
          <p:nvPr/>
        </p:nvGrpSpPr>
        <p:grpSpPr>
          <a:xfrm>
            <a:off x="1727768" y="2298174"/>
            <a:ext cx="421911" cy="671513"/>
            <a:chOff x="510563" y="3417283"/>
            <a:chExt cx="421911" cy="671513"/>
          </a:xfrm>
        </p:grpSpPr>
        <p:sp>
          <p:nvSpPr>
            <p:cNvPr id="19" name="矩形 18"/>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0" name="矩形 19"/>
            <p:cNvSpPr/>
            <p:nvPr/>
          </p:nvSpPr>
          <p:spPr>
            <a:xfrm>
              <a:off x="510563" y="3522206"/>
              <a:ext cx="421911" cy="461665"/>
            </a:xfrm>
            <a:prstGeom prst="rect">
              <a:avLst/>
            </a:prstGeom>
          </p:spPr>
          <p:txBody>
            <a:bodyPr wrap="none">
              <a:spAutoFit/>
            </a:bodyPr>
            <a:lstStyle/>
            <a:p>
              <a:pPr algn="ctr"/>
              <a:r>
                <a:rPr lang="en-US" altLang="zh-TW" sz="2400" dirty="0"/>
                <a:t>x</a:t>
              </a:r>
              <a:r>
                <a:rPr lang="en-US" altLang="zh-TW" sz="2400" baseline="30000" dirty="0"/>
                <a:t>1</a:t>
              </a:r>
              <a:endParaRPr lang="zh-TW" altLang="en-US" sz="2400" baseline="30000" dirty="0"/>
            </a:p>
          </p:txBody>
        </p:sp>
      </p:grpSp>
      <p:grpSp>
        <p:nvGrpSpPr>
          <p:cNvPr id="21" name="群組 20"/>
          <p:cNvGrpSpPr/>
          <p:nvPr/>
        </p:nvGrpSpPr>
        <p:grpSpPr>
          <a:xfrm>
            <a:off x="1727768" y="3245279"/>
            <a:ext cx="421910" cy="671513"/>
            <a:chOff x="510564" y="3417283"/>
            <a:chExt cx="421910" cy="671513"/>
          </a:xfrm>
        </p:grpSpPr>
        <p:sp>
          <p:nvSpPr>
            <p:cNvPr id="22" name="矩形 21"/>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3" name="矩形 22"/>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2</a:t>
              </a:r>
              <a:endParaRPr lang="zh-TW" altLang="en-US" sz="2400" baseline="30000" dirty="0"/>
            </a:p>
          </p:txBody>
        </p:sp>
      </p:grpSp>
      <p:grpSp>
        <p:nvGrpSpPr>
          <p:cNvPr id="24" name="群組 23"/>
          <p:cNvGrpSpPr/>
          <p:nvPr/>
        </p:nvGrpSpPr>
        <p:grpSpPr>
          <a:xfrm>
            <a:off x="1713340" y="5606623"/>
            <a:ext cx="450765" cy="671513"/>
            <a:chOff x="496136" y="3417283"/>
            <a:chExt cx="450765" cy="671513"/>
          </a:xfrm>
        </p:grpSpPr>
        <p:sp>
          <p:nvSpPr>
            <p:cNvPr id="25" name="矩形 2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26" name="矩形 25"/>
            <p:cNvSpPr/>
            <p:nvPr/>
          </p:nvSpPr>
          <p:spPr>
            <a:xfrm>
              <a:off x="496136" y="3522206"/>
              <a:ext cx="450765" cy="461665"/>
            </a:xfrm>
            <a:prstGeom prst="rect">
              <a:avLst/>
            </a:prstGeom>
          </p:spPr>
          <p:txBody>
            <a:bodyPr wrap="none">
              <a:spAutoFit/>
            </a:bodyPr>
            <a:lstStyle/>
            <a:p>
              <a:pPr algn="ctr"/>
              <a:r>
                <a:rPr lang="en-US" altLang="zh-TW" sz="2400" dirty="0" err="1"/>
                <a:t>x</a:t>
              </a:r>
              <a:r>
                <a:rPr lang="en-US" altLang="zh-TW" sz="2400" baseline="30000" dirty="0" err="1"/>
                <a:t>N</a:t>
              </a:r>
              <a:endParaRPr lang="zh-TW" altLang="en-US" sz="2400" baseline="30000" dirty="0"/>
            </a:p>
          </p:txBody>
        </p:sp>
      </p:grpSp>
      <p:sp>
        <p:nvSpPr>
          <p:cNvPr id="27" name="矩形 26"/>
          <p:cNvSpPr/>
          <p:nvPr/>
        </p:nvSpPr>
        <p:spPr>
          <a:xfrm>
            <a:off x="2527693" y="230074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8" name="矩形 27"/>
          <p:cNvSpPr/>
          <p:nvPr/>
        </p:nvSpPr>
        <p:spPr>
          <a:xfrm>
            <a:off x="2527693" y="3239455"/>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29" name="矩形 28"/>
          <p:cNvSpPr/>
          <p:nvPr/>
        </p:nvSpPr>
        <p:spPr>
          <a:xfrm>
            <a:off x="2527693" y="5594978"/>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sp>
        <p:nvSpPr>
          <p:cNvPr id="30" name="文字方塊 29"/>
          <p:cNvSpPr txBox="1"/>
          <p:nvPr/>
        </p:nvSpPr>
        <p:spPr>
          <a:xfrm rot="5400000">
            <a:off x="1585319" y="4930674"/>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1" name="文字方塊 30"/>
          <p:cNvSpPr txBox="1"/>
          <p:nvPr/>
        </p:nvSpPr>
        <p:spPr>
          <a:xfrm rot="5400000">
            <a:off x="2658584" y="4919031"/>
            <a:ext cx="828675"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32" name="直線單箭頭接點 31"/>
          <p:cNvCxnSpPr/>
          <p:nvPr/>
        </p:nvCxnSpPr>
        <p:spPr>
          <a:xfrm flipV="1">
            <a:off x="2096310" y="2633929"/>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2093349" y="3581034"/>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2093348" y="593655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3496559" y="2628722"/>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3493598" y="3575827"/>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3493597" y="5931350"/>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群組 37"/>
          <p:cNvGrpSpPr/>
          <p:nvPr/>
        </p:nvGrpSpPr>
        <p:grpSpPr>
          <a:xfrm>
            <a:off x="3895074" y="2298174"/>
            <a:ext cx="428323" cy="671513"/>
            <a:chOff x="507357" y="3417283"/>
            <a:chExt cx="428323" cy="671513"/>
          </a:xfrm>
        </p:grpSpPr>
        <p:sp>
          <p:nvSpPr>
            <p:cNvPr id="39" name="矩形 38"/>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0" name="矩形 39"/>
            <p:cNvSpPr/>
            <p:nvPr/>
          </p:nvSpPr>
          <p:spPr>
            <a:xfrm>
              <a:off x="507357" y="3522206"/>
              <a:ext cx="428323" cy="461665"/>
            </a:xfrm>
            <a:prstGeom prst="rect">
              <a:avLst/>
            </a:prstGeom>
          </p:spPr>
          <p:txBody>
            <a:bodyPr wrap="none">
              <a:spAutoFit/>
            </a:bodyPr>
            <a:lstStyle/>
            <a:p>
              <a:pPr algn="ctr"/>
              <a:r>
                <a:rPr lang="en-US" altLang="zh-TW" sz="2400" dirty="0"/>
                <a:t>y</a:t>
              </a:r>
              <a:r>
                <a:rPr lang="en-US" altLang="zh-TW" sz="2400" baseline="30000" dirty="0"/>
                <a:t>1</a:t>
              </a:r>
              <a:endParaRPr lang="zh-TW" altLang="en-US" sz="2400" baseline="30000" dirty="0"/>
            </a:p>
          </p:txBody>
        </p:sp>
      </p:grpSp>
      <p:grpSp>
        <p:nvGrpSpPr>
          <p:cNvPr id="41" name="群組 40"/>
          <p:cNvGrpSpPr/>
          <p:nvPr/>
        </p:nvGrpSpPr>
        <p:grpSpPr>
          <a:xfrm>
            <a:off x="3895074" y="3245279"/>
            <a:ext cx="428323" cy="671513"/>
            <a:chOff x="507358" y="3417283"/>
            <a:chExt cx="428323" cy="671513"/>
          </a:xfrm>
        </p:grpSpPr>
        <p:sp>
          <p:nvSpPr>
            <p:cNvPr id="42" name="矩形 41"/>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3" name="矩形 42"/>
            <p:cNvSpPr/>
            <p:nvPr/>
          </p:nvSpPr>
          <p:spPr>
            <a:xfrm>
              <a:off x="507358" y="3522206"/>
              <a:ext cx="428323" cy="461665"/>
            </a:xfrm>
            <a:prstGeom prst="rect">
              <a:avLst/>
            </a:prstGeom>
          </p:spPr>
          <p:txBody>
            <a:bodyPr wrap="none">
              <a:spAutoFit/>
            </a:bodyPr>
            <a:lstStyle/>
            <a:p>
              <a:pPr algn="ctr"/>
              <a:r>
                <a:rPr lang="en-US" altLang="zh-TW" sz="2400" dirty="0"/>
                <a:t>y</a:t>
              </a:r>
              <a:r>
                <a:rPr lang="en-US" altLang="zh-TW" sz="2400" baseline="30000" dirty="0"/>
                <a:t>2</a:t>
              </a:r>
              <a:endParaRPr lang="zh-TW" altLang="en-US" sz="2400" baseline="30000" dirty="0"/>
            </a:p>
          </p:txBody>
        </p:sp>
      </p:grpSp>
      <p:grpSp>
        <p:nvGrpSpPr>
          <p:cNvPr id="44" name="群組 43"/>
          <p:cNvGrpSpPr/>
          <p:nvPr/>
        </p:nvGrpSpPr>
        <p:grpSpPr>
          <a:xfrm>
            <a:off x="3891065" y="5606623"/>
            <a:ext cx="436338" cy="671513"/>
            <a:chOff x="503349" y="3417283"/>
            <a:chExt cx="436338" cy="671513"/>
          </a:xfrm>
        </p:grpSpPr>
        <p:sp>
          <p:nvSpPr>
            <p:cNvPr id="45" name="矩形 4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46" name="矩形 45"/>
            <p:cNvSpPr/>
            <p:nvPr/>
          </p:nvSpPr>
          <p:spPr>
            <a:xfrm>
              <a:off x="503349" y="3522206"/>
              <a:ext cx="436338" cy="461665"/>
            </a:xfrm>
            <a:prstGeom prst="rect">
              <a:avLst/>
            </a:prstGeom>
          </p:spPr>
          <p:txBody>
            <a:bodyPr wrap="none">
              <a:spAutoFit/>
            </a:bodyPr>
            <a:lstStyle/>
            <a:p>
              <a:pPr algn="ctr"/>
              <a:r>
                <a:rPr lang="en-US" altLang="zh-TW" sz="2400" dirty="0" err="1"/>
                <a:t>y</a:t>
              </a:r>
              <a:r>
                <a:rPr lang="en-US" altLang="zh-TW" sz="2400" baseline="30000" dirty="0" err="1"/>
                <a:t>R</a:t>
              </a:r>
              <a:endParaRPr lang="zh-TW" altLang="en-US" sz="2400" baseline="30000" dirty="0"/>
            </a:p>
          </p:txBody>
        </p:sp>
      </p:grpSp>
      <p:sp>
        <p:nvSpPr>
          <p:cNvPr id="47" name="矩形 46"/>
          <p:cNvSpPr/>
          <p:nvPr/>
        </p:nvSpPr>
        <p:spPr>
          <a:xfrm>
            <a:off x="4913118" y="2298174"/>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8" name="矩形 47"/>
          <p:cNvSpPr/>
          <p:nvPr/>
        </p:nvSpPr>
        <p:spPr>
          <a:xfrm>
            <a:off x="4913117" y="3245279"/>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p:sp>
        <p:nvSpPr>
          <p:cNvPr id="49" name="矩形 48"/>
          <p:cNvSpPr/>
          <p:nvPr/>
        </p:nvSpPr>
        <p:spPr>
          <a:xfrm>
            <a:off x="4913117" y="560662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50" name="文字方塊 49"/>
              <p:cNvSpPr txBox="1"/>
              <p:nvPr/>
            </p:nvSpPr>
            <p:spPr>
              <a:xfrm>
                <a:off x="4902677" y="2471777"/>
                <a:ext cx="3914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02677" y="2471777"/>
                <a:ext cx="391454" cy="369332"/>
              </a:xfrm>
              <a:prstGeom prst="rect">
                <a:avLst/>
              </a:prstGeom>
              <a:blipFill rotWithShape="0">
                <a:blip r:embed="rId3"/>
                <a:stretch>
                  <a:fillRect l="-18750" t="-16393" r="-50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913117" y="3407287"/>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913117" y="3407287"/>
                <a:ext cx="398058" cy="369332"/>
              </a:xfrm>
              <a:prstGeom prst="rect">
                <a:avLst/>
              </a:prstGeom>
              <a:blipFill rotWithShape="0">
                <a:blip r:embed="rId4"/>
                <a:stretch>
                  <a:fillRect l="-18462" t="-18033" r="-47692"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888687" y="5803879"/>
                <a:ext cx="443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888687" y="5803879"/>
                <a:ext cx="443390" cy="369332"/>
              </a:xfrm>
              <a:prstGeom prst="rect">
                <a:avLst/>
              </a:prstGeom>
              <a:blipFill>
                <a:blip r:embed="rId5"/>
                <a:stretch>
                  <a:fillRect l="-16438" t="-16393" r="-42466" b="-24590"/>
                </a:stretch>
              </a:blipFill>
            </p:spPr>
            <p:txBody>
              <a:bodyPr/>
              <a:lstStyle/>
              <a:p>
                <a:r>
                  <a:rPr lang="zh-TW" altLang="en-US">
                    <a:noFill/>
                  </a:rPr>
                  <a:t> </a:t>
                </a:r>
              </a:p>
            </p:txBody>
          </p:sp>
        </mc:Fallback>
      </mc:AlternateContent>
      <p:sp>
        <p:nvSpPr>
          <p:cNvPr id="53" name="左-右雙向箭號 52"/>
          <p:cNvSpPr/>
          <p:nvPr/>
        </p:nvSpPr>
        <p:spPr>
          <a:xfrm>
            <a:off x="4254704" y="25901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4" name="左-右雙向箭號 53"/>
          <p:cNvSpPr/>
          <p:nvPr/>
        </p:nvSpPr>
        <p:spPr>
          <a:xfrm>
            <a:off x="4249342" y="3510848"/>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右雙向箭號 54"/>
          <p:cNvSpPr/>
          <p:nvPr/>
        </p:nvSpPr>
        <p:spPr>
          <a:xfrm>
            <a:off x="4249276" y="5851855"/>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56" name="文字方塊 55"/>
              <p:cNvSpPr txBox="1"/>
              <p:nvPr/>
            </p:nvSpPr>
            <p:spPr>
              <a:xfrm>
                <a:off x="4423381" y="2767534"/>
                <a:ext cx="4072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𝐶</m:t>
                          </m:r>
                        </m:e>
                        <m:sup>
                          <m:r>
                            <a:rPr lang="en-US" altLang="zh-TW" sz="2400" b="0" i="1" smtClean="0">
                              <a:latin typeface="Cambria Math" panose="02040503050406030204" pitchFamily="18" charset="0"/>
                            </a:rPr>
                            <m:t>1</m:t>
                          </m:r>
                        </m:sup>
                      </m:sSup>
                    </m:oMath>
                  </m:oMathPara>
                </a14:m>
                <a:endParaRPr lang="zh-TW" altLang="en-US" sz="2400" dirty="0"/>
              </a:p>
            </p:txBody>
          </p:sp>
        </mc:Choice>
        <mc:Fallback>
          <p:sp>
            <p:nvSpPr>
              <p:cNvPr id="56" name="文字方塊 55"/>
              <p:cNvSpPr txBox="1">
                <a:spLocks noRot="1" noChangeAspect="1" noMove="1" noResize="1" noEditPoints="1" noAdjustHandles="1" noChangeArrowheads="1" noChangeShapeType="1" noTextEdit="1"/>
              </p:cNvSpPr>
              <p:nvPr/>
            </p:nvSpPr>
            <p:spPr>
              <a:xfrm>
                <a:off x="4423381" y="2767534"/>
                <a:ext cx="407291" cy="369332"/>
              </a:xfrm>
              <a:prstGeom prst="rect">
                <a:avLst/>
              </a:prstGeom>
              <a:blipFill>
                <a:blip r:embed="rId6"/>
                <a:stretch>
                  <a:fillRect l="-18182" r="-7576" b="-4918"/>
                </a:stretch>
              </a:blipFill>
            </p:spPr>
            <p:txBody>
              <a:bodyPr/>
              <a:lstStyle/>
              <a:p>
                <a:r>
                  <a:rPr lang="zh-TW" altLang="en-US">
                    <a:noFill/>
                  </a:rPr>
                  <a:t> </a:t>
                </a:r>
              </a:p>
            </p:txBody>
          </p:sp>
        </mc:Fallback>
      </mc:AlternateContent>
      <p:sp>
        <p:nvSpPr>
          <p:cNvPr id="59" name="文字方塊 58"/>
          <p:cNvSpPr txBox="1"/>
          <p:nvPr/>
        </p:nvSpPr>
        <p:spPr>
          <a:xfrm rot="5400000">
            <a:off x="3746853" y="4967195"/>
            <a:ext cx="82867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60" name="文字方塊 59"/>
          <p:cNvSpPr txBox="1"/>
          <p:nvPr/>
        </p:nvSpPr>
        <p:spPr>
          <a:xfrm rot="5400000">
            <a:off x="4749949" y="4954287"/>
            <a:ext cx="828675"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64" name="群組 63"/>
          <p:cNvGrpSpPr/>
          <p:nvPr/>
        </p:nvGrpSpPr>
        <p:grpSpPr>
          <a:xfrm>
            <a:off x="1724616" y="4152253"/>
            <a:ext cx="421910" cy="671513"/>
            <a:chOff x="510564" y="3417283"/>
            <a:chExt cx="421910" cy="671513"/>
          </a:xfrm>
        </p:grpSpPr>
        <p:sp>
          <p:nvSpPr>
            <p:cNvPr id="65" name="矩形 6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30000" dirty="0"/>
            </a:p>
          </p:txBody>
        </p:sp>
        <p:sp>
          <p:nvSpPr>
            <p:cNvPr id="66" name="矩形 65"/>
            <p:cNvSpPr/>
            <p:nvPr/>
          </p:nvSpPr>
          <p:spPr>
            <a:xfrm>
              <a:off x="510564" y="3522206"/>
              <a:ext cx="421910" cy="461665"/>
            </a:xfrm>
            <a:prstGeom prst="rect">
              <a:avLst/>
            </a:prstGeom>
          </p:spPr>
          <p:txBody>
            <a:bodyPr wrap="none">
              <a:spAutoFit/>
            </a:bodyPr>
            <a:lstStyle/>
            <a:p>
              <a:pPr algn="ctr"/>
              <a:r>
                <a:rPr lang="en-US" altLang="zh-TW" sz="2400" dirty="0"/>
                <a:t>x</a:t>
              </a:r>
              <a:r>
                <a:rPr lang="en-US" altLang="zh-TW" sz="2400" baseline="30000" dirty="0"/>
                <a:t>3</a:t>
              </a:r>
              <a:endParaRPr lang="zh-TW" altLang="en-US" sz="2400" baseline="30000" dirty="0"/>
            </a:p>
          </p:txBody>
        </p:sp>
      </p:grpSp>
      <p:sp>
        <p:nvSpPr>
          <p:cNvPr id="67" name="矩形 66"/>
          <p:cNvSpPr/>
          <p:nvPr/>
        </p:nvSpPr>
        <p:spPr>
          <a:xfrm>
            <a:off x="2524541" y="4146429"/>
            <a:ext cx="965905" cy="68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NN</a:t>
            </a:r>
            <a:endParaRPr lang="zh-TW" altLang="en-US" sz="2400" dirty="0"/>
          </a:p>
        </p:txBody>
      </p:sp>
      <p:cxnSp>
        <p:nvCxnSpPr>
          <p:cNvPr id="68" name="直線單箭頭接點 67"/>
          <p:cNvCxnSpPr/>
          <p:nvPr/>
        </p:nvCxnSpPr>
        <p:spPr>
          <a:xfrm flipV="1">
            <a:off x="2090197" y="4488008"/>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490446" y="4482801"/>
            <a:ext cx="4170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0" name="群組 69"/>
          <p:cNvGrpSpPr/>
          <p:nvPr/>
        </p:nvGrpSpPr>
        <p:grpSpPr>
          <a:xfrm>
            <a:off x="3891923" y="4152253"/>
            <a:ext cx="428322" cy="671513"/>
            <a:chOff x="507359" y="3417283"/>
            <a:chExt cx="428322" cy="671513"/>
          </a:xfrm>
        </p:grpSpPr>
        <p:sp>
          <p:nvSpPr>
            <p:cNvPr id="71" name="矩形 70"/>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400" baseline="30000" dirty="0"/>
            </a:p>
          </p:txBody>
        </p:sp>
        <p:sp>
          <p:nvSpPr>
            <p:cNvPr id="72" name="矩形 71"/>
            <p:cNvSpPr/>
            <p:nvPr/>
          </p:nvSpPr>
          <p:spPr>
            <a:xfrm>
              <a:off x="507359" y="3522206"/>
              <a:ext cx="428322" cy="461665"/>
            </a:xfrm>
            <a:prstGeom prst="rect">
              <a:avLst/>
            </a:prstGeom>
          </p:spPr>
          <p:txBody>
            <a:bodyPr wrap="none">
              <a:spAutoFit/>
            </a:bodyPr>
            <a:lstStyle/>
            <a:p>
              <a:pPr algn="ctr"/>
              <a:r>
                <a:rPr lang="en-US" altLang="zh-TW" sz="2400" dirty="0"/>
                <a:t>y</a:t>
              </a:r>
              <a:r>
                <a:rPr lang="en-US" altLang="zh-TW" sz="2400" baseline="30000" dirty="0"/>
                <a:t>3</a:t>
              </a:r>
              <a:endParaRPr lang="zh-TW" altLang="en-US" sz="2400" baseline="30000" dirty="0"/>
            </a:p>
          </p:txBody>
        </p:sp>
      </p:grpSp>
      <p:sp>
        <p:nvSpPr>
          <p:cNvPr id="73" name="矩形 72"/>
          <p:cNvSpPr/>
          <p:nvPr/>
        </p:nvSpPr>
        <p:spPr>
          <a:xfrm>
            <a:off x="4909965" y="4152253"/>
            <a:ext cx="271463" cy="6715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4" name="文字方塊 73"/>
              <p:cNvSpPr txBox="1"/>
              <p:nvPr/>
            </p:nvSpPr>
            <p:spPr>
              <a:xfrm>
                <a:off x="4909965" y="4314261"/>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4909965" y="4314261"/>
                <a:ext cx="398058" cy="369332"/>
              </a:xfrm>
              <a:prstGeom prst="rect">
                <a:avLst/>
              </a:prstGeom>
              <a:blipFill rotWithShape="0">
                <a:blip r:embed="rId7"/>
                <a:stretch>
                  <a:fillRect l="-18182" t="-18333" r="-46970" b="-26667"/>
                </a:stretch>
              </a:blipFill>
            </p:spPr>
            <p:txBody>
              <a:bodyPr/>
              <a:lstStyle/>
              <a:p>
                <a:r>
                  <a:rPr lang="zh-TW" altLang="en-US">
                    <a:noFill/>
                  </a:rPr>
                  <a:t> </a:t>
                </a:r>
              </a:p>
            </p:txBody>
          </p:sp>
        </mc:Fallback>
      </mc:AlternateContent>
      <p:sp>
        <p:nvSpPr>
          <p:cNvPr id="75" name="左-右雙向箭號 74"/>
          <p:cNvSpPr/>
          <p:nvPr/>
        </p:nvSpPr>
        <p:spPr>
          <a:xfrm>
            <a:off x="4246190" y="4417822"/>
            <a:ext cx="602650" cy="1810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 name="文字方塊 5"/>
          <p:cNvSpPr txBox="1"/>
          <p:nvPr/>
        </p:nvSpPr>
        <p:spPr>
          <a:xfrm>
            <a:off x="508787" y="1640875"/>
            <a:ext cx="3580190" cy="523220"/>
          </a:xfrm>
          <a:prstGeom prst="rect">
            <a:avLst/>
          </a:prstGeom>
          <a:noFill/>
        </p:spPr>
        <p:txBody>
          <a:bodyPr wrap="square" rtlCol="0">
            <a:spAutoFit/>
          </a:bodyPr>
          <a:lstStyle/>
          <a:p>
            <a:r>
              <a:rPr lang="en-US" altLang="zh-TW" sz="2800" dirty="0"/>
              <a:t>For all training data …</a:t>
            </a:r>
            <a:endParaRPr lang="zh-TW" altLang="en-US" sz="2800" dirty="0"/>
          </a:p>
        </p:txBody>
      </p:sp>
      <p:pic>
        <p:nvPicPr>
          <p:cNvPr id="90" name="圖片 89"/>
          <p:cNvPicPr preferRelativeResize="0">
            <a:picLocks/>
          </p:cNvPicPr>
          <p:nvPr/>
        </p:nvPicPr>
        <p:blipFill>
          <a:blip r:embed="rId8"/>
          <a:stretch>
            <a:fillRect/>
          </a:stretch>
        </p:blipFill>
        <p:spPr>
          <a:xfrm>
            <a:off x="915322" y="2314599"/>
            <a:ext cx="720000" cy="720000"/>
          </a:xfrm>
          <a:prstGeom prst="rect">
            <a:avLst/>
          </a:prstGeom>
          <a:ln w="38100">
            <a:solidFill>
              <a:schemeClr val="tx1"/>
            </a:solidFill>
          </a:ln>
        </p:spPr>
      </p:pic>
      <p:pic>
        <p:nvPicPr>
          <p:cNvPr id="92" name="圖片 91"/>
          <p:cNvPicPr preferRelativeResize="0">
            <a:picLocks/>
          </p:cNvPicPr>
          <p:nvPr/>
        </p:nvPicPr>
        <p:blipFill>
          <a:blip r:embed="rId9"/>
          <a:stretch>
            <a:fillRect/>
          </a:stretch>
        </p:blipFill>
        <p:spPr>
          <a:xfrm>
            <a:off x="894572" y="3258994"/>
            <a:ext cx="720000" cy="720000"/>
          </a:xfrm>
          <a:prstGeom prst="rect">
            <a:avLst/>
          </a:prstGeom>
          <a:ln w="38100">
            <a:solidFill>
              <a:schemeClr val="tx1"/>
            </a:solidFill>
          </a:ln>
        </p:spPr>
      </p:pic>
      <p:pic>
        <p:nvPicPr>
          <p:cNvPr id="93" name="圖片 92"/>
          <p:cNvPicPr preferRelativeResize="0">
            <a:picLocks/>
          </p:cNvPicPr>
          <p:nvPr/>
        </p:nvPicPr>
        <p:blipFill>
          <a:blip r:embed="rId10"/>
          <a:stretch>
            <a:fillRect/>
          </a:stretch>
        </p:blipFill>
        <p:spPr>
          <a:xfrm>
            <a:off x="894572" y="4139587"/>
            <a:ext cx="720000" cy="720000"/>
          </a:xfrm>
          <a:prstGeom prst="rect">
            <a:avLst/>
          </a:prstGeom>
          <a:ln w="38100">
            <a:solidFill>
              <a:schemeClr val="tx1"/>
            </a:solidFill>
          </a:ln>
        </p:spPr>
      </p:pic>
      <p:pic>
        <p:nvPicPr>
          <p:cNvPr id="94" name="圖片 93"/>
          <p:cNvPicPr preferRelativeResize="0">
            <a:picLocks/>
          </p:cNvPicPr>
          <p:nvPr/>
        </p:nvPicPr>
        <p:blipFill>
          <a:blip r:embed="rId11"/>
          <a:stretch>
            <a:fillRect/>
          </a:stretch>
        </p:blipFill>
        <p:spPr>
          <a:xfrm>
            <a:off x="894572" y="5594978"/>
            <a:ext cx="720000" cy="720000"/>
          </a:xfrm>
          <a:prstGeom prst="rect">
            <a:avLst/>
          </a:prstGeom>
          <a:ln w="38100">
            <a:solidFill>
              <a:schemeClr val="tx1"/>
            </a:solidFill>
          </a:ln>
        </p:spPr>
      </p:pic>
      <mc:AlternateContent xmlns:mc="http://schemas.openxmlformats.org/markup-compatibility/2006">
        <mc:Choice xmlns:a14="http://schemas.microsoft.com/office/drawing/2010/main" Requires="a14">
          <p:sp>
            <p:nvSpPr>
              <p:cNvPr id="7" name="文字方塊 6"/>
              <p:cNvSpPr txBox="1"/>
              <p:nvPr/>
            </p:nvSpPr>
            <p:spPr>
              <a:xfrm>
                <a:off x="6563165" y="983675"/>
                <a:ext cx="17495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𝐶</m:t>
                              </m:r>
                            </m:e>
                            <m:sup>
                              <m:r>
                                <a:rPr lang="en-US" altLang="zh-TW" sz="2800" b="0" i="1" smtClean="0">
                                  <a:latin typeface="Cambria Math" panose="02040503050406030204" pitchFamily="18" charset="0"/>
                                </a:rPr>
                                <m:t>𝑛</m:t>
                              </m:r>
                            </m:sup>
                          </m:sSup>
                        </m:e>
                      </m:nary>
                    </m:oMath>
                  </m:oMathPara>
                </a14:m>
                <a:endParaRPr lang="zh-TW" altLang="en-US" sz="2800" dirty="0"/>
              </a:p>
            </p:txBody>
          </p:sp>
        </mc:Choice>
        <mc:Fallback>
          <p:sp>
            <p:nvSpPr>
              <p:cNvPr id="7" name="文字方塊 6"/>
              <p:cNvSpPr txBox="1">
                <a:spLocks noRot="1" noChangeAspect="1" noMove="1" noResize="1" noEditPoints="1" noAdjustHandles="1" noChangeArrowheads="1" noChangeShapeType="1" noTextEdit="1"/>
              </p:cNvSpPr>
              <p:nvPr/>
            </p:nvSpPr>
            <p:spPr>
              <a:xfrm>
                <a:off x="6563165" y="983675"/>
                <a:ext cx="1749517" cy="121155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5" name="文字方塊 94"/>
              <p:cNvSpPr txBox="1"/>
              <p:nvPr/>
            </p:nvSpPr>
            <p:spPr>
              <a:xfrm>
                <a:off x="5487022" y="5159357"/>
                <a:ext cx="3318188" cy="138499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800" dirty="0"/>
                  <a:t>Find </a:t>
                </a:r>
                <a:r>
                  <a:rPr lang="en-US" altLang="zh-TW" sz="2800" b="1" i="1" u="sng" dirty="0"/>
                  <a:t>the network parameters </a:t>
                </a:r>
                <a14:m>
                  <m:oMath xmlns:m="http://schemas.openxmlformats.org/officeDocument/2006/math">
                    <m:sSup>
                      <m:sSupPr>
                        <m:ctrlPr>
                          <a:rPr lang="en-US" altLang="zh-TW" sz="2800" b="1" i="1" u="sng">
                            <a:latin typeface="Cambria Math" panose="02040503050406030204" pitchFamily="18" charset="0"/>
                          </a:rPr>
                        </m:ctrlPr>
                      </m:sSupPr>
                      <m:e>
                        <m:r>
                          <a:rPr lang="zh-TW" altLang="en-US" sz="2800" b="1" i="1" u="sng">
                            <a:latin typeface="Cambria Math" panose="02040503050406030204" pitchFamily="18" charset="0"/>
                          </a:rPr>
                          <m:t>𝜽</m:t>
                        </m:r>
                      </m:e>
                      <m:sup>
                        <m:r>
                          <a:rPr lang="en-US" altLang="zh-TW" sz="2800" b="1" i="1" u="sng">
                            <a:latin typeface="Cambria Math" panose="02040503050406030204" pitchFamily="18" charset="0"/>
                          </a:rPr>
                          <m:t>∗</m:t>
                        </m:r>
                      </m:sup>
                    </m:sSup>
                  </m:oMath>
                </a14:m>
                <a:r>
                  <a:rPr lang="en-US" altLang="zh-TW" sz="2800" dirty="0"/>
                  <a:t> that minimize total loss L</a:t>
                </a:r>
                <a:endParaRPr lang="zh-TW" altLang="en-US" sz="2800" dirty="0"/>
              </a:p>
            </p:txBody>
          </p:sp>
        </mc:Choice>
        <mc:Fallback xmlns="">
          <p:sp>
            <p:nvSpPr>
              <p:cNvPr id="95" name="文字方塊 94"/>
              <p:cNvSpPr txBox="1">
                <a:spLocks noRot="1" noChangeAspect="1" noMove="1" noResize="1" noEditPoints="1" noAdjustHandles="1" noChangeArrowheads="1" noChangeShapeType="1" noTextEdit="1"/>
              </p:cNvSpPr>
              <p:nvPr/>
            </p:nvSpPr>
            <p:spPr>
              <a:xfrm>
                <a:off x="5487022" y="5159357"/>
                <a:ext cx="3318188" cy="1384995"/>
              </a:xfrm>
              <a:prstGeom prst="rect">
                <a:avLst/>
              </a:prstGeom>
              <a:blipFill>
                <a:blip r:embed="rId13"/>
                <a:stretch>
                  <a:fillRect/>
                </a:stretch>
              </a:blipFill>
            </p:spPr>
            <p:txBody>
              <a:bodyPr/>
              <a:lstStyle/>
              <a:p>
                <a:r>
                  <a:rPr lang="zh-TW" altLang="en-US">
                    <a:noFill/>
                  </a:rPr>
                  <a:t> </a:t>
                </a:r>
              </a:p>
            </p:txBody>
          </p:sp>
        </mc:Fallback>
      </mc:AlternateContent>
      <p:sp>
        <p:nvSpPr>
          <p:cNvPr id="77" name="文字方塊 76"/>
          <p:cNvSpPr txBox="1"/>
          <p:nvPr/>
        </p:nvSpPr>
        <p:spPr>
          <a:xfrm>
            <a:off x="5467155" y="398990"/>
            <a:ext cx="1805606" cy="523220"/>
          </a:xfrm>
          <a:prstGeom prst="rect">
            <a:avLst/>
          </a:prstGeom>
          <a:noFill/>
        </p:spPr>
        <p:txBody>
          <a:bodyPr wrap="square" rtlCol="0">
            <a:spAutoFit/>
          </a:bodyPr>
          <a:lstStyle/>
          <a:p>
            <a:r>
              <a:rPr lang="en-US" altLang="zh-TW" sz="2800" dirty="0"/>
              <a:t>Total Loss:</a:t>
            </a:r>
            <a:endParaRPr lang="zh-TW" altLang="en-US" sz="2800" dirty="0"/>
          </a:p>
        </p:txBody>
      </p:sp>
      <mc:AlternateContent xmlns:mc="http://schemas.openxmlformats.org/markup-compatibility/2006">
        <mc:Choice xmlns:a14="http://schemas.microsoft.com/office/drawing/2010/main" Requires="a14">
          <p:sp>
            <p:nvSpPr>
              <p:cNvPr id="76" name="文字方塊 75"/>
              <p:cNvSpPr txBox="1"/>
              <p:nvPr/>
            </p:nvSpPr>
            <p:spPr>
              <a:xfrm>
                <a:off x="4423381" y="3685525"/>
                <a:ext cx="4138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b="0" i="1" smtClean="0">
                              <a:latin typeface="Cambria Math" panose="02040503050406030204" pitchFamily="18" charset="0"/>
                            </a:rPr>
                            <m:t>2</m:t>
                          </m:r>
                        </m:sup>
                      </m:sSup>
                    </m:oMath>
                  </m:oMathPara>
                </a14:m>
                <a:endParaRPr lang="zh-TW" altLang="en-US" sz="2400" dirty="0"/>
              </a:p>
            </p:txBody>
          </p:sp>
        </mc:Choice>
        <mc:Fallback>
          <p:sp>
            <p:nvSpPr>
              <p:cNvPr id="76" name="文字方塊 75"/>
              <p:cNvSpPr txBox="1">
                <a:spLocks noRot="1" noChangeAspect="1" noMove="1" noResize="1" noEditPoints="1" noAdjustHandles="1" noChangeArrowheads="1" noChangeShapeType="1" noTextEdit="1"/>
              </p:cNvSpPr>
              <p:nvPr/>
            </p:nvSpPr>
            <p:spPr>
              <a:xfrm>
                <a:off x="4423381" y="3685525"/>
                <a:ext cx="413895" cy="369332"/>
              </a:xfrm>
              <a:prstGeom prst="rect">
                <a:avLst/>
              </a:prstGeom>
              <a:blipFill>
                <a:blip r:embed="rId14"/>
                <a:stretch>
                  <a:fillRect l="-17647" t="-1667" r="-5882" b="-666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8" name="文字方塊 77"/>
              <p:cNvSpPr txBox="1"/>
              <p:nvPr/>
            </p:nvSpPr>
            <p:spPr>
              <a:xfrm>
                <a:off x="4429885" y="4561823"/>
                <a:ext cx="4138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i="1">
                              <a:latin typeface="Cambria Math" panose="02040503050406030204" pitchFamily="18" charset="0"/>
                            </a:rPr>
                            <m:t>3</m:t>
                          </m:r>
                        </m:sup>
                      </m:sSup>
                    </m:oMath>
                  </m:oMathPara>
                </a14:m>
                <a:endParaRPr lang="zh-TW" altLang="en-US" sz="2400" dirty="0"/>
              </a:p>
            </p:txBody>
          </p:sp>
        </mc:Choice>
        <mc:Fallback>
          <p:sp>
            <p:nvSpPr>
              <p:cNvPr id="78" name="文字方塊 77"/>
              <p:cNvSpPr txBox="1">
                <a:spLocks noRot="1" noChangeAspect="1" noMove="1" noResize="1" noEditPoints="1" noAdjustHandles="1" noChangeArrowheads="1" noChangeShapeType="1" noTextEdit="1"/>
              </p:cNvSpPr>
              <p:nvPr/>
            </p:nvSpPr>
            <p:spPr>
              <a:xfrm>
                <a:off x="4429885" y="4561823"/>
                <a:ext cx="413895" cy="369332"/>
              </a:xfrm>
              <a:prstGeom prst="rect">
                <a:avLst/>
              </a:prstGeom>
              <a:blipFill>
                <a:blip r:embed="rId15"/>
                <a:stretch>
                  <a:fillRect l="-17647" r="-5882" b="-65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9" name="文字方塊 78"/>
              <p:cNvSpPr txBox="1"/>
              <p:nvPr/>
            </p:nvSpPr>
            <p:spPr>
              <a:xfrm>
                <a:off x="4437895" y="6027539"/>
                <a:ext cx="4592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𝐶</m:t>
                          </m:r>
                        </m:e>
                        <m:sup>
                          <m:r>
                            <a:rPr lang="en-US" altLang="zh-TW" sz="2400" b="0" i="1" smtClean="0">
                              <a:latin typeface="Cambria Math" panose="02040503050406030204" pitchFamily="18" charset="0"/>
                            </a:rPr>
                            <m:t>𝑁</m:t>
                          </m:r>
                        </m:sup>
                      </m:sSup>
                    </m:oMath>
                  </m:oMathPara>
                </a14:m>
                <a:endParaRPr lang="zh-TW" altLang="en-US" sz="2400" dirty="0"/>
              </a:p>
            </p:txBody>
          </p:sp>
        </mc:Choice>
        <mc:Fallback>
          <p:sp>
            <p:nvSpPr>
              <p:cNvPr id="79" name="文字方塊 78"/>
              <p:cNvSpPr txBox="1">
                <a:spLocks noRot="1" noChangeAspect="1" noMove="1" noResize="1" noEditPoints="1" noAdjustHandles="1" noChangeArrowheads="1" noChangeShapeType="1" noTextEdit="1"/>
              </p:cNvSpPr>
              <p:nvPr/>
            </p:nvSpPr>
            <p:spPr>
              <a:xfrm>
                <a:off x="4437895" y="6027539"/>
                <a:ext cx="459228" cy="369332"/>
              </a:xfrm>
              <a:prstGeom prst="rect">
                <a:avLst/>
              </a:prstGeom>
              <a:blipFill>
                <a:blip r:embed="rId16"/>
                <a:stretch>
                  <a:fillRect l="-14667" r="-5333" b="-6667"/>
                </a:stretch>
              </a:blipFill>
            </p:spPr>
            <p:txBody>
              <a:bodyPr/>
              <a:lstStyle/>
              <a:p>
                <a:r>
                  <a:rPr lang="zh-TW" altLang="en-US">
                    <a:noFill/>
                  </a:rPr>
                  <a:t> </a:t>
                </a:r>
              </a:p>
            </p:txBody>
          </p:sp>
        </mc:Fallback>
      </mc:AlternateContent>
      <p:sp>
        <p:nvSpPr>
          <p:cNvPr id="9" name="矩形 8"/>
          <p:cNvSpPr/>
          <p:nvPr/>
        </p:nvSpPr>
        <p:spPr>
          <a:xfrm>
            <a:off x="6491961" y="958274"/>
            <a:ext cx="1850601" cy="132660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5487022" y="3113965"/>
            <a:ext cx="331510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800" dirty="0"/>
              <a:t>Find </a:t>
            </a:r>
            <a:r>
              <a:rPr lang="en-US" altLang="zh-TW" sz="2800" b="1" i="1" u="sng" dirty="0"/>
              <a:t>a function in function set </a:t>
            </a:r>
            <a:r>
              <a:rPr lang="en-US" altLang="zh-TW" sz="2800" dirty="0"/>
              <a:t>that minimizes total loss L</a:t>
            </a:r>
            <a:endParaRPr lang="zh-TW" altLang="en-US" sz="2800" dirty="0"/>
          </a:p>
        </p:txBody>
      </p:sp>
      <p:sp>
        <p:nvSpPr>
          <p:cNvPr id="4" name="向下箭號 3"/>
          <p:cNvSpPr/>
          <p:nvPr/>
        </p:nvSpPr>
        <p:spPr>
          <a:xfrm>
            <a:off x="6749969" y="2552127"/>
            <a:ext cx="697424" cy="55427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2" name="向下箭號 81"/>
          <p:cNvSpPr/>
          <p:nvPr/>
        </p:nvSpPr>
        <p:spPr>
          <a:xfrm>
            <a:off x="6749969" y="4542207"/>
            <a:ext cx="697424" cy="5334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83" name="圖片 82"/>
          <p:cNvPicPr preferRelativeResize="0">
            <a:picLocks/>
          </p:cNvPicPr>
          <p:nvPr/>
        </p:nvPicPr>
        <p:blipFill>
          <a:blip r:embed="rId17"/>
          <a:stretch>
            <a:fillRect/>
          </a:stretch>
        </p:blipFill>
        <p:spPr>
          <a:xfrm>
            <a:off x="893866" y="4136973"/>
            <a:ext cx="720000" cy="720000"/>
          </a:xfrm>
          <a:prstGeom prst="rect">
            <a:avLst/>
          </a:prstGeom>
          <a:ln w="38100">
            <a:solidFill>
              <a:schemeClr val="tx1"/>
            </a:solidFill>
          </a:ln>
        </p:spPr>
      </p:pic>
      <p:pic>
        <p:nvPicPr>
          <p:cNvPr id="84" name="圖片 83"/>
          <p:cNvPicPr preferRelativeResize="0">
            <a:picLocks/>
          </p:cNvPicPr>
          <p:nvPr/>
        </p:nvPicPr>
        <p:blipFill>
          <a:blip r:embed="rId10"/>
          <a:stretch>
            <a:fillRect/>
          </a:stretch>
        </p:blipFill>
        <p:spPr>
          <a:xfrm>
            <a:off x="893267" y="5606622"/>
            <a:ext cx="720000" cy="720000"/>
          </a:xfrm>
          <a:prstGeom prst="rect">
            <a:avLst/>
          </a:prstGeom>
          <a:ln w="38100">
            <a:solidFill>
              <a:schemeClr val="tx1"/>
            </a:solidFill>
          </a:ln>
        </p:spPr>
      </p:pic>
      <p:pic>
        <p:nvPicPr>
          <p:cNvPr id="85" name="圖片 84"/>
          <p:cNvPicPr preferRelativeResize="0">
            <a:picLocks/>
          </p:cNvPicPr>
          <p:nvPr/>
        </p:nvPicPr>
        <p:blipFill>
          <a:blip r:embed="rId18"/>
          <a:stretch>
            <a:fillRect/>
          </a:stretch>
        </p:blipFill>
        <p:spPr>
          <a:xfrm>
            <a:off x="890958" y="5600800"/>
            <a:ext cx="720000" cy="720000"/>
          </a:xfrm>
          <a:prstGeom prst="rect">
            <a:avLst/>
          </a:prstGeom>
          <a:ln w="38100">
            <a:solidFill>
              <a:schemeClr val="tx1"/>
            </a:solidFill>
          </a:ln>
        </p:spPr>
      </p:pic>
    </p:spTree>
    <p:extLst>
      <p:ext uri="{BB962C8B-B14F-4D97-AF65-F5344CB8AC3E}">
        <p14:creationId xmlns:p14="http://schemas.microsoft.com/office/powerpoint/2010/main" val="92475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p:bldP spid="31" grpId="0"/>
      <p:bldP spid="47" grpId="0" animBg="1"/>
      <p:bldP spid="48" grpId="0" animBg="1"/>
      <p:bldP spid="49" grpId="0" animBg="1"/>
      <p:bldP spid="50" grpId="0"/>
      <p:bldP spid="51" grpId="0"/>
      <p:bldP spid="52" grpId="0"/>
      <p:bldP spid="53" grpId="0" animBg="1"/>
      <p:bldP spid="54" grpId="0" animBg="1"/>
      <p:bldP spid="55" grpId="0" animBg="1"/>
      <p:bldP spid="56" grpId="0"/>
      <p:bldP spid="59" grpId="0"/>
      <p:bldP spid="60" grpId="0"/>
      <p:bldP spid="67" grpId="0" animBg="1"/>
      <p:bldP spid="73" grpId="0" animBg="1"/>
      <p:bldP spid="74" grpId="0"/>
      <p:bldP spid="75" grpId="0" animBg="1"/>
      <p:bldP spid="7" grpId="0"/>
      <p:bldP spid="95" grpId="0" animBg="1"/>
      <p:bldP spid="77" grpId="0"/>
      <p:bldP spid="76" grpId="0"/>
      <p:bldP spid="78" grpId="0"/>
      <p:bldP spid="79" grpId="0"/>
      <p:bldP spid="9" grpId="0" animBg="1"/>
      <p:bldP spid="81" grpId="0" animBg="1"/>
      <p:bldP spid="4"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634241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1342717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7129518" y="2142624"/>
                <a:ext cx="962443" cy="34854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f>
                                <m:fPr>
                                  <m:ctrlPr>
                                    <a:rPr lang="en-US" altLang="zh-TW" sz="2800" i="1" smtClean="0">
                                      <a:latin typeface="Cambria Math" panose="02040503050406030204" pitchFamily="18" charset="0"/>
                                    </a:rPr>
                                  </m:ctrlPr>
                                </m:fPr>
                                <m:num>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smtClean="0">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den>
                              </m:f>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2</m:t>
                                      </m:r>
                                    </m:sub>
                                  </m:sSub>
                                </m:den>
                              </m:f>
                            </m:e>
                            <m:e>
                              <m:r>
                                <a:rPr lang="zh-TW" altLang="en-US" sz="2800" i="1" smtClean="0">
                                  <a:latin typeface="Cambria Math" panose="02040503050406030204" pitchFamily="18" charset="0"/>
                                </a:rPr>
                                <m:t>⋮</m:t>
                              </m:r>
                            </m:e>
                            <m:e>
                              <m:f>
                                <m:fPr>
                                  <m:ctrlPr>
                                    <a:rPr lang="en-US" altLang="zh-TW" sz="2800" i="1">
                                      <a:latin typeface="Cambria Math" panose="02040503050406030204" pitchFamily="18" charset="0"/>
                                    </a:rPr>
                                  </m:ctrlPr>
                                </m:fPr>
                                <m:num>
                                  <m:r>
                                    <a:rPr lang="en-US" altLang="zh-TW" sz="2800" i="1">
                                      <a:latin typeface="Cambria Math" panose="02040503050406030204" pitchFamily="18" charset="0"/>
                                    </a:rPr>
                                    <m:t>𝜕</m:t>
                                  </m:r>
                                  <m:r>
                                    <a:rPr lang="en-US" altLang="zh-TW" sz="2800" b="0" i="1" smtClean="0">
                                      <a:latin typeface="Cambria Math" panose="02040503050406030204" pitchFamily="18" charset="0"/>
                                    </a:rPr>
                                    <m:t>𝐿</m:t>
                                  </m:r>
                                </m:num>
                                <m:den>
                                  <m:r>
                                    <a:rPr lang="en-US" altLang="zh-TW" sz="2800" i="1">
                                      <a:latin typeface="Cambria Math" panose="02040503050406030204" pitchFamily="18" charset="0"/>
                                    </a:rPr>
                                    <m:t>𝜕</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𝑏</m:t>
                                      </m:r>
                                    </m:e>
                                    <m:sub>
                                      <m:r>
                                        <a:rPr lang="en-US" altLang="zh-TW" sz="2800" b="0" i="1" smtClean="0">
                                          <a:latin typeface="Cambria Math" panose="02040503050406030204" pitchFamily="18" charset="0"/>
                                        </a:rPr>
                                        <m:t>1</m:t>
                                      </m:r>
                                    </m:sub>
                                  </m:sSub>
                                </m:den>
                              </m:f>
                            </m:e>
                            <m:e>
                              <m:r>
                                <a:rPr lang="zh-TW" altLang="en-US" sz="2800" i="1">
                                  <a:latin typeface="Cambria Math" panose="02040503050406030204" pitchFamily="18" charset="0"/>
                                </a:rPr>
                                <m:t>⋮</m:t>
                              </m:r>
                            </m:e>
                          </m:eqArr>
                        </m:e>
                      </m:d>
                    </m:oMath>
                  </m:oMathPara>
                </a14:m>
                <a:endParaRPr lang="zh-TW" altLang="en-US" sz="28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7129518" y="2142624"/>
                <a:ext cx="962443" cy="3485441"/>
              </a:xfrm>
              <a:prstGeom prst="rect">
                <a:avLst/>
              </a:prstGeom>
              <a:blipFill rotWithShape="0">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086600" y="3668267"/>
                <a:ext cx="8605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086600" y="3668267"/>
                <a:ext cx="860557" cy="430887"/>
              </a:xfrm>
              <a:prstGeom prst="rect">
                <a:avLst/>
              </a:prstGeom>
              <a:blipFill rotWithShape="0">
                <a:blip r:embed="rId19"/>
                <a:stretch>
                  <a:fillRect/>
                </a:stretch>
              </a:blipFill>
            </p:spPr>
            <p:txBody>
              <a:bodyPr/>
              <a:lstStyle/>
              <a:p>
                <a:r>
                  <a:rPr lang="zh-TW" altLang="en-US">
                    <a:noFill/>
                  </a:rPr>
                  <a:t> </a:t>
                </a:r>
              </a:p>
            </p:txBody>
          </p:sp>
        </mc:Fallback>
      </mc:AlternateContent>
      <p:sp>
        <p:nvSpPr>
          <p:cNvPr id="42" name="文字方塊 41"/>
          <p:cNvSpPr txBox="1"/>
          <p:nvPr/>
        </p:nvSpPr>
        <p:spPr>
          <a:xfrm>
            <a:off x="5978189" y="5733860"/>
            <a:ext cx="2302657" cy="523220"/>
          </a:xfrm>
          <a:prstGeom prst="rect">
            <a:avLst/>
          </a:prstGeom>
          <a:noFill/>
        </p:spPr>
        <p:txBody>
          <a:bodyPr wrap="square" rtlCol="0">
            <a:spAutoFit/>
          </a:bodyPr>
          <a:lstStyle/>
          <a:p>
            <a:pPr algn="ctr"/>
            <a:r>
              <a:rPr lang="en-US" altLang="zh-TW" sz="2800" dirty="0"/>
              <a:t>gradient</a:t>
            </a:r>
            <a:endParaRPr lang="zh-TW" altLang="en-US" sz="2800" dirty="0"/>
          </a:p>
        </p:txBody>
      </p:sp>
    </p:spTree>
    <p:extLst>
      <p:ext uri="{BB962C8B-B14F-4D97-AF65-F5344CB8AC3E}">
        <p14:creationId xmlns:p14="http://schemas.microsoft.com/office/powerpoint/2010/main" val="7461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p:bldP spid="10" grpId="0" animBg="1"/>
      <p:bldP spid="15" grpId="0"/>
      <p:bldP spid="16" grpId="0"/>
      <p:bldP spid="18" grpId="0" animBg="1"/>
      <p:bldP spid="19" grpId="0"/>
      <p:bldP spid="20" grpId="0" animBg="1"/>
      <p:bldP spid="25" grpId="0"/>
      <p:bldP spid="26" grpId="0"/>
      <p:bldP spid="28" grpId="0" animBg="1"/>
      <p:bldP spid="29" grpId="0"/>
      <p:bldP spid="30" grpId="0" animBg="1"/>
      <p:bldP spid="35" grpId="0"/>
      <p:bldP spid="36" grpId="0"/>
      <p:bldP spid="6" grpId="0" animBg="1"/>
      <p:bldP spid="17" grpId="0" animBg="1"/>
      <p:bldP spid="27" grpId="0" animBg="1"/>
      <p:bldP spid="40" grpId="0"/>
      <p:bldP spid="3"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82556" y="2336365"/>
                <a:ext cx="421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82556" y="2336365"/>
                <a:ext cx="421847" cy="369332"/>
              </a:xfrm>
              <a:prstGeom prst="rect">
                <a:avLst/>
              </a:prstGeom>
              <a:blipFill rotWithShape="0">
                <a:blip r:embed="rId2"/>
                <a:stretch>
                  <a:fillRect l="-8571" r="-4286"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1221086" y="2014771"/>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1221086" y="2014771"/>
                <a:ext cx="3119508" cy="369332"/>
              </a:xfrm>
              <a:prstGeom prst="rect">
                <a:avLst/>
              </a:prstGeom>
              <a:blipFill rotWithShape="0">
                <a:blip r:embed="rId3"/>
                <a:stretch>
                  <a:fillRect t="-171667" b="-255000"/>
                </a:stretch>
              </a:blipFill>
            </p:spPr>
            <p:txBody>
              <a:bodyPr/>
              <a:lstStyle/>
              <a:p>
                <a:r>
                  <a:rPr lang="zh-TW" altLang="en-US">
                    <a:noFill/>
                  </a:rPr>
                  <a:t> </a:t>
                </a:r>
              </a:p>
            </p:txBody>
          </p:sp>
        </mc:Fallback>
      </mc:AlternateContent>
      <p:sp>
        <p:nvSpPr>
          <p:cNvPr id="7" name="矩形 6"/>
          <p:cNvSpPr/>
          <p:nvPr/>
        </p:nvSpPr>
        <p:spPr>
          <a:xfrm>
            <a:off x="174940" y="2205371"/>
            <a:ext cx="529464" cy="43044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1483245" y="238410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p:cNvSpPr txBox="1"/>
              <p:nvPr/>
            </p:nvSpPr>
            <p:spPr>
              <a:xfrm>
                <a:off x="1838903" y="267578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838903" y="2675788"/>
                <a:ext cx="1889052" cy="369332"/>
              </a:xfrm>
              <a:prstGeom prst="rect">
                <a:avLst/>
              </a:prstGeom>
              <a:blipFill rotWithShape="0">
                <a:blip r:embed="rId4"/>
                <a:stretch>
                  <a:fillRect t="-168852" r="-10645" b="-249180"/>
                </a:stretch>
              </a:blipFill>
            </p:spPr>
            <p:txBody>
              <a:bodyPr/>
              <a:lstStyle/>
              <a:p>
                <a:r>
                  <a:rPr lang="zh-TW" altLang="en-US">
                    <a:noFill/>
                  </a:rPr>
                  <a:t> </a:t>
                </a:r>
              </a:p>
            </p:txBody>
          </p:sp>
        </mc:Fallback>
      </mc:AlternateContent>
      <p:sp>
        <p:nvSpPr>
          <p:cNvPr id="10" name="文字方塊 9"/>
          <p:cNvSpPr txBox="1"/>
          <p:nvPr/>
        </p:nvSpPr>
        <p:spPr>
          <a:xfrm>
            <a:off x="4220631" y="2337016"/>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0.15</a:t>
            </a:r>
            <a:endParaRPr lang="zh-TW" altLang="en-US" sz="2400" dirty="0"/>
          </a:p>
        </p:txBody>
      </p:sp>
      <p:sp>
        <p:nvSpPr>
          <p:cNvPr id="11" name="向右箭號 10"/>
          <p:cNvSpPr/>
          <p:nvPr/>
        </p:nvSpPr>
        <p:spPr>
          <a:xfrm>
            <a:off x="5013202" y="2326656"/>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5368860" y="2618341"/>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368860" y="2618341"/>
                <a:ext cx="1889052" cy="369332"/>
              </a:xfrm>
              <a:prstGeom prst="rect">
                <a:avLst/>
              </a:prstGeom>
              <a:blipFill rotWithShape="0">
                <a:blip r:embed="rId5"/>
                <a:stretch>
                  <a:fillRect t="-171667" r="-10645"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729017" y="2004537"/>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4729017" y="2004537"/>
                <a:ext cx="3119508" cy="369332"/>
              </a:xfrm>
              <a:prstGeom prst="rect">
                <a:avLst/>
              </a:prstGeom>
              <a:blipFill rotWithShape="0">
                <a:blip r:embed="rId6"/>
                <a:stretch>
                  <a:fillRect t="-171667" b="-255000"/>
                </a:stretch>
              </a:blipFill>
            </p:spPr>
            <p:txBody>
              <a:bodyPr/>
              <a:lstStyle/>
              <a:p>
                <a:r>
                  <a:rPr lang="zh-TW" altLang="en-US">
                    <a:noFill/>
                  </a:rPr>
                  <a:t> </a:t>
                </a:r>
              </a:p>
            </p:txBody>
          </p:sp>
        </mc:Fallback>
      </mc:AlternateContent>
      <p:sp>
        <p:nvSpPr>
          <p:cNvPr id="14" name="文字方塊 13"/>
          <p:cNvSpPr txBox="1"/>
          <p:nvPr/>
        </p:nvSpPr>
        <p:spPr>
          <a:xfrm>
            <a:off x="7773256" y="2341601"/>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0.09</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282556" y="3549032"/>
                <a:ext cx="428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82556" y="3549032"/>
                <a:ext cx="428964" cy="369332"/>
              </a:xfrm>
              <a:prstGeom prst="rect">
                <a:avLst/>
              </a:prstGeom>
              <a:blipFill rotWithShape="0">
                <a:blip r:embed="rId7"/>
                <a:stretch>
                  <a:fillRect l="-8451" r="-422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221086" y="322743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221086" y="3227438"/>
                <a:ext cx="3119508" cy="369332"/>
              </a:xfrm>
              <a:prstGeom prst="rect">
                <a:avLst/>
              </a:prstGeom>
              <a:blipFill rotWithShape="0">
                <a:blip r:embed="rId8"/>
                <a:stretch>
                  <a:fillRect t="-167213" b="-250820"/>
                </a:stretch>
              </a:blipFill>
            </p:spPr>
            <p:txBody>
              <a:bodyPr/>
              <a:lstStyle/>
              <a:p>
                <a:r>
                  <a:rPr lang="zh-TW" altLang="en-US">
                    <a:noFill/>
                  </a:rPr>
                  <a:t> </a:t>
                </a:r>
              </a:p>
            </p:txBody>
          </p:sp>
        </mc:Fallback>
      </mc:AlternateContent>
      <p:sp>
        <p:nvSpPr>
          <p:cNvPr id="18" name="向右箭號 17"/>
          <p:cNvSpPr/>
          <p:nvPr/>
        </p:nvSpPr>
        <p:spPr>
          <a:xfrm>
            <a:off x="1483245" y="3596770"/>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1838903" y="3888455"/>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1838903" y="3888455"/>
                <a:ext cx="1889052" cy="369332"/>
              </a:xfrm>
              <a:prstGeom prst="rect">
                <a:avLst/>
              </a:prstGeom>
              <a:blipFill rotWithShape="0">
                <a:blip r:embed="rId9"/>
                <a:stretch>
                  <a:fillRect t="-171667" r="-10645" b="-255000"/>
                </a:stretch>
              </a:blipFill>
            </p:spPr>
            <p:txBody>
              <a:bodyPr/>
              <a:lstStyle/>
              <a:p>
                <a:r>
                  <a:rPr lang="zh-TW" altLang="en-US">
                    <a:noFill/>
                  </a:rPr>
                  <a:t> </a:t>
                </a:r>
              </a:p>
            </p:txBody>
          </p:sp>
        </mc:Fallback>
      </mc:AlternateContent>
      <p:sp>
        <p:nvSpPr>
          <p:cNvPr id="20" name="文字方塊 19"/>
          <p:cNvSpPr txBox="1"/>
          <p:nvPr/>
        </p:nvSpPr>
        <p:spPr>
          <a:xfrm>
            <a:off x="4220631" y="3549683"/>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0.05</a:t>
            </a:r>
            <a:endParaRPr lang="zh-TW" altLang="en-US" sz="2400" dirty="0"/>
          </a:p>
        </p:txBody>
      </p:sp>
      <p:sp>
        <p:nvSpPr>
          <p:cNvPr id="21" name="向右箭號 20"/>
          <p:cNvSpPr/>
          <p:nvPr/>
        </p:nvSpPr>
        <p:spPr>
          <a:xfrm>
            <a:off x="5013202" y="3539323"/>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2" name="文字方塊 21"/>
              <p:cNvSpPr txBox="1"/>
              <p:nvPr/>
            </p:nvSpPr>
            <p:spPr>
              <a:xfrm>
                <a:off x="5368860" y="3831008"/>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368860" y="3831008"/>
                <a:ext cx="1889052" cy="369332"/>
              </a:xfrm>
              <a:prstGeom prst="rect">
                <a:avLst/>
              </a:prstGeom>
              <a:blipFill rotWithShape="0">
                <a:blip r:embed="rId10"/>
                <a:stretch>
                  <a:fillRect t="-167213" r="-10645"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9017" y="3217204"/>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2</m:t>
                            </m:r>
                          </m:sub>
                        </m:sSub>
                      </m:den>
                    </m:f>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729017" y="3217204"/>
                <a:ext cx="3119508" cy="369332"/>
              </a:xfrm>
              <a:prstGeom prst="rect">
                <a:avLst/>
              </a:prstGeom>
              <a:blipFill rotWithShape="0">
                <a:blip r:embed="rId11"/>
                <a:stretch>
                  <a:fillRect t="-171667" b="-255000"/>
                </a:stretch>
              </a:blipFill>
            </p:spPr>
            <p:txBody>
              <a:bodyPr/>
              <a:lstStyle/>
              <a:p>
                <a:r>
                  <a:rPr lang="zh-TW" altLang="en-US">
                    <a:noFill/>
                  </a:rPr>
                  <a:t> </a:t>
                </a:r>
              </a:p>
            </p:txBody>
          </p:sp>
        </mc:Fallback>
      </mc:AlternateContent>
      <p:sp>
        <p:nvSpPr>
          <p:cNvPr id="24" name="文字方塊 23"/>
          <p:cNvSpPr txBox="1"/>
          <p:nvPr/>
        </p:nvSpPr>
        <p:spPr>
          <a:xfrm>
            <a:off x="7773256" y="3554268"/>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0.15</a:t>
            </a:r>
            <a:endParaRPr lang="zh-TW" altLang="en-US" sz="2400" dirty="0"/>
          </a:p>
        </p:txBody>
      </p:sp>
      <mc:AlternateContent xmlns:mc="http://schemas.openxmlformats.org/markup-compatibility/2006" xmlns:a14="http://schemas.microsoft.com/office/drawing/2010/main">
        <mc:Choice Requires="a14">
          <p:sp>
            <p:nvSpPr>
              <p:cNvPr id="25" name="文字方塊 24"/>
              <p:cNvSpPr txBox="1"/>
              <p:nvPr/>
            </p:nvSpPr>
            <p:spPr>
              <a:xfrm>
                <a:off x="282556" y="5103976"/>
                <a:ext cx="3613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82556" y="5103976"/>
                <a:ext cx="361381" cy="369332"/>
              </a:xfrm>
              <a:prstGeom prst="rect">
                <a:avLst/>
              </a:prstGeom>
              <a:blipFill rotWithShape="0">
                <a:blip r:embed="rId12"/>
                <a:stretch>
                  <a:fillRect l="-20000" r="-50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221086" y="4782382"/>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221086" y="4782382"/>
                <a:ext cx="3119508" cy="369332"/>
              </a:xfrm>
              <a:prstGeom prst="rect">
                <a:avLst/>
              </a:prstGeom>
              <a:blipFill rotWithShape="0">
                <a:blip r:embed="rId13"/>
                <a:stretch>
                  <a:fillRect t="-171667" r="-977" b="-255000"/>
                </a:stretch>
              </a:blipFill>
            </p:spPr>
            <p:txBody>
              <a:bodyPr/>
              <a:lstStyle/>
              <a:p>
                <a:r>
                  <a:rPr lang="zh-TW" altLang="en-US">
                    <a:noFill/>
                  </a:rPr>
                  <a:t> </a:t>
                </a:r>
              </a:p>
            </p:txBody>
          </p:sp>
        </mc:Fallback>
      </mc:AlternateContent>
      <p:sp>
        <p:nvSpPr>
          <p:cNvPr id="28" name="向右箭號 27"/>
          <p:cNvSpPr/>
          <p:nvPr/>
        </p:nvSpPr>
        <p:spPr>
          <a:xfrm>
            <a:off x="1483245" y="5151714"/>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1838903" y="5443399"/>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838903" y="5443399"/>
                <a:ext cx="1889052" cy="369332"/>
              </a:xfrm>
              <a:prstGeom prst="rect">
                <a:avLst/>
              </a:prstGeom>
              <a:blipFill rotWithShape="0">
                <a:blip r:embed="rId14"/>
                <a:stretch>
                  <a:fillRect t="-168852" r="-12258" b="-249180"/>
                </a:stretch>
              </a:blipFill>
            </p:spPr>
            <p:txBody>
              <a:bodyPr/>
              <a:lstStyle/>
              <a:p>
                <a:r>
                  <a:rPr lang="zh-TW" altLang="en-US">
                    <a:noFill/>
                  </a:rPr>
                  <a:t> </a:t>
                </a:r>
              </a:p>
            </p:txBody>
          </p:sp>
        </mc:Fallback>
      </mc:AlternateContent>
      <p:sp>
        <p:nvSpPr>
          <p:cNvPr id="30" name="文字方塊 29"/>
          <p:cNvSpPr txBox="1"/>
          <p:nvPr/>
        </p:nvSpPr>
        <p:spPr>
          <a:xfrm>
            <a:off x="4220631" y="5104627"/>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31" name="向右箭號 30"/>
          <p:cNvSpPr/>
          <p:nvPr/>
        </p:nvSpPr>
        <p:spPr>
          <a:xfrm>
            <a:off x="5013202" y="5094267"/>
            <a:ext cx="2719712" cy="3319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文字方塊 31"/>
              <p:cNvSpPr txBox="1"/>
              <p:nvPr/>
            </p:nvSpPr>
            <p:spPr>
              <a:xfrm>
                <a:off x="5368860" y="5385952"/>
                <a:ext cx="188905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𝜇</m:t>
                      </m:r>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5368860" y="5385952"/>
                <a:ext cx="1889052" cy="369332"/>
              </a:xfrm>
              <a:prstGeom prst="rect">
                <a:avLst/>
              </a:prstGeom>
              <a:blipFill rotWithShape="0">
                <a:blip r:embed="rId15"/>
                <a:stretch>
                  <a:fillRect t="-171667" r="-12258"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4729017" y="4772148"/>
                <a:ext cx="3119508" cy="369332"/>
              </a:xfrm>
              <a:prstGeom prst="rect">
                <a:avLst/>
              </a:prstGeom>
              <a:noFill/>
            </p:spPr>
            <p:txBody>
              <a:bodyPr wrap="square" lIns="0" tIns="0" rIns="0" bIns="0" rtlCol="0">
                <a:spAutoFit/>
              </a:bodyPr>
              <a:lstStyle/>
              <a:p>
                <a:pPr algn="ctr"/>
                <a:r>
                  <a:rPr lang="en-US" altLang="zh-TW" sz="2400" dirty="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i="1">
                                <a:latin typeface="Cambria Math" panose="02040503050406030204" pitchFamily="18" charset="0"/>
                              </a:rPr>
                              <m:t>1</m:t>
                            </m:r>
                          </m:sub>
                        </m:sSub>
                      </m:den>
                    </m:f>
                  </m:oMath>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4729017" y="4772148"/>
                <a:ext cx="3119508" cy="369332"/>
              </a:xfrm>
              <a:prstGeom prst="rect">
                <a:avLst/>
              </a:prstGeom>
              <a:blipFill rotWithShape="0">
                <a:blip r:embed="rId16"/>
                <a:stretch>
                  <a:fillRect t="-171667" r="-978" b="-255000"/>
                </a:stretch>
              </a:blipFill>
            </p:spPr>
            <p:txBody>
              <a:bodyPr/>
              <a:lstStyle/>
              <a:p>
                <a:r>
                  <a:rPr lang="zh-TW" altLang="en-US">
                    <a:noFill/>
                  </a:rPr>
                  <a:t> </a:t>
                </a:r>
              </a:p>
            </p:txBody>
          </p:sp>
        </mc:Fallback>
      </mc:AlternateContent>
      <p:sp>
        <p:nvSpPr>
          <p:cNvPr id="34" name="文字方塊 33"/>
          <p:cNvSpPr txBox="1"/>
          <p:nvPr/>
        </p:nvSpPr>
        <p:spPr>
          <a:xfrm>
            <a:off x="7773256" y="5109212"/>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0.10</a:t>
            </a:r>
            <a:endParaRPr lang="zh-TW" altLang="en-US" sz="2400" dirty="0"/>
          </a:p>
        </p:txBody>
      </p:sp>
      <p:sp>
        <p:nvSpPr>
          <p:cNvPr id="35" name="文字方塊 34"/>
          <p:cNvSpPr txBox="1"/>
          <p:nvPr/>
        </p:nvSpPr>
        <p:spPr>
          <a:xfrm rot="5400000">
            <a:off x="146825" y="4213373"/>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6" name="文字方塊 35"/>
          <p:cNvSpPr txBox="1"/>
          <p:nvPr/>
        </p:nvSpPr>
        <p:spPr>
          <a:xfrm rot="5400000">
            <a:off x="146825" y="5850917"/>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6" name="文字方塊 5"/>
          <p:cNvSpPr txBox="1"/>
          <p:nvPr/>
        </p:nvSpPr>
        <p:spPr>
          <a:xfrm>
            <a:off x="830522" y="2298253"/>
            <a:ext cx="7522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TW" sz="2400" dirty="0"/>
              <a:t>0.2</a:t>
            </a:r>
            <a:endParaRPr lang="zh-TW" altLang="en-US" sz="2400" dirty="0"/>
          </a:p>
        </p:txBody>
      </p:sp>
      <p:sp>
        <p:nvSpPr>
          <p:cNvPr id="17" name="文字方塊 16"/>
          <p:cNvSpPr txBox="1"/>
          <p:nvPr/>
        </p:nvSpPr>
        <p:spPr>
          <a:xfrm>
            <a:off x="830522" y="3510920"/>
            <a:ext cx="7522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-0.1</a:t>
            </a:r>
            <a:endParaRPr lang="zh-TW" altLang="en-US" sz="2400" dirty="0"/>
          </a:p>
        </p:txBody>
      </p:sp>
      <p:sp>
        <p:nvSpPr>
          <p:cNvPr id="27" name="文字方塊 26"/>
          <p:cNvSpPr txBox="1"/>
          <p:nvPr/>
        </p:nvSpPr>
        <p:spPr>
          <a:xfrm>
            <a:off x="830522" y="5065864"/>
            <a:ext cx="75222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0.3</a:t>
            </a:r>
            <a:endParaRPr lang="zh-TW" altLang="en-US" sz="2400" dirty="0"/>
          </a:p>
        </p:txBody>
      </p:sp>
      <p:sp>
        <p:nvSpPr>
          <p:cNvPr id="37" name="文字方塊 36"/>
          <p:cNvSpPr txBox="1"/>
          <p:nvPr/>
        </p:nvSpPr>
        <p:spPr>
          <a:xfrm>
            <a:off x="8349321" y="2631184"/>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8" name="文字方塊 37"/>
          <p:cNvSpPr txBox="1"/>
          <p:nvPr/>
        </p:nvSpPr>
        <p:spPr>
          <a:xfrm>
            <a:off x="8336851" y="3965366"/>
            <a:ext cx="794679" cy="523220"/>
          </a:xfrm>
          <a:prstGeom prst="rect">
            <a:avLst/>
          </a:prstGeom>
          <a:noFill/>
        </p:spPr>
        <p:txBody>
          <a:bodyPr wrap="square" rtlCol="0">
            <a:spAutoFit/>
          </a:bodyPr>
          <a:lstStyle/>
          <a:p>
            <a:r>
              <a:rPr lang="en-US" altLang="zh-TW" sz="2800" b="1" dirty="0"/>
              <a:t>……</a:t>
            </a:r>
            <a:endParaRPr lang="zh-TW" altLang="en-US" sz="2800" b="1" dirty="0"/>
          </a:p>
        </p:txBody>
      </p:sp>
      <p:sp>
        <p:nvSpPr>
          <p:cNvPr id="39" name="文字方塊 38"/>
          <p:cNvSpPr txBox="1"/>
          <p:nvPr/>
        </p:nvSpPr>
        <p:spPr>
          <a:xfrm>
            <a:off x="8336850" y="5473308"/>
            <a:ext cx="794679"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40" name="矩形 39"/>
              <p:cNvSpPr/>
              <p:nvPr/>
            </p:nvSpPr>
            <p:spPr>
              <a:xfrm>
                <a:off x="200215" y="1698275"/>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𝜃</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200215" y="1698275"/>
                <a:ext cx="478914" cy="523220"/>
              </a:xfrm>
              <a:prstGeom prst="rect">
                <a:avLst/>
              </a:prstGeom>
              <a:blipFill rotWithShape="0">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252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21" grpId="0" animBg="1"/>
      <p:bldP spid="22" grpId="0"/>
      <p:bldP spid="23" grpId="0"/>
      <p:bldP spid="24" grpId="0" animBg="1"/>
      <p:bldP spid="31" grpId="0" animBg="1"/>
      <p:bldP spid="32" grpId="0"/>
      <p:bldP spid="33" grpId="0"/>
      <p:bldP spid="34" grpId="0" animBg="1"/>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4" name="文字方塊 3"/>
          <p:cNvSpPr txBox="1"/>
          <p:nvPr/>
        </p:nvSpPr>
        <p:spPr>
          <a:xfrm>
            <a:off x="807331" y="1798458"/>
            <a:ext cx="7098650" cy="954107"/>
          </a:xfrm>
          <a:prstGeom prst="rect">
            <a:avLst/>
          </a:prstGeom>
          <a:noFill/>
        </p:spPr>
        <p:txBody>
          <a:bodyPr wrap="square" rtlCol="0">
            <a:spAutoFit/>
          </a:bodyPr>
          <a:lstStyle/>
          <a:p>
            <a:r>
              <a:rPr lang="en-US" altLang="zh-TW" sz="2800" dirty="0"/>
              <a:t>This is the “learning” of machines in deep learning ……</a:t>
            </a:r>
            <a:endParaRPr lang="zh-TW" altLang="en-US" sz="2800" dirty="0"/>
          </a:p>
        </p:txBody>
      </p:sp>
      <p:sp>
        <p:nvSpPr>
          <p:cNvPr id="5" name="文字方塊 4"/>
          <p:cNvSpPr txBox="1"/>
          <p:nvPr/>
        </p:nvSpPr>
        <p:spPr>
          <a:xfrm>
            <a:off x="3175091" y="2740981"/>
            <a:ext cx="5340259" cy="523220"/>
          </a:xfrm>
          <a:prstGeom prst="rect">
            <a:avLst/>
          </a:prstGeom>
          <a:noFill/>
        </p:spPr>
        <p:txBody>
          <a:bodyPr wrap="square" rtlCol="0">
            <a:spAutoFit/>
          </a:bodyPr>
          <a:lstStyle/>
          <a:p>
            <a:r>
              <a:rPr lang="en-US" altLang="zh-TW" sz="2800" dirty="0"/>
              <a:t>Even alpha go using this approach.</a:t>
            </a:r>
            <a:endParaRPr lang="zh-TW" altLang="en-US" sz="2800" dirty="0"/>
          </a:p>
        </p:txBody>
      </p:sp>
      <p:sp>
        <p:nvSpPr>
          <p:cNvPr id="6" name="文字方塊 5"/>
          <p:cNvSpPr txBox="1"/>
          <p:nvPr/>
        </p:nvSpPr>
        <p:spPr>
          <a:xfrm>
            <a:off x="1569576" y="6114432"/>
            <a:ext cx="6101137" cy="523220"/>
          </a:xfrm>
          <a:prstGeom prst="rect">
            <a:avLst/>
          </a:prstGeom>
          <a:noFill/>
        </p:spPr>
        <p:txBody>
          <a:bodyPr wrap="square" rtlCol="0">
            <a:spAutoFit/>
          </a:bodyPr>
          <a:lstStyle/>
          <a:p>
            <a:pPr algn="ctr"/>
            <a:r>
              <a:rPr lang="en-US" altLang="zh-TW" sz="2800" dirty="0"/>
              <a:t>I hope you are not too disappointed :p</a:t>
            </a:r>
            <a:endParaRPr lang="zh-TW" altLang="en-US" sz="2800" dirty="0"/>
          </a:p>
        </p:txBody>
      </p:sp>
      <p:sp>
        <p:nvSpPr>
          <p:cNvPr id="7" name="向右箭號 6"/>
          <p:cNvSpPr/>
          <p:nvPr/>
        </p:nvSpPr>
        <p:spPr>
          <a:xfrm>
            <a:off x="2348026" y="2823397"/>
            <a:ext cx="768626" cy="3583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6562" name="Picture 2" descr="http://fsv.money01.com.tw/cmstatic/notes/capture/311299/201511041551317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31" y="3872131"/>
            <a:ext cx="3418598" cy="2062555"/>
          </a:xfrm>
          <a:prstGeom prst="rect">
            <a:avLst/>
          </a:prstGeom>
          <a:noFill/>
          <a:extLst>
            <a:ext uri="{909E8E84-426E-40DD-AFC4-6F175D3DCCD1}">
              <a14:hiddenFill xmlns:a14="http://schemas.microsoft.com/office/drawing/2010/main">
                <a:solidFill>
                  <a:srgbClr val="FFFFFF"/>
                </a:solidFill>
              </a14:hiddenFill>
            </a:ext>
          </a:extLst>
        </p:spPr>
      </p:pic>
      <p:pic>
        <p:nvPicPr>
          <p:cNvPr id="9" name="內容版面配置區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4078" y="3887117"/>
            <a:ext cx="3625903" cy="2047569"/>
          </a:xfrm>
          <a:prstGeom prst="rect">
            <a:avLst/>
          </a:prstGeom>
        </p:spPr>
      </p:pic>
      <p:sp>
        <p:nvSpPr>
          <p:cNvPr id="8" name="文字方塊 7"/>
          <p:cNvSpPr txBox="1"/>
          <p:nvPr/>
        </p:nvSpPr>
        <p:spPr>
          <a:xfrm>
            <a:off x="69388" y="3346626"/>
            <a:ext cx="3733767" cy="461665"/>
          </a:xfrm>
          <a:prstGeom prst="rect">
            <a:avLst/>
          </a:prstGeom>
          <a:noFill/>
        </p:spPr>
        <p:txBody>
          <a:bodyPr wrap="square" rtlCol="0">
            <a:spAutoFit/>
          </a:bodyPr>
          <a:lstStyle/>
          <a:p>
            <a:pPr algn="ctr"/>
            <a:r>
              <a:rPr lang="en-US" altLang="zh-TW" sz="2400" dirty="0"/>
              <a:t>People image ……</a:t>
            </a:r>
            <a:endParaRPr lang="zh-TW" altLang="en-US" sz="2400" dirty="0"/>
          </a:p>
        </p:txBody>
      </p:sp>
      <p:sp>
        <p:nvSpPr>
          <p:cNvPr id="11" name="文字方塊 10"/>
          <p:cNvSpPr txBox="1"/>
          <p:nvPr/>
        </p:nvSpPr>
        <p:spPr>
          <a:xfrm>
            <a:off x="4620145" y="3361612"/>
            <a:ext cx="3733767" cy="461665"/>
          </a:xfrm>
          <a:prstGeom prst="rect">
            <a:avLst/>
          </a:prstGeom>
          <a:noFill/>
        </p:spPr>
        <p:txBody>
          <a:bodyPr wrap="square" rtlCol="0">
            <a:spAutoFit/>
          </a:bodyPr>
          <a:lstStyle/>
          <a:p>
            <a:r>
              <a:rPr lang="en-US" altLang="zh-TW" sz="2400" dirty="0"/>
              <a:t>Actually …..</a:t>
            </a:r>
            <a:endParaRPr lang="zh-TW" altLang="en-US" sz="2400" dirty="0"/>
          </a:p>
        </p:txBody>
      </p:sp>
    </p:spTree>
    <p:extLst>
      <p:ext uri="{BB962C8B-B14F-4D97-AF65-F5344CB8AC3E}">
        <p14:creationId xmlns:p14="http://schemas.microsoft.com/office/powerpoint/2010/main" val="42566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480" y="2540158"/>
            <a:ext cx="1618734" cy="131926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Backpropagation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400" dirty="0"/>
                  <a:t>Backpropagation: an efficient way to compute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b="0" i="1" smtClean="0">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r>
                  <a:rPr lang="en-US" altLang="zh-TW" sz="2400" dirty="0"/>
                  <a:t> in neural network</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4"/>
                <a:stretch>
                  <a:fillRect l="-1005" t="-14146"/>
                </a:stretch>
              </a:blipFill>
            </p:spPr>
            <p:txBody>
              <a:bodyPr/>
              <a:lstStyle/>
              <a:p>
                <a:r>
                  <a:rPr lang="zh-TW" altLang="en-US">
                    <a:noFill/>
                  </a:rPr>
                  <a:t> </a:t>
                </a:r>
              </a:p>
            </p:txBody>
          </p:sp>
        </mc:Fallback>
      </mc:AlternateContent>
      <p:pic>
        <p:nvPicPr>
          <p:cNvPr id="28" name="Picture 2" descr="http://deeplearning.net/software/theano/_static/theano_logo_allblue_200x4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007" y="2959862"/>
            <a:ext cx="2086342" cy="47986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devblogs.nvidia.com/parallelforall/wp-content/uploads/sites/3/2015/03/torch_lstm_thumb-179x11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1542" y="2704049"/>
            <a:ext cx="1637367" cy="105194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developer.nvidia.com/sites/default/files/akamai/cuda/images/deeplearning/caff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5638" y="3900055"/>
            <a:ext cx="1560169" cy="10531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https://developer.nvidia.com/sites/default/files/akamai/cuda/images/deeplearning/cntk.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5526" y="3785184"/>
            <a:ext cx="1670545" cy="112761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a:off x="6199162" y="4826135"/>
            <a:ext cx="1642031" cy="1121374"/>
            <a:chOff x="7043205" y="3645629"/>
            <a:chExt cx="1642031" cy="1121374"/>
          </a:xfrm>
        </p:grpSpPr>
        <p:sp>
          <p:nvSpPr>
            <p:cNvPr id="25" name="矩形 24"/>
            <p:cNvSpPr/>
            <p:nvPr/>
          </p:nvSpPr>
          <p:spPr>
            <a:xfrm>
              <a:off x="7154858" y="3645629"/>
              <a:ext cx="1457450" cy="584775"/>
            </a:xfrm>
            <a:prstGeom prst="rect">
              <a:avLst/>
            </a:prstGeom>
          </p:spPr>
          <p:txBody>
            <a:bodyPr wrap="non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3200" b="1" dirty="0" err="1">
                  <a:solidFill>
                    <a:srgbClr val="333333"/>
                  </a:solidFill>
                  <a:latin typeface="Helvetica Neue"/>
                </a:rPr>
                <a:t>libdnn</a:t>
              </a:r>
              <a:endParaRPr lang="en-US" altLang="zh-TW" sz="3200" b="1" i="0" dirty="0">
                <a:solidFill>
                  <a:srgbClr val="333333"/>
                </a:solidFill>
                <a:effectLst/>
                <a:latin typeface="Helvetica Neue"/>
              </a:endParaRPr>
            </a:p>
          </p:txBody>
        </p:sp>
        <p:sp>
          <p:nvSpPr>
            <p:cNvPr id="26" name="文字方塊 13"/>
            <p:cNvSpPr txBox="1"/>
            <p:nvPr/>
          </p:nvSpPr>
          <p:spPr>
            <a:xfrm>
              <a:off x="7043205" y="4120672"/>
              <a:ext cx="1642031" cy="646331"/>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TW" altLang="en-US" dirty="0"/>
                <a:t>台大周伯威</a:t>
              </a:r>
              <a:endParaRPr lang="en-US" altLang="zh-TW" dirty="0"/>
            </a:p>
            <a:p>
              <a:pPr algn="ctr"/>
              <a:r>
                <a:rPr lang="zh-TW" altLang="en-US" dirty="0"/>
                <a:t>同學開發</a:t>
              </a:r>
            </a:p>
          </p:txBody>
        </p:sp>
      </p:grpSp>
      <p:pic>
        <p:nvPicPr>
          <p:cNvPr id="22" name="圖片 21"/>
          <p:cNvPicPr>
            <a:picLocks noChangeAspect="1"/>
          </p:cNvPicPr>
          <p:nvPr/>
        </p:nvPicPr>
        <p:blipFill>
          <a:blip r:embed="rId9"/>
          <a:stretch>
            <a:fillRect/>
          </a:stretch>
        </p:blipFill>
        <p:spPr>
          <a:xfrm>
            <a:off x="6030207" y="4141078"/>
            <a:ext cx="1974264" cy="571068"/>
          </a:xfrm>
          <a:prstGeom prst="rect">
            <a:avLst/>
          </a:prstGeom>
        </p:spPr>
      </p:pic>
      <p:pic>
        <p:nvPicPr>
          <p:cNvPr id="23" name="圖片 22"/>
          <p:cNvPicPr>
            <a:picLocks noChangeAspect="1"/>
          </p:cNvPicPr>
          <p:nvPr/>
        </p:nvPicPr>
        <p:blipFill>
          <a:blip r:embed="rId10"/>
          <a:stretch>
            <a:fillRect/>
          </a:stretch>
        </p:blipFill>
        <p:spPr>
          <a:xfrm>
            <a:off x="4013376" y="5050435"/>
            <a:ext cx="1540523" cy="579342"/>
          </a:xfrm>
          <a:prstGeom prst="rect">
            <a:avLst/>
          </a:prstGeom>
        </p:spPr>
      </p:pic>
      <p:pic>
        <p:nvPicPr>
          <p:cNvPr id="24" name="Picture 2" descr="スクリーンショット 2016-05-24 午後4.01.5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307" y="5046784"/>
            <a:ext cx="2737407" cy="61278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54176" y="5808912"/>
            <a:ext cx="8399817" cy="923330"/>
          </a:xfrm>
          <a:prstGeom prst="rect">
            <a:avLst/>
          </a:prstGeom>
        </p:spPr>
        <p:txBody>
          <a:bodyPr wrap="square">
            <a:spAutoFit/>
          </a:bodyPr>
          <a:lstStyle/>
          <a:p>
            <a:pPr marL="685800" lvl="2">
              <a:spcBef>
                <a:spcPts val="1000"/>
              </a:spcBef>
            </a:pPr>
            <a:r>
              <a:rPr lang="en-US" altLang="zh-TW" dirty="0"/>
              <a:t>Ref: http://speech.ee.ntu.edu.tw/~tlkagk/courses/MLDS_2015_2/Lecture/DNN%20backprop.ecm.mp4/index.html</a:t>
            </a:r>
            <a:endParaRPr lang="zh-TW" altLang="en-US" dirty="0"/>
          </a:p>
        </p:txBody>
      </p:sp>
    </p:spTree>
    <p:extLst>
      <p:ext uri="{BB962C8B-B14F-4D97-AF65-F5344CB8AC3E}">
        <p14:creationId xmlns:p14="http://schemas.microsoft.com/office/powerpoint/2010/main" val="36545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Concluding Remarks</a:t>
            </a:r>
            <a:endParaRPr lang="zh-TW" altLang="en-US" dirty="0"/>
          </a:p>
        </p:txBody>
      </p:sp>
      <p:sp>
        <p:nvSpPr>
          <p:cNvPr id="7" name="文字方塊 6"/>
          <p:cNvSpPr txBox="1"/>
          <p:nvPr/>
        </p:nvSpPr>
        <p:spPr>
          <a:xfrm>
            <a:off x="747260" y="2575666"/>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
        <p:nvSpPr>
          <p:cNvPr id="8" name="矩形 7"/>
          <p:cNvSpPr/>
          <p:nvPr/>
        </p:nvSpPr>
        <p:spPr>
          <a:xfrm>
            <a:off x="547534" y="1908823"/>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1185179" y="4437867"/>
            <a:ext cx="7063921" cy="523220"/>
          </a:xfrm>
          <a:prstGeom prst="rect">
            <a:avLst/>
          </a:prstGeom>
          <a:noFill/>
        </p:spPr>
        <p:txBody>
          <a:bodyPr wrap="square" rtlCol="0">
            <a:spAutoFit/>
          </a:bodyPr>
          <a:lstStyle/>
          <a:p>
            <a:pPr algn="ctr"/>
            <a:r>
              <a:rPr lang="en-US" altLang="zh-TW" sz="2800" dirty="0"/>
              <a:t>What are the benefits of deep architecture?</a:t>
            </a:r>
            <a:endParaRPr lang="zh-TW" altLang="en-US" sz="2800" dirty="0"/>
          </a:p>
        </p:txBody>
      </p:sp>
      <p:cxnSp>
        <p:nvCxnSpPr>
          <p:cNvPr id="10" name="直線接點 9"/>
          <p:cNvCxnSpPr/>
          <p:nvPr/>
        </p:nvCxnSpPr>
        <p:spPr>
          <a:xfrm>
            <a:off x="899431" y="3595892"/>
            <a:ext cx="0" cy="110358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912318" y="4699477"/>
            <a:ext cx="545722"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6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927700" y="1901893"/>
          <a:ext cx="7288600" cy="4023360"/>
        </p:xfrm>
        <a:graphic>
          <a:graphicData uri="http://schemas.openxmlformats.org/drawingml/2006/table">
            <a:tbl>
              <a:tblPr firstRow="1" bandRow="1">
                <a:tableStyleId>{3C2FFA5D-87B4-456A-9821-1D502468CF0F}</a:tableStyleId>
              </a:tblPr>
              <a:tblGrid>
                <a:gridCol w="1822150">
                  <a:extLst>
                    <a:ext uri="{9D8B030D-6E8A-4147-A177-3AD203B41FA5}">
                      <a16:colId xmlns:a16="http://schemas.microsoft.com/office/drawing/2014/main" val="20000"/>
                    </a:ext>
                  </a:extLst>
                </a:gridCol>
                <a:gridCol w="1822150">
                  <a:extLst>
                    <a:ext uri="{9D8B030D-6E8A-4147-A177-3AD203B41FA5}">
                      <a16:colId xmlns:a16="http://schemas.microsoft.com/office/drawing/2014/main" val="20001"/>
                    </a:ext>
                  </a:extLst>
                </a:gridCol>
                <a:gridCol w="1822150">
                  <a:extLst>
                    <a:ext uri="{9D8B030D-6E8A-4147-A177-3AD203B41FA5}">
                      <a16:colId xmlns:a16="http://schemas.microsoft.com/office/drawing/2014/main" val="20002"/>
                    </a:ext>
                  </a:extLst>
                </a:gridCol>
                <a:gridCol w="1822150">
                  <a:extLst>
                    <a:ext uri="{9D8B030D-6E8A-4147-A177-3AD203B41FA5}">
                      <a16:colId xmlns:a16="http://schemas.microsoft.com/office/drawing/2014/main" val="20003"/>
                    </a:ext>
                  </a:extLst>
                </a:gridCol>
              </a:tblGrid>
              <a:tr h="370840">
                <a:tc>
                  <a:txBody>
                    <a:bodyPr/>
                    <a:lstStyle/>
                    <a:p>
                      <a:pPr algn="ct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Layer</a:t>
                      </a:r>
                      <a:r>
                        <a:rPr lang="en-US" altLang="zh-TW" sz="2400" baseline="0" dirty="0"/>
                        <a:t> X</a:t>
                      </a:r>
                      <a:r>
                        <a:rPr lang="en-US" altLang="zh-TW" sz="2400" dirty="0"/>
                        <a:t> Size</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Word Error Rate (%)</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TW" sz="2400" dirty="0"/>
                        <a:t>1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24.2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2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20.4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3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18.4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4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17.8</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5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 X 3772</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22.5</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7 X 2k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17.1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 4634</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22.6</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400" dirty="0"/>
                        <a:t>1 X</a:t>
                      </a:r>
                      <a:r>
                        <a:rPr lang="en-US" altLang="zh-TW" sz="2400" baseline="0" dirty="0"/>
                        <a:t> 16k</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400" dirty="0"/>
                        <a:t>22.1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標題 1"/>
          <p:cNvSpPr>
            <a:spLocks noGrp="1"/>
          </p:cNvSpPr>
          <p:nvPr>
            <p:ph type="title"/>
          </p:nvPr>
        </p:nvSpPr>
        <p:spPr/>
        <p:txBody>
          <a:bodyPr/>
          <a:lstStyle/>
          <a:p>
            <a:r>
              <a:rPr lang="en-US" altLang="zh-TW" dirty="0"/>
              <a:t>Deeper is Better?</a:t>
            </a:r>
            <a:endParaRPr lang="zh-TW" altLang="en-US" dirty="0"/>
          </a:p>
        </p:txBody>
      </p:sp>
      <p:sp>
        <p:nvSpPr>
          <p:cNvPr id="10" name="矩形 9"/>
          <p:cNvSpPr/>
          <p:nvPr/>
        </p:nvSpPr>
        <p:spPr>
          <a:xfrm>
            <a:off x="829440" y="6051166"/>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4" name="矩形 3"/>
          <p:cNvSpPr/>
          <p:nvPr/>
        </p:nvSpPr>
        <p:spPr>
          <a:xfrm>
            <a:off x="4571999" y="1276350"/>
            <a:ext cx="3943350" cy="4711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747016" y="3221075"/>
            <a:ext cx="3769504" cy="1384995"/>
          </a:xfrm>
          <a:prstGeom prst="rect">
            <a:avLst/>
          </a:prstGeom>
        </p:spPr>
        <p:txBody>
          <a:bodyPr wrap="square">
            <a:spAutoFit/>
          </a:bodyPr>
          <a:lstStyle/>
          <a:p>
            <a:r>
              <a:rPr lang="en-US" altLang="zh-TW" sz="2800" dirty="0">
                <a:solidFill>
                  <a:srgbClr val="0000FF"/>
                </a:solidFill>
              </a:rPr>
              <a:t>Not surprised, more parameters, better performance </a:t>
            </a:r>
            <a:endParaRPr lang="zh-TW" altLang="en-US" sz="2800" dirty="0">
              <a:solidFill>
                <a:srgbClr val="0000FF"/>
              </a:solidFill>
            </a:endParaRPr>
          </a:p>
        </p:txBody>
      </p:sp>
      <p:sp>
        <p:nvSpPr>
          <p:cNvPr id="11" name="矩形 10"/>
          <p:cNvSpPr/>
          <p:nvPr/>
        </p:nvSpPr>
        <p:spPr>
          <a:xfrm>
            <a:off x="927699" y="1901893"/>
            <a:ext cx="3644299" cy="40233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76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Ups and downs of Deep Learning</a:t>
            </a:r>
            <a:endParaRPr lang="zh-TW" altLang="en-US" dirty="0"/>
          </a:p>
        </p:txBody>
      </p:sp>
      <p:sp>
        <p:nvSpPr>
          <p:cNvPr id="3" name="內容版面配置區 2"/>
          <p:cNvSpPr>
            <a:spLocks noGrp="1"/>
          </p:cNvSpPr>
          <p:nvPr>
            <p:ph idx="1"/>
          </p:nvPr>
        </p:nvSpPr>
        <p:spPr>
          <a:xfrm>
            <a:off x="844096" y="1676175"/>
            <a:ext cx="7455807" cy="4860925"/>
          </a:xfrm>
        </p:spPr>
        <p:txBody>
          <a:bodyPr>
            <a:normAutofit/>
          </a:bodyPr>
          <a:lstStyle/>
          <a:p>
            <a:r>
              <a:rPr lang="en-US" altLang="zh-TW" sz="2400" dirty="0">
                <a:solidFill>
                  <a:srgbClr val="0000FF"/>
                </a:solidFill>
              </a:rPr>
              <a:t>1958: Perceptron (linear model)</a:t>
            </a:r>
          </a:p>
          <a:p>
            <a:r>
              <a:rPr lang="en-US" altLang="zh-TW" sz="2400" dirty="0">
                <a:solidFill>
                  <a:srgbClr val="FF0000"/>
                </a:solidFill>
              </a:rPr>
              <a:t>1969: Perceptron has limitation</a:t>
            </a:r>
          </a:p>
          <a:p>
            <a:r>
              <a:rPr lang="en-US" altLang="zh-TW" sz="2400" dirty="0">
                <a:solidFill>
                  <a:srgbClr val="0000FF"/>
                </a:solidFill>
              </a:rPr>
              <a:t>1980s: Multi-layer perceptron </a:t>
            </a:r>
          </a:p>
          <a:p>
            <a:pPr lvl="1"/>
            <a:r>
              <a:rPr lang="en-US" altLang="zh-TW" dirty="0"/>
              <a:t>Do not have significant difference from DNN today</a:t>
            </a:r>
          </a:p>
          <a:p>
            <a:r>
              <a:rPr lang="en-US" altLang="zh-TW" sz="2400" dirty="0">
                <a:solidFill>
                  <a:srgbClr val="0000FF"/>
                </a:solidFill>
              </a:rPr>
              <a:t>1986: Backpropagation</a:t>
            </a:r>
          </a:p>
          <a:p>
            <a:pPr lvl="1"/>
            <a:r>
              <a:rPr lang="en-US" altLang="zh-TW" dirty="0"/>
              <a:t>Usually more than 3 hidden layers is not helpful</a:t>
            </a:r>
          </a:p>
          <a:p>
            <a:r>
              <a:rPr lang="en-US" altLang="zh-TW" sz="2400" dirty="0">
                <a:solidFill>
                  <a:srgbClr val="FF0000"/>
                </a:solidFill>
              </a:rPr>
              <a:t>1989: 1 hidden layer is “good enough”, why deep?</a:t>
            </a:r>
          </a:p>
          <a:p>
            <a:r>
              <a:rPr lang="en-US" altLang="zh-TW" sz="2400" dirty="0">
                <a:solidFill>
                  <a:srgbClr val="0000FF"/>
                </a:solidFill>
              </a:rPr>
              <a:t>2006: RBM initialization (breakthrough) </a:t>
            </a:r>
          </a:p>
          <a:p>
            <a:r>
              <a:rPr lang="en-US" altLang="zh-TW" sz="2400" dirty="0">
                <a:solidFill>
                  <a:srgbClr val="0000FF"/>
                </a:solidFill>
              </a:rPr>
              <a:t>2009: GPU</a:t>
            </a:r>
          </a:p>
          <a:p>
            <a:r>
              <a:rPr lang="en-US" altLang="zh-TW" sz="2400" dirty="0">
                <a:solidFill>
                  <a:srgbClr val="0000FF"/>
                </a:solidFill>
              </a:rPr>
              <a:t>2011: Start to be popular in speech recognition</a:t>
            </a:r>
          </a:p>
          <a:p>
            <a:r>
              <a:rPr lang="en-US" altLang="zh-TW" sz="2400" dirty="0">
                <a:solidFill>
                  <a:srgbClr val="0000FF"/>
                </a:solidFill>
              </a:rPr>
              <a:t>2012: win ILSVRC image competition </a:t>
            </a:r>
          </a:p>
          <a:p>
            <a:pPr marL="0" indent="0">
              <a:buNone/>
            </a:pPr>
            <a:endParaRPr lang="zh-TW" altLang="en-US" sz="2400" dirty="0"/>
          </a:p>
        </p:txBody>
      </p:sp>
    </p:spTree>
    <p:extLst>
      <p:ext uri="{BB962C8B-B14F-4D97-AF65-F5344CB8AC3E}">
        <p14:creationId xmlns:p14="http://schemas.microsoft.com/office/powerpoint/2010/main" val="12512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4"/>
          <a:stretch>
            <a:fillRect/>
          </a:stretch>
        </p:blipFill>
        <p:spPr>
          <a:xfrm rot="16200000">
            <a:off x="5507376" y="1631048"/>
            <a:ext cx="2689840" cy="2809123"/>
          </a:xfrm>
          <a:prstGeom prst="rect">
            <a:avLst/>
          </a:prstGeom>
        </p:spPr>
      </p:pic>
      <p:sp>
        <p:nvSpPr>
          <p:cNvPr id="2" name="標題 1"/>
          <p:cNvSpPr>
            <a:spLocks noGrp="1"/>
          </p:cNvSpPr>
          <p:nvPr>
            <p:ph type="title"/>
          </p:nvPr>
        </p:nvSpPr>
        <p:spPr/>
        <p:txBody>
          <a:bodyPr/>
          <a:lstStyle/>
          <a:p>
            <a:r>
              <a:rPr lang="en-US" altLang="zh-TW" dirty="0"/>
              <a:t>Universality Theorem</a:t>
            </a:r>
            <a:endParaRPr lang="zh-TW" altLang="en-US" dirty="0"/>
          </a:p>
        </p:txBody>
      </p:sp>
      <p:sp>
        <p:nvSpPr>
          <p:cNvPr id="4" name="矩形 3"/>
          <p:cNvSpPr/>
          <p:nvPr/>
        </p:nvSpPr>
        <p:spPr>
          <a:xfrm>
            <a:off x="5326190" y="4404313"/>
            <a:ext cx="2930667" cy="923330"/>
          </a:xfrm>
          <a:prstGeom prst="rect">
            <a:avLst/>
          </a:prstGeom>
        </p:spPr>
        <p:txBody>
          <a:bodyPr wrap="square">
            <a:spAutoFit/>
          </a:bodyPr>
          <a:lstStyle/>
          <a:p>
            <a:r>
              <a:rPr lang="en-US" altLang="zh-TW" dirty="0">
                <a:solidFill>
                  <a:srgbClr val="0000FF"/>
                </a:solidFill>
              </a:rPr>
              <a:t>Reference</a:t>
            </a:r>
            <a:r>
              <a:rPr lang="zh-TW" altLang="en-US" dirty="0">
                <a:solidFill>
                  <a:srgbClr val="0000FF"/>
                </a:solidFill>
              </a:rPr>
              <a:t> </a:t>
            </a:r>
            <a:r>
              <a:rPr lang="en-US" altLang="zh-TW" dirty="0">
                <a:solidFill>
                  <a:srgbClr val="0000FF"/>
                </a:solidFill>
              </a:rPr>
              <a:t>for the reason: </a:t>
            </a:r>
            <a:r>
              <a:rPr lang="zh-TW" altLang="en-US" u="sng" dirty="0"/>
              <a:t>http://neuralnetworksanddeeplearning.com/chap4.html</a:t>
            </a:r>
          </a:p>
        </p:txBody>
      </p:sp>
      <p:sp>
        <p:nvSpPr>
          <p:cNvPr id="7" name="文字方塊 6"/>
          <p:cNvSpPr txBox="1"/>
          <p:nvPr/>
        </p:nvSpPr>
        <p:spPr>
          <a:xfrm>
            <a:off x="935342" y="1893033"/>
            <a:ext cx="4390847" cy="523220"/>
          </a:xfrm>
          <a:prstGeom prst="rect">
            <a:avLst/>
          </a:prstGeom>
          <a:noFill/>
        </p:spPr>
        <p:txBody>
          <a:bodyPr wrap="square" rtlCol="0">
            <a:spAutoFit/>
          </a:bodyPr>
          <a:lstStyle/>
          <a:p>
            <a:r>
              <a:rPr lang="en-US" altLang="zh-TW" sz="2800" dirty="0"/>
              <a:t>Any continuous function f</a:t>
            </a:r>
            <a:endParaRPr lang="zh-TW" altLang="en-US" sz="2800" dirty="0"/>
          </a:p>
        </p:txBody>
      </p:sp>
      <p:graphicFrame>
        <p:nvGraphicFramePr>
          <p:cNvPr id="8" name="Object 12"/>
          <p:cNvGraphicFramePr>
            <a:graphicFrameLocks noChangeAspect="1"/>
          </p:cNvGraphicFramePr>
          <p:nvPr>
            <p:extLst/>
          </p:nvPr>
        </p:nvGraphicFramePr>
        <p:xfrm>
          <a:off x="1805231" y="2579752"/>
          <a:ext cx="2342046" cy="630000"/>
        </p:xfrm>
        <a:graphic>
          <a:graphicData uri="http://schemas.openxmlformats.org/presentationml/2006/ole">
            <mc:AlternateContent xmlns:mc="http://schemas.openxmlformats.org/markup-compatibility/2006">
              <mc:Choice xmlns:v="urn:schemas-microsoft-com:vml" Requires="v">
                <p:oleObj spid="_x0000_s16395" name="方程式" r:id="rId5" imgW="850680" imgH="228600" progId="Equation.3">
                  <p:embed/>
                </p:oleObj>
              </mc:Choice>
              <mc:Fallback>
                <p:oleObj name="方程式" r:id="rId5" imgW="850680" imgH="228600" progId="Equation.3">
                  <p:embed/>
                  <p:pic>
                    <p:nvPicPr>
                      <p:cNvPr id="8" name="Object 12"/>
                      <p:cNvPicPr>
                        <a:picLocks noChangeAspect="1" noChangeArrowheads="1"/>
                      </p:cNvPicPr>
                      <p:nvPr/>
                    </p:nvPicPr>
                    <p:blipFill>
                      <a:blip r:embed="rId6"/>
                      <a:srcRect/>
                      <a:stretch>
                        <a:fillRect/>
                      </a:stretch>
                    </p:blipFill>
                    <p:spPr bwMode="auto">
                      <a:xfrm>
                        <a:off x="1805231" y="2579752"/>
                        <a:ext cx="2342046" cy="63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874966" y="3364330"/>
            <a:ext cx="4390847" cy="954107"/>
          </a:xfrm>
          <a:prstGeom prst="rect">
            <a:avLst/>
          </a:prstGeom>
          <a:noFill/>
        </p:spPr>
        <p:txBody>
          <a:bodyPr wrap="square" rtlCol="0">
            <a:spAutoFit/>
          </a:bodyPr>
          <a:lstStyle/>
          <a:p>
            <a:r>
              <a:rPr lang="en-US" altLang="zh-TW" sz="2800" dirty="0"/>
              <a:t>Can be realized by a network with one hidden layer</a:t>
            </a:r>
            <a:endParaRPr lang="zh-TW" altLang="en-US" sz="2800" dirty="0"/>
          </a:p>
        </p:txBody>
      </p:sp>
      <p:sp>
        <p:nvSpPr>
          <p:cNvPr id="10" name="文字方塊 9"/>
          <p:cNvSpPr txBox="1"/>
          <p:nvPr/>
        </p:nvSpPr>
        <p:spPr>
          <a:xfrm>
            <a:off x="865786" y="4430840"/>
            <a:ext cx="4220936" cy="954107"/>
          </a:xfrm>
          <a:prstGeom prst="rect">
            <a:avLst/>
          </a:prstGeom>
          <a:noFill/>
        </p:spPr>
        <p:txBody>
          <a:bodyPr wrap="square" rtlCol="0">
            <a:spAutoFit/>
          </a:bodyPr>
          <a:lstStyle/>
          <a:p>
            <a:r>
              <a:rPr lang="en-US" altLang="zh-TW" sz="2800" dirty="0"/>
              <a:t>(given </a:t>
            </a:r>
            <a:r>
              <a:rPr lang="en-US" altLang="zh-TW" sz="2800" b="1" dirty="0"/>
              <a:t>enough</a:t>
            </a:r>
            <a:r>
              <a:rPr lang="en-US" altLang="zh-TW" sz="2800" dirty="0"/>
              <a:t> hidden neurons)</a:t>
            </a:r>
            <a:endParaRPr lang="zh-TW" altLang="en-US" sz="2800" dirty="0"/>
          </a:p>
        </p:txBody>
      </p:sp>
      <p:sp>
        <p:nvSpPr>
          <p:cNvPr id="11" name="矩形 10"/>
          <p:cNvSpPr/>
          <p:nvPr/>
        </p:nvSpPr>
        <p:spPr>
          <a:xfrm>
            <a:off x="510547" y="5661766"/>
            <a:ext cx="8122905" cy="523220"/>
          </a:xfrm>
          <a:prstGeom prst="rect">
            <a:avLst/>
          </a:prstGeom>
        </p:spPr>
        <p:txBody>
          <a:bodyPr wrap="square">
            <a:spAutoFit/>
          </a:bodyPr>
          <a:lstStyle/>
          <a:p>
            <a:pPr algn="ctr"/>
            <a:r>
              <a:rPr lang="en-US" altLang="zh-TW" sz="2800" dirty="0">
                <a:solidFill>
                  <a:srgbClr val="0000FF"/>
                </a:solidFill>
              </a:rPr>
              <a:t>Why “Deep” neural network not “Fat” neural network?</a:t>
            </a:r>
            <a:endParaRPr lang="zh-TW" altLang="en-US" sz="2800" dirty="0">
              <a:solidFill>
                <a:srgbClr val="0000FF"/>
              </a:solidFill>
            </a:endParaRPr>
          </a:p>
        </p:txBody>
      </p:sp>
      <p:sp>
        <p:nvSpPr>
          <p:cNvPr id="3" name="文字方塊 2"/>
          <p:cNvSpPr txBox="1"/>
          <p:nvPr/>
        </p:nvSpPr>
        <p:spPr>
          <a:xfrm>
            <a:off x="6791523" y="6092473"/>
            <a:ext cx="2017486" cy="369332"/>
          </a:xfrm>
          <a:prstGeom prst="rect">
            <a:avLst/>
          </a:prstGeom>
          <a:noFill/>
        </p:spPr>
        <p:txBody>
          <a:bodyPr wrap="square" rtlCol="0">
            <a:spAutoFit/>
          </a:bodyPr>
          <a:lstStyle/>
          <a:p>
            <a:pPr algn="ctr"/>
            <a:r>
              <a:rPr lang="en-US" altLang="zh-TW" dirty="0"/>
              <a:t>(next lecture)</a:t>
            </a:r>
            <a:endParaRPr lang="zh-TW" altLang="en-US" dirty="0"/>
          </a:p>
        </p:txBody>
      </p:sp>
    </p:spTree>
    <p:extLst>
      <p:ext uri="{BB962C8B-B14F-4D97-AF65-F5344CB8AC3E}">
        <p14:creationId xmlns:p14="http://schemas.microsoft.com/office/powerpoint/2010/main" val="36581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深度學習深度學習</a:t>
            </a:r>
            <a:r>
              <a:rPr lang="en-US" altLang="zh-TW" dirty="0"/>
              <a:t>” </a:t>
            </a:r>
            <a:endParaRPr lang="zh-TW" altLang="en-US" dirty="0"/>
          </a:p>
        </p:txBody>
      </p:sp>
      <p:sp>
        <p:nvSpPr>
          <p:cNvPr id="3" name="內容版面配置區 2"/>
          <p:cNvSpPr>
            <a:spLocks noGrp="1"/>
          </p:cNvSpPr>
          <p:nvPr>
            <p:ph idx="1"/>
          </p:nvPr>
        </p:nvSpPr>
        <p:spPr>
          <a:xfrm>
            <a:off x="628650" y="1825625"/>
            <a:ext cx="7886700" cy="4811150"/>
          </a:xfrm>
        </p:spPr>
        <p:txBody>
          <a:bodyPr>
            <a:normAutofit fontScale="92500" lnSpcReduction="10000"/>
          </a:bodyPr>
          <a:lstStyle/>
          <a:p>
            <a:r>
              <a:rPr lang="en-US" altLang="zh-TW" sz="2600" dirty="0">
                <a:latin typeface="Times New Roman" panose="02020603050405020304" pitchFamily="18" charset="0"/>
                <a:cs typeface="Times New Roman" panose="02020603050405020304" pitchFamily="18" charset="0"/>
              </a:rPr>
              <a:t>My Course: Machine learning and having it deep and structured</a:t>
            </a:r>
          </a:p>
          <a:p>
            <a:pPr lvl="1"/>
            <a:r>
              <a:rPr lang="en-US" altLang="zh-TW" sz="2600" dirty="0">
                <a:latin typeface="Times New Roman" panose="02020603050405020304" pitchFamily="18" charset="0"/>
                <a:cs typeface="Times New Roman" panose="02020603050405020304" pitchFamily="18" charset="0"/>
              </a:rPr>
              <a:t>http://speech.ee.ntu.edu.tw/~tlkagk/courses_MLSD15_2.html</a:t>
            </a:r>
          </a:p>
          <a:p>
            <a:pPr lvl="1"/>
            <a:r>
              <a:rPr lang="en-US" altLang="zh-TW" sz="2600" dirty="0">
                <a:latin typeface="Times New Roman" panose="02020603050405020304" pitchFamily="18" charset="0"/>
                <a:cs typeface="Times New Roman" panose="02020603050405020304" pitchFamily="18" charset="0"/>
              </a:rPr>
              <a:t>6 hour version: http://www.slideshare.net/tw_dsconf/ss-62245351</a:t>
            </a:r>
          </a:p>
          <a:p>
            <a:r>
              <a:rPr lang="en-US" altLang="zh-TW" sz="2600" dirty="0">
                <a:latin typeface="Times New Roman" panose="02020603050405020304" pitchFamily="18" charset="0"/>
                <a:cs typeface="Times New Roman" panose="02020603050405020304" pitchFamily="18" charset="0"/>
              </a:rPr>
              <a:t>“Neural Networks and Deep Learning”</a:t>
            </a:r>
          </a:p>
          <a:p>
            <a:pPr lvl="1"/>
            <a:r>
              <a:rPr lang="en-US" altLang="zh-TW" sz="2600" dirty="0">
                <a:latin typeface="Times New Roman" panose="02020603050405020304" pitchFamily="18" charset="0"/>
                <a:cs typeface="Times New Roman" panose="02020603050405020304" pitchFamily="18" charset="0"/>
              </a:rPr>
              <a:t>written by Michael Nielsen</a:t>
            </a:r>
          </a:p>
          <a:p>
            <a:pPr lvl="1"/>
            <a:r>
              <a:rPr lang="en-US" altLang="zh-TW" sz="2600" dirty="0">
                <a:latin typeface="Times New Roman" panose="02020603050405020304" pitchFamily="18" charset="0"/>
                <a:cs typeface="Times New Roman" panose="02020603050405020304" pitchFamily="18" charset="0"/>
              </a:rPr>
              <a:t>http://neuralnetworksanddeeplearning.com/</a:t>
            </a:r>
          </a:p>
          <a:p>
            <a:r>
              <a:rPr lang="en-US" altLang="zh-TW" sz="2600" dirty="0">
                <a:latin typeface="Times New Roman" panose="02020603050405020304" pitchFamily="18" charset="0"/>
                <a:cs typeface="Times New Roman" panose="02020603050405020304" pitchFamily="18" charset="0"/>
              </a:rPr>
              <a:t>“Deep Learning” </a:t>
            </a:r>
          </a:p>
          <a:p>
            <a:pPr lvl="1"/>
            <a:r>
              <a:rPr lang="en-US" altLang="zh-TW" sz="2600" dirty="0">
                <a:latin typeface="Times New Roman" panose="02020603050405020304" pitchFamily="18" charset="0"/>
                <a:cs typeface="Times New Roman" panose="02020603050405020304" pitchFamily="18" charset="0"/>
              </a:rPr>
              <a:t>written by </a:t>
            </a:r>
            <a:r>
              <a:rPr lang="zh-TW" altLang="zh-TW" sz="2600" dirty="0">
                <a:latin typeface="Times New Roman" panose="02020603050405020304" pitchFamily="18" charset="0"/>
                <a:cs typeface="Times New Roman" panose="02020603050405020304" pitchFamily="18" charset="0"/>
              </a:rPr>
              <a:t>Yoshua Bengio</a:t>
            </a:r>
            <a:r>
              <a:rPr lang="en-US" altLang="zh-TW" sz="2600" dirty="0">
                <a:latin typeface="Times New Roman" panose="02020603050405020304" pitchFamily="18" charset="0"/>
                <a:cs typeface="Times New Roman" panose="02020603050405020304" pitchFamily="18" charset="0"/>
              </a:rPr>
              <a:t>, </a:t>
            </a:r>
            <a:r>
              <a:rPr lang="zh-TW" altLang="zh-TW" sz="2600" dirty="0">
                <a:latin typeface="Times New Roman" panose="02020603050405020304" pitchFamily="18" charset="0"/>
                <a:cs typeface="Times New Roman" panose="02020603050405020304" pitchFamily="18" charset="0"/>
              </a:rPr>
              <a:t>Ian J. Goodfellow and Aaron Courville </a:t>
            </a:r>
            <a:endParaRPr lang="en-US" altLang="zh-TW" sz="2600" dirty="0">
              <a:latin typeface="Times New Roman" panose="02020603050405020304" pitchFamily="18" charset="0"/>
              <a:cs typeface="Times New Roman" panose="02020603050405020304" pitchFamily="18" charset="0"/>
            </a:endParaRPr>
          </a:p>
          <a:p>
            <a:pPr lvl="1"/>
            <a:r>
              <a:rPr lang="en-US" altLang="zh-TW" sz="2600" dirty="0">
                <a:latin typeface="Times New Roman" panose="02020603050405020304" pitchFamily="18" charset="0"/>
                <a:cs typeface="Times New Roman" panose="02020603050405020304" pitchFamily="18" charset="0"/>
              </a:rPr>
              <a:t>http://www.deeplearningbook.org</a:t>
            </a:r>
            <a:endParaRPr lang="zh-TW" altLang="en-US" sz="2600" dirty="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415554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nvPr>
        </p:nvGraphicFramePr>
        <p:xfrm>
          <a:off x="628650" y="576689"/>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en-US" altLang="zh-TW" dirty="0"/>
              <a:t>Three Steps for Deep Learning</a:t>
            </a:r>
            <a:endParaRPr lang="zh-TW" altLang="en-US"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506" y="4272943"/>
            <a:ext cx="6344865" cy="224714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85011" y="3752284"/>
            <a:ext cx="3986989" cy="461665"/>
          </a:xfrm>
          <a:prstGeom prst="rect">
            <a:avLst/>
          </a:prstGeom>
        </p:spPr>
        <p:txBody>
          <a:bodyPr wrap="none">
            <a:spAutoFit/>
          </a:bodyPr>
          <a:lstStyle/>
          <a:p>
            <a:r>
              <a:rPr lang="en-US" altLang="zh-TW" sz="2400" dirty="0"/>
              <a:t>Deep Learning is so simple ……</a:t>
            </a:r>
            <a:endParaRPr lang="zh-TW" altLang="en-US" sz="2400" dirty="0"/>
          </a:p>
        </p:txBody>
      </p:sp>
      <p:sp>
        <p:nvSpPr>
          <p:cNvPr id="7" name="矩形 6"/>
          <p:cNvSpPr/>
          <p:nvPr/>
        </p:nvSpPr>
        <p:spPr>
          <a:xfrm>
            <a:off x="532262" y="1941449"/>
            <a:ext cx="2259724" cy="16870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31988" y="2580664"/>
            <a:ext cx="1860273"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a:t>Neural </a:t>
            </a:r>
          </a:p>
          <a:p>
            <a:pPr algn="ctr"/>
            <a:r>
              <a:rPr lang="en-US" altLang="zh-TW" sz="2800" dirty="0"/>
              <a:t>Network</a:t>
            </a:r>
            <a:endParaRPr lang="zh-TW" altLang="en-US" sz="2800" dirty="0"/>
          </a:p>
        </p:txBody>
      </p:sp>
    </p:spTree>
    <p:extLst>
      <p:ext uri="{BB962C8B-B14F-4D97-AF65-F5344CB8AC3E}">
        <p14:creationId xmlns:p14="http://schemas.microsoft.com/office/powerpoint/2010/main" val="21109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Neural Network </a:t>
            </a:r>
            <a:endParaRPr lang="zh-TW" altLang="en-US" dirty="0"/>
          </a:p>
        </p:txBody>
      </p:sp>
      <p:grpSp>
        <p:nvGrpSpPr>
          <p:cNvPr id="11" name="群組 10"/>
          <p:cNvGrpSpPr/>
          <p:nvPr/>
        </p:nvGrpSpPr>
        <p:grpSpPr>
          <a:xfrm>
            <a:off x="4897340" y="294084"/>
            <a:ext cx="3854551" cy="2068497"/>
            <a:chOff x="4897340" y="294084"/>
            <a:chExt cx="3854551" cy="2068497"/>
          </a:xfrm>
        </p:grpSpPr>
        <p:pic>
          <p:nvPicPr>
            <p:cNvPr id="4" name="Picture 6" descr="http://bio1152.nicerweb.com/Locked/media/ch48/48_05Neuron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7340" y="294084"/>
              <a:ext cx="3271985" cy="206849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p:cNvGrpSpPr/>
            <p:nvPr/>
          </p:nvGrpSpPr>
          <p:grpSpPr>
            <a:xfrm>
              <a:off x="6464097" y="432086"/>
              <a:ext cx="2287794" cy="1038723"/>
              <a:chOff x="3202412" y="1600580"/>
              <a:chExt cx="3275013" cy="1486948"/>
            </a:xfrm>
          </p:grpSpPr>
          <p:pic>
            <p:nvPicPr>
              <p:cNvPr id="6"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202412" y="2732294"/>
                <a:ext cx="3275013" cy="307777"/>
              </a:xfrm>
              <a:prstGeom prst="rect">
                <a:avLst/>
              </a:prstGeom>
            </p:spPr>
            <p:txBody>
              <a:bodyPr wrap="square">
                <a:spAutoFit/>
              </a:bodyPr>
              <a:lstStyle/>
              <a:p>
                <a:endParaRPr lang="zh-TW" altLang="en-US" sz="1400" dirty="0"/>
              </a:p>
            </p:txBody>
          </p:sp>
        </p:grpSp>
      </p:grpSp>
      <p:grpSp>
        <p:nvGrpSpPr>
          <p:cNvPr id="39" name="群組 38"/>
          <p:cNvGrpSpPr/>
          <p:nvPr/>
        </p:nvGrpSpPr>
        <p:grpSpPr>
          <a:xfrm>
            <a:off x="3534928" y="2481260"/>
            <a:ext cx="2416814" cy="1897458"/>
            <a:chOff x="3223753" y="2941320"/>
            <a:chExt cx="2416814" cy="1897458"/>
          </a:xfrm>
        </p:grpSpPr>
        <p:grpSp>
          <p:nvGrpSpPr>
            <p:cNvPr id="38" name="群組 37"/>
            <p:cNvGrpSpPr/>
            <p:nvPr/>
          </p:nvGrpSpPr>
          <p:grpSpPr>
            <a:xfrm>
              <a:off x="4112351" y="3404891"/>
              <a:ext cx="1528216" cy="565603"/>
              <a:chOff x="4261309" y="3400794"/>
              <a:chExt cx="1528216" cy="565603"/>
            </a:xfrm>
          </p:grpSpPr>
          <p:cxnSp>
            <p:nvCxnSpPr>
              <p:cNvPr id="32" name="直線單箭頭接點 31"/>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4839124" y="3400794"/>
                <a:ext cx="565603" cy="5656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cxnSp>
            <p:nvCxnSpPr>
              <p:cNvPr id="23" name="直線單箭頭接點 22"/>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62" name="方程式" r:id="rId6" imgW="317160" imgH="215640" progId="Equation.3">
                      <p:embed/>
                    </p:oleObj>
                  </mc:Choice>
                  <mc:Fallback>
                    <p:oleObj name="方程式" r:id="rId6" imgW="317160" imgH="215640" progId="Equation.3">
                      <p:embed/>
                      <p:pic>
                        <p:nvPicPr>
                          <p:cNvPr id="29"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21" name="直線單箭頭接點 20"/>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a:xfrm>
              <a:off x="3956988" y="3478177"/>
              <a:ext cx="439530" cy="439530"/>
              <a:chOff x="3371313" y="3530847"/>
              <a:chExt cx="439530" cy="439530"/>
            </a:xfrm>
          </p:grpSpPr>
          <p:sp>
            <p:nvSpPr>
              <p:cNvPr id="26" name="矩形 2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63" name="方程式" r:id="rId8" imgW="139680" imgH="139680" progId="Equation.3">
                      <p:embed/>
                    </p:oleObj>
                  </mc:Choice>
                  <mc:Fallback>
                    <p:oleObj name="方程式" r:id="rId8" imgW="139680" imgH="139680" progId="Equation.3">
                      <p:embed/>
                      <p:pic>
                        <p:nvPicPr>
                          <p:cNvPr id="2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37" name="群組 36"/>
            <p:cNvGrpSpPr/>
            <p:nvPr/>
          </p:nvGrpSpPr>
          <p:grpSpPr>
            <a:xfrm>
              <a:off x="3972433" y="3933548"/>
              <a:ext cx="385763" cy="905230"/>
              <a:chOff x="3982168" y="3985175"/>
              <a:chExt cx="385763" cy="905230"/>
            </a:xfrm>
          </p:grpSpPr>
          <p:sp>
            <p:nvSpPr>
              <p:cNvPr id="20" name="矩形 19"/>
              <p:cNvSpPr/>
              <p:nvPr/>
            </p:nvSpPr>
            <p:spPr>
              <a:xfrm>
                <a:off x="3982168" y="4512672"/>
                <a:ext cx="385763" cy="37773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28" name="直線單箭頭接點 27"/>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直線單箭頭接點 3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群組 41"/>
          <p:cNvGrpSpPr/>
          <p:nvPr/>
        </p:nvGrpSpPr>
        <p:grpSpPr>
          <a:xfrm>
            <a:off x="1070220" y="1724155"/>
            <a:ext cx="2416814" cy="1897458"/>
            <a:chOff x="3223753" y="2941320"/>
            <a:chExt cx="2416814" cy="1897458"/>
          </a:xfrm>
        </p:grpSpPr>
        <p:grpSp>
          <p:nvGrpSpPr>
            <p:cNvPr id="43" name="群組 42"/>
            <p:cNvGrpSpPr/>
            <p:nvPr/>
          </p:nvGrpSpPr>
          <p:grpSpPr>
            <a:xfrm>
              <a:off x="4112351" y="3404891"/>
              <a:ext cx="1528216" cy="565603"/>
              <a:chOff x="4261309" y="3400794"/>
              <a:chExt cx="1528216" cy="565603"/>
            </a:xfrm>
          </p:grpSpPr>
          <p:cxnSp>
            <p:nvCxnSpPr>
              <p:cNvPr id="53" name="直線單箭頭接點 5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55" name="直線單箭頭接點 5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64" name="方程式" r:id="rId10" imgW="317160" imgH="215640" progId="Equation.3">
                      <p:embed/>
                    </p:oleObj>
                  </mc:Choice>
                  <mc:Fallback>
                    <p:oleObj name="方程式" r:id="rId10" imgW="317160" imgH="215640" progId="Equation.3">
                      <p:embed/>
                      <p:pic>
                        <p:nvPicPr>
                          <p:cNvPr id="5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44" name="直線單箭頭接點 43"/>
            <p:cNvCxnSpPr/>
            <p:nvPr/>
          </p:nvCxnSpPr>
          <p:spPr>
            <a:xfrm flipV="1">
              <a:off x="3405107" y="3780105"/>
              <a:ext cx="503761" cy="6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a:xfrm>
              <a:off x="3956988" y="3478177"/>
              <a:ext cx="439530" cy="439530"/>
              <a:chOff x="3371313" y="3530847"/>
              <a:chExt cx="439530" cy="439530"/>
            </a:xfrm>
          </p:grpSpPr>
          <p:sp>
            <p:nvSpPr>
              <p:cNvPr id="51" name="矩形 5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65" name="方程式" r:id="rId11" imgW="139680" imgH="139680" progId="Equation.3">
                      <p:embed/>
                    </p:oleObj>
                  </mc:Choice>
                  <mc:Fallback>
                    <p:oleObj name="方程式" r:id="rId11" imgW="139680" imgH="139680" progId="Equation.3">
                      <p:embed/>
                      <p:pic>
                        <p:nvPicPr>
                          <p:cNvPr id="5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47" name="群組 46"/>
            <p:cNvGrpSpPr/>
            <p:nvPr/>
          </p:nvGrpSpPr>
          <p:grpSpPr>
            <a:xfrm>
              <a:off x="3972433" y="3933548"/>
              <a:ext cx="385763" cy="905230"/>
              <a:chOff x="3982168" y="3985175"/>
              <a:chExt cx="385763" cy="905230"/>
            </a:xfrm>
          </p:grpSpPr>
          <p:sp>
            <p:nvSpPr>
              <p:cNvPr id="49" name="矩形 48"/>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50" name="直線單箭頭接點 4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群組 56"/>
          <p:cNvGrpSpPr/>
          <p:nvPr/>
        </p:nvGrpSpPr>
        <p:grpSpPr>
          <a:xfrm>
            <a:off x="1099614" y="3584600"/>
            <a:ext cx="2405967" cy="1782000"/>
            <a:chOff x="3234600" y="3056778"/>
            <a:chExt cx="2405967" cy="1782000"/>
          </a:xfrm>
        </p:grpSpPr>
        <p:grpSp>
          <p:nvGrpSpPr>
            <p:cNvPr id="58" name="群組 57"/>
            <p:cNvGrpSpPr/>
            <p:nvPr/>
          </p:nvGrpSpPr>
          <p:grpSpPr>
            <a:xfrm>
              <a:off x="4112351" y="3404891"/>
              <a:ext cx="1528216" cy="565603"/>
              <a:chOff x="4261309" y="3400794"/>
              <a:chExt cx="1528216" cy="565603"/>
            </a:xfrm>
          </p:grpSpPr>
          <p:cxnSp>
            <p:nvCxnSpPr>
              <p:cNvPr id="68" name="直線單箭頭接點 67"/>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橢圓 68"/>
              <p:cNvSpPr/>
              <p:nvPr/>
            </p:nvSpPr>
            <p:spPr>
              <a:xfrm>
                <a:off x="4839124" y="3400794"/>
                <a:ext cx="565603" cy="56560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cxnSp>
            <p:nvCxnSpPr>
              <p:cNvPr id="70" name="直線單箭頭接點 69"/>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66" name="方程式" r:id="rId12" imgW="317160" imgH="215640" progId="Equation.3">
                      <p:embed/>
                    </p:oleObj>
                  </mc:Choice>
                  <mc:Fallback>
                    <p:oleObj name="方程式" r:id="rId12" imgW="317160" imgH="215640" progId="Equation.3">
                      <p:embed/>
                      <p:pic>
                        <p:nvPicPr>
                          <p:cNvPr id="71"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59" name="直線單箭頭接點 58"/>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3341416" y="3056778"/>
              <a:ext cx="586910" cy="57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群組 60"/>
            <p:cNvGrpSpPr/>
            <p:nvPr/>
          </p:nvGrpSpPr>
          <p:grpSpPr>
            <a:xfrm>
              <a:off x="3956988" y="3478177"/>
              <a:ext cx="439530" cy="439530"/>
              <a:chOff x="3371313" y="3530847"/>
              <a:chExt cx="439530" cy="439530"/>
            </a:xfrm>
          </p:grpSpPr>
          <p:sp>
            <p:nvSpPr>
              <p:cNvPr id="66" name="矩形 65"/>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67"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67" name="方程式" r:id="rId13" imgW="139680" imgH="139680" progId="Equation.3">
                      <p:embed/>
                    </p:oleObj>
                  </mc:Choice>
                  <mc:Fallback>
                    <p:oleObj name="方程式" r:id="rId13" imgW="139680" imgH="139680" progId="Equation.3">
                      <p:embed/>
                      <p:pic>
                        <p:nvPicPr>
                          <p:cNvPr id="67"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62" name="群組 61"/>
            <p:cNvGrpSpPr/>
            <p:nvPr/>
          </p:nvGrpSpPr>
          <p:grpSpPr>
            <a:xfrm>
              <a:off x="3972433" y="3933548"/>
              <a:ext cx="385763" cy="905230"/>
              <a:chOff x="3982168" y="3985175"/>
              <a:chExt cx="385763" cy="905230"/>
            </a:xfrm>
          </p:grpSpPr>
          <p:sp>
            <p:nvSpPr>
              <p:cNvPr id="64" name="矩形 63"/>
              <p:cNvSpPr/>
              <p:nvPr/>
            </p:nvSpPr>
            <p:spPr>
              <a:xfrm>
                <a:off x="3982168" y="4512672"/>
                <a:ext cx="385763" cy="37773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5" name="直線單箭頭接點 64"/>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直線單箭頭接點 62"/>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群組 71"/>
          <p:cNvGrpSpPr/>
          <p:nvPr/>
        </p:nvGrpSpPr>
        <p:grpSpPr>
          <a:xfrm>
            <a:off x="6044284" y="2469344"/>
            <a:ext cx="2416814" cy="1897458"/>
            <a:chOff x="3223753" y="2941320"/>
            <a:chExt cx="2416814" cy="1897458"/>
          </a:xfrm>
        </p:grpSpPr>
        <p:grpSp>
          <p:nvGrpSpPr>
            <p:cNvPr id="73" name="群組 72"/>
            <p:cNvGrpSpPr/>
            <p:nvPr/>
          </p:nvGrpSpPr>
          <p:grpSpPr>
            <a:xfrm>
              <a:off x="4112351" y="3404891"/>
              <a:ext cx="1528216" cy="565603"/>
              <a:chOff x="4261309" y="3400794"/>
              <a:chExt cx="1528216" cy="565603"/>
            </a:xfrm>
          </p:grpSpPr>
          <p:cxnSp>
            <p:nvCxnSpPr>
              <p:cNvPr id="83" name="直線單箭頭接點 82"/>
              <p:cNvCxnSpPr/>
              <p:nvPr/>
            </p:nvCxnSpPr>
            <p:spPr>
              <a:xfrm flipV="1">
                <a:off x="5227675" y="3682412"/>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4839124" y="3400794"/>
                <a:ext cx="565603" cy="56560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85" name="直線單箭頭接點 84"/>
              <p:cNvCxnSpPr/>
              <p:nvPr/>
            </p:nvCxnSpPr>
            <p:spPr>
              <a:xfrm flipV="1">
                <a:off x="4261309" y="3698913"/>
                <a:ext cx="56185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6" name="Object 12"/>
              <p:cNvGraphicFramePr>
                <a:graphicFrameLocks noChangeAspect="1"/>
              </p:cNvGraphicFramePr>
              <p:nvPr>
                <p:extLst/>
              </p:nvPr>
            </p:nvGraphicFramePr>
            <p:xfrm>
              <a:off x="4823159" y="3478177"/>
              <a:ext cx="584765" cy="396131"/>
            </p:xfrm>
            <a:graphic>
              <a:graphicData uri="http://schemas.openxmlformats.org/presentationml/2006/ole">
                <mc:AlternateContent xmlns:mc="http://schemas.openxmlformats.org/markup-compatibility/2006">
                  <mc:Choice xmlns:v="urn:schemas-microsoft-com:vml" Requires="v">
                    <p:oleObj spid="_x0000_s3168" name="方程式" r:id="rId14" imgW="317160" imgH="215640" progId="Equation.3">
                      <p:embed/>
                    </p:oleObj>
                  </mc:Choice>
                  <mc:Fallback>
                    <p:oleObj name="方程式" r:id="rId14" imgW="317160" imgH="215640" progId="Equation.3">
                      <p:embed/>
                      <p:pic>
                        <p:nvPicPr>
                          <p:cNvPr id="86" name="Object 12"/>
                          <p:cNvPicPr>
                            <a:picLocks noChangeAspect="1" noChangeArrowheads="1"/>
                          </p:cNvPicPr>
                          <p:nvPr/>
                        </p:nvPicPr>
                        <p:blipFill>
                          <a:blip r:embed="rId7"/>
                          <a:srcRect/>
                          <a:stretch>
                            <a:fillRect/>
                          </a:stretch>
                        </p:blipFill>
                        <p:spPr bwMode="auto">
                          <a:xfrm>
                            <a:off x="4823159" y="3478177"/>
                            <a:ext cx="584765" cy="396131"/>
                          </a:xfrm>
                          <a:prstGeom prst="rect">
                            <a:avLst/>
                          </a:prstGeom>
                          <a:noFill/>
                          <a:extLst/>
                        </p:spPr>
                      </p:pic>
                    </p:oleObj>
                  </mc:Fallback>
                </mc:AlternateContent>
              </a:graphicData>
            </a:graphic>
          </p:graphicFrame>
        </p:grpSp>
        <p:cxnSp>
          <p:nvCxnSpPr>
            <p:cNvPr id="74" name="直線單箭頭接點 73"/>
            <p:cNvCxnSpPr/>
            <p:nvPr/>
          </p:nvCxnSpPr>
          <p:spPr>
            <a:xfrm flipV="1">
              <a:off x="3234600" y="3780105"/>
              <a:ext cx="674268" cy="9062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3223753" y="2941320"/>
              <a:ext cx="704573" cy="691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群組 75"/>
            <p:cNvGrpSpPr/>
            <p:nvPr/>
          </p:nvGrpSpPr>
          <p:grpSpPr>
            <a:xfrm>
              <a:off x="3956988" y="3478177"/>
              <a:ext cx="439530" cy="439530"/>
              <a:chOff x="3371313" y="3530847"/>
              <a:chExt cx="439530" cy="439530"/>
            </a:xfrm>
          </p:grpSpPr>
          <p:sp>
            <p:nvSpPr>
              <p:cNvPr id="81" name="矩形 80"/>
              <p:cNvSpPr/>
              <p:nvPr/>
            </p:nvSpPr>
            <p:spPr>
              <a:xfrm>
                <a:off x="3371313" y="3530847"/>
                <a:ext cx="439530" cy="4395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nvPr>
            </p:nvGraphicFramePr>
            <p:xfrm>
              <a:off x="3409193" y="3546688"/>
              <a:ext cx="385763" cy="387350"/>
            </p:xfrm>
            <a:graphic>
              <a:graphicData uri="http://schemas.openxmlformats.org/presentationml/2006/ole">
                <mc:AlternateContent xmlns:mc="http://schemas.openxmlformats.org/markup-compatibility/2006">
                  <mc:Choice xmlns:v="urn:schemas-microsoft-com:vml" Requires="v">
                    <p:oleObj spid="_x0000_s3169" name="方程式" r:id="rId15" imgW="139680" imgH="139680" progId="Equation.3">
                      <p:embed/>
                    </p:oleObj>
                  </mc:Choice>
                  <mc:Fallback>
                    <p:oleObj name="方程式" r:id="rId15" imgW="139680" imgH="139680" progId="Equation.3">
                      <p:embed/>
                      <p:pic>
                        <p:nvPicPr>
                          <p:cNvPr id="82" name="Object 12"/>
                          <p:cNvPicPr>
                            <a:picLocks noChangeAspect="1" noChangeArrowheads="1"/>
                          </p:cNvPicPr>
                          <p:nvPr/>
                        </p:nvPicPr>
                        <p:blipFill>
                          <a:blip r:embed="rId9"/>
                          <a:srcRect/>
                          <a:stretch>
                            <a:fillRect/>
                          </a:stretch>
                        </p:blipFill>
                        <p:spPr bwMode="auto">
                          <a:xfrm>
                            <a:off x="3409193" y="3546688"/>
                            <a:ext cx="385763" cy="387350"/>
                          </a:xfrm>
                          <a:prstGeom prst="rect">
                            <a:avLst/>
                          </a:prstGeom>
                          <a:noFill/>
                          <a:extLst/>
                        </p:spPr>
                      </p:pic>
                    </p:oleObj>
                  </mc:Fallback>
                </mc:AlternateContent>
              </a:graphicData>
            </a:graphic>
          </p:graphicFrame>
        </p:grpSp>
        <p:grpSp>
          <p:nvGrpSpPr>
            <p:cNvPr id="77" name="群組 76"/>
            <p:cNvGrpSpPr/>
            <p:nvPr/>
          </p:nvGrpSpPr>
          <p:grpSpPr>
            <a:xfrm>
              <a:off x="3972433" y="3933548"/>
              <a:ext cx="385763" cy="905230"/>
              <a:chOff x="3982168" y="3985175"/>
              <a:chExt cx="385763" cy="905230"/>
            </a:xfrm>
          </p:grpSpPr>
          <p:sp>
            <p:nvSpPr>
              <p:cNvPr id="79" name="矩形 78"/>
              <p:cNvSpPr/>
              <p:nvPr/>
            </p:nvSpPr>
            <p:spPr>
              <a:xfrm>
                <a:off x="3982168" y="4512672"/>
                <a:ext cx="385763" cy="37773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80" name="直線單箭頭接點 79"/>
              <p:cNvCxnSpPr/>
              <p:nvPr/>
            </p:nvCxnSpPr>
            <p:spPr>
              <a:xfrm flipV="1">
                <a:off x="4179533" y="3985175"/>
                <a:ext cx="0" cy="5170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單箭頭接點 77"/>
            <p:cNvCxnSpPr/>
            <p:nvPr/>
          </p:nvCxnSpPr>
          <p:spPr>
            <a:xfrm>
              <a:off x="3242300" y="3714572"/>
              <a:ext cx="69299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3729775" y="4347017"/>
            <a:ext cx="1949352"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9" name="矩形 8"/>
          <p:cNvSpPr/>
          <p:nvPr/>
        </p:nvSpPr>
        <p:spPr>
          <a:xfrm>
            <a:off x="2575300" y="5320216"/>
            <a:ext cx="6176591" cy="830997"/>
          </a:xfrm>
          <a:prstGeom prst="rect">
            <a:avLst/>
          </a:prstGeom>
        </p:spPr>
        <p:txBody>
          <a:bodyPr wrap="square">
            <a:spAutoFit/>
          </a:bodyPr>
          <a:lstStyle/>
          <a:p>
            <a:pPr>
              <a:defRPr/>
            </a:pPr>
            <a:r>
              <a:rPr lang="en-US" altLang="zh-TW" sz="2400" dirty="0"/>
              <a:t>Different connection leads to different network structures</a:t>
            </a:r>
            <a:endParaRPr lang="zh-TW" altLang="en-US" sz="2400" dirty="0"/>
          </a:p>
        </p:txBody>
      </p:sp>
      <p:sp>
        <p:nvSpPr>
          <p:cNvPr id="8" name="矩形 7"/>
          <p:cNvSpPr/>
          <p:nvPr/>
        </p:nvSpPr>
        <p:spPr>
          <a:xfrm>
            <a:off x="3487034" y="2437267"/>
            <a:ext cx="2493685" cy="1929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p:nvSpPr>
        <p:spPr>
          <a:xfrm>
            <a:off x="2575300" y="4836191"/>
            <a:ext cx="2884267" cy="523220"/>
          </a:xfrm>
          <a:prstGeom prst="rect">
            <a:avLst/>
          </a:prstGeom>
        </p:spPr>
        <p:txBody>
          <a:bodyPr wrap="square">
            <a:spAutoFit/>
          </a:bodyPr>
          <a:lstStyle/>
          <a:p>
            <a:pPr>
              <a:defRPr/>
            </a:pPr>
            <a:r>
              <a:rPr lang="en-US" altLang="zh-TW" sz="2800" b="1" i="1" u="sng" dirty="0"/>
              <a:t>Neural Network</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342195" y="6197619"/>
                <a:ext cx="8654351" cy="461665"/>
              </a:xfrm>
              <a:prstGeom prst="rect">
                <a:avLst/>
              </a:prstGeom>
              <a:noFill/>
            </p:spPr>
            <p:txBody>
              <a:bodyPr wrap="square" rtlCol="0">
                <a:spAutoFit/>
              </a:bodyPr>
              <a:lstStyle/>
              <a:p>
                <a:pPr algn="ctr"/>
                <a:r>
                  <a:rPr lang="en-US" altLang="zh-TW" sz="2400" dirty="0"/>
                  <a:t>Network parameter </a:t>
                </a:r>
                <a14:m>
                  <m:oMath xmlns:m="http://schemas.openxmlformats.org/officeDocument/2006/math">
                    <m:r>
                      <a:rPr lang="zh-TW" altLang="en-US" sz="2400" i="1" smtClean="0">
                        <a:latin typeface="Cambria Math" panose="02040503050406030204" pitchFamily="18" charset="0"/>
                      </a:rPr>
                      <m:t>𝜃</m:t>
                    </m:r>
                  </m:oMath>
                </a14:m>
                <a:r>
                  <a:rPr lang="en-US" altLang="zh-TW" sz="2400" dirty="0"/>
                  <a:t>:</a:t>
                </a:r>
                <a:r>
                  <a:rPr lang="zh-TW" altLang="en-US" sz="2400" dirty="0"/>
                  <a:t> </a:t>
                </a:r>
                <a:r>
                  <a:rPr lang="en-US" altLang="zh-TW" sz="2400" dirty="0"/>
                  <a:t>all the weights and biases in the “neurons” </a:t>
                </a:r>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42195" y="6197619"/>
                <a:ext cx="8654351" cy="461665"/>
              </a:xfrm>
              <a:prstGeom prst="rect">
                <a:avLst/>
              </a:prstGeom>
              <a:blipFill>
                <a:blip r:embed="rId16"/>
                <a:stretch>
                  <a:fillRect t="-106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3302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8" grpId="0" animBg="1"/>
      <p:bldP spid="8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群組 128"/>
          <p:cNvGrpSpPr/>
          <p:nvPr/>
        </p:nvGrpSpPr>
        <p:grpSpPr>
          <a:xfrm>
            <a:off x="6906115" y="3813978"/>
            <a:ext cx="458287" cy="831947"/>
            <a:chOff x="10102194" y="1939763"/>
            <a:chExt cx="458287" cy="831947"/>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 name="群組 104"/>
          <p:cNvGrpSpPr/>
          <p:nvPr/>
        </p:nvGrpSpPr>
        <p:grpSpPr>
          <a:xfrm>
            <a:off x="4676173" y="3786657"/>
            <a:ext cx="458287" cy="831947"/>
            <a:chOff x="10102194" y="1939763"/>
            <a:chExt cx="458287" cy="831947"/>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矩形 1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群組 2"/>
          <p:cNvGrpSpPr/>
          <p:nvPr/>
        </p:nvGrpSpPr>
        <p:grpSpPr>
          <a:xfrm>
            <a:off x="3615463" y="4585976"/>
            <a:ext cx="5297714" cy="2078894"/>
            <a:chOff x="3615463" y="4585976"/>
            <a:chExt cx="5297714" cy="2078894"/>
          </a:xfrm>
        </p:grpSpPr>
        <p:sp>
          <p:nvSpPr>
            <p:cNvPr id="137" name="圓角矩形圖說文字 136"/>
            <p:cNvSpPr/>
            <p:nvPr/>
          </p:nvSpPr>
          <p:spPr>
            <a:xfrm>
              <a:off x="3615463" y="4585976"/>
              <a:ext cx="5297714" cy="2078894"/>
            </a:xfrm>
            <a:prstGeom prst="wedgeRoundRectCallout">
              <a:avLst>
                <a:gd name="adj1" fmla="val -59656"/>
                <a:gd name="adj2" fmla="val -163051"/>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943645" y="4731685"/>
              <a:ext cx="2743688" cy="1838325"/>
              <a:chOff x="4096343" y="4657321"/>
              <a:chExt cx="2743688" cy="1838325"/>
            </a:xfrm>
          </p:grpSpPr>
          <p:pic>
            <p:nvPicPr>
              <p:cNvPr id="5" name="圖片 4"/>
              <p:cNvPicPr>
                <a:picLocks noChangeAspect="1"/>
              </p:cNvPicPr>
              <p:nvPr/>
            </p:nvPicPr>
            <p:blipFill>
              <a:blip r:embed="rId4"/>
              <a:stretch>
                <a:fillRect/>
              </a:stretch>
            </p:blipFill>
            <p:spPr>
              <a:xfrm>
                <a:off x="4096343" y="4657321"/>
                <a:ext cx="2571750" cy="1838325"/>
              </a:xfrm>
              <a:prstGeom prst="rect">
                <a:avLst/>
              </a:prstGeom>
            </p:spPr>
          </p:pic>
          <p:graphicFrame>
            <p:nvGraphicFramePr>
              <p:cNvPr id="6"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4125" name="方程式" r:id="rId5" imgW="317160" imgH="215640" progId="Equation.3">
                      <p:embed/>
                    </p:oleObj>
                  </mc:Choice>
                  <mc:Fallback>
                    <p:oleObj name="方程式" r:id="rId5" imgW="317160" imgH="215640" progId="Equation.3">
                      <p:embed/>
                      <p:pic>
                        <p:nvPicPr>
                          <p:cNvPr id="6" name="Object 12"/>
                          <p:cNvPicPr>
                            <a:picLocks noChangeAspect="1" noChangeArrowheads="1"/>
                          </p:cNvPicPr>
                          <p:nvPr/>
                        </p:nvPicPr>
                        <p:blipFill>
                          <a:blip r:embed="rId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4126" name="方程式" r:id="rId7" imgW="126720" imgH="126720" progId="Equation.3">
                      <p:embed/>
                    </p:oleObj>
                  </mc:Choice>
                  <mc:Fallback>
                    <p:oleObj name="方程式" r:id="rId7" imgW="126720" imgH="126720" progId="Equation.3">
                      <p:embed/>
                      <p:pic>
                        <p:nvPicPr>
                          <p:cNvPr id="7" name="Object 12"/>
                          <p:cNvPicPr>
                            <a:picLocks noChangeAspect="1" noChangeArrowheads="1"/>
                          </p:cNvPicPr>
                          <p:nvPr/>
                        </p:nvPicPr>
                        <p:blipFill>
                          <a:blip r:embed="rId8"/>
                          <a:srcRect/>
                          <a:stretch>
                            <a:fillRect/>
                          </a:stretch>
                        </p:blipFill>
                        <p:spPr bwMode="auto">
                          <a:xfrm>
                            <a:off x="6512897" y="6101982"/>
                            <a:ext cx="327134" cy="325661"/>
                          </a:xfrm>
                          <a:prstGeom prst="rect">
                            <a:avLst/>
                          </a:prstGeom>
                          <a:noFill/>
                          <a:extLst/>
                        </p:spPr>
                      </p:pic>
                    </p:oleObj>
                  </mc:Fallback>
                </mc:AlternateContent>
              </a:graphicData>
            </a:graphic>
          </p:graphicFrame>
        </p:grpSp>
        <p:graphicFrame>
          <p:nvGraphicFramePr>
            <p:cNvPr id="79" name="Object 12"/>
            <p:cNvGraphicFramePr>
              <a:graphicFrameLocks noChangeAspect="1"/>
            </p:cNvGraphicFramePr>
            <p:nvPr>
              <p:extLst/>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4127" name="方程式" r:id="rId9" imgW="863280" imgH="393480" progId="Equation.3">
                    <p:embed/>
                  </p:oleObj>
                </mc:Choice>
                <mc:Fallback>
                  <p:oleObj name="方程式" r:id="rId9" imgW="863280" imgH="393480" progId="Equation.3">
                    <p:embed/>
                    <p:pic>
                      <p:nvPicPr>
                        <p:cNvPr id="79" name="Object 12"/>
                        <p:cNvPicPr>
                          <a:picLocks noChangeAspect="1" noChangeArrowheads="1"/>
                        </p:cNvPicPr>
                        <p:nvPr/>
                      </p:nvPicPr>
                      <p:blipFill>
                        <a:blip r:embed="rId10"/>
                        <a:srcRect/>
                        <a:stretch>
                          <a:fillRect/>
                        </a:stretch>
                      </p:blipFill>
                      <p:spPr bwMode="auto">
                        <a:xfrm>
                          <a:off x="3800520" y="5368768"/>
                          <a:ext cx="2143125" cy="973138"/>
                        </a:xfrm>
                        <a:prstGeom prst="rect">
                          <a:avLst/>
                        </a:prstGeom>
                        <a:noFill/>
                        <a:extLst/>
                      </p:spPr>
                    </p:pic>
                  </p:oleObj>
                </mc:Fallback>
              </mc:AlternateContent>
            </a:graphicData>
          </a:graphic>
        </p:graphicFrame>
        <p:sp>
          <p:nvSpPr>
            <p:cNvPr id="103" name="文字方塊 102"/>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文字方塊 110"/>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2" name="文字方塊 111"/>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93998" y="2644731"/>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grpSp>
        <p:nvGrpSpPr>
          <p:cNvPr id="97" name="群組 96"/>
          <p:cNvGrpSpPr/>
          <p:nvPr/>
        </p:nvGrpSpPr>
        <p:grpSpPr>
          <a:xfrm>
            <a:off x="4673795" y="2262334"/>
            <a:ext cx="458287" cy="831947"/>
            <a:chOff x="10102194" y="1939763"/>
            <a:chExt cx="458287" cy="831947"/>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p:cNvGrpSpPr/>
          <p:nvPr/>
        </p:nvGrpSpPr>
        <p:grpSpPr>
          <a:xfrm>
            <a:off x="6852035" y="2257142"/>
            <a:ext cx="458287" cy="831947"/>
            <a:chOff x="10102194" y="1939763"/>
            <a:chExt cx="458287" cy="831947"/>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198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20" grpId="0"/>
      <p:bldP spid="134" grpId="0"/>
      <p:bldP spid="135" grpId="0"/>
      <p:bldP spid="136" grpId="0"/>
      <p:bldP spid="138" grpId="0" animBg="1"/>
      <p:bldP spid="1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grpSp>
        <p:nvGrpSpPr>
          <p:cNvPr id="123" name="群組 122"/>
          <p:cNvGrpSpPr/>
          <p:nvPr/>
        </p:nvGrpSpPr>
        <p:grpSpPr>
          <a:xfrm>
            <a:off x="2471151" y="2274449"/>
            <a:ext cx="458287" cy="838405"/>
            <a:chOff x="10102194" y="1939763"/>
            <a:chExt cx="458287" cy="838405"/>
          </a:xfrm>
        </p:grpSpPr>
        <p:sp>
          <p:nvSpPr>
            <p:cNvPr id="117" name="矩形 116"/>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10118802" y="2316503"/>
              <a:ext cx="441679" cy="461665"/>
            </a:xfrm>
            <a:prstGeom prst="rect">
              <a:avLst/>
            </a:prstGeom>
            <a:noFill/>
          </p:spPr>
          <p:txBody>
            <a:bodyPr wrap="square" rtlCol="0">
              <a:spAutoFit/>
            </a:bodyPr>
            <a:lstStyle/>
            <a:p>
              <a:pPr algn="ctr"/>
              <a:r>
                <a:rPr lang="en-US" altLang="zh-TW" sz="2400" dirty="0"/>
                <a:t>1</a:t>
              </a:r>
              <a:endParaRPr lang="zh-TW" altLang="en-US" sz="2400" dirty="0"/>
            </a:p>
          </p:txBody>
        </p:sp>
      </p:grpSp>
      <p:grpSp>
        <p:nvGrpSpPr>
          <p:cNvPr id="131" name="群組 130"/>
          <p:cNvGrpSpPr/>
          <p:nvPr/>
        </p:nvGrpSpPr>
        <p:grpSpPr>
          <a:xfrm>
            <a:off x="2480676" y="3823788"/>
            <a:ext cx="458287" cy="838405"/>
            <a:chOff x="10102194" y="1939763"/>
            <a:chExt cx="458287" cy="838405"/>
          </a:xfrm>
        </p:grpSpPr>
        <p:sp>
          <p:nvSpPr>
            <p:cNvPr id="132" name="矩形 131"/>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sp>
        <p:nvSpPr>
          <p:cNvPr id="135" name="文字方塊 134"/>
          <p:cNvSpPr txBox="1"/>
          <p:nvPr/>
        </p:nvSpPr>
        <p:spPr>
          <a:xfrm>
            <a:off x="2410434" y="1640959"/>
            <a:ext cx="430062" cy="461665"/>
          </a:xfrm>
          <a:prstGeom prst="rect">
            <a:avLst/>
          </a:prstGeom>
          <a:noFill/>
        </p:spPr>
        <p:txBody>
          <a:bodyPr wrap="square" rtlCol="0">
            <a:spAutoFit/>
          </a:bodyPr>
          <a:lstStyle/>
          <a:p>
            <a:pPr algn="ctr"/>
            <a:r>
              <a:rPr lang="en-US" altLang="zh-TW" sz="2400" dirty="0">
                <a:solidFill>
                  <a:srgbClr val="FF0000"/>
                </a:solidFill>
              </a:rPr>
              <a:t>4</a:t>
            </a:r>
            <a:endParaRPr lang="zh-TW" altLang="en-US" sz="2400" dirty="0">
              <a:solidFill>
                <a:srgbClr val="FF0000"/>
              </a:solidFill>
            </a:endParaRPr>
          </a:p>
        </p:txBody>
      </p:sp>
      <p:sp>
        <p:nvSpPr>
          <p:cNvPr id="136" name="文字方塊 135"/>
          <p:cNvSpPr txBox="1"/>
          <p:nvPr/>
        </p:nvSpPr>
        <p:spPr>
          <a:xfrm>
            <a:off x="2296396" y="3244826"/>
            <a:ext cx="682714" cy="461665"/>
          </a:xfrm>
          <a:prstGeom prst="rect">
            <a:avLst/>
          </a:prstGeom>
          <a:noFill/>
        </p:spPr>
        <p:txBody>
          <a:bodyPr wrap="square" rtlCol="0">
            <a:spAutoFit/>
          </a:bodyPr>
          <a:lstStyle/>
          <a:p>
            <a:pPr algn="ctr"/>
            <a:r>
              <a:rPr lang="en-US" altLang="zh-TW" sz="2400" dirty="0">
                <a:solidFill>
                  <a:srgbClr val="FF0000"/>
                </a:solidFill>
              </a:rPr>
              <a:t>-2</a:t>
            </a:r>
            <a:endParaRPr lang="zh-TW" altLang="en-US" sz="2400" dirty="0">
              <a:solidFill>
                <a:srgbClr val="FF0000"/>
              </a:solidFill>
            </a:endParaRPr>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0.98</a:t>
            </a:r>
            <a:endParaRPr lang="zh-TW" altLang="en-US" sz="2400" dirty="0">
              <a:solidFill>
                <a:srgbClr val="0000FF"/>
              </a:solidFill>
            </a:endParaRPr>
          </a:p>
        </p:txBody>
      </p:sp>
      <p:sp>
        <p:nvSpPr>
          <p:cNvPr id="139" name="文字方塊 138"/>
          <p:cNvSpPr txBox="1"/>
          <p:nvPr/>
        </p:nvSpPr>
        <p:spPr>
          <a:xfrm>
            <a:off x="3131369"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52837" y="166543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0.86</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0.11</a:t>
            </a:r>
            <a:endParaRPr lang="zh-TW" altLang="en-US" sz="2400" dirty="0">
              <a:solidFill>
                <a:srgbClr val="0000FF"/>
              </a:solidFill>
            </a:endParaRPr>
          </a:p>
        </p:txBody>
      </p:sp>
      <p:sp>
        <p:nvSpPr>
          <p:cNvPr id="154" name="文字方塊 153"/>
          <p:cNvSpPr txBox="1"/>
          <p:nvPr/>
        </p:nvSpPr>
        <p:spPr>
          <a:xfrm>
            <a:off x="7505772" y="162619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0.62</a:t>
            </a:r>
            <a:endParaRPr lang="zh-TW" altLang="en-US" sz="2400" dirty="0">
              <a:solidFill>
                <a:srgbClr val="0000FF"/>
              </a:solidFill>
            </a:endParaRPr>
          </a:p>
        </p:txBody>
      </p:sp>
      <p:sp>
        <p:nvSpPr>
          <p:cNvPr id="155" name="文字方塊 154"/>
          <p:cNvSpPr txBox="1"/>
          <p:nvPr/>
        </p:nvSpPr>
        <p:spPr>
          <a:xfrm>
            <a:off x="7528091" y="3231730"/>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0.83</a:t>
            </a:r>
            <a:endParaRPr lang="zh-TW" altLang="en-US" sz="2400" dirty="0">
              <a:solidFill>
                <a:srgbClr val="0000FF"/>
              </a:solidFill>
            </a:endParaRPr>
          </a:p>
        </p:txBody>
      </p:sp>
      <p:grpSp>
        <p:nvGrpSpPr>
          <p:cNvPr id="97" name="群組 96"/>
          <p:cNvGrpSpPr/>
          <p:nvPr/>
        </p:nvGrpSpPr>
        <p:grpSpPr>
          <a:xfrm>
            <a:off x="4673795" y="2262334"/>
            <a:ext cx="458287" cy="838405"/>
            <a:chOff x="10102194" y="1939763"/>
            <a:chExt cx="458287" cy="838405"/>
          </a:xfrm>
        </p:grpSpPr>
        <p:sp>
          <p:nvSpPr>
            <p:cNvPr id="98" name="矩形 9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05" name="群組 104"/>
          <p:cNvGrpSpPr/>
          <p:nvPr/>
        </p:nvGrpSpPr>
        <p:grpSpPr>
          <a:xfrm>
            <a:off x="4676173" y="3786657"/>
            <a:ext cx="458287" cy="838405"/>
            <a:chOff x="10102194" y="1939763"/>
            <a:chExt cx="458287" cy="838405"/>
          </a:xfrm>
        </p:grpSpPr>
        <p:sp>
          <p:nvSpPr>
            <p:cNvPr id="118" name="矩形 117"/>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10118802" y="2316503"/>
              <a:ext cx="441679" cy="461665"/>
            </a:xfrm>
            <a:prstGeom prst="rect">
              <a:avLst/>
            </a:prstGeom>
            <a:noFill/>
          </p:spPr>
          <p:txBody>
            <a:bodyPr wrap="square" rtlCol="0">
              <a:spAutoFit/>
            </a:bodyPr>
            <a:lstStyle/>
            <a:p>
              <a:pPr algn="ctr"/>
              <a:r>
                <a:rPr lang="en-US" altLang="zh-TW" sz="2400" dirty="0"/>
                <a:t>0</a:t>
              </a:r>
              <a:endParaRPr lang="zh-TW" altLang="en-US" sz="2400" dirty="0"/>
            </a:p>
          </p:txBody>
        </p:sp>
      </p:grpSp>
      <p:grpSp>
        <p:nvGrpSpPr>
          <p:cNvPr id="125" name="群組 124"/>
          <p:cNvGrpSpPr/>
          <p:nvPr/>
        </p:nvGrpSpPr>
        <p:grpSpPr>
          <a:xfrm>
            <a:off x="6852035" y="2257142"/>
            <a:ext cx="458287" cy="838405"/>
            <a:chOff x="10102194" y="1939763"/>
            <a:chExt cx="458287" cy="838405"/>
          </a:xfrm>
        </p:grpSpPr>
        <p:sp>
          <p:nvSpPr>
            <p:cNvPr id="126" name="矩形 125"/>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grpSp>
        <p:nvGrpSpPr>
          <p:cNvPr id="129" name="群組 128"/>
          <p:cNvGrpSpPr/>
          <p:nvPr/>
        </p:nvGrpSpPr>
        <p:grpSpPr>
          <a:xfrm>
            <a:off x="6906115" y="3813978"/>
            <a:ext cx="458287" cy="838405"/>
            <a:chOff x="10102194" y="1939763"/>
            <a:chExt cx="458287" cy="838405"/>
          </a:xfrm>
        </p:grpSpPr>
        <p:sp>
          <p:nvSpPr>
            <p:cNvPr id="130" name="矩形 129"/>
            <p:cNvSpPr/>
            <p:nvPr/>
          </p:nvSpPr>
          <p:spPr>
            <a:xfrm>
              <a:off x="10102194" y="2322963"/>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10329096" y="1939763"/>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10118802" y="2316503"/>
              <a:ext cx="441679" cy="461665"/>
            </a:xfrm>
            <a:prstGeom prst="rect">
              <a:avLst/>
            </a:prstGeom>
            <a:noFill/>
          </p:spPr>
          <p:txBody>
            <a:bodyPr wrap="square" rtlCol="0">
              <a:spAutoFit/>
            </a:bodyPr>
            <a:lstStyle/>
            <a:p>
              <a:pPr algn="ctr"/>
              <a:r>
                <a:rPr lang="en-US" altLang="zh-TW" sz="2400" dirty="0"/>
                <a:t>2</a:t>
              </a:r>
              <a:endParaRPr lang="zh-TW" altLang="en-US" sz="2400" dirty="0"/>
            </a:p>
          </p:txBody>
        </p:sp>
      </p:grpSp>
      <p:sp>
        <p:nvSpPr>
          <p:cNvPr id="121" name="矩形 120"/>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7" name="矩形 136"/>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15077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Fully Connect Feedforward Network</a:t>
            </a:r>
            <a:endParaRPr lang="zh-TW" altLang="en-US" dirty="0"/>
          </a:p>
        </p:txBody>
      </p:sp>
      <p:cxnSp>
        <p:nvCxnSpPr>
          <p:cNvPr id="13" name="直線單箭頭接點 12"/>
          <p:cNvCxnSpPr/>
          <p:nvPr/>
        </p:nvCxnSpPr>
        <p:spPr>
          <a:xfrm>
            <a:off x="7621461" y="3766881"/>
            <a:ext cx="6556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7621461" y="2107285"/>
            <a:ext cx="6490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2725104" y="189641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p:cNvSpPr/>
          <p:nvPr/>
        </p:nvSpPr>
        <p:spPr>
          <a:xfrm>
            <a:off x="2713821" y="3444108"/>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4928526" y="18657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4947448" y="3438391"/>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橢圓 30"/>
          <p:cNvSpPr/>
          <p:nvPr/>
        </p:nvSpPr>
        <p:spPr>
          <a:xfrm>
            <a:off x="7082219" y="183848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橢圓 31"/>
          <p:cNvSpPr/>
          <p:nvPr/>
        </p:nvSpPr>
        <p:spPr>
          <a:xfrm>
            <a:off x="7123909" y="343839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84" name="群組 83"/>
          <p:cNvGrpSpPr/>
          <p:nvPr/>
        </p:nvGrpSpPr>
        <p:grpSpPr>
          <a:xfrm>
            <a:off x="1108899" y="2172641"/>
            <a:ext cx="1588876" cy="1638300"/>
            <a:chOff x="1013669" y="3459098"/>
            <a:chExt cx="1588876" cy="1638300"/>
          </a:xfrm>
        </p:grpSpPr>
        <p:cxnSp>
          <p:nvCxnSpPr>
            <p:cNvPr id="50" name="直線單箭頭接點 49"/>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1025705" y="3459098"/>
              <a:ext cx="1576840" cy="1638300"/>
              <a:chOff x="1025705" y="3459098"/>
              <a:chExt cx="1576840" cy="1638300"/>
            </a:xfrm>
          </p:grpSpPr>
          <p:cxnSp>
            <p:nvCxnSpPr>
              <p:cNvPr id="48" name="直線單箭頭接點 4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5" name="群組 84"/>
          <p:cNvGrpSpPr/>
          <p:nvPr/>
        </p:nvGrpSpPr>
        <p:grpSpPr>
          <a:xfrm>
            <a:off x="3327206" y="2157954"/>
            <a:ext cx="1588876" cy="1638300"/>
            <a:chOff x="1013669" y="3459098"/>
            <a:chExt cx="1588876" cy="1638300"/>
          </a:xfrm>
        </p:grpSpPr>
        <p:cxnSp>
          <p:nvCxnSpPr>
            <p:cNvPr id="86" name="直線單箭頭接點 85"/>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群組 86"/>
            <p:cNvGrpSpPr/>
            <p:nvPr/>
          </p:nvGrpSpPr>
          <p:grpSpPr>
            <a:xfrm>
              <a:off x="1025705" y="3459098"/>
              <a:ext cx="1576840" cy="1638300"/>
              <a:chOff x="1025705" y="3459098"/>
              <a:chExt cx="1576840" cy="1638300"/>
            </a:xfrm>
          </p:grpSpPr>
          <p:cxnSp>
            <p:nvCxnSpPr>
              <p:cNvPr id="88" name="直線單箭頭接點 87"/>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群組 90"/>
          <p:cNvGrpSpPr/>
          <p:nvPr/>
        </p:nvGrpSpPr>
        <p:grpSpPr>
          <a:xfrm>
            <a:off x="5527144" y="2138036"/>
            <a:ext cx="1588876" cy="1638300"/>
            <a:chOff x="1013669" y="3459098"/>
            <a:chExt cx="1588876" cy="1638300"/>
          </a:xfrm>
        </p:grpSpPr>
        <p:cxnSp>
          <p:nvCxnSpPr>
            <p:cNvPr id="92" name="直線單箭頭接點 91"/>
            <p:cNvCxnSpPr/>
            <p:nvPr/>
          </p:nvCxnSpPr>
          <p:spPr>
            <a:xfrm flipV="1">
              <a:off x="1013669" y="3507292"/>
              <a:ext cx="1574937" cy="15851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群組 92"/>
            <p:cNvGrpSpPr/>
            <p:nvPr/>
          </p:nvGrpSpPr>
          <p:grpSpPr>
            <a:xfrm>
              <a:off x="1025705" y="3459098"/>
              <a:ext cx="1576840" cy="1638300"/>
              <a:chOff x="1025705" y="3459098"/>
              <a:chExt cx="1576840" cy="1638300"/>
            </a:xfrm>
          </p:grpSpPr>
          <p:cxnSp>
            <p:nvCxnSpPr>
              <p:cNvPr id="94" name="直線單箭頭接點 93"/>
              <p:cNvCxnSpPr/>
              <p:nvPr/>
            </p:nvCxnSpPr>
            <p:spPr>
              <a:xfrm>
                <a:off x="1048081" y="3459098"/>
                <a:ext cx="1548874" cy="16089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flipV="1">
                <a:off x="1025705" y="50973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1025705" y="3459098"/>
                <a:ext cx="157684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04" name="手繪多邊形 103"/>
          <p:cNvSpPr/>
          <p:nvPr/>
        </p:nvSpPr>
        <p:spPr>
          <a:xfrm>
            <a:off x="2780137" y="3569921"/>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手繪多邊形 105"/>
          <p:cNvSpPr/>
          <p:nvPr/>
        </p:nvSpPr>
        <p:spPr>
          <a:xfrm>
            <a:off x="2761527" y="1980480"/>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手繪多邊形 106"/>
          <p:cNvSpPr/>
          <p:nvPr/>
        </p:nvSpPr>
        <p:spPr>
          <a:xfrm>
            <a:off x="4990449" y="199166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手繪多邊形 107"/>
          <p:cNvSpPr/>
          <p:nvPr/>
        </p:nvSpPr>
        <p:spPr>
          <a:xfrm>
            <a:off x="5006793" y="3514992"/>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手繪多邊形 108"/>
          <p:cNvSpPr/>
          <p:nvPr/>
        </p:nvSpPr>
        <p:spPr>
          <a:xfrm>
            <a:off x="7139390" y="1930243"/>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手繪多邊形 109"/>
          <p:cNvSpPr/>
          <p:nvPr/>
        </p:nvSpPr>
        <p:spPr>
          <a:xfrm>
            <a:off x="7186477" y="3548427"/>
            <a:ext cx="469900" cy="354083"/>
          </a:xfrm>
          <a:custGeom>
            <a:avLst/>
            <a:gdLst>
              <a:gd name="connsiteX0" fmla="*/ 469900 w 469900"/>
              <a:gd name="connsiteY0" fmla="*/ 5192 h 354083"/>
              <a:gd name="connsiteX1" fmla="*/ 254000 w 469900"/>
              <a:gd name="connsiteY1" fmla="*/ 43292 h 354083"/>
              <a:gd name="connsiteX2" fmla="*/ 139700 w 469900"/>
              <a:gd name="connsiteY2" fmla="*/ 322692 h 354083"/>
              <a:gd name="connsiteX3" fmla="*/ 0 w 469900"/>
              <a:gd name="connsiteY3" fmla="*/ 335392 h 354083"/>
            </a:gdLst>
            <a:ahLst/>
            <a:cxnLst>
              <a:cxn ang="0">
                <a:pos x="connsiteX0" y="connsiteY0"/>
              </a:cxn>
              <a:cxn ang="0">
                <a:pos x="connsiteX1" y="connsiteY1"/>
              </a:cxn>
              <a:cxn ang="0">
                <a:pos x="connsiteX2" y="connsiteY2"/>
              </a:cxn>
              <a:cxn ang="0">
                <a:pos x="connsiteX3" y="connsiteY3"/>
              </a:cxn>
            </a:cxnLst>
            <a:rect l="l" t="t" r="r" b="b"/>
            <a:pathLst>
              <a:path w="469900" h="354083">
                <a:moveTo>
                  <a:pt x="469900" y="5192"/>
                </a:moveTo>
                <a:cubicBezTo>
                  <a:pt x="389466" y="-2217"/>
                  <a:pt x="309033" y="-9625"/>
                  <a:pt x="254000" y="43292"/>
                </a:cubicBezTo>
                <a:cubicBezTo>
                  <a:pt x="198967" y="96209"/>
                  <a:pt x="182033" y="274009"/>
                  <a:pt x="139700" y="322692"/>
                </a:cubicBezTo>
                <a:cubicBezTo>
                  <a:pt x="97367" y="371375"/>
                  <a:pt x="48683" y="353383"/>
                  <a:pt x="0" y="335392"/>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p:cNvSpPr txBox="1"/>
          <p:nvPr/>
        </p:nvSpPr>
        <p:spPr>
          <a:xfrm>
            <a:off x="1707829" y="1693279"/>
            <a:ext cx="342900"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4" name="文字方塊 113"/>
          <p:cNvSpPr txBox="1"/>
          <p:nvPr/>
        </p:nvSpPr>
        <p:spPr>
          <a:xfrm>
            <a:off x="1874920" y="2281596"/>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15" name="文字方塊 114"/>
          <p:cNvSpPr txBox="1"/>
          <p:nvPr/>
        </p:nvSpPr>
        <p:spPr>
          <a:xfrm>
            <a:off x="1572624" y="3798726"/>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6" name="文字方塊 115"/>
          <p:cNvSpPr txBox="1"/>
          <p:nvPr/>
        </p:nvSpPr>
        <p:spPr>
          <a:xfrm>
            <a:off x="1724903" y="3228414"/>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17" name="矩形 116"/>
          <p:cNvSpPr/>
          <p:nvPr/>
        </p:nvSpPr>
        <p:spPr>
          <a:xfrm>
            <a:off x="2471151" y="2657649"/>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19" name="直線單箭頭接點 118"/>
          <p:cNvCxnSpPr/>
          <p:nvPr/>
        </p:nvCxnSpPr>
        <p:spPr>
          <a:xfrm flipV="1">
            <a:off x="2698053" y="2274449"/>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487759" y="2651189"/>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32" name="矩形 131"/>
          <p:cNvSpPr/>
          <p:nvPr/>
        </p:nvSpPr>
        <p:spPr>
          <a:xfrm>
            <a:off x="2480676" y="420698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33" name="直線單箭頭接點 132"/>
          <p:cNvCxnSpPr/>
          <p:nvPr/>
        </p:nvCxnSpPr>
        <p:spPr>
          <a:xfrm flipV="1">
            <a:off x="2707578" y="382378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p:cNvSpPr txBox="1"/>
          <p:nvPr/>
        </p:nvSpPr>
        <p:spPr>
          <a:xfrm>
            <a:off x="2497284" y="4200528"/>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38" name="文字方塊 137"/>
          <p:cNvSpPr txBox="1"/>
          <p:nvPr/>
        </p:nvSpPr>
        <p:spPr>
          <a:xfrm>
            <a:off x="3109050" y="1602027"/>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0.73</a:t>
            </a:r>
            <a:endParaRPr lang="zh-TW" altLang="en-US" sz="2400" dirty="0">
              <a:solidFill>
                <a:srgbClr val="0000FF"/>
              </a:solidFill>
            </a:endParaRPr>
          </a:p>
        </p:txBody>
      </p:sp>
      <p:sp>
        <p:nvSpPr>
          <p:cNvPr id="139" name="文字方塊 138"/>
          <p:cNvSpPr txBox="1"/>
          <p:nvPr/>
        </p:nvSpPr>
        <p:spPr>
          <a:xfrm>
            <a:off x="3075361" y="3207558"/>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a:t>
            </a:r>
            <a:endParaRPr lang="zh-TW" altLang="en-US" sz="2400" dirty="0">
              <a:solidFill>
                <a:srgbClr val="0000FF"/>
              </a:solidFill>
            </a:endParaRPr>
          </a:p>
        </p:txBody>
      </p:sp>
      <p:sp>
        <p:nvSpPr>
          <p:cNvPr id="140" name="文字方塊 139"/>
          <p:cNvSpPr txBox="1"/>
          <p:nvPr/>
        </p:nvSpPr>
        <p:spPr>
          <a:xfrm>
            <a:off x="3953237" y="1672423"/>
            <a:ext cx="342900"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1" name="文字方塊 140"/>
          <p:cNvSpPr txBox="1"/>
          <p:nvPr/>
        </p:nvSpPr>
        <p:spPr>
          <a:xfrm>
            <a:off x="4120328" y="2260740"/>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2" name="文字方塊 141"/>
          <p:cNvSpPr txBox="1"/>
          <p:nvPr/>
        </p:nvSpPr>
        <p:spPr>
          <a:xfrm>
            <a:off x="3818032" y="3777870"/>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3" name="文字方塊 142"/>
          <p:cNvSpPr txBox="1"/>
          <p:nvPr/>
        </p:nvSpPr>
        <p:spPr>
          <a:xfrm>
            <a:off x="3970311" y="3207558"/>
            <a:ext cx="715437"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44" name="文字方塊 143"/>
          <p:cNvSpPr txBox="1"/>
          <p:nvPr/>
        </p:nvSpPr>
        <p:spPr>
          <a:xfrm>
            <a:off x="6126016" y="1673340"/>
            <a:ext cx="342900" cy="461665"/>
          </a:xfrm>
          <a:prstGeom prst="rect">
            <a:avLst/>
          </a:prstGeom>
          <a:noFill/>
        </p:spPr>
        <p:txBody>
          <a:bodyPr wrap="square" rtlCol="0">
            <a:spAutoFit/>
          </a:bodyPr>
          <a:lstStyle/>
          <a:p>
            <a:pPr algn="ctr"/>
            <a:r>
              <a:rPr lang="en-US" altLang="zh-TW" sz="2400" dirty="0"/>
              <a:t>3</a:t>
            </a:r>
            <a:endParaRPr lang="zh-TW" altLang="en-US" sz="2400" dirty="0"/>
          </a:p>
        </p:txBody>
      </p:sp>
      <p:sp>
        <p:nvSpPr>
          <p:cNvPr id="145" name="文字方塊 144"/>
          <p:cNvSpPr txBox="1"/>
          <p:nvPr/>
        </p:nvSpPr>
        <p:spPr>
          <a:xfrm>
            <a:off x="6293107" y="2261657"/>
            <a:ext cx="441679"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46" name="文字方塊 145"/>
          <p:cNvSpPr txBox="1"/>
          <p:nvPr/>
        </p:nvSpPr>
        <p:spPr>
          <a:xfrm>
            <a:off x="5990811" y="3778787"/>
            <a:ext cx="715437" cy="461665"/>
          </a:xfrm>
          <a:prstGeom prst="rect">
            <a:avLst/>
          </a:prstGeom>
          <a:noFill/>
        </p:spPr>
        <p:txBody>
          <a:bodyPr wrap="square" rtlCol="0">
            <a:spAutoFit/>
          </a:bodyPr>
          <a:lstStyle/>
          <a:p>
            <a:pPr algn="ctr"/>
            <a:r>
              <a:rPr lang="en-US" altLang="zh-TW" sz="2400" dirty="0"/>
              <a:t>4</a:t>
            </a:r>
            <a:endParaRPr lang="zh-TW" altLang="en-US" sz="2400" dirty="0"/>
          </a:p>
        </p:txBody>
      </p:sp>
      <p:sp>
        <p:nvSpPr>
          <p:cNvPr id="147" name="文字方塊 146"/>
          <p:cNvSpPr txBox="1"/>
          <p:nvPr/>
        </p:nvSpPr>
        <p:spPr>
          <a:xfrm>
            <a:off x="6143090" y="3208475"/>
            <a:ext cx="715437" cy="461665"/>
          </a:xfrm>
          <a:prstGeom prst="rect">
            <a:avLst/>
          </a:prstGeom>
          <a:noFill/>
        </p:spPr>
        <p:txBody>
          <a:bodyPr wrap="square" rtlCol="0">
            <a:spAutoFit/>
          </a:bodyPr>
          <a:lstStyle/>
          <a:p>
            <a:pPr algn="ctr"/>
            <a:r>
              <a:rPr lang="en-US" altLang="zh-TW" sz="2400" dirty="0"/>
              <a:t>-1</a:t>
            </a:r>
            <a:endParaRPr lang="zh-TW" altLang="en-US" sz="2400" dirty="0"/>
          </a:p>
        </p:txBody>
      </p:sp>
      <p:sp>
        <p:nvSpPr>
          <p:cNvPr id="150" name="文字方塊 149"/>
          <p:cNvSpPr txBox="1"/>
          <p:nvPr/>
        </p:nvSpPr>
        <p:spPr>
          <a:xfrm>
            <a:off x="5215605" y="1556516"/>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0.72</a:t>
            </a:r>
            <a:endParaRPr lang="zh-TW" altLang="en-US" sz="2400" dirty="0">
              <a:solidFill>
                <a:srgbClr val="0000FF"/>
              </a:solidFill>
            </a:endParaRPr>
          </a:p>
        </p:txBody>
      </p:sp>
      <p:sp>
        <p:nvSpPr>
          <p:cNvPr id="151" name="文字方塊 150"/>
          <p:cNvSpPr txBox="1"/>
          <p:nvPr/>
        </p:nvSpPr>
        <p:spPr>
          <a:xfrm>
            <a:off x="5275156" y="3270969"/>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0.12</a:t>
            </a:r>
            <a:endParaRPr lang="zh-TW" altLang="en-US" sz="2400" dirty="0">
              <a:solidFill>
                <a:srgbClr val="0000FF"/>
              </a:solidFill>
            </a:endParaRPr>
          </a:p>
        </p:txBody>
      </p:sp>
      <p:sp>
        <p:nvSpPr>
          <p:cNvPr id="154" name="文字方塊 153"/>
          <p:cNvSpPr txBox="1"/>
          <p:nvPr/>
        </p:nvSpPr>
        <p:spPr>
          <a:xfrm>
            <a:off x="7540144" y="1574623"/>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0.51</a:t>
            </a:r>
            <a:endParaRPr lang="zh-TW" altLang="en-US" sz="2400" dirty="0">
              <a:solidFill>
                <a:srgbClr val="0000FF"/>
              </a:solidFill>
            </a:endParaRPr>
          </a:p>
        </p:txBody>
      </p:sp>
      <p:sp>
        <p:nvSpPr>
          <p:cNvPr id="155" name="文字方塊 154"/>
          <p:cNvSpPr txBox="1"/>
          <p:nvPr/>
        </p:nvSpPr>
        <p:spPr>
          <a:xfrm>
            <a:off x="7621461" y="3228414"/>
            <a:ext cx="811642"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solidFill>
                  <a:srgbClr val="0000FF"/>
                </a:solidFill>
              </a:rPr>
              <a:t>0.85</a:t>
            </a:r>
            <a:endParaRPr lang="zh-TW" altLang="en-US" sz="2400" dirty="0">
              <a:solidFill>
                <a:srgbClr val="0000FF"/>
              </a:solidFill>
            </a:endParaRPr>
          </a:p>
        </p:txBody>
      </p:sp>
      <p:sp>
        <p:nvSpPr>
          <p:cNvPr id="98" name="矩形 97"/>
          <p:cNvSpPr/>
          <p:nvPr/>
        </p:nvSpPr>
        <p:spPr>
          <a:xfrm>
            <a:off x="4673795" y="2645534"/>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99" name="直線單箭頭接點 98"/>
          <p:cNvCxnSpPr/>
          <p:nvPr/>
        </p:nvCxnSpPr>
        <p:spPr>
          <a:xfrm flipV="1">
            <a:off x="4900697" y="2262334"/>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p:cNvSpPr txBox="1"/>
          <p:nvPr/>
        </p:nvSpPr>
        <p:spPr>
          <a:xfrm>
            <a:off x="4690403" y="2639074"/>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18" name="矩形 117"/>
          <p:cNvSpPr/>
          <p:nvPr/>
        </p:nvSpPr>
        <p:spPr>
          <a:xfrm>
            <a:off x="4676173" y="4169857"/>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2" name="直線單箭頭接點 121"/>
          <p:cNvCxnSpPr/>
          <p:nvPr/>
        </p:nvCxnSpPr>
        <p:spPr>
          <a:xfrm flipV="1">
            <a:off x="4903075" y="3786657"/>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4692781" y="4163397"/>
            <a:ext cx="441679" cy="461665"/>
          </a:xfrm>
          <a:prstGeom prst="rect">
            <a:avLst/>
          </a:prstGeom>
          <a:noFill/>
        </p:spPr>
        <p:txBody>
          <a:bodyPr wrap="square" rtlCol="0">
            <a:spAutoFit/>
          </a:bodyPr>
          <a:lstStyle/>
          <a:p>
            <a:pPr algn="ctr"/>
            <a:r>
              <a:rPr lang="en-US" altLang="zh-TW" sz="2400" dirty="0"/>
              <a:t>0</a:t>
            </a:r>
            <a:endParaRPr lang="zh-TW" altLang="en-US" sz="2400" dirty="0"/>
          </a:p>
        </p:txBody>
      </p:sp>
      <p:sp>
        <p:nvSpPr>
          <p:cNvPr id="126" name="矩形 125"/>
          <p:cNvSpPr/>
          <p:nvPr/>
        </p:nvSpPr>
        <p:spPr>
          <a:xfrm>
            <a:off x="6852035" y="2640342"/>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7" name="直線單箭頭接點 126"/>
          <p:cNvCxnSpPr/>
          <p:nvPr/>
        </p:nvCxnSpPr>
        <p:spPr>
          <a:xfrm flipV="1">
            <a:off x="7078937" y="2257142"/>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字方塊 127"/>
          <p:cNvSpPr txBox="1"/>
          <p:nvPr/>
        </p:nvSpPr>
        <p:spPr>
          <a:xfrm>
            <a:off x="6868643" y="2633882"/>
            <a:ext cx="441679" cy="461665"/>
          </a:xfrm>
          <a:prstGeom prst="rect">
            <a:avLst/>
          </a:prstGeom>
          <a:noFill/>
        </p:spPr>
        <p:txBody>
          <a:bodyPr wrap="square" rtlCol="0">
            <a:spAutoFit/>
          </a:bodyPr>
          <a:lstStyle/>
          <a:p>
            <a:pPr algn="ctr"/>
            <a:r>
              <a:rPr lang="en-US" altLang="zh-TW" sz="2400" dirty="0"/>
              <a:t>-2</a:t>
            </a:r>
            <a:endParaRPr lang="zh-TW" altLang="en-US" sz="2400" dirty="0"/>
          </a:p>
        </p:txBody>
      </p:sp>
      <p:sp>
        <p:nvSpPr>
          <p:cNvPr id="130" name="矩形 129"/>
          <p:cNvSpPr/>
          <p:nvPr/>
        </p:nvSpPr>
        <p:spPr>
          <a:xfrm>
            <a:off x="6906115" y="4197178"/>
            <a:ext cx="458287" cy="448747"/>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8" name="直線單箭頭接點 147"/>
          <p:cNvCxnSpPr/>
          <p:nvPr/>
        </p:nvCxnSpPr>
        <p:spPr>
          <a:xfrm flipV="1">
            <a:off x="7133017" y="3813978"/>
            <a:ext cx="0" cy="384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文字方塊 148"/>
          <p:cNvSpPr txBox="1"/>
          <p:nvPr/>
        </p:nvSpPr>
        <p:spPr>
          <a:xfrm>
            <a:off x="6922723" y="4190718"/>
            <a:ext cx="441679" cy="461665"/>
          </a:xfrm>
          <a:prstGeom prst="rect">
            <a:avLst/>
          </a:prstGeom>
          <a:noFill/>
        </p:spPr>
        <p:txBody>
          <a:bodyPr wrap="square" rtlCol="0">
            <a:spAutoFit/>
          </a:bodyPr>
          <a:lstStyle/>
          <a:p>
            <a:pPr algn="ctr"/>
            <a:r>
              <a:rPr lang="en-US" altLang="zh-TW" sz="2400" dirty="0"/>
              <a:t>2</a:t>
            </a:r>
            <a:endParaRPr lang="zh-TW" altLang="en-US" sz="2400" dirty="0"/>
          </a:p>
        </p:txBody>
      </p:sp>
      <mc:AlternateContent xmlns:mc="http://schemas.openxmlformats.org/markup-compatibility/2006" xmlns:a14="http://schemas.microsoft.com/office/drawing/2010/main">
        <mc:Choice Requires="a14">
          <p:sp>
            <p:nvSpPr>
              <p:cNvPr id="103" name="文字方塊 102"/>
              <p:cNvSpPr txBox="1"/>
              <p:nvPr/>
            </p:nvSpPr>
            <p:spPr>
              <a:xfrm>
                <a:off x="6601613" y="4767195"/>
                <a:ext cx="2192908" cy="623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a:rPr lang="en-US" altLang="zh-TW" sz="2400" b="0" i="1" smtClean="0">
                                        <a:latin typeface="Cambria Math" panose="02040503050406030204" pitchFamily="18" charset="0"/>
                                      </a:rPr>
                                      <m:t>0</m:t>
                                    </m:r>
                                  </m:e>
                                </m:mr>
                                <m:mr>
                                  <m:e>
                                    <m:r>
                                      <a:rPr lang="en-US" altLang="zh-TW" sz="2400" b="0" i="1" smtClean="0">
                                        <a:latin typeface="Cambria Math" panose="02040503050406030204" pitchFamily="18" charset="0"/>
                                      </a:rPr>
                                      <m:t>0</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.51</m:t>
                                </m:r>
                              </m:e>
                            </m:mr>
                            <m:mr>
                              <m:e>
                                <m:r>
                                  <a:rPr lang="en-US" altLang="zh-TW" sz="2400" b="0" i="1" smtClean="0">
                                    <a:latin typeface="Cambria Math" panose="02040503050406030204" pitchFamily="18" charset="0"/>
                                  </a:rPr>
                                  <m:t>0.85</m:t>
                                </m:r>
                              </m:e>
                            </m:mr>
                          </m:m>
                        </m:e>
                      </m:d>
                    </m:oMath>
                  </m:oMathPara>
                </a14:m>
                <a:endParaRPr lang="zh-TW" altLang="en-US" sz="2400" dirty="0"/>
              </a:p>
            </p:txBody>
          </p:sp>
        </mc:Choice>
        <mc:Fallback xmlns="">
          <p:sp>
            <p:nvSpPr>
              <p:cNvPr id="103" name="文字方塊 102"/>
              <p:cNvSpPr txBox="1">
                <a:spLocks noRot="1" noChangeAspect="1" noMove="1" noResize="1" noEditPoints="1" noAdjustHandles="1" noChangeArrowheads="1" noChangeShapeType="1" noTextEdit="1"/>
              </p:cNvSpPr>
              <p:nvPr/>
            </p:nvSpPr>
            <p:spPr>
              <a:xfrm>
                <a:off x="6601613" y="4767195"/>
                <a:ext cx="2192908" cy="623312"/>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1" name="文字方塊 120"/>
              <p:cNvSpPr txBox="1"/>
              <p:nvPr/>
            </p:nvSpPr>
            <p:spPr>
              <a:xfrm>
                <a:off x="4030674" y="4774697"/>
                <a:ext cx="2422137"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d>
                            <m:dPr>
                              <m:begChr m:val="["/>
                              <m:endChr m:val="]"/>
                              <m:ctrlPr>
                                <a:rPr lang="en-US" altLang="zh-TW" sz="2400" b="0" i="1" smtClean="0">
                                  <a:latin typeface="Cambria Math" panose="02040503050406030204" pitchFamily="18" charset="0"/>
                                </a:rPr>
                              </m:ctrlPr>
                            </m:dPr>
                            <m:e>
                              <m:m>
                                <m:mPr>
                                  <m:mcs>
                                    <m:mc>
                                      <m:mcPr>
                                        <m:count m:val="1"/>
                                        <m:mcJc m:val="center"/>
                                      </m:mcPr>
                                    </m:mc>
                                  </m:mcs>
                                  <m:ctrlPr>
                                    <a:rPr lang="en-US" altLang="zh-TW" sz="2400" b="0" i="1" smtClean="0">
                                      <a:latin typeface="Cambria Math" panose="02040503050406030204" pitchFamily="18" charset="0"/>
                                    </a:rPr>
                                  </m:ctrlPr>
                                </m:mPr>
                                <m:mr>
                                  <m:e>
                                    <m:r>
                                      <m:rPr>
                                        <m:brk m:alnAt="7"/>
                                      </m:rPr>
                                      <a:rPr lang="en-US" altLang="zh-TW" sz="2400" b="0" i="1" smtClean="0">
                                        <a:latin typeface="Cambria Math" panose="02040503050406030204" pitchFamily="18" charset="0"/>
                                      </a:rPr>
                                      <m:t>1</m:t>
                                    </m:r>
                                  </m:e>
                                </m:mr>
                                <m:mr>
                                  <m:e>
                                    <m:r>
                                      <a:rPr lang="en-US" altLang="zh-TW" sz="2400" b="0" i="1" smtClean="0">
                                        <a:latin typeface="Cambria Math" panose="02040503050406030204" pitchFamily="18" charset="0"/>
                                      </a:rPr>
                                      <m:t>−1</m:t>
                                    </m:r>
                                  </m:e>
                                </m:mr>
                              </m:m>
                            </m:e>
                          </m:d>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en-US" altLang="zh-TW" sz="2400" b="0" i="1" smtClean="0">
                                    <a:latin typeface="Cambria Math" panose="02040503050406030204" pitchFamily="18" charset="0"/>
                                  </a:rPr>
                                  <m:t>0</m:t>
                                </m:r>
                                <m:r>
                                  <a:rPr lang="en-US" altLang="zh-TW" sz="2400" b="0" i="1" smtClean="0">
                                    <a:latin typeface="Cambria Math" panose="02040503050406030204" pitchFamily="18" charset="0"/>
                                  </a:rPr>
                                  <m:t>.62</m:t>
                                </m:r>
                              </m:e>
                            </m:mr>
                            <m:mr>
                              <m:e>
                                <m:r>
                                  <a:rPr lang="en-US" altLang="zh-TW" sz="2400" b="0" i="1" smtClean="0">
                                    <a:latin typeface="Cambria Math" panose="02040503050406030204" pitchFamily="18" charset="0"/>
                                  </a:rPr>
                                  <m:t>0.83</m:t>
                                </m:r>
                              </m:e>
                            </m:mr>
                          </m:m>
                        </m:e>
                      </m:d>
                    </m:oMath>
                  </m:oMathPara>
                </a14:m>
                <a:endParaRPr lang="zh-TW" altLang="en-US" sz="2400" dirty="0"/>
              </a:p>
            </p:txBody>
          </p:sp>
        </mc:Choice>
        <mc:Fallback xmlns="">
          <p:sp>
            <p:nvSpPr>
              <p:cNvPr id="121" name="文字方塊 120"/>
              <p:cNvSpPr txBox="1">
                <a:spLocks noRot="1" noChangeAspect="1" noMove="1" noResize="1" noEditPoints="1" noAdjustHandles="1" noChangeArrowheads="1" noChangeShapeType="1" noTextEdit="1"/>
              </p:cNvSpPr>
              <p:nvPr/>
            </p:nvSpPr>
            <p:spPr>
              <a:xfrm>
                <a:off x="4030674" y="4774697"/>
                <a:ext cx="2422137" cy="615810"/>
              </a:xfrm>
              <a:prstGeom prst="rect">
                <a:avLst/>
              </a:prstGeom>
              <a:blipFill rotWithShape="0">
                <a:blip r:embed="rId5"/>
                <a:stretch>
                  <a:fillRect/>
                </a:stretch>
              </a:blipFill>
            </p:spPr>
            <p:txBody>
              <a:bodyPr/>
              <a:lstStyle/>
              <a:p>
                <a:r>
                  <a:rPr lang="zh-TW" altLang="en-US">
                    <a:noFill/>
                  </a:rPr>
                  <a:t> </a:t>
                </a:r>
              </a:p>
            </p:txBody>
          </p:sp>
        </mc:Fallback>
      </mc:AlternateContent>
      <p:sp>
        <p:nvSpPr>
          <p:cNvPr id="135" name="矩形 134"/>
          <p:cNvSpPr/>
          <p:nvPr/>
        </p:nvSpPr>
        <p:spPr>
          <a:xfrm>
            <a:off x="748793" y="199166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6" name="矩形 135"/>
          <p:cNvSpPr/>
          <p:nvPr/>
        </p:nvSpPr>
        <p:spPr>
          <a:xfrm>
            <a:off x="717550" y="36334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2" name="文字方塊 151"/>
          <p:cNvSpPr txBox="1"/>
          <p:nvPr/>
        </p:nvSpPr>
        <p:spPr>
          <a:xfrm>
            <a:off x="760961" y="1978208"/>
            <a:ext cx="342900"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153" name="文字方塊 152"/>
          <p:cNvSpPr txBox="1"/>
          <p:nvPr/>
        </p:nvSpPr>
        <p:spPr>
          <a:xfrm>
            <a:off x="655177" y="3577639"/>
            <a:ext cx="488741" cy="461665"/>
          </a:xfrm>
          <a:prstGeom prst="rect">
            <a:avLst/>
          </a:prstGeom>
          <a:noFill/>
        </p:spPr>
        <p:txBody>
          <a:bodyPr wrap="square" rtlCol="0">
            <a:spAutoFit/>
          </a:bodyPr>
          <a:lstStyle/>
          <a:p>
            <a:pPr algn="ctr"/>
            <a:r>
              <a:rPr lang="en-US" altLang="zh-TW" sz="2400" dirty="0">
                <a:solidFill>
                  <a:srgbClr val="0000FF"/>
                </a:solidFill>
              </a:rPr>
              <a:t>0</a:t>
            </a:r>
            <a:endParaRPr lang="zh-TW" altLang="en-US" sz="2400" dirty="0">
              <a:solidFill>
                <a:srgbClr val="0000FF"/>
              </a:solidFill>
            </a:endParaRPr>
          </a:p>
        </p:txBody>
      </p:sp>
      <p:sp>
        <p:nvSpPr>
          <p:cNvPr id="3" name="文字方塊 2"/>
          <p:cNvSpPr txBox="1"/>
          <p:nvPr/>
        </p:nvSpPr>
        <p:spPr>
          <a:xfrm>
            <a:off x="382588" y="4688442"/>
            <a:ext cx="3599091" cy="461665"/>
          </a:xfrm>
          <a:prstGeom prst="rect">
            <a:avLst/>
          </a:prstGeom>
          <a:noFill/>
        </p:spPr>
        <p:txBody>
          <a:bodyPr wrap="square" rtlCol="0">
            <a:spAutoFit/>
          </a:bodyPr>
          <a:lstStyle/>
          <a:p>
            <a:r>
              <a:rPr lang="en-US" altLang="zh-TW" sz="2400" dirty="0"/>
              <a:t>This is a function.</a:t>
            </a:r>
            <a:endParaRPr lang="zh-TW" altLang="en-US" sz="2400" dirty="0"/>
          </a:p>
        </p:txBody>
      </p:sp>
      <p:sp>
        <p:nvSpPr>
          <p:cNvPr id="101" name="文字方塊 100"/>
          <p:cNvSpPr txBox="1"/>
          <p:nvPr/>
        </p:nvSpPr>
        <p:spPr>
          <a:xfrm>
            <a:off x="371220" y="5073773"/>
            <a:ext cx="3599091" cy="461665"/>
          </a:xfrm>
          <a:prstGeom prst="rect">
            <a:avLst/>
          </a:prstGeom>
          <a:noFill/>
        </p:spPr>
        <p:txBody>
          <a:bodyPr wrap="square" rtlCol="0">
            <a:spAutoFit/>
          </a:bodyPr>
          <a:lstStyle/>
          <a:p>
            <a:r>
              <a:rPr lang="en-US" altLang="zh-TW" sz="2400" dirty="0"/>
              <a:t>Input vector, output vector</a:t>
            </a:r>
            <a:endParaRPr lang="zh-TW" altLang="en-US" sz="2400" dirty="0"/>
          </a:p>
        </p:txBody>
      </p:sp>
      <p:sp>
        <p:nvSpPr>
          <p:cNvPr id="111" name="文字方塊 110"/>
          <p:cNvSpPr txBox="1"/>
          <p:nvPr/>
        </p:nvSpPr>
        <p:spPr>
          <a:xfrm>
            <a:off x="1143311" y="5844805"/>
            <a:ext cx="7105285"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Given network structure, define </a:t>
            </a:r>
            <a:r>
              <a:rPr lang="en-US" altLang="zh-TW" sz="2800" b="1" i="1" u="sng" dirty="0"/>
              <a:t>a function set</a:t>
            </a:r>
            <a:endParaRPr lang="zh-TW" altLang="en-US" sz="2800" b="1" i="1" u="sng" dirty="0"/>
          </a:p>
        </p:txBody>
      </p:sp>
      <p:sp>
        <p:nvSpPr>
          <p:cNvPr id="5" name="弧形箭號 (下彎) 4"/>
          <p:cNvSpPr/>
          <p:nvPr/>
        </p:nvSpPr>
        <p:spPr>
          <a:xfrm rot="18733527">
            <a:off x="368672" y="3682291"/>
            <a:ext cx="1395203" cy="7010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7607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13"/>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114"/>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4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43"/>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140"/>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1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53"/>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52"/>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5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5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5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P spid="116" grpId="0"/>
      <p:bldP spid="120" grpId="0"/>
      <p:bldP spid="134" grpId="0"/>
      <p:bldP spid="138" grpId="0" animBg="1"/>
      <p:bldP spid="138" grpId="1" animBg="1"/>
      <p:bldP spid="139" grpId="0" animBg="1"/>
      <p:bldP spid="139" grpId="1" animBg="1"/>
      <p:bldP spid="140" grpId="0"/>
      <p:bldP spid="141" grpId="0"/>
      <p:bldP spid="142" grpId="0"/>
      <p:bldP spid="143" grpId="0"/>
      <p:bldP spid="144" grpId="0"/>
      <p:bldP spid="145" grpId="0"/>
      <p:bldP spid="146" grpId="0"/>
      <p:bldP spid="147" grpId="0"/>
      <p:bldP spid="150" grpId="0" animBg="1"/>
      <p:bldP spid="150" grpId="1" animBg="1"/>
      <p:bldP spid="151" grpId="0" animBg="1"/>
      <p:bldP spid="151" grpId="1" animBg="1"/>
      <p:bldP spid="154" grpId="0" animBg="1"/>
      <p:bldP spid="154" grpId="1" animBg="1"/>
      <p:bldP spid="155" grpId="0" animBg="1"/>
      <p:bldP spid="155" grpId="1" animBg="1"/>
      <p:bldP spid="102" grpId="0"/>
      <p:bldP spid="124" grpId="0"/>
      <p:bldP spid="128" grpId="0"/>
      <p:bldP spid="149" grpId="0"/>
      <p:bldP spid="103" grpId="0"/>
      <p:bldP spid="121" grpId="0"/>
      <p:bldP spid="152" grpId="0"/>
      <p:bldP spid="152" grpId="1"/>
      <p:bldP spid="153" grpId="0"/>
      <p:bldP spid="153" grpId="1"/>
      <p:bldP spid="3" grpId="0"/>
      <p:bldP spid="101" grpId="0"/>
      <p:bldP spid="111"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字方塊 63"/>
          <p:cNvSpPr txBox="1"/>
          <p:nvPr/>
        </p:nvSpPr>
        <p:spPr>
          <a:xfrm>
            <a:off x="5908610" y="5377569"/>
            <a:ext cx="1165859" cy="830997"/>
          </a:xfrm>
          <a:prstGeom prst="rect">
            <a:avLst/>
          </a:prstGeom>
          <a:noFill/>
        </p:spPr>
        <p:txBody>
          <a:bodyPr wrap="square" rtlCol="0">
            <a:spAutoFit/>
          </a:bodyPr>
          <a:lstStyle/>
          <a:p>
            <a:pPr algn="ctr"/>
            <a:r>
              <a:rPr lang="en-US" altLang="zh-TW" sz="2400" b="1" dirty="0"/>
              <a:t>Output Layer</a:t>
            </a:r>
            <a:endParaRPr lang="zh-TW" altLang="en-US" sz="2400" b="1" dirty="0"/>
          </a:p>
        </p:txBody>
      </p:sp>
      <p:sp>
        <p:nvSpPr>
          <p:cNvPr id="65" name="文字方塊 64"/>
          <p:cNvSpPr txBox="1"/>
          <p:nvPr/>
        </p:nvSpPr>
        <p:spPr>
          <a:xfrm>
            <a:off x="2955356" y="5725149"/>
            <a:ext cx="2066642" cy="461665"/>
          </a:xfrm>
          <a:prstGeom prst="rect">
            <a:avLst/>
          </a:prstGeom>
          <a:noFill/>
        </p:spPr>
        <p:txBody>
          <a:bodyPr wrap="square" rtlCol="0">
            <a:spAutoFit/>
          </a:bodyPr>
          <a:lstStyle/>
          <a:p>
            <a:pPr algn="ctr"/>
            <a:r>
              <a:rPr lang="en-US" altLang="zh-TW" sz="2400" b="1" dirty="0"/>
              <a:t>Hidden Layers</a:t>
            </a:r>
            <a:endParaRPr lang="zh-TW" altLang="en-US" sz="2400" b="1" dirty="0"/>
          </a:p>
        </p:txBody>
      </p:sp>
      <p:sp>
        <p:nvSpPr>
          <p:cNvPr id="66" name="右大括弧 65"/>
          <p:cNvSpPr/>
          <p:nvPr/>
        </p:nvSpPr>
        <p:spPr>
          <a:xfrm rot="5400000">
            <a:off x="3916276" y="4077877"/>
            <a:ext cx="181728" cy="2939290"/>
          </a:xfrm>
          <a:prstGeom prst="rightBrace">
            <a:avLst>
              <a:gd name="adj1" fmla="val 175868"/>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392902" y="2805583"/>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192190" y="5382548"/>
            <a:ext cx="928762" cy="830997"/>
          </a:xfrm>
          <a:prstGeom prst="rect">
            <a:avLst/>
          </a:prstGeom>
          <a:noFill/>
        </p:spPr>
        <p:txBody>
          <a:bodyPr wrap="square" rtlCol="0">
            <a:spAutoFit/>
          </a:bodyPr>
          <a:lstStyle/>
          <a:p>
            <a:pPr algn="ctr"/>
            <a:r>
              <a:rPr lang="en-US" altLang="zh-TW" sz="2400" b="1" dirty="0"/>
              <a:t>Input Layer</a:t>
            </a:r>
            <a:endParaRPr lang="zh-TW" altLang="en-US" sz="2400" b="1" dirty="0"/>
          </a:p>
        </p:txBody>
      </p:sp>
      <p:sp>
        <p:nvSpPr>
          <p:cNvPr id="2" name="標題 1"/>
          <p:cNvSpPr>
            <a:spLocks noGrp="1"/>
          </p:cNvSpPr>
          <p:nvPr>
            <p:ph type="title"/>
          </p:nvPr>
        </p:nvSpPr>
        <p:spPr/>
        <p:txBody>
          <a:bodyPr/>
          <a:lstStyle/>
          <a:p>
            <a:r>
              <a:rPr lang="en-US" altLang="zh-TW" dirty="0"/>
              <a:t>Fully Connect Feedforward Network</a:t>
            </a:r>
            <a:endParaRPr lang="zh-TW" altLang="en-US" dirty="0"/>
          </a:p>
        </p:txBody>
      </p:sp>
      <p:sp>
        <p:nvSpPr>
          <p:cNvPr id="7" name="文字方塊 6"/>
          <p:cNvSpPr txBox="1"/>
          <p:nvPr/>
        </p:nvSpPr>
        <p:spPr>
          <a:xfrm>
            <a:off x="1065416" y="2323799"/>
            <a:ext cx="1134648" cy="461665"/>
          </a:xfrm>
          <a:prstGeom prst="rect">
            <a:avLst/>
          </a:prstGeom>
          <a:noFill/>
        </p:spPr>
        <p:txBody>
          <a:bodyPr wrap="square" rtlCol="0">
            <a:spAutoFit/>
          </a:bodyPr>
          <a:lstStyle/>
          <a:p>
            <a:pPr algn="ctr"/>
            <a:r>
              <a:rPr lang="en-US" altLang="zh-TW" sz="2400" dirty="0"/>
              <a:t>Input</a:t>
            </a:r>
          </a:p>
        </p:txBody>
      </p:sp>
      <p:sp>
        <p:nvSpPr>
          <p:cNvPr id="8" name="文字方塊 7"/>
          <p:cNvSpPr txBox="1"/>
          <p:nvPr/>
        </p:nvSpPr>
        <p:spPr>
          <a:xfrm>
            <a:off x="7209458" y="2323799"/>
            <a:ext cx="1134648" cy="461665"/>
          </a:xfrm>
          <a:prstGeom prst="rect">
            <a:avLst/>
          </a:prstGeom>
          <a:noFill/>
        </p:spPr>
        <p:txBody>
          <a:bodyPr wrap="square" rtlCol="0">
            <a:spAutoFit/>
          </a:bodyPr>
          <a:lstStyle/>
          <a:p>
            <a:pPr algn="ctr"/>
            <a:r>
              <a:rPr lang="en-US" altLang="zh-TW" sz="2400" dirty="0"/>
              <a:t>Output</a:t>
            </a:r>
          </a:p>
        </p:txBody>
      </p:sp>
      <p:cxnSp>
        <p:nvCxnSpPr>
          <p:cNvPr id="11" name="直線單箭頭接點 10"/>
          <p:cNvCxnSpPr/>
          <p:nvPr/>
        </p:nvCxnSpPr>
        <p:spPr>
          <a:xfrm>
            <a:off x="6505176" y="3826362"/>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614492" y="5072252"/>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481292" y="3047559"/>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61290" y="35232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467108" y="2952947"/>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3204296658"/>
              </p:ext>
            </p:extLst>
          </p:nvPr>
        </p:nvGraphicFramePr>
        <p:xfrm>
          <a:off x="1479807" y="2857697"/>
          <a:ext cx="325438" cy="461962"/>
        </p:xfrm>
        <a:graphic>
          <a:graphicData uri="http://schemas.openxmlformats.org/presentationml/2006/ole">
            <mc:AlternateContent xmlns:mc="http://schemas.openxmlformats.org/markup-compatibility/2006">
              <mc:Choice xmlns:v="urn:schemas-microsoft-com:vml" Requires="v">
                <p:oleObj spid="_x0000_s5155" name="方程式" r:id="rId4" imgW="152280" imgH="215640" progId="Equation.3">
                  <p:embed/>
                </p:oleObj>
              </mc:Choice>
              <mc:Fallback>
                <p:oleObj name="方程式" r:id="rId4" imgW="152280" imgH="215640" progId="Equation.3">
                  <p:embed/>
                  <p:pic>
                    <p:nvPicPr>
                      <p:cNvPr id="16" name="Object 12"/>
                      <p:cNvPicPr>
                        <a:picLocks noChangeAspect="1" noChangeArrowheads="1"/>
                      </p:cNvPicPr>
                      <p:nvPr/>
                    </p:nvPicPr>
                    <p:blipFill>
                      <a:blip r:embed="rId5"/>
                      <a:srcRect/>
                      <a:stretch>
                        <a:fillRect/>
                      </a:stretch>
                    </p:blipFill>
                    <p:spPr bwMode="auto">
                      <a:xfrm>
                        <a:off x="1479807" y="2857697"/>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983921309"/>
              </p:ext>
            </p:extLst>
          </p:nvPr>
        </p:nvGraphicFramePr>
        <p:xfrm>
          <a:off x="1485103" y="3440426"/>
          <a:ext cx="352425" cy="461963"/>
        </p:xfrm>
        <a:graphic>
          <a:graphicData uri="http://schemas.openxmlformats.org/presentationml/2006/ole">
            <mc:AlternateContent xmlns:mc="http://schemas.openxmlformats.org/markup-compatibility/2006">
              <mc:Choice xmlns:v="urn:schemas-microsoft-com:vml" Requires="v">
                <p:oleObj spid="_x0000_s5156" name="方程式" r:id="rId6" imgW="164880" imgH="215640" progId="Equation.3">
                  <p:embed/>
                </p:oleObj>
              </mc:Choice>
              <mc:Fallback>
                <p:oleObj name="方程式" r:id="rId6" imgW="164880" imgH="215640" progId="Equation.3">
                  <p:embed/>
                  <p:pic>
                    <p:nvPicPr>
                      <p:cNvPr id="17" name="Object 12"/>
                      <p:cNvPicPr>
                        <a:picLocks noChangeAspect="1" noChangeArrowheads="1"/>
                      </p:cNvPicPr>
                      <p:nvPr/>
                    </p:nvPicPr>
                    <p:blipFill>
                      <a:blip r:embed="rId7"/>
                      <a:srcRect/>
                      <a:stretch>
                        <a:fillRect/>
                      </a:stretch>
                    </p:blipFill>
                    <p:spPr bwMode="auto">
                      <a:xfrm>
                        <a:off x="1485103" y="3440426"/>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 name="群組 77"/>
          <p:cNvGrpSpPr/>
          <p:nvPr/>
        </p:nvGrpSpPr>
        <p:grpSpPr>
          <a:xfrm>
            <a:off x="2403577" y="2323799"/>
            <a:ext cx="1134648" cy="3130011"/>
            <a:chOff x="2332137" y="1770729"/>
            <a:chExt cx="1134648" cy="3130011"/>
          </a:xfrm>
        </p:grpSpPr>
        <p:sp>
          <p:nvSpPr>
            <p:cNvPr id="61" name="矩形 60"/>
            <p:cNvSpPr/>
            <p:nvPr/>
          </p:nvSpPr>
          <p:spPr>
            <a:xfrm>
              <a:off x="2504565"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4" name="文字方塊 3"/>
            <p:cNvSpPr txBox="1"/>
            <p:nvPr/>
          </p:nvSpPr>
          <p:spPr>
            <a:xfrm>
              <a:off x="2332137" y="1770729"/>
              <a:ext cx="1134648" cy="461665"/>
            </a:xfrm>
            <a:prstGeom prst="rect">
              <a:avLst/>
            </a:prstGeom>
            <a:noFill/>
          </p:spPr>
          <p:txBody>
            <a:bodyPr wrap="square" rtlCol="0">
              <a:spAutoFit/>
            </a:bodyPr>
            <a:lstStyle/>
            <a:p>
              <a:pPr algn="ctr"/>
              <a:r>
                <a:rPr lang="en-US" altLang="zh-TW" sz="2400" dirty="0"/>
                <a:t>Layer 1</a:t>
              </a:r>
              <a:endParaRPr lang="zh-TW" altLang="en-US" sz="2400" dirty="0"/>
            </a:p>
          </p:txBody>
        </p:sp>
        <p:sp>
          <p:nvSpPr>
            <p:cNvPr id="18" name="橢圓 17"/>
            <p:cNvSpPr/>
            <p:nvPr/>
          </p:nvSpPr>
          <p:spPr>
            <a:xfrm>
              <a:off x="2601675" y="223587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2604017" y="301444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2592384" y="42424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2589637"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22" name="矩形 21"/>
          <p:cNvSpPr/>
          <p:nvPr/>
        </p:nvSpPr>
        <p:spPr>
          <a:xfrm>
            <a:off x="1470815" y="492103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185532797"/>
              </p:ext>
            </p:extLst>
          </p:nvPr>
        </p:nvGraphicFramePr>
        <p:xfrm>
          <a:off x="1467699" y="4824779"/>
          <a:ext cx="407988" cy="488950"/>
        </p:xfrm>
        <a:graphic>
          <a:graphicData uri="http://schemas.openxmlformats.org/presentationml/2006/ole">
            <mc:AlternateContent xmlns:mc="http://schemas.openxmlformats.org/markup-compatibility/2006">
              <mc:Choice xmlns:v="urn:schemas-microsoft-com:vml" Requires="v">
                <p:oleObj spid="_x0000_s5157" name="方程式" r:id="rId8" imgW="190440" imgH="228600" progId="Equation.3">
                  <p:embed/>
                </p:oleObj>
              </mc:Choice>
              <mc:Fallback>
                <p:oleObj name="方程式" r:id="rId8" imgW="190440" imgH="228600" progId="Equation.3">
                  <p:embed/>
                  <p:pic>
                    <p:nvPicPr>
                      <p:cNvPr id="23" name="Object 12"/>
                      <p:cNvPicPr>
                        <a:picLocks noChangeAspect="1" noChangeArrowheads="1"/>
                      </p:cNvPicPr>
                      <p:nvPr/>
                    </p:nvPicPr>
                    <p:blipFill>
                      <a:blip r:embed="rId9"/>
                      <a:srcRect/>
                      <a:stretch>
                        <a:fillRect/>
                      </a:stretch>
                    </p:blipFill>
                    <p:spPr bwMode="auto">
                      <a:xfrm>
                        <a:off x="1467699" y="4824779"/>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346747" y="4205975"/>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79" name="群組 78"/>
          <p:cNvGrpSpPr/>
          <p:nvPr/>
        </p:nvGrpSpPr>
        <p:grpSpPr>
          <a:xfrm>
            <a:off x="3728475" y="2323799"/>
            <a:ext cx="1134648" cy="3113664"/>
            <a:chOff x="3657035" y="1770729"/>
            <a:chExt cx="1134648" cy="3113664"/>
          </a:xfrm>
        </p:grpSpPr>
        <p:sp>
          <p:nvSpPr>
            <p:cNvPr id="62" name="矩形 61"/>
            <p:cNvSpPr/>
            <p:nvPr/>
          </p:nvSpPr>
          <p:spPr>
            <a:xfrm>
              <a:off x="3830151" y="2208525"/>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文字方塊 4"/>
            <p:cNvSpPr txBox="1"/>
            <p:nvPr/>
          </p:nvSpPr>
          <p:spPr>
            <a:xfrm>
              <a:off x="3657035" y="1770729"/>
              <a:ext cx="1134648" cy="461665"/>
            </a:xfrm>
            <a:prstGeom prst="rect">
              <a:avLst/>
            </a:prstGeom>
            <a:noFill/>
          </p:spPr>
          <p:txBody>
            <a:bodyPr wrap="square" rtlCol="0">
              <a:spAutoFit/>
            </a:bodyPr>
            <a:lstStyle/>
            <a:p>
              <a:pPr algn="ctr"/>
              <a:r>
                <a:rPr lang="en-US" altLang="zh-TW" sz="2400" dirty="0"/>
                <a:t>Layer 2</a:t>
              </a:r>
              <a:endParaRPr lang="zh-TW" altLang="en-US" sz="2400" dirty="0"/>
            </a:p>
          </p:txBody>
        </p:sp>
        <p:sp>
          <p:nvSpPr>
            <p:cNvPr id="25" name="橢圓 24"/>
            <p:cNvSpPr/>
            <p:nvPr/>
          </p:nvSpPr>
          <p:spPr>
            <a:xfrm>
              <a:off x="3917237" y="223587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3919579" y="301444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907946" y="42424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3905199" y="3664749"/>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grpSp>
        <p:nvGrpSpPr>
          <p:cNvPr id="80" name="群組 79"/>
          <p:cNvGrpSpPr/>
          <p:nvPr/>
        </p:nvGrpSpPr>
        <p:grpSpPr>
          <a:xfrm>
            <a:off x="5939821" y="2323799"/>
            <a:ext cx="1134648" cy="3130011"/>
            <a:chOff x="5868381" y="1770729"/>
            <a:chExt cx="1134648" cy="3130011"/>
          </a:xfrm>
        </p:grpSpPr>
        <p:sp>
          <p:nvSpPr>
            <p:cNvPr id="63" name="矩形 62"/>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文字方塊 5"/>
            <p:cNvSpPr txBox="1"/>
            <p:nvPr/>
          </p:nvSpPr>
          <p:spPr>
            <a:xfrm>
              <a:off x="5868381" y="1770729"/>
              <a:ext cx="1134648" cy="461665"/>
            </a:xfrm>
            <a:prstGeom prst="rect">
              <a:avLst/>
            </a:prstGeom>
            <a:noFill/>
          </p:spPr>
          <p:txBody>
            <a:bodyPr wrap="square" rtlCol="0">
              <a:spAutoFit/>
            </a:bodyPr>
            <a:lstStyle/>
            <a:p>
              <a:pPr algn="ctr"/>
              <a:r>
                <a:rPr lang="en-US" altLang="zh-TW" sz="2400" dirty="0"/>
                <a:t>Layer L</a:t>
              </a:r>
              <a:endParaRPr lang="zh-TW" altLang="en-US" sz="2400" dirty="0"/>
            </a:p>
          </p:txBody>
        </p:sp>
        <p:sp>
          <p:nvSpPr>
            <p:cNvPr id="29" name="橢圓 28"/>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6129396" y="3642478"/>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sp>
        <p:nvSpPr>
          <p:cNvPr id="33" name="文字方塊 32"/>
          <p:cNvSpPr txBox="1"/>
          <p:nvPr/>
        </p:nvSpPr>
        <p:spPr>
          <a:xfrm>
            <a:off x="4671563" y="2744932"/>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4" name="文字方塊 33"/>
          <p:cNvSpPr txBox="1"/>
          <p:nvPr/>
        </p:nvSpPr>
        <p:spPr>
          <a:xfrm>
            <a:off x="4678512" y="3505919"/>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5" name="文字方塊 34"/>
          <p:cNvSpPr txBox="1"/>
          <p:nvPr/>
        </p:nvSpPr>
        <p:spPr>
          <a:xfrm>
            <a:off x="4707528" y="4721254"/>
            <a:ext cx="769257"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81" name="群組 80"/>
          <p:cNvGrpSpPr/>
          <p:nvPr/>
        </p:nvGrpSpPr>
        <p:grpSpPr>
          <a:xfrm>
            <a:off x="3237982" y="3061275"/>
            <a:ext cx="753037" cy="2028469"/>
            <a:chOff x="3166542" y="2508205"/>
            <a:chExt cx="753037" cy="2028469"/>
          </a:xfrm>
        </p:grpSpPr>
        <p:cxnSp>
          <p:nvCxnSpPr>
            <p:cNvPr id="36" name="直線單箭頭接點 35"/>
            <p:cNvCxnSpPr>
              <a:stCxn id="18" idx="6"/>
              <a:endCxn id="25" idx="2"/>
            </p:cNvCxnSpPr>
            <p:nvPr/>
          </p:nvCxnSpPr>
          <p:spPr>
            <a:xfrm>
              <a:off x="3175833" y="25082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175833" y="331470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166542" y="453667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178175" y="2508205"/>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175833" y="2508205"/>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175833" y="2508205"/>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178175" y="3286775"/>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166542" y="2508205"/>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166542" y="3286775"/>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a:endCxn id="18" idx="2"/>
          </p:cNvCxnSpPr>
          <p:nvPr/>
        </p:nvCxnSpPr>
        <p:spPr>
          <a:xfrm flipV="1">
            <a:off x="1813715" y="3076023"/>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1810008" y="3124397"/>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1810008" y="3124397"/>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1837528" y="3076023"/>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1804190" y="3694726"/>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1804190" y="3694726"/>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1875687" y="3076023"/>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1849318" y="3854593"/>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1849318" y="5069199"/>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473854" y="422652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55" name="文字方塊 54"/>
          <p:cNvSpPr txBox="1"/>
          <p:nvPr/>
        </p:nvSpPr>
        <p:spPr>
          <a:xfrm>
            <a:off x="7542947" y="2707699"/>
            <a:ext cx="631069" cy="523220"/>
          </a:xfrm>
          <a:prstGeom prst="rect">
            <a:avLst/>
          </a:prstGeom>
          <a:noFill/>
        </p:spPr>
        <p:txBody>
          <a:bodyPr wrap="square" rtlCol="0">
            <a:spAutoFit/>
          </a:bodyPr>
          <a:lstStyle/>
          <a:p>
            <a:r>
              <a:rPr lang="en-US" altLang="zh-TW" sz="2800" dirty="0"/>
              <a:t>y</a:t>
            </a:r>
            <a:r>
              <a:rPr lang="en-US" altLang="zh-TW" sz="2800" baseline="-25000" dirty="0"/>
              <a:t>1</a:t>
            </a:r>
            <a:endParaRPr lang="zh-TW" altLang="en-US" sz="2800" baseline="-25000" dirty="0"/>
          </a:p>
        </p:txBody>
      </p:sp>
      <p:sp>
        <p:nvSpPr>
          <p:cNvPr id="56" name="文字方塊 55"/>
          <p:cNvSpPr txBox="1"/>
          <p:nvPr/>
        </p:nvSpPr>
        <p:spPr>
          <a:xfrm>
            <a:off x="7531664" y="3505919"/>
            <a:ext cx="631069" cy="523220"/>
          </a:xfrm>
          <a:prstGeom prst="rect">
            <a:avLst/>
          </a:prstGeom>
          <a:noFill/>
        </p:spPr>
        <p:txBody>
          <a:bodyPr wrap="square" rtlCol="0">
            <a:spAutoFit/>
          </a:bodyPr>
          <a:lstStyle/>
          <a:p>
            <a:r>
              <a:rPr lang="en-US" altLang="zh-TW" sz="2800" dirty="0"/>
              <a:t>y</a:t>
            </a:r>
            <a:r>
              <a:rPr lang="en-US" altLang="zh-TW" sz="2800" baseline="-25000" dirty="0"/>
              <a:t>2</a:t>
            </a:r>
            <a:endParaRPr lang="zh-TW" altLang="en-US" sz="2800" baseline="-25000" dirty="0"/>
          </a:p>
        </p:txBody>
      </p:sp>
      <p:sp>
        <p:nvSpPr>
          <p:cNvPr id="57" name="文字方塊 56"/>
          <p:cNvSpPr txBox="1"/>
          <p:nvPr/>
        </p:nvSpPr>
        <p:spPr>
          <a:xfrm>
            <a:off x="7531664" y="4772151"/>
            <a:ext cx="631069" cy="523220"/>
          </a:xfrm>
          <a:prstGeom prst="rect">
            <a:avLst/>
          </a:prstGeom>
          <a:noFill/>
        </p:spPr>
        <p:txBody>
          <a:bodyPr wrap="square" rtlCol="0">
            <a:spAutoFit/>
          </a:bodyPr>
          <a:lstStyle/>
          <a:p>
            <a:r>
              <a:rPr lang="en-US" altLang="zh-TW" sz="2800" dirty="0" err="1"/>
              <a:t>y</a:t>
            </a:r>
            <a:r>
              <a:rPr lang="en-US" altLang="zh-TW" sz="2800" baseline="-25000" dirty="0" err="1"/>
              <a:t>M</a:t>
            </a:r>
            <a:endParaRPr lang="zh-TW" altLang="en-US" sz="2800" baseline="-25000" dirty="0"/>
          </a:p>
        </p:txBody>
      </p:sp>
      <p:grpSp>
        <p:nvGrpSpPr>
          <p:cNvPr id="82" name="群組 81"/>
          <p:cNvGrpSpPr/>
          <p:nvPr/>
        </p:nvGrpSpPr>
        <p:grpSpPr>
          <a:xfrm>
            <a:off x="5428534" y="3068884"/>
            <a:ext cx="753037" cy="2013721"/>
            <a:chOff x="5357094" y="2515814"/>
            <a:chExt cx="753037" cy="2013721"/>
          </a:xfrm>
        </p:grpSpPr>
        <p:cxnSp>
          <p:nvCxnSpPr>
            <p:cNvPr id="67" name="直線單箭頭接點 66"/>
            <p:cNvCxnSpPr/>
            <p:nvPr/>
          </p:nvCxnSpPr>
          <p:spPr>
            <a:xfrm>
              <a:off x="5366385" y="251581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66385" y="330756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5357094" y="4529535"/>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flipV="1">
              <a:off x="5368727" y="2515814"/>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366385" y="2515814"/>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a:off x="5366385" y="2515814"/>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5368727" y="3294384"/>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V="1">
              <a:off x="5357094" y="2515814"/>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flipV="1">
              <a:off x="5357094" y="3294384"/>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文字方塊 2"/>
          <p:cNvSpPr txBox="1"/>
          <p:nvPr/>
        </p:nvSpPr>
        <p:spPr>
          <a:xfrm>
            <a:off x="5056191" y="1718914"/>
            <a:ext cx="1181585"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neuron</a:t>
            </a:r>
            <a:endParaRPr lang="zh-TW" altLang="en-US" sz="2400" dirty="0"/>
          </a:p>
        </p:txBody>
      </p:sp>
      <p:cxnSp>
        <p:nvCxnSpPr>
          <p:cNvPr id="10" name="直線單箭頭接點 9"/>
          <p:cNvCxnSpPr>
            <a:endCxn id="3" idx="2"/>
          </p:cNvCxnSpPr>
          <p:nvPr/>
        </p:nvCxnSpPr>
        <p:spPr>
          <a:xfrm flipV="1">
            <a:off x="4231064" y="2180579"/>
            <a:ext cx="1415920" cy="94381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08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animBg="1"/>
      <p:bldP spid="59" grpId="0" animBg="1"/>
      <p:bldP spid="60" grpId="0"/>
      <p:bldP spid="7" grpId="0"/>
      <p:bldP spid="8" grpId="0"/>
      <p:bldP spid="14" grpId="0" animBg="1"/>
      <p:bldP spid="15" grpId="0" animBg="1"/>
      <p:bldP spid="22" grpId="0" animBg="1"/>
      <p:bldP spid="24" grpId="0"/>
      <p:bldP spid="33" grpId="0"/>
      <p:bldP spid="34" grpId="0"/>
      <p:bldP spid="35" grpId="0"/>
      <p:bldP spid="54" grpId="0"/>
      <p:bldP spid="55" grpId="0"/>
      <p:bldP spid="56" grpId="0"/>
      <p:bldP spid="57" grpId="0"/>
      <p:bldP spid="3"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1682</Words>
  <Application>Microsoft Office PowerPoint</Application>
  <PresentationFormat>如螢幕大小 (4:3)</PresentationFormat>
  <Paragraphs>655</Paragraphs>
  <Slides>31</Slides>
  <Notes>24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42" baseType="lpstr">
      <vt:lpstr>Helvetica Neue</vt:lpstr>
      <vt:lpstr>新細明體</vt:lpstr>
      <vt:lpstr>Arial</vt:lpstr>
      <vt:lpstr>Arial</vt:lpstr>
      <vt:lpstr>Calibri</vt:lpstr>
      <vt:lpstr>Calibri Light</vt:lpstr>
      <vt:lpstr>Cambria Math</vt:lpstr>
      <vt:lpstr>Times New Roman</vt:lpstr>
      <vt:lpstr>Wingdings</vt:lpstr>
      <vt:lpstr>Office 佈景主題</vt:lpstr>
      <vt:lpstr>方程式</vt:lpstr>
      <vt:lpstr>Deep Learning</vt:lpstr>
      <vt:lpstr>Deep learning  attracts lots of attention.</vt:lpstr>
      <vt:lpstr>Ups and downs of Deep Learning</vt:lpstr>
      <vt:lpstr>Three Steps for Deep Learning</vt:lpstr>
      <vt:lpstr>Neural Network </vt:lpstr>
      <vt:lpstr>Fully Connect Feedforward Network</vt:lpstr>
      <vt:lpstr>Fully Connect Feedforward Network</vt:lpstr>
      <vt:lpstr>Fully Connect Feedforward Network</vt:lpstr>
      <vt:lpstr>Fully Connect Feedforward Network</vt:lpstr>
      <vt:lpstr>PowerPoint 簡報</vt:lpstr>
      <vt:lpstr>PowerPoint 簡報</vt:lpstr>
      <vt:lpstr>Matrix Operation</vt:lpstr>
      <vt:lpstr>Neural Network </vt:lpstr>
      <vt:lpstr>Neural Network </vt:lpstr>
      <vt:lpstr>Output Layer </vt:lpstr>
      <vt:lpstr>Example Application</vt:lpstr>
      <vt:lpstr>Example Application</vt:lpstr>
      <vt:lpstr>Example Application</vt:lpstr>
      <vt:lpstr>FAQ</vt:lpstr>
      <vt:lpstr>Three Steps for Deep Learning</vt:lpstr>
      <vt:lpstr>Loss for an Example</vt:lpstr>
      <vt:lpstr>Total Loss</vt:lpstr>
      <vt:lpstr>Three Steps for Deep Learning</vt:lpstr>
      <vt:lpstr>Gradient Descent</vt:lpstr>
      <vt:lpstr>Gradient Descent</vt:lpstr>
      <vt:lpstr>Gradient Descent</vt:lpstr>
      <vt:lpstr>Backpropagation</vt:lpstr>
      <vt:lpstr>Concluding Remarks</vt:lpstr>
      <vt:lpstr>Deeper is Better?</vt:lpstr>
      <vt:lpstr>Universality Theorem</vt:lpstr>
      <vt:lpstr>“深度學習深度學習”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Hung-yi Lee</cp:lastModifiedBy>
  <cp:revision>20</cp:revision>
  <dcterms:created xsi:type="dcterms:W3CDTF">2016-10-09T14:12:16Z</dcterms:created>
  <dcterms:modified xsi:type="dcterms:W3CDTF">2016-10-13T14:59:35Z</dcterms:modified>
</cp:coreProperties>
</file>