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353" r:id="rId3"/>
    <p:sldId id="403" r:id="rId4"/>
    <p:sldId id="549" r:id="rId5"/>
    <p:sldId id="517" r:id="rId6"/>
    <p:sldId id="467" r:id="rId7"/>
    <p:sldId id="468" r:id="rId8"/>
    <p:sldId id="469" r:id="rId9"/>
    <p:sldId id="470" r:id="rId10"/>
    <p:sldId id="471" r:id="rId11"/>
    <p:sldId id="472" r:id="rId12"/>
    <p:sldId id="476" r:id="rId13"/>
    <p:sldId id="477" r:id="rId14"/>
    <p:sldId id="601" r:id="rId15"/>
    <p:sldId id="602" r:id="rId16"/>
    <p:sldId id="628" r:id="rId17"/>
    <p:sldId id="603" r:id="rId18"/>
    <p:sldId id="604" r:id="rId19"/>
    <p:sldId id="620" r:id="rId20"/>
    <p:sldId id="617" r:id="rId21"/>
    <p:sldId id="618" r:id="rId22"/>
    <p:sldId id="619" r:id="rId23"/>
    <p:sldId id="591" r:id="rId24"/>
    <p:sldId id="592" r:id="rId25"/>
    <p:sldId id="626" r:id="rId26"/>
    <p:sldId id="609" r:id="rId27"/>
    <p:sldId id="610" r:id="rId28"/>
    <p:sldId id="624" r:id="rId29"/>
    <p:sldId id="625" r:id="rId30"/>
    <p:sldId id="621" r:id="rId31"/>
    <p:sldId id="557" r:id="rId32"/>
    <p:sldId id="622" r:id="rId33"/>
    <p:sldId id="612" r:id="rId34"/>
    <p:sldId id="613" r:id="rId35"/>
    <p:sldId id="629" r:id="rId36"/>
    <p:sldId id="627" r:id="rId37"/>
    <p:sldId id="623" r:id="rId38"/>
    <p:sldId id="277" r:id="rId39"/>
    <p:sldId id="278" r:id="rId40"/>
    <p:sldId id="279" r:id="rId41"/>
    <p:sldId id="614" r:id="rId42"/>
    <p:sldId id="280" r:id="rId43"/>
    <p:sldId id="281" r:id="rId44"/>
    <p:sldId id="282" r:id="rId45"/>
    <p:sldId id="283" r:id="rId46"/>
    <p:sldId id="284" r:id="rId47"/>
    <p:sldId id="285" r:id="rId48"/>
    <p:sldId id="615" r:id="rId49"/>
    <p:sldId id="616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0" autoAdjust="0"/>
    <p:restoredTop sz="79852" autoAdjust="0"/>
  </p:normalViewPr>
  <p:slideViewPr>
    <p:cSldViewPr snapToGrid="0">
      <p:cViewPr varScale="1">
        <p:scale>
          <a:sx n="58" d="100"/>
          <a:sy n="58" d="100"/>
        </p:scale>
        <p:origin x="1722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55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EE7F-6A47-483A-AB74-D30E3C116694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52DD-5747-49A1-9B72-395A65AA9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5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24.732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dsia.ch/~juergen/SeppHochreiter1991ThesisAdvisorSchmidhuber.pdf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2.0185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3600" dirty="0">
                <a:solidFill>
                  <a:schemeClr val="bg1"/>
                </a:solidFill>
              </a:rPr>
              <a:t>Add: </a:t>
            </a:r>
            <a:r>
              <a:rPr lang="en-US" altLang="zh-TW" sz="3600" dirty="0" err="1">
                <a:solidFill>
                  <a:schemeClr val="bg1"/>
                </a:solidFill>
              </a:rPr>
              <a:t>vidualize</a:t>
            </a:r>
            <a:r>
              <a:rPr lang="en-US" altLang="zh-TW" sz="3600" dirty="0">
                <a:solidFill>
                  <a:schemeClr val="bg1"/>
                </a:solidFill>
              </a:rPr>
              <a:t> learning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5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27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Momentum: </a:t>
            </a:r>
            <a:r>
              <a:rPr lang="zh-TW" altLang="en-US" dirty="0"/>
              <a:t>動量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7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2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can we</a:t>
            </a:r>
            <a:r>
              <a:rPr lang="en-US" altLang="zh-TW" baseline="0" dirty="0"/>
              <a:t> see?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http://sebastianruder.com/optimizing-gradient-descent/</a:t>
            </a:r>
          </a:p>
          <a:p>
            <a:endParaRPr lang="en-US" altLang="zh-TW" dirty="0"/>
          </a:p>
          <a:p>
            <a:r>
              <a:rPr lang="en-US" altLang="zh-TW" dirty="0"/>
              <a:t>http://cs231n.github.io/neural-networks-3/</a:t>
            </a:r>
          </a:p>
          <a:p>
            <a:endParaRPr lang="en-US" altLang="zh-TW" dirty="0"/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 The data set can used to evaluate your model but not involve in training.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</a:t>
            </a:r>
            <a:r>
              <a:rPr lang="en-US" altLang="zh-TW" sz="1200" baseline="0" dirty="0">
                <a:solidFill>
                  <a:schemeClr val="bg1"/>
                </a:solidFill>
              </a:rPr>
              <a:t> </a:t>
            </a:r>
            <a:r>
              <a:rPr lang="en-US" altLang="zh-TW" sz="1200" baseline="0" dirty="0" err="1">
                <a:solidFill>
                  <a:schemeClr val="bg1"/>
                </a:solidFill>
              </a:rPr>
              <a:t>seplit</a:t>
            </a:r>
            <a:r>
              <a:rPr lang="en-US" altLang="zh-TW" sz="1200" baseline="0" dirty="0">
                <a:solidFill>
                  <a:schemeClr val="bg1"/>
                </a:solidFill>
              </a:rPr>
              <a:t> from training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 err="1">
                <a:solidFill>
                  <a:schemeClr val="bg1"/>
                </a:solidFill>
              </a:rPr>
              <a:t>Acturally</a:t>
            </a:r>
            <a:r>
              <a:rPr lang="en-US" altLang="zh-TW" sz="1200" baseline="0" dirty="0">
                <a:solidFill>
                  <a:schemeClr val="bg1"/>
                </a:solidFill>
              </a:rPr>
              <a:t> is difficult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http://deeplearning.net/tutorial/mlp.html#mlp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90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L1 is also good, subtle difference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4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8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Some machine learning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61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人腦會遺忘久沒用的資訊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One kind of regularization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78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Iteration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v.s</a:t>
            </a:r>
            <a:r>
              <a:rPr lang="en-US" altLang="zh-TW" baseline="0" dirty="0"/>
              <a:t>. epoch!!!!!!!!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not worry that someone</a:t>
            </a:r>
            <a:r>
              <a:rPr lang="en-US" altLang="zh-TW" baseline="0" dirty="0"/>
              <a:t> will not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38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Bias do not have to multiply !!!!!!!!!!!!!!!!!!!!!!!!!!!!!!!!!!!</a:t>
            </a:r>
          </a:p>
          <a:p>
            <a:r>
              <a:rPr lang="en-US" altLang="zh-TW" dirty="0"/>
              <a:t>Reasonable !!!!!!!!!!!!!!!!!!!!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3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the weights should multiply p (dropout rate) at testing?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61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1" dirty="0">
                    <a:latin typeface="Cambria Math" panose="02040503050406030204" pitchFamily="18" charset="0"/>
                  </a:rPr>
                  <a:t>important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447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33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0,0 -&gt;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1,0 -&gt;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0,-1 -&gt;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-2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1,-1 -&gt;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½, -1/2 -&gt; -0.5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Geometric Mean?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81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3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加敏 加防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感不感獎 時投湯 的故是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of gradient vanish is very hard to explain ……………….!!!!!!!!!!!!!!!!!!!!!!!!!!!!!!!!!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石頭湯裡的石頭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Gradient flow in recurrent nets: the difficulty of learning long-term dependencies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by Sepp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Paolo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Frasconi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Jürgen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(2001). This paper studied recurrent neural nets, but the essential phenomenon is the same as in the feedforward networks we are studying. See also Sepp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Hochreiter's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earlier Diploma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Thesis,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Untersuchungen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zu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dynamischen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neuronalen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Netzen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(1991, in German).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Stuck</a:t>
            </a:r>
            <a:r>
              <a:rPr lang="en-US" altLang="zh-TW" baseline="0" dirty="0"/>
              <a:t> at a bad local minima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When deep learning is difficult in early year</a:t>
            </a:r>
          </a:p>
          <a:p>
            <a:r>
              <a:rPr lang="en-US" altLang="zh-TW" baseline="0" dirty="0"/>
              <a:t>Need initialization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Another point of view</a:t>
            </a:r>
          </a:p>
          <a:p>
            <a:r>
              <a:rPr lang="en-US" altLang="zh-TW" baseline="0" dirty="0"/>
              <a:t>Definition of gradient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Parametric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ReLU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-&gt;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PReLU</a:t>
            </a:r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neural networks."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Artificial Intelligence and Statistics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</a:t>
            </a:r>
            <a:r>
              <a:rPr lang="en-US" altLang="zh-TW" dirty="0" err="1"/>
              <a:t>differentailalbe</a:t>
            </a:r>
            <a:r>
              <a:rPr lang="en-US" altLang="zh-TW" dirty="0"/>
              <a:t> how about 0</a:t>
            </a:r>
          </a:p>
          <a:p>
            <a:endParaRPr lang="en-US" altLang="zh-TW" dirty="0"/>
          </a:p>
          <a:p>
            <a:r>
              <a:rPr lang="en-US" altLang="zh-TW" dirty="0"/>
              <a:t>Benefit:</a:t>
            </a:r>
            <a:endParaRPr lang="en-US" altLang="zh-TW" baseline="0" dirty="0"/>
          </a:p>
          <a:p>
            <a:r>
              <a:rPr lang="en-US" altLang="zh-TW" baseline="0" dirty="0"/>
              <a:t>2011</a:t>
            </a:r>
          </a:p>
          <a:p>
            <a:r>
              <a:rPr lang="en-US" altLang="zh-TW" baseline="0" dirty="0"/>
              <a:t>Where does it come from?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	fast to compute</a:t>
            </a:r>
          </a:p>
          <a:p>
            <a:r>
              <a:rPr lang="en-US" altLang="zh-TW" baseline="0" dirty="0"/>
              <a:t>	biology?</a:t>
            </a:r>
          </a:p>
          <a:p>
            <a:r>
              <a:rPr lang="en-US" altLang="zh-TW" baseline="0" dirty="0"/>
              <a:t>	many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1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How to train?</a:t>
            </a:r>
            <a:r>
              <a:rPr lang="zh-TW" altLang="en-US" sz="1200" baseline="0" dirty="0">
                <a:solidFill>
                  <a:schemeClr val="tx1"/>
                </a:solidFill>
              </a:rPr>
              <a:t> </a:t>
            </a:r>
            <a:r>
              <a:rPr lang="en-US" altLang="zh-TW" sz="1200" baseline="0" dirty="0">
                <a:solidFill>
                  <a:schemeClr val="tx1"/>
                </a:solidFill>
              </a:rPr>
              <a:t>Latter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solidFill>
                  <a:schemeClr val="tx1"/>
                </a:solidFill>
              </a:rPr>
              <a:t>2013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Ian J. Goodfellow goodfeli@iro.umontreal.ca David </a:t>
            </a:r>
            <a:r>
              <a:rPr lang="en-US" altLang="zh-TW" dirty="0" err="1"/>
              <a:t>Warde</a:t>
            </a:r>
            <a:r>
              <a:rPr lang="en-US" altLang="zh-TW" dirty="0"/>
              <a:t>-Farley wardefar@iro.umontreal.ca Mehdi Mirza mirzamom@iro.umontreal.ca Aaron </a:t>
            </a:r>
            <a:r>
              <a:rPr lang="en-US" altLang="zh-TW" dirty="0" err="1"/>
              <a:t>Courville</a:t>
            </a:r>
            <a:r>
              <a:rPr lang="en-US" altLang="zh-TW" dirty="0"/>
              <a:t> aaron.courville@umontreal.ca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3,4,5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8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Larger Gradient </a:t>
            </a:r>
            <a:endParaRPr lang="zh-TW" altLang="en-US" sz="1200" dirty="0"/>
          </a:p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0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7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3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0CCE-1BF5-4C72-9E77-F5E7073E7D95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4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19" Type="http://schemas.openxmlformats.org/officeDocument/2006/relationships/image" Target="../media/image931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22" Type="http://schemas.openxmlformats.org/officeDocument/2006/relationships/image" Target="../media/image9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9" Type="http://schemas.openxmlformats.org/officeDocument/2006/relationships/image" Target="../media/image931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Relationship Id="rId22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5" Type="http://schemas.openxmlformats.org/officeDocument/2006/relationships/image" Target="../media/image550.png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.png"/><Relationship Id="rId23" Type="http://schemas.openxmlformats.org/officeDocument/2006/relationships/image" Target="../media/image530.png"/><Relationship Id="rId19" Type="http://schemas.openxmlformats.org/officeDocument/2006/relationships/image" Target="../media/image931.png"/><Relationship Id="rId22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image" Target="../media/image1470.png"/><Relationship Id="rId17" Type="http://schemas.openxmlformats.org/officeDocument/2006/relationships/image" Target="../media/image15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60.png"/><Relationship Id="rId5" Type="http://schemas.openxmlformats.org/officeDocument/2006/relationships/image" Target="../media/image7.wmf"/><Relationship Id="rId15" Type="http://schemas.openxmlformats.org/officeDocument/2006/relationships/image" Target="../media/image1500.png"/><Relationship Id="rId10" Type="http://schemas.openxmlformats.org/officeDocument/2006/relationships/image" Target="../media/image1450.png"/><Relationship Id="rId19" Type="http://schemas.openxmlformats.org/officeDocument/2006/relationships/image" Target="../media/image156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30.png"/><Relationship Id="rId14" Type="http://schemas.openxmlformats.org/officeDocument/2006/relationships/image" Target="../media/image14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86.png"/><Relationship Id="rId34" Type="http://schemas.openxmlformats.org/officeDocument/2006/relationships/image" Target="../media/image91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9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85.png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10.bin"/><Relationship Id="rId32" Type="http://schemas.openxmlformats.org/officeDocument/2006/relationships/image" Target="../media/image89.png"/><Relationship Id="rId37" Type="http://schemas.openxmlformats.org/officeDocument/2006/relationships/image" Target="../media/image98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59.png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220.bin"/><Relationship Id="rId36" Type="http://schemas.openxmlformats.org/officeDocument/2006/relationships/image" Target="../media/image97.png"/><Relationship Id="rId10" Type="http://schemas.openxmlformats.org/officeDocument/2006/relationships/image" Target="../media/image510.wmf"/><Relationship Id="rId19" Type="http://schemas.openxmlformats.org/officeDocument/2006/relationships/image" Target="../media/image63.png"/><Relationship Id="rId31" Type="http://schemas.openxmlformats.org/officeDocument/2006/relationships/image" Target="../media/image88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0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0.wmf"/><Relationship Id="rId30" Type="http://schemas.openxmlformats.org/officeDocument/2006/relationships/image" Target="../media/image87.png"/><Relationship Id="rId35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57.png"/><Relationship Id="rId18" Type="http://schemas.openxmlformats.org/officeDocument/2006/relationships/image" Target="../media/image100.png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86.png"/><Relationship Id="rId34" Type="http://schemas.openxmlformats.org/officeDocument/2006/relationships/image" Target="../media/image91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6.png"/><Relationship Id="rId17" Type="http://schemas.openxmlformats.org/officeDocument/2006/relationships/image" Target="../media/image99.png"/><Relationship Id="rId25" Type="http://schemas.openxmlformats.org/officeDocument/2006/relationships/image" Target="../media/image19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85.png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50.bin"/><Relationship Id="rId32" Type="http://schemas.openxmlformats.org/officeDocument/2006/relationships/image" Target="../media/image89.png"/><Relationship Id="rId37" Type="http://schemas.openxmlformats.org/officeDocument/2006/relationships/image" Target="../media/image101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59.png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260.bin"/><Relationship Id="rId36" Type="http://schemas.openxmlformats.org/officeDocument/2006/relationships/image" Target="../media/image97.png"/><Relationship Id="rId10" Type="http://schemas.openxmlformats.org/officeDocument/2006/relationships/image" Target="../media/image510.wmf"/><Relationship Id="rId19" Type="http://schemas.openxmlformats.org/officeDocument/2006/relationships/image" Target="../media/image63.png"/><Relationship Id="rId31" Type="http://schemas.openxmlformats.org/officeDocument/2006/relationships/image" Target="../media/image88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4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0.wmf"/><Relationship Id="rId30" Type="http://schemas.openxmlformats.org/officeDocument/2006/relationships/image" Target="../media/image87.png"/><Relationship Id="rId35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107.png"/><Relationship Id="rId7" Type="http://schemas.openxmlformats.org/officeDocument/2006/relationships/image" Target="../media/image10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73.png"/><Relationship Id="rId23" Type="http://schemas.openxmlformats.org/officeDocument/2006/relationships/image" Target="../media/image109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image" Target="../media/image7.wmf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107.png"/><Relationship Id="rId7" Type="http://schemas.openxmlformats.org/officeDocument/2006/relationships/image" Target="../media/image10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73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image" Target="../media/image7.wmf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0" Type="http://schemas.openxmlformats.org/officeDocument/2006/relationships/image" Target="../media/image105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42.png"/><Relationship Id="rId3" Type="http://schemas.openxmlformats.org/officeDocument/2006/relationships/image" Target="../media/image211.png"/><Relationship Id="rId7" Type="http://schemas.openxmlformats.org/officeDocument/2006/relationships/image" Target="../media/image41.png"/><Relationship Id="rId12" Type="http://schemas.openxmlformats.org/officeDocument/2006/relationships/image" Target="../media/image220.png"/><Relationship Id="rId2" Type="http://schemas.openxmlformats.org/officeDocument/2006/relationships/image" Target="../media/image21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44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46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1.png"/><Relationship Id="rId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2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228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10.png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00.png"/><Relationship Id="rId1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29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0.png"/><Relationship Id="rId10" Type="http://schemas.openxmlformats.org/officeDocument/2006/relationships/image" Target="../media/image1280.png"/><Relationship Id="rId19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70.png"/><Relationship Id="rId14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.png"/><Relationship Id="rId22" Type="http://schemas.openxmlformats.org/officeDocument/2006/relationships/image" Target="../media/image9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Tips for Deep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5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8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8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84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8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9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5282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21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3448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3468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3451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3448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3451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3458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3458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1301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1324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5856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5856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5895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5895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2874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1324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1301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3448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3448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3464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3458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3468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2922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3147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2929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3154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5381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5605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337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5561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271873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971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732988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742701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0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1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2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3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523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1544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9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r>
              <a:rPr lang="en-US" altLang="zh-TW" dirty="0"/>
              <a:t> - variant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099159" y="2138130"/>
            <a:ext cx="3065937" cy="3267845"/>
            <a:chOff x="7326642" y="417698"/>
            <a:chExt cx="3065937" cy="3267845"/>
          </a:xfrm>
        </p:grpSpPr>
        <p:grpSp>
          <p:nvGrpSpPr>
            <p:cNvPr id="5" name="群組 4"/>
            <p:cNvGrpSpPr/>
            <p:nvPr/>
          </p:nvGrpSpPr>
          <p:grpSpPr>
            <a:xfrm>
              <a:off x="7326642" y="876180"/>
              <a:ext cx="3065937" cy="2809363"/>
              <a:chOff x="5844686" y="3815455"/>
              <a:chExt cx="3065937" cy="2809363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線接點 10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=0.01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2212" r="-26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𝑒𝑎𝑘𝑦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4925769" y="2168302"/>
            <a:ext cx="3053828" cy="3328700"/>
            <a:chOff x="7434636" y="356843"/>
            <a:chExt cx="3053828" cy="3328700"/>
          </a:xfrm>
        </p:grpSpPr>
        <p:grpSp>
          <p:nvGrpSpPr>
            <p:cNvPr id="16" name="群組 15"/>
            <p:cNvGrpSpPr/>
            <p:nvPr/>
          </p:nvGrpSpPr>
          <p:grpSpPr>
            <a:xfrm>
              <a:off x="7434636" y="876180"/>
              <a:ext cx="2957943" cy="2809363"/>
              <a:chOff x="5952680" y="3815455"/>
              <a:chExt cx="2957943" cy="2809363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接點 21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3704" r="-30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𝑎𝑟𝑎𝑚𝑒𝑡𝑟𝑖𝑐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/>
          <p:cNvSpPr txBox="1"/>
          <p:nvPr/>
        </p:nvSpPr>
        <p:spPr>
          <a:xfrm>
            <a:off x="5090216" y="5758281"/>
            <a:ext cx="272233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altLang="zh-TW" sz="2400" dirty="0"/>
              <a:t>α</a:t>
            </a:r>
            <a:r>
              <a:rPr lang="en-US" altLang="zh-TW" sz="2400" dirty="0"/>
              <a:t> also learned by gradient descent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85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  <a:endParaRPr lang="zh-TW" altLang="en-US" sz="1800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  <p:sp>
        <p:nvSpPr>
          <p:cNvPr id="8" name="橢圓 7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30" name="矩形 29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29" name="矩形 28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字方塊 34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52" name="橢圓 51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1977455" y="2531732"/>
            <a:ext cx="926032" cy="523220"/>
            <a:chOff x="3518823" y="2481252"/>
            <a:chExt cx="926032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線單箭頭接點 8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1988987" y="3397713"/>
            <a:ext cx="926169" cy="523220"/>
            <a:chOff x="3518823" y="2481252"/>
            <a:chExt cx="926169" cy="523220"/>
          </a:xfrm>
        </p:grpSpPr>
        <p:grpSp>
          <p:nvGrpSpPr>
            <p:cNvPr id="87" name="群組 8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987968" y="4263694"/>
            <a:ext cx="1155650" cy="523220"/>
            <a:chOff x="3518823" y="2481252"/>
            <a:chExt cx="1155650" cy="523220"/>
          </a:xfrm>
        </p:grpSpPr>
        <p:grpSp>
          <p:nvGrpSpPr>
            <p:cNvPr id="93" name="群組 92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p:cxnSp>
          <p:nvCxnSpPr>
            <p:cNvPr id="95" name="直線單箭頭接點 94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群組 97"/>
          <p:cNvGrpSpPr/>
          <p:nvPr/>
        </p:nvGrpSpPr>
        <p:grpSpPr>
          <a:xfrm>
            <a:off x="1986148" y="5205858"/>
            <a:ext cx="926032" cy="523220"/>
            <a:chOff x="3518823" y="2481252"/>
            <a:chExt cx="926032" cy="523220"/>
          </a:xfrm>
        </p:grpSpPr>
        <p:grpSp>
          <p:nvGrpSpPr>
            <p:cNvPr id="99" name="群組 9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橢圓 105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5813804" y="2531732"/>
            <a:ext cx="862776" cy="523220"/>
            <a:chOff x="3518823" y="2481252"/>
            <a:chExt cx="862776" cy="52322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3810" r="-2619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5825336" y="3397713"/>
            <a:ext cx="862776" cy="523220"/>
            <a:chOff x="3518823" y="2481252"/>
            <a:chExt cx="862776" cy="52322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單箭頭接點 116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5824317" y="4263694"/>
            <a:ext cx="862776" cy="523220"/>
            <a:chOff x="3518823" y="2481252"/>
            <a:chExt cx="862776" cy="523220"/>
          </a:xfrm>
        </p:grpSpPr>
        <p:grpSp>
          <p:nvGrpSpPr>
            <p:cNvPr id="121" name="群組 120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/>
          <p:cNvGrpSpPr/>
          <p:nvPr/>
        </p:nvGrpSpPr>
        <p:grpSpPr>
          <a:xfrm>
            <a:off x="5822497" y="5205858"/>
            <a:ext cx="877290" cy="523220"/>
            <a:chOff x="3518823" y="2481252"/>
            <a:chExt cx="877290" cy="523220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190" r="-2381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6190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6190" r="-23810"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1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1" idx="3"/>
            <a:endCxn id="91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30" idx="3"/>
            <a:endCxn id="96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30" idx="3"/>
            <a:endCxn id="103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32" idx="3"/>
            <a:endCxn id="11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32" idx="3"/>
            <a:endCxn id="90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2" idx="3"/>
            <a:endCxn id="102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32" idx="3"/>
            <a:endCxn id="96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04" idx="3"/>
          </p:cNvCxnSpPr>
          <p:nvPr/>
        </p:nvCxnSpPr>
        <p:spPr>
          <a:xfrm flipV="1">
            <a:off x="4783885" y="2802303"/>
            <a:ext cx="1003733" cy="418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04" idx="3"/>
          </p:cNvCxnSpPr>
          <p:nvPr/>
        </p:nvCxnSpPr>
        <p:spPr>
          <a:xfrm>
            <a:off x="4783885" y="3221123"/>
            <a:ext cx="1026797" cy="43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04" idx="3"/>
          </p:cNvCxnSpPr>
          <p:nvPr/>
        </p:nvCxnSpPr>
        <p:spPr>
          <a:xfrm>
            <a:off x="4783885" y="3221123"/>
            <a:ext cx="1014246" cy="131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04" idx="3"/>
          </p:cNvCxnSpPr>
          <p:nvPr/>
        </p:nvCxnSpPr>
        <p:spPr>
          <a:xfrm>
            <a:off x="4783885" y="3221123"/>
            <a:ext cx="1023958" cy="224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05" idx="3"/>
          </p:cNvCxnSpPr>
          <p:nvPr/>
        </p:nvCxnSpPr>
        <p:spPr>
          <a:xfrm flipV="1">
            <a:off x="4770825" y="2802303"/>
            <a:ext cx="1016793" cy="2229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05" idx="3"/>
          </p:cNvCxnSpPr>
          <p:nvPr/>
        </p:nvCxnSpPr>
        <p:spPr>
          <a:xfrm flipV="1">
            <a:off x="4770825" y="3668283"/>
            <a:ext cx="1028325" cy="136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05" idx="3"/>
          </p:cNvCxnSpPr>
          <p:nvPr/>
        </p:nvCxnSpPr>
        <p:spPr>
          <a:xfrm>
            <a:off x="4770825" y="5032295"/>
            <a:ext cx="1025486" cy="44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05" idx="3"/>
          </p:cNvCxnSpPr>
          <p:nvPr/>
        </p:nvCxnSpPr>
        <p:spPr>
          <a:xfrm flipV="1">
            <a:off x="4770825" y="4534265"/>
            <a:ext cx="1027306" cy="49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0" idx="3"/>
            <a:endCxn id="106" idx="2"/>
          </p:cNvCxnSpPr>
          <p:nvPr/>
        </p:nvCxnSpPr>
        <p:spPr>
          <a:xfrm>
            <a:off x="6676580" y="2780842"/>
            <a:ext cx="638956" cy="44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endCxn id="106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107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128" idx="3"/>
            <a:endCxn id="107" idx="2"/>
          </p:cNvCxnSpPr>
          <p:nvPr/>
        </p:nvCxnSpPr>
        <p:spPr>
          <a:xfrm flipV="1">
            <a:off x="6699787" y="5049442"/>
            <a:ext cx="623603" cy="40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145" name="矩形 144"/>
          <p:cNvSpPr/>
          <p:nvPr/>
        </p:nvSpPr>
        <p:spPr>
          <a:xfrm>
            <a:off x="1031330" y="5997408"/>
            <a:ext cx="73794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You can have more than 2 elements in a group.</a:t>
            </a:r>
          </a:p>
        </p:txBody>
      </p:sp>
      <p:sp>
        <p:nvSpPr>
          <p:cNvPr id="4" name="矩形 3"/>
          <p:cNvSpPr/>
          <p:nvPr/>
        </p:nvSpPr>
        <p:spPr>
          <a:xfrm>
            <a:off x="2474597" y="2539840"/>
            <a:ext cx="1881191" cy="133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20742" y="2440970"/>
            <a:ext cx="113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neuron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26" grpId="0" animBg="1"/>
      <p:bldP spid="227" grpId="0" animBg="1"/>
      <p:bldP spid="140" grpId="0" animBg="1"/>
      <p:bldP spid="225" grpId="0" animBg="1"/>
      <p:bldP spid="224" grpId="0" animBg="1"/>
      <p:bldP spid="143" grpId="0" animBg="1"/>
      <p:bldP spid="141" grpId="0" animBg="1"/>
      <p:bldP spid="139" grpId="0" animBg="1"/>
      <p:bldP spid="8" grpId="0" animBg="1"/>
      <p:bldP spid="35" grpId="0"/>
      <p:bldP spid="52" grpId="0" animBg="1"/>
      <p:bldP spid="104" grpId="0" animBg="1"/>
      <p:bldP spid="105" grpId="0" animBg="1"/>
      <p:bldP spid="106" grpId="0" animBg="1"/>
      <p:bldP spid="107" grpId="0" animBg="1"/>
      <p:bldP spid="132" grpId="0" animBg="1"/>
      <p:bldP spid="133" grpId="0" animBg="1"/>
      <p:bldP spid="145" grpId="0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58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59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97357816"/>
                      </p:ext>
                    </p:extLst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79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60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81887252"/>
                      </p:ext>
                    </p:extLst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0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61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4729993"/>
                      </p:ext>
                    </p:extLst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1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772051" y="4370062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281910" y="5347721"/>
            <a:ext cx="15782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81910" y="5415293"/>
            <a:ext cx="2318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9677" t="-24590" r="-233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91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7" grpId="0"/>
      <p:bldP spid="108" grpId="0"/>
      <p:bldP spid="109" grpId="0"/>
      <p:bldP spid="92" grpId="0"/>
      <p:bldP spid="98" grpId="0"/>
      <p:bldP spid="99" grpId="0"/>
      <p:bldP spid="97" grpId="0"/>
      <p:bldP spid="105" grpId="0"/>
      <p:bldP spid="112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82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83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1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84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2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85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3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547442" y="4370062"/>
            <a:ext cx="1183839" cy="1332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375853" y="5099748"/>
            <a:ext cx="1139444" cy="6104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50673" y="5106466"/>
            <a:ext cx="1876824" cy="10185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60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588971" y="3330245"/>
            <a:ext cx="343936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Learnable Activation Function</a:t>
            </a:r>
            <a:endParaRPr lang="zh-TW" alt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3813939" y="765538"/>
            <a:ext cx="36347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More than </a:t>
            </a:r>
            <a:r>
              <a:rPr lang="en-US" altLang="zh-TW" sz="2800" dirty="0" err="1"/>
              <a:t>ReLU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023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97" grpId="0"/>
      <p:bldP spid="105" grpId="0"/>
      <p:bldP spid="112" grpId="0"/>
      <p:bldP spid="93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</a:p>
          <a:p>
            <a:pPr lvl="1"/>
            <a:r>
              <a:rPr lang="en-US" altLang="zh-TW" sz="2800" dirty="0"/>
              <a:t>Activation function in </a:t>
            </a:r>
            <a:r>
              <a:rPr lang="en-US" altLang="zh-TW" sz="2800" dirty="0" err="1"/>
              <a:t>maxout</a:t>
            </a:r>
            <a:r>
              <a:rPr lang="en-US" altLang="zh-TW" sz="2800" dirty="0"/>
              <a:t> network can be any piecewise linear convex function</a:t>
            </a:r>
          </a:p>
          <a:p>
            <a:pPr lvl="1"/>
            <a:r>
              <a:rPr lang="en-US" altLang="zh-TW" sz="2800" dirty="0"/>
              <a:t>How many pieces depending on how many elements in a group 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419" y="4221874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2 elements in a group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02871" y="4916944"/>
            <a:ext cx="1600832" cy="1600832"/>
            <a:chOff x="6200673" y="4150479"/>
            <a:chExt cx="2474339" cy="2474339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748303" y="4945004"/>
            <a:ext cx="1600832" cy="1600832"/>
            <a:chOff x="6200673" y="4150479"/>
            <a:chExt cx="2474339" cy="247433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77382" y="4785491"/>
              <a:ext cx="1088745" cy="92331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5138063" y="4936727"/>
            <a:ext cx="1600832" cy="1600832"/>
            <a:chOff x="6200673" y="4150479"/>
            <a:chExt cx="2474339" cy="2474339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266972" y="4841656"/>
              <a:ext cx="283410" cy="8785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979338" y="4916944"/>
            <a:ext cx="1600832" cy="1620615"/>
            <a:chOff x="6200673" y="4119901"/>
            <a:chExt cx="2474339" cy="2504917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7720924" y="5239126"/>
              <a:ext cx="583675" cy="68394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8270564" y="4119901"/>
              <a:ext cx="148372" cy="114330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5080221" y="4224766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3 elements in a group</a:t>
            </a:r>
          </a:p>
        </p:txBody>
      </p:sp>
      <p:cxnSp>
        <p:nvCxnSpPr>
          <p:cNvPr id="61" name="直線接點 60"/>
          <p:cNvCxnSpPr/>
          <p:nvPr/>
        </p:nvCxnSpPr>
        <p:spPr>
          <a:xfrm>
            <a:off x="5314546" y="5920877"/>
            <a:ext cx="602899" cy="590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7200900" y="6060067"/>
            <a:ext cx="805670" cy="11689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blipFill rotWithShape="0">
                <a:blip r:embed="rId23"/>
                <a:stretch>
                  <a:fillRect l="-180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53" idx="3"/>
            <a:endCxn id="49" idx="2"/>
          </p:cNvCxnSpPr>
          <p:nvPr/>
        </p:nvCxnSpPr>
        <p:spPr>
          <a:xfrm>
            <a:off x="6813349" y="2782990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1" idx="3"/>
            <a:endCxn id="50" idx="2"/>
          </p:cNvCxnSpPr>
          <p:nvPr/>
        </p:nvCxnSpPr>
        <p:spPr>
          <a:xfrm flipV="1">
            <a:off x="6822042" y="5049442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184775"/>
          </a:xfrm>
        </p:spPr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Train this thin and linear network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/>
          <p:nvPr/>
        </p:nvCxnSpPr>
        <p:spPr>
          <a:xfrm flipH="1">
            <a:off x="3687962" y="3056322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7541360" y="3064015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3687895" y="4885254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7512228" y="4906458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826557" y="6197679"/>
            <a:ext cx="705043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 thin and linear network for different 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525795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534472"/>
              </p:ext>
            </p:extLst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341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85945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3884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38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1229" y="2731027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80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18696" y="685054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3960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96331" y="3726989"/>
            <a:ext cx="19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358336" y="5972284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841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598662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79255" y="1729795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729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8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find </a:t>
            </a:r>
            <a:br>
              <a:rPr lang="en-US" altLang="zh-TW" dirty="0"/>
            </a:br>
            <a:r>
              <a:rPr lang="en-US" altLang="zh-TW" dirty="0"/>
              <a:t>optimal network parameters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a network parameter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896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55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96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5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9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28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381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28996" y="2812454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Vanilla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299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33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615158" y="4897436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blipFill>
                <a:blip r:embed="rId1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1770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Stop until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blipFill>
                <a:blip r:embed="rId16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6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7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blipFill>
                <a:blip r:embed="rId13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blipFill>
                <a:blip r:embed="rId14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blipFill>
                <a:blip r:embed="rId16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is actually the weighted sum of all the previous gradient: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blipFill>
                <a:blip r:embed="rId3"/>
                <a:stretch>
                  <a:fillRect l="-2266" t="-3902" r="-2833" b="-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940941" y="3958406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30000" dirty="0"/>
              <a:t>0 </a:t>
            </a:r>
            <a:r>
              <a:rPr lang="en-US" altLang="zh-TW" sz="2400" dirty="0"/>
              <a:t>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blipFill>
                <a:blip r:embed="rId4"/>
                <a:stretch>
                  <a:fillRect l="-340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λ 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blipFill>
                <a:blip r:embed="rId5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1107611" y="5954393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10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11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34844" y="2322243"/>
            <a:ext cx="15167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14292" y="1957914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= </a:t>
            </a:r>
          </a:p>
          <a:p>
            <a:r>
              <a:rPr lang="en-US" altLang="zh-TW" sz="2400" dirty="0"/>
              <a:t>Negative of 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/>
              <a:t> + Momentum </a:t>
            </a:r>
            <a:endParaRPr lang="zh-TW" altLang="en-US" sz="24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>
                <a:solidFill>
                  <a:srgbClr val="FF0000"/>
                </a:solidFill>
              </a:rPr>
              <a:t>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823353" y="5479503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063842" y="307139"/>
            <a:ext cx="458640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Still not guarantee reaching global minima, but give some hope ……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3782570" y="2813822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Negative of </a:t>
                  </a:r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514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73890" y="766297"/>
            <a:ext cx="402499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RMSProp</a:t>
            </a:r>
            <a:r>
              <a:rPr lang="en-US" altLang="zh-TW" sz="2800" dirty="0"/>
              <a:t> + Momentum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not always blame Overfitting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3239" y="5761464"/>
            <a:ext cx="7254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Deep Residual Learning for Image Recognition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http://arxiv.org/abs/1512.03385</a:t>
            </a:r>
            <a:endParaRPr lang="en-US" altLang="zh-TW" sz="2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93" y="2165205"/>
            <a:ext cx="4304735" cy="2920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39477" y="5068427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6274" y="3770868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" y="2101579"/>
            <a:ext cx="4514850" cy="304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92837" y="511513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Training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7302" y="1902560"/>
            <a:ext cx="21970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Not well trained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endCxn id="10" idx="2"/>
          </p:cNvCxnSpPr>
          <p:nvPr/>
        </p:nvCxnSpPr>
        <p:spPr>
          <a:xfrm flipV="1">
            <a:off x="2627954" y="2364225"/>
            <a:ext cx="1007886" cy="854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mobanwang.com/icon/UploadFiles_8971/200909/200909032240083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73" y="3654070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18515" y="138754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9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Early Stopping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03" y="1564572"/>
            <a:ext cx="5824192" cy="3782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38849" y="5270798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100" y="1843446"/>
            <a:ext cx="174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61734" y="4508306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Training set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58214" y="3045565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Testing 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4858199" y="3455636"/>
            <a:ext cx="159716" cy="17005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19984" y="2567340"/>
            <a:ext cx="12361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Stop at here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85490" y="2659803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Validation set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358214" y="3121468"/>
            <a:ext cx="1517201" cy="3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716540" y="5931386"/>
            <a:ext cx="8125048" cy="646331"/>
            <a:chOff x="732194" y="6112116"/>
            <a:chExt cx="8125048" cy="646331"/>
          </a:xfrm>
        </p:grpSpPr>
        <p:sp>
          <p:nvSpPr>
            <p:cNvPr id="15" name="矩形 14"/>
            <p:cNvSpPr/>
            <p:nvPr/>
          </p:nvSpPr>
          <p:spPr>
            <a:xfrm>
              <a:off x="1694182" y="6112116"/>
              <a:ext cx="7163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http://keras.io/getting-started/faq/#how-can-i-interrupt-training-when-the-validation-loss-isnt-decreasing-anymore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2194" y="6155404"/>
              <a:ext cx="10583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Keras</a:t>
              </a:r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6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25723" y="2310262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5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Find a set of weight not only minimizing original cost but also close to zero</a:t>
            </a:r>
            <a:endParaRPr lang="zh-TW" altLang="en-US" sz="28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05806"/>
              </p:ext>
            </p:extLst>
          </p:nvPr>
        </p:nvGraphicFramePr>
        <p:xfrm>
          <a:off x="628650" y="3212571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方程式" r:id="rId4" imgW="1358640" imgH="393480" progId="Equation.3">
                  <p:embed/>
                </p:oleObj>
              </mc:Choice>
              <mc:Fallback>
                <p:oleObj name="方程式" r:id="rId4" imgW="1358640" imgH="39348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12571"/>
                        <a:ext cx="3781425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3348" y="5004805"/>
            <a:ext cx="355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loss</a:t>
            </a:r>
          </a:p>
          <a:p>
            <a:r>
              <a:rPr lang="en-US" altLang="zh-TW" sz="2800" dirty="0"/>
              <a:t>(e.g. minimize square error, cross entropy …)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76775" y="3999358"/>
            <a:ext cx="0" cy="10052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10178"/>
              </p:ext>
            </p:extLst>
          </p:nvPr>
        </p:nvGraphicFramePr>
        <p:xfrm>
          <a:off x="4317909" y="4286180"/>
          <a:ext cx="2579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方程式" r:id="rId6" imgW="927000" imgH="215640" progId="Equation.3">
                  <p:embed/>
                </p:oleObj>
              </mc:Choice>
              <mc:Fallback>
                <p:oleObj name="方程式" r:id="rId6" imgW="9270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09" y="4286180"/>
                        <a:ext cx="2579688" cy="59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909022" y="6097691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(usually not consider biases)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52242"/>
              </p:ext>
            </p:extLst>
          </p:nvPr>
        </p:nvGraphicFramePr>
        <p:xfrm>
          <a:off x="4314825" y="5360988"/>
          <a:ext cx="40306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方程式" r:id="rId8" imgW="1447560" imgH="266400" progId="Equation.3">
                  <p:embed/>
                </p:oleObj>
              </mc:Choice>
              <mc:Fallback>
                <p:oleObj name="方程式" r:id="rId8" imgW="1447560" imgH="2664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5360988"/>
                        <a:ext cx="4030663" cy="736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955320" y="3497233"/>
            <a:ext cx="355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Regularization term</a:t>
            </a:r>
            <a:endParaRPr lang="zh-TW" altLang="en-US" sz="28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874055" y="3998933"/>
            <a:ext cx="918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750456" y="4056780"/>
            <a:ext cx="55467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516210" y="3741337"/>
            <a:ext cx="392812" cy="114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05135" y="4947373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L2 regularization: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51619" y="2801239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Gradient:</a:t>
            </a:r>
            <a:endParaRPr lang="zh-TW" altLang="en-US" sz="28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06496"/>
              </p:ext>
            </p:extLst>
          </p:nvPr>
        </p:nvGraphicFramePr>
        <p:xfrm>
          <a:off x="6002338" y="2533650"/>
          <a:ext cx="26146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方程式" r:id="rId4" imgW="939600" imgH="393480" progId="Equation.3">
                  <p:embed/>
                </p:oleObj>
              </mc:Choice>
              <mc:Fallback>
                <p:oleObj name="方程式" r:id="rId4" imgW="93960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2533650"/>
                        <a:ext cx="2614612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11856" y="410318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78495"/>
              </p:ext>
            </p:extLst>
          </p:nvPr>
        </p:nvGraphicFramePr>
        <p:xfrm>
          <a:off x="1946275" y="3867150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67150"/>
                        <a:ext cx="31115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750"/>
              </p:ext>
            </p:extLst>
          </p:nvPr>
        </p:nvGraphicFramePr>
        <p:xfrm>
          <a:off x="5161049" y="3825311"/>
          <a:ext cx="35004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方程式" r:id="rId8" imgW="1257120" imgH="431640" progId="Equation.3">
                  <p:embed/>
                </p:oleObj>
              </mc:Choice>
              <mc:Fallback>
                <p:oleObj name="方程式" r:id="rId8" imgW="125712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049" y="3825311"/>
                        <a:ext cx="3500437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2832"/>
              </p:ext>
            </p:extLst>
          </p:nvPr>
        </p:nvGraphicFramePr>
        <p:xfrm>
          <a:off x="2690813" y="4822825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方程式" r:id="rId10" imgW="1193760" imgH="393480" progId="Equation.3">
                  <p:embed/>
                </p:oleObj>
              </mc:Choice>
              <mc:Fallback>
                <p:oleObj name="方程式" r:id="rId10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22825"/>
                        <a:ext cx="3322637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H="1">
            <a:off x="3884570" y="5639558"/>
            <a:ext cx="4252" cy="4168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80975" y="5639558"/>
            <a:ext cx="160719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42703" y="5861271"/>
            <a:ext cx="68769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43123" y="6013450"/>
            <a:ext cx="308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Closer to zero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03585"/>
              </p:ext>
            </p:extLst>
          </p:nvPr>
        </p:nvGraphicFramePr>
        <p:xfrm>
          <a:off x="473075" y="2541588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方程式" r:id="rId12" imgW="1358640" imgH="393480" progId="Equation.3">
                  <p:embed/>
                </p:oleObj>
              </mc:Choice>
              <mc:Fallback>
                <p:oleObj name="方程式" r:id="rId12" imgW="13586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541588"/>
                        <a:ext cx="3781425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33791" y="5073229"/>
            <a:ext cx="218155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Weight Decay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576811" y="360561"/>
            <a:ext cx="4040139" cy="1149152"/>
            <a:chOff x="4305135" y="4947373"/>
            <a:chExt cx="4040139" cy="1149152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610010"/>
                </p:ext>
              </p:extLst>
            </p:nvPr>
          </p:nvGraphicFramePr>
          <p:xfrm>
            <a:off x="4314612" y="5359925"/>
            <a:ext cx="4030662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方程式" r:id="rId14" imgW="1447560" imgH="266400" progId="Equation.3">
                    <p:embed/>
                  </p:oleObj>
                </mc:Choice>
                <mc:Fallback>
                  <p:oleObj name="方程式" r:id="rId14" imgW="1447560" imgH="26640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612" y="5359925"/>
                          <a:ext cx="4030662" cy="7366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L2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7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2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40656"/>
              </p:ext>
            </p:extLst>
          </p:nvPr>
        </p:nvGraphicFramePr>
        <p:xfrm>
          <a:off x="4767628" y="2402237"/>
          <a:ext cx="35702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方程式" r:id="rId4" imgW="1282680" imgH="393480" progId="Equation.3">
                  <p:embed/>
                </p:oleObj>
              </mc:Choice>
              <mc:Fallback>
                <p:oleObj name="方程式" r:id="rId4" imgW="128268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628" y="2402237"/>
                        <a:ext cx="3570288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7403" y="333860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08575"/>
              </p:ext>
            </p:extLst>
          </p:nvPr>
        </p:nvGraphicFramePr>
        <p:xfrm>
          <a:off x="1224006" y="3653423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6" y="3653423"/>
                        <a:ext cx="31115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21419"/>
              </p:ext>
            </p:extLst>
          </p:nvPr>
        </p:nvGraphicFramePr>
        <p:xfrm>
          <a:off x="4391068" y="3636476"/>
          <a:ext cx="4384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方程式" r:id="rId8" imgW="1574640" imgH="431640" progId="Equation.3">
                  <p:embed/>
                </p:oleObj>
              </mc:Choice>
              <mc:Fallback>
                <p:oleObj name="方程式" r:id="rId8" imgW="157464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68" y="3636476"/>
                        <a:ext cx="4384675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5518"/>
              </p:ext>
            </p:extLst>
          </p:nvPr>
        </p:nvGraphicFramePr>
        <p:xfrm>
          <a:off x="1173132" y="4592414"/>
          <a:ext cx="4241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方程式" r:id="rId10" imgW="1523880" imgH="393480" progId="Equation.3">
                  <p:embed/>
                </p:oleObj>
              </mc:Choice>
              <mc:Fallback>
                <p:oleObj name="方程式" r:id="rId10" imgW="152388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4592414"/>
                        <a:ext cx="42418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接點 29"/>
          <p:cNvCxnSpPr/>
          <p:nvPr/>
        </p:nvCxnSpPr>
        <p:spPr>
          <a:xfrm>
            <a:off x="3549715" y="5377471"/>
            <a:ext cx="186521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48950" y="4903093"/>
            <a:ext cx="226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Always delete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20866"/>
              </p:ext>
            </p:extLst>
          </p:nvPr>
        </p:nvGraphicFramePr>
        <p:xfrm>
          <a:off x="475500" y="2425200"/>
          <a:ext cx="3744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方程式" r:id="rId12" imgW="1346040" imgH="393480" progId="Equation.3">
                  <p:embed/>
                </p:oleObj>
              </mc:Choice>
              <mc:Fallback>
                <p:oleObj name="方程式" r:id="rId12" imgW="13460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00" y="2425200"/>
                        <a:ext cx="3744913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4576811" y="360561"/>
            <a:ext cx="3777730" cy="1131689"/>
            <a:chOff x="4305135" y="4947373"/>
            <a:chExt cx="3777730" cy="1131689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937250"/>
                </p:ext>
              </p:extLst>
            </p:nvPr>
          </p:nvGraphicFramePr>
          <p:xfrm>
            <a:off x="4649574" y="5377387"/>
            <a:ext cx="33575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0" name="方程式" r:id="rId14" imgW="1206360" imgH="253800" progId="Equation.3">
                    <p:embed/>
                  </p:oleObj>
                </mc:Choice>
                <mc:Fallback>
                  <p:oleObj name="方程式" r:id="rId14" imgW="1206360" imgH="253800" progId="Equation.3">
                    <p:embed/>
                    <p:pic>
                      <p:nvPicPr>
                        <p:cNvPr id="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574" y="5377387"/>
                          <a:ext cx="3357563" cy="701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L1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61906"/>
              </p:ext>
            </p:extLst>
          </p:nvPr>
        </p:nvGraphicFramePr>
        <p:xfrm>
          <a:off x="1173132" y="5512814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方程式" r:id="rId16" imgW="1193760" imgH="393480" progId="Equation.3">
                  <p:embed/>
                </p:oleObj>
              </mc:Choice>
              <mc:Fallback>
                <p:oleObj name="方程式" r:id="rId16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5512814"/>
                        <a:ext cx="3322637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27244" y="5715074"/>
            <a:ext cx="166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…… L2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 - Weight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brain prunes out the useless link between neurons.</a:t>
            </a:r>
            <a:endParaRPr lang="zh-TW" altLang="en-US" dirty="0"/>
          </a:p>
        </p:txBody>
      </p:sp>
      <p:pic>
        <p:nvPicPr>
          <p:cNvPr id="46082" name="Picture 2" descr="http://www.3kirikou.org/manager/upload/day_140203/2014020323083751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467367"/>
            <a:ext cx="4596493" cy="4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45004" y="5222856"/>
            <a:ext cx="767034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Doing the same thing to machine’s brain improves the performance.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3029" y="325978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895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895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2636253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2636253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6169768" y="2407981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6169768" y="3194160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6169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6169768" y="3246915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2636253" y="1795087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2636253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2636253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2636253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9918" y="2328022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5659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5659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369918" y="308261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2636253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2636253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2636253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2636253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2636253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4405026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4405026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4405026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405026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405026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05026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405026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4405026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4405026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4405026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915480" y="4260857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2647693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416466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2636253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915479" y="4260857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5533748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2007856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679981" y="5118023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424305" y="3626839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9816" y="6117020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 each mini-batch, we resample the dropout neurons</a:t>
            </a:r>
          </a:p>
        </p:txBody>
      </p:sp>
    </p:spTree>
    <p:extLst>
      <p:ext uri="{BB962C8B-B14F-4D97-AF65-F5344CB8AC3E}">
        <p14:creationId xmlns:p14="http://schemas.microsoft.com/office/powerpoint/2010/main" val="30076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6383" y="2104812"/>
            <a:ext cx="3957538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Different approaches for different problems.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1211" y="3388784"/>
            <a:ext cx="37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e.g. dropout for good results on 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9" idx="1"/>
          </p:cNvCxnSpPr>
          <p:nvPr/>
        </p:nvCxnSpPr>
        <p:spPr>
          <a:xfrm flipV="1">
            <a:off x="4811759" y="2292626"/>
            <a:ext cx="1185408" cy="289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" idx="3"/>
            <a:endCxn id="10" idx="1"/>
          </p:cNvCxnSpPr>
          <p:nvPr/>
        </p:nvCxnSpPr>
        <p:spPr>
          <a:xfrm>
            <a:off x="4803921" y="2581866"/>
            <a:ext cx="1202566" cy="18928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5378" y="4278037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290209" y="4846911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FF"/>
                </a:solidFill>
              </a:rPr>
              <a:t>If the dropout rate at training is p%, all the weights times 1-p%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95" y="3144381"/>
            <a:ext cx="2044281" cy="30445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br>
              <a:rPr lang="en-US" altLang="zh-TW" dirty="0"/>
            </a:br>
            <a:r>
              <a:rPr lang="en-US" altLang="zh-TW" dirty="0"/>
              <a:t>- Intuitive Reason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7287" y="288277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Training 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29730" y="1740097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Testing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07149" y="3405991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Dropout (</a:t>
            </a:r>
            <a:r>
              <a:rPr lang="zh-TW" altLang="en-US" sz="2400" dirty="0"/>
              <a:t>腳上綁重物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7035" y="2261210"/>
            <a:ext cx="419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dropout</a:t>
            </a:r>
          </a:p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拿下重物後就變很強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87" y="3972004"/>
            <a:ext cx="3517900" cy="22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10343" y="4199046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010343" y="5054083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if you know your partner will dropout, you will do better.</a:t>
            </a:r>
          </a:p>
        </p:txBody>
      </p:sp>
      <p:sp>
        <p:nvSpPr>
          <p:cNvPr id="66" name="雲朵形圖說文字 65"/>
          <p:cNvSpPr/>
          <p:nvPr/>
        </p:nvSpPr>
        <p:spPr>
          <a:xfrm>
            <a:off x="5084933" y="1307531"/>
            <a:ext cx="2795038" cy="1491167"/>
          </a:xfrm>
          <a:prstGeom prst="cloudCallout">
            <a:avLst>
              <a:gd name="adj1" fmla="val -80009"/>
              <a:gd name="adj2" fmla="val 299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我的 </a:t>
            </a:r>
            <a:r>
              <a:rPr lang="en-US" altLang="zh-TW" sz="2000" dirty="0">
                <a:solidFill>
                  <a:schemeClr val="bg1"/>
                </a:solidFill>
              </a:rPr>
              <a:t>partner </a:t>
            </a:r>
            <a:r>
              <a:rPr lang="zh-TW" altLang="en-US" sz="2000" dirty="0">
                <a:solidFill>
                  <a:schemeClr val="bg1"/>
                </a:solidFill>
              </a:rPr>
              <a:t>會擺爛，所以我要好好做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027238" y="5892791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3353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 animBg="1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552" y="2636369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Training of Dropout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4557486" y="2617200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Testing of Dropout</a:t>
            </a:r>
            <a:endParaRPr lang="en-US" altLang="zh-TW" sz="2400" dirty="0"/>
          </a:p>
        </p:txBody>
      </p:sp>
      <p:sp>
        <p:nvSpPr>
          <p:cNvPr id="6" name="橢圓 5"/>
          <p:cNvSpPr/>
          <p:nvPr/>
        </p:nvSpPr>
        <p:spPr>
          <a:xfrm>
            <a:off x="3183636" y="4715913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8616" y="365880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328616" y="444373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2203" y="522586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28616" y="6056849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676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21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821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824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821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1838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1838570" y="4693416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1842157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1842157" y="4965599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334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334737" y="4746118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338324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38324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1372335" y="4480280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1400930" y="6169344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880908" y="4575851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1953079" y="5909368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689067" y="3083049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4620486" y="3039464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6201845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942302" y="5706513"/>
            <a:ext cx="2990178" cy="913826"/>
            <a:chOff x="5942302" y="5744613"/>
            <a:chExt cx="2990178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2990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multiply 1-p%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4423021" y="2636369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0532" y="5105203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920999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1320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3102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4945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6784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2305051" y="1964424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3802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5253355" y="2257029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5497783" y="1964424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7414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3732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5588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1950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1094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53027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7567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4847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9938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9467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171837" y="2953827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685768" y="2991941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4899455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5210378" y="2953827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395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713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569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931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988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3775506" y="5734826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5222381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823711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6917118" y="1772545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/>
              <a:t>Training of Dropout</a:t>
            </a:r>
            <a:endParaRPr lang="en-US" altLang="zh-TW" sz="2800" dirty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325491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4981975" y="3201460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1113457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1088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1982924" y="1847804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3634658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5283616" y="1834101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7134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7134165" y="439022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baseline="30000" dirty="0"/>
              <a:t>M </a:t>
            </a:r>
            <a:r>
              <a:rPr lang="en-US" altLang="zh-TW" sz="2800" dirty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7784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62189" y="2515915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3550762" y="1801949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294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4753630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543010" y="6234302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1261193" y="2265579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2864225" y="2289348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3710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692250" y="5488889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598515" y="5533856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968737" y="5516071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1212747" y="5995521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2920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3417942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4923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7362663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multiply 1-p%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13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26" name="文字方塊 225"/>
          <p:cNvSpPr txBox="1"/>
          <p:nvPr/>
        </p:nvSpPr>
        <p:spPr>
          <a:xfrm>
            <a:off x="5988754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5492560" y="2269719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6369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777790" y="5953678"/>
            <a:ext cx="86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?????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5313" y="197820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518307" y="1043723"/>
            <a:ext cx="2219144" cy="2237219"/>
            <a:chOff x="518307" y="1043723"/>
            <a:chExt cx="2219144" cy="2237219"/>
          </a:xfrm>
        </p:grpSpPr>
        <p:sp>
          <p:nvSpPr>
            <p:cNvPr id="23" name="橢圓 22"/>
            <p:cNvSpPr/>
            <p:nvPr/>
          </p:nvSpPr>
          <p:spPr>
            <a:xfrm>
              <a:off x="1297764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29812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642506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518307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069794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28" name="直線單箭頭接點 27"/>
            <p:cNvCxnSpPr>
              <a:endCxn id="23" idx="1"/>
            </p:cNvCxnSpPr>
            <p:nvPr/>
          </p:nvCxnSpPr>
          <p:spPr>
            <a:xfrm>
              <a:off x="822832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23" idx="7"/>
            </p:cNvCxnSpPr>
            <p:nvPr/>
          </p:nvCxnSpPr>
          <p:spPr>
            <a:xfrm flipH="1">
              <a:off x="1857680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30834" y="104372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133061" y="1065495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3116120" y="1037652"/>
            <a:ext cx="2219144" cy="2243290"/>
            <a:chOff x="3116120" y="1037652"/>
            <a:chExt cx="2219144" cy="2243290"/>
          </a:xfrm>
        </p:grpSpPr>
        <p:sp>
          <p:nvSpPr>
            <p:cNvPr id="30" name="橢圓 29"/>
            <p:cNvSpPr/>
            <p:nvPr/>
          </p:nvSpPr>
          <p:spPr>
            <a:xfrm>
              <a:off x="3895577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V="1">
              <a:off x="4027625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4240319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116120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67607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35" name="直線單箭頭接點 34"/>
            <p:cNvCxnSpPr>
              <a:endCxn id="30" idx="1"/>
            </p:cNvCxnSpPr>
            <p:nvPr/>
          </p:nvCxnSpPr>
          <p:spPr>
            <a:xfrm>
              <a:off x="3420645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endCxn id="30" idx="7"/>
            </p:cNvCxnSpPr>
            <p:nvPr/>
          </p:nvCxnSpPr>
          <p:spPr>
            <a:xfrm flipH="1">
              <a:off x="4455493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151006" y="1037652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53233" y="105942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3183188" y="1085048"/>
              <a:ext cx="365326" cy="367349"/>
              <a:chOff x="-1866900" y="1906630"/>
              <a:chExt cx="365326" cy="367349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516672" y="3953754"/>
            <a:ext cx="2219144" cy="2125361"/>
            <a:chOff x="516672" y="3953754"/>
            <a:chExt cx="2219144" cy="2125361"/>
          </a:xfrm>
        </p:grpSpPr>
        <p:sp>
          <p:nvSpPr>
            <p:cNvPr id="37" name="橢圓 36"/>
            <p:cNvSpPr/>
            <p:nvPr/>
          </p:nvSpPr>
          <p:spPr>
            <a:xfrm>
              <a:off x="1296129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428177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1640871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6672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68159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2" name="直線單箭頭接點 41"/>
            <p:cNvCxnSpPr>
              <a:endCxn id="37" idx="1"/>
            </p:cNvCxnSpPr>
            <p:nvPr/>
          </p:nvCxnSpPr>
          <p:spPr>
            <a:xfrm>
              <a:off x="821197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37" idx="7"/>
            </p:cNvCxnSpPr>
            <p:nvPr/>
          </p:nvCxnSpPr>
          <p:spPr>
            <a:xfrm flipH="1">
              <a:off x="1856045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25354" y="395375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27581" y="3975526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160376" y="4016851"/>
              <a:ext cx="365326" cy="367349"/>
              <a:chOff x="-1866900" y="1906630"/>
              <a:chExt cx="365326" cy="367349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群組 93"/>
          <p:cNvGrpSpPr/>
          <p:nvPr/>
        </p:nvGrpSpPr>
        <p:grpSpPr>
          <a:xfrm>
            <a:off x="3116120" y="3966571"/>
            <a:ext cx="2219144" cy="2112544"/>
            <a:chOff x="3116120" y="3966571"/>
            <a:chExt cx="2219144" cy="2112544"/>
          </a:xfrm>
        </p:grpSpPr>
        <p:sp>
          <p:nvSpPr>
            <p:cNvPr id="44" name="橢圓 43"/>
            <p:cNvSpPr/>
            <p:nvPr/>
          </p:nvSpPr>
          <p:spPr>
            <a:xfrm>
              <a:off x="3895577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4027625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4240319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116120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667607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9" name="直線單箭頭接點 48"/>
            <p:cNvCxnSpPr>
              <a:endCxn id="44" idx="1"/>
            </p:cNvCxnSpPr>
            <p:nvPr/>
          </p:nvCxnSpPr>
          <p:spPr>
            <a:xfrm>
              <a:off x="3420645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44" idx="7"/>
            </p:cNvCxnSpPr>
            <p:nvPr/>
          </p:nvCxnSpPr>
          <p:spPr>
            <a:xfrm flipH="1">
              <a:off x="4455493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49189" y="3966571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51416" y="398834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87458" y="4011452"/>
              <a:ext cx="365326" cy="367349"/>
              <a:chOff x="-1866900" y="1906630"/>
              <a:chExt cx="365326" cy="367349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829126" y="4065141"/>
              <a:ext cx="365326" cy="367349"/>
              <a:chOff x="-1866900" y="1906630"/>
              <a:chExt cx="365326" cy="367349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/>
          <p:cNvSpPr txBox="1"/>
          <p:nvPr/>
        </p:nvSpPr>
        <p:spPr>
          <a:xfrm>
            <a:off x="516672" y="3231038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086867" y="3233365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9921" y="6043859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116120" y="6083616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z=0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6985165" y="4879038"/>
            <a:ext cx="655982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7117213" y="5011086"/>
            <a:ext cx="391886" cy="391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7329907" y="5535020"/>
            <a:ext cx="0" cy="40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288480" y="3700822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7790707" y="3722594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05708" y="4354572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997471" y="439097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83" name="直線單箭頭接點 82"/>
          <p:cNvCxnSpPr>
            <a:endCxn id="75" idx="1"/>
          </p:cNvCxnSpPr>
          <p:nvPr/>
        </p:nvCxnSpPr>
        <p:spPr>
          <a:xfrm>
            <a:off x="6510233" y="4172594"/>
            <a:ext cx="570998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5" idx="7"/>
          </p:cNvCxnSpPr>
          <p:nvPr/>
        </p:nvCxnSpPr>
        <p:spPr>
          <a:xfrm flipH="1">
            <a:off x="7545081" y="4172594"/>
            <a:ext cx="459544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6096841" y="288909"/>
            <a:ext cx="2432630" cy="2873769"/>
            <a:chOff x="6096841" y="288909"/>
            <a:chExt cx="2432630" cy="2873769"/>
          </a:xfrm>
        </p:grpSpPr>
        <p:grpSp>
          <p:nvGrpSpPr>
            <p:cNvPr id="87" name="群組 86"/>
            <p:cNvGrpSpPr/>
            <p:nvPr/>
          </p:nvGrpSpPr>
          <p:grpSpPr>
            <a:xfrm>
              <a:off x="6205708" y="468942"/>
              <a:ext cx="2248397" cy="2605113"/>
              <a:chOff x="6310492" y="287501"/>
              <a:chExt cx="2248397" cy="260511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7089949" y="1465717"/>
                <a:ext cx="655982" cy="6559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flipV="1">
                <a:off x="7221997" y="1597765"/>
                <a:ext cx="391886" cy="39188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434691" y="2121699"/>
                <a:ext cx="0" cy="408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393264" y="287501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95491" y="309273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310492" y="94125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861979" y="957777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10492" y="2430949"/>
                <a:ext cx="2248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z=w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+w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cxnSp>
            <p:nvCxnSpPr>
              <p:cNvPr id="19" name="直線單箭頭接點 18"/>
              <p:cNvCxnSpPr>
                <a:endCxn id="6" idx="1"/>
              </p:cNvCxnSpPr>
              <p:nvPr/>
            </p:nvCxnSpPr>
            <p:spPr>
              <a:xfrm>
                <a:off x="6615017" y="759273"/>
                <a:ext cx="570998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endCxn id="6" idx="7"/>
              </p:cNvCxnSpPr>
              <p:nvPr/>
            </p:nvCxnSpPr>
            <p:spPr>
              <a:xfrm flipH="1">
                <a:off x="7649865" y="759273"/>
                <a:ext cx="459544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6096841" y="288909"/>
              <a:ext cx="2432630" cy="28737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8" grpId="0" animBg="1"/>
      <p:bldP spid="79" grpId="0" animBg="1"/>
      <p:bldP spid="80" grpId="0"/>
      <p:bldP spid="81" grpId="0"/>
      <p:bldP spid="85" grpId="0"/>
      <p:bldP spid="86" grpId="0"/>
      <p:bldP spid="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4389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571474"/>
              </p:ext>
            </p:extLst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55524"/>
              </p:ext>
            </p:extLst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4329046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1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2" y="1464947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3482" y="515260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Deeper usually does not imply better.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92485" y="3535845"/>
            <a:ext cx="3754315" cy="654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Results on Training Data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V="1">
            <a:off x="4269643" y="2790511"/>
            <a:ext cx="721457" cy="74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4534705" y="4341996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1002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542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Already converge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416421" y="6198511"/>
            <a:ext cx="254535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based on random!?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02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4537996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2896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221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255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713203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6642036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6751352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618152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81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787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1800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9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1805404" y="218441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0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04" y="218441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2993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995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984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2981378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1791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>
            <p:extLst/>
          </p:nvPr>
        </p:nvGraphicFramePr>
        <p:xfrm>
          <a:off x="1788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1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1667048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4308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311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4299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4296940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6331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333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340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6337696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81023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898646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910826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3567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3567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3558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3569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3567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3567574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3569916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3558283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3558283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2134016" y="182001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2130309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2130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2157829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2124491" y="243871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2124491" y="243871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2195988" y="182001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2169619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2169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7328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5591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5591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5582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5594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591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591673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5594015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5582382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82382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1002763" y="4327556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7959846" y="187648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309431" y="191045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811753" y="195803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37339" y="1941685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70676" y="19688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8650" y="198567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557483" y="3017247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666799" y="4263137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533599" y="2238444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7038" y="270336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02856" y="213303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715555" y="203778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55" y="203778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720851" y="262051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7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51" y="262051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橢圓 71"/>
          <p:cNvSpPr/>
          <p:nvPr/>
        </p:nvSpPr>
        <p:spPr>
          <a:xfrm>
            <a:off x="1908863" y="196903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1911205" y="274760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1899572" y="39756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896825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06563" y="4101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703447" y="400486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47" y="400486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字方塊 77"/>
          <p:cNvSpPr txBox="1"/>
          <p:nvPr/>
        </p:nvSpPr>
        <p:spPr>
          <a:xfrm rot="5400000">
            <a:off x="582495" y="338606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9" name="橢圓 78"/>
          <p:cNvSpPr/>
          <p:nvPr/>
        </p:nvSpPr>
        <p:spPr>
          <a:xfrm>
            <a:off x="3224425" y="19690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226767" y="27476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215134" y="39756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3212387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橢圓 82"/>
          <p:cNvSpPr/>
          <p:nvPr/>
        </p:nvSpPr>
        <p:spPr>
          <a:xfrm>
            <a:off x="5246520" y="196072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248862" y="27206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255890" y="39673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5253143" y="33864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96470" y="1910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814093" y="26959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26273" y="39522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0" name="直線單箭頭接點 89"/>
          <p:cNvCxnSpPr>
            <a:stCxn id="72" idx="6"/>
            <a:endCxn id="79" idx="2"/>
          </p:cNvCxnSpPr>
          <p:nvPr/>
        </p:nvCxnSpPr>
        <p:spPr>
          <a:xfrm>
            <a:off x="2483021" y="225611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2483021" y="30478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2473730" y="426983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73" idx="6"/>
            <a:endCxn id="79" idx="2"/>
          </p:cNvCxnSpPr>
          <p:nvPr/>
        </p:nvCxnSpPr>
        <p:spPr>
          <a:xfrm flipV="1">
            <a:off x="2485363" y="225611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6"/>
            <a:endCxn id="80" idx="2"/>
          </p:cNvCxnSpPr>
          <p:nvPr/>
        </p:nvCxnSpPr>
        <p:spPr>
          <a:xfrm>
            <a:off x="2483021" y="225611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2" idx="6"/>
            <a:endCxn id="81" idx="2"/>
          </p:cNvCxnSpPr>
          <p:nvPr/>
        </p:nvCxnSpPr>
        <p:spPr>
          <a:xfrm>
            <a:off x="2483021" y="225611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3" idx="6"/>
            <a:endCxn id="81" idx="2"/>
          </p:cNvCxnSpPr>
          <p:nvPr/>
        </p:nvCxnSpPr>
        <p:spPr>
          <a:xfrm>
            <a:off x="2485363" y="303468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4" idx="6"/>
            <a:endCxn id="79" idx="2"/>
          </p:cNvCxnSpPr>
          <p:nvPr/>
        </p:nvCxnSpPr>
        <p:spPr>
          <a:xfrm flipV="1">
            <a:off x="2473730" y="225611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74" idx="6"/>
            <a:endCxn id="80" idx="2"/>
          </p:cNvCxnSpPr>
          <p:nvPr/>
        </p:nvCxnSpPr>
        <p:spPr>
          <a:xfrm flipV="1">
            <a:off x="2473730" y="303468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endCxn id="72" idx="2"/>
          </p:cNvCxnSpPr>
          <p:nvPr/>
        </p:nvCxnSpPr>
        <p:spPr>
          <a:xfrm flipV="1">
            <a:off x="1049463" y="225611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3"/>
            <a:endCxn id="73" idx="2"/>
          </p:cNvCxnSpPr>
          <p:nvPr/>
        </p:nvCxnSpPr>
        <p:spPr>
          <a:xfrm>
            <a:off x="1045756" y="230448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3"/>
            <a:endCxn id="74" idx="2"/>
          </p:cNvCxnSpPr>
          <p:nvPr/>
        </p:nvCxnSpPr>
        <p:spPr>
          <a:xfrm>
            <a:off x="1045756" y="230448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1" idx="3"/>
            <a:endCxn id="72" idx="2"/>
          </p:cNvCxnSpPr>
          <p:nvPr/>
        </p:nvCxnSpPr>
        <p:spPr>
          <a:xfrm flipV="1">
            <a:off x="1073276" y="225611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8" idx="3"/>
            <a:endCxn id="73" idx="2"/>
          </p:cNvCxnSpPr>
          <p:nvPr/>
        </p:nvCxnSpPr>
        <p:spPr>
          <a:xfrm>
            <a:off x="1039938" y="287481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8" idx="3"/>
            <a:endCxn id="74" idx="2"/>
          </p:cNvCxnSpPr>
          <p:nvPr/>
        </p:nvCxnSpPr>
        <p:spPr>
          <a:xfrm>
            <a:off x="1039938" y="287481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7" idx="3"/>
            <a:endCxn id="72" idx="2"/>
          </p:cNvCxnSpPr>
          <p:nvPr/>
        </p:nvCxnSpPr>
        <p:spPr>
          <a:xfrm flipV="1">
            <a:off x="1111435" y="225611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7" idx="3"/>
            <a:endCxn id="73" idx="2"/>
          </p:cNvCxnSpPr>
          <p:nvPr/>
        </p:nvCxnSpPr>
        <p:spPr>
          <a:xfrm flipV="1">
            <a:off x="1085066" y="303468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7" idx="3"/>
            <a:endCxn id="74" idx="2"/>
          </p:cNvCxnSpPr>
          <p:nvPr/>
        </p:nvCxnSpPr>
        <p:spPr>
          <a:xfrm>
            <a:off x="1085066" y="424928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6244223" y="1925333"/>
            <a:ext cx="642352" cy="2577734"/>
            <a:chOff x="7668524" y="1462486"/>
            <a:chExt cx="642352" cy="2577734"/>
          </a:xfrm>
        </p:grpSpPr>
        <p:sp>
          <p:nvSpPr>
            <p:cNvPr id="109" name="文字方塊 108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線單箭頭接點 112"/>
          <p:cNvCxnSpPr/>
          <p:nvPr/>
        </p:nvCxnSpPr>
        <p:spPr>
          <a:xfrm>
            <a:off x="4507120" y="22676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4507120" y="305944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497829" y="42814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4509462" y="226769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4507120" y="226769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4507120" y="226769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4509462" y="304626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497829" y="226769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4497829" y="304626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7948561" y="1958032"/>
            <a:ext cx="642352" cy="2577734"/>
            <a:chOff x="7668524" y="1462486"/>
            <a:chExt cx="642352" cy="2577734"/>
          </a:xfrm>
        </p:grpSpPr>
        <p:sp>
          <p:nvSpPr>
            <p:cNvPr id="125" name="文字方塊 12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左-右雙向箭號 130"/>
          <p:cNvSpPr/>
          <p:nvPr/>
        </p:nvSpPr>
        <p:spPr>
          <a:xfrm>
            <a:off x="6990289" y="2973068"/>
            <a:ext cx="930070" cy="4463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7191833" y="3411153"/>
                <a:ext cx="451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33" y="3411153"/>
                <a:ext cx="45147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字方塊 132"/>
          <p:cNvSpPr txBox="1"/>
          <p:nvPr/>
        </p:nvSpPr>
        <p:spPr>
          <a:xfrm>
            <a:off x="956966" y="5414929"/>
            <a:ext cx="591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Intuitive way to compute the derivatives 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7029184" y="3813315"/>
                <a:ext cx="86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4" y="3813315"/>
                <a:ext cx="86344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987114" y="4025362"/>
            <a:ext cx="965281" cy="51142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-右雙向箭號 135"/>
          <p:cNvSpPr/>
          <p:nvPr/>
        </p:nvSpPr>
        <p:spPr>
          <a:xfrm rot="5400000">
            <a:off x="2326876" y="4082465"/>
            <a:ext cx="660247" cy="3962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-右雙向箭號 139"/>
          <p:cNvSpPr/>
          <p:nvPr/>
        </p:nvSpPr>
        <p:spPr>
          <a:xfrm rot="5400000">
            <a:off x="3651368" y="4097470"/>
            <a:ext cx="482606" cy="26723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左-右雙向箭號 141"/>
          <p:cNvSpPr>
            <a:spLocks noChangeAspect="1"/>
          </p:cNvSpPr>
          <p:nvPr/>
        </p:nvSpPr>
        <p:spPr>
          <a:xfrm rot="5400000">
            <a:off x="7340792" y="3122642"/>
            <a:ext cx="268770" cy="18309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 142"/>
          <p:cNvSpPr/>
          <p:nvPr/>
        </p:nvSpPr>
        <p:spPr>
          <a:xfrm>
            <a:off x="1933060" y="4136984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 143"/>
          <p:cNvSpPr/>
          <p:nvPr/>
        </p:nvSpPr>
        <p:spPr>
          <a:xfrm>
            <a:off x="3267060" y="4171526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圖說文字 153"/>
          <p:cNvSpPr/>
          <p:nvPr/>
        </p:nvSpPr>
        <p:spPr>
          <a:xfrm>
            <a:off x="572118" y="1308019"/>
            <a:ext cx="2643016" cy="564847"/>
          </a:xfrm>
          <a:prstGeom prst="wedgeRectCallout">
            <a:avLst>
              <a:gd name="adj1" fmla="val -15935"/>
              <a:gd name="adj2" fmla="val 193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  <p:sp>
        <p:nvSpPr>
          <p:cNvPr id="155" name="左-右雙向箭號 154"/>
          <p:cNvSpPr/>
          <p:nvPr/>
        </p:nvSpPr>
        <p:spPr>
          <a:xfrm rot="5400000">
            <a:off x="5790526" y="4091611"/>
            <a:ext cx="401721" cy="24092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4219590" y="1739128"/>
            <a:ext cx="4334480" cy="3410426"/>
            <a:chOff x="3826273" y="2417879"/>
            <a:chExt cx="4334480" cy="3410426"/>
          </a:xfrm>
        </p:grpSpPr>
        <p:pic>
          <p:nvPicPr>
            <p:cNvPr id="147" name="圖片 1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73" y="2417879"/>
              <a:ext cx="4334480" cy="3410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148" name="直線接點 147"/>
            <p:cNvCxnSpPr/>
            <p:nvPr/>
          </p:nvCxnSpPr>
          <p:spPr>
            <a:xfrm>
              <a:off x="6696058" y="3528555"/>
              <a:ext cx="0" cy="15134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7643303" y="3326101"/>
              <a:ext cx="0" cy="1715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917019" y="3287769"/>
              <a:ext cx="17262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5917018" y="3528555"/>
              <a:ext cx="77274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6598003" y="4959396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Large input</a:t>
              </a:r>
              <a:endParaRPr lang="zh-TW" altLang="en-US" sz="24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777545" y="2964063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Small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5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8" grpId="0"/>
      <p:bldP spid="139" grpId="0"/>
      <p:bldP spid="141" grpId="0"/>
      <p:bldP spid="4" grpId="0" animBg="1"/>
      <p:bldP spid="136" grpId="0" animBg="1"/>
      <p:bldP spid="140" grpId="0" animBg="1"/>
      <p:bldP spid="142" grpId="0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Rectified Linear Unit 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769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Reason: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04958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9099" y="36044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Biological reason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9099" y="4238900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Infinite sigmoid with different biases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19099" y="525056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4. Vanishing gradient problem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181227" y="2749476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1450015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[Xavier </a:t>
            </a:r>
            <a:r>
              <a:rPr lang="en-US" altLang="zh-TW" dirty="0" err="1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4958" y="5249443"/>
            <a:ext cx="3314700" cy="96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62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[Andrew L. 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62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3987</TotalTime>
  <Words>2944</Words>
  <Application>Microsoft Office PowerPoint</Application>
  <PresentationFormat>如螢幕大小 (4:3)</PresentationFormat>
  <Paragraphs>741</Paragraphs>
  <Slides>49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Lucida Grande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Tips for Deep Learning</vt:lpstr>
      <vt:lpstr>PowerPoint 簡報</vt:lpstr>
      <vt:lpstr>Do not always blame Overfitting</vt:lpstr>
      <vt:lpstr>PowerPoint 簡報</vt:lpstr>
      <vt:lpstr>PowerPoint 簡報</vt:lpstr>
      <vt:lpstr>Hard to get the power of Deep …</vt:lpstr>
      <vt:lpstr>Vanishing Gradient Problem</vt:lpstr>
      <vt:lpstr>Vanishing Gradient Problem</vt:lpstr>
      <vt:lpstr>ReLU</vt:lpstr>
      <vt:lpstr>ReLU</vt:lpstr>
      <vt:lpstr>ReLU</vt:lpstr>
      <vt:lpstr>ReLU - variant</vt:lpstr>
      <vt:lpstr>Maxout </vt:lpstr>
      <vt:lpstr>Maxout</vt:lpstr>
      <vt:lpstr>Maxout</vt:lpstr>
      <vt:lpstr>Maxout </vt:lpstr>
      <vt:lpstr>Maxout - Training</vt:lpstr>
      <vt:lpstr>Maxout - Training</vt:lpstr>
      <vt:lpstr>PowerPoint 簡報</vt:lpstr>
      <vt:lpstr>Review</vt:lpstr>
      <vt:lpstr>RMSProp</vt:lpstr>
      <vt:lpstr>RMSProp</vt:lpstr>
      <vt:lpstr>Hard to find  optimal network parameters</vt:lpstr>
      <vt:lpstr>In physical world ……</vt:lpstr>
      <vt:lpstr>Review: Vanilla Gradient Descent</vt:lpstr>
      <vt:lpstr>Momentum</vt:lpstr>
      <vt:lpstr>Momentum</vt:lpstr>
      <vt:lpstr>Momentum</vt:lpstr>
      <vt:lpstr>Adam</vt:lpstr>
      <vt:lpstr>PowerPoint 簡報</vt:lpstr>
      <vt:lpstr>Early Stopping</vt:lpstr>
      <vt:lpstr>PowerPoint 簡報</vt:lpstr>
      <vt:lpstr>Regularization</vt:lpstr>
      <vt:lpstr>Regularization</vt:lpstr>
      <vt:lpstr>Regularization</vt:lpstr>
      <vt:lpstr>Regularization - Weight Decay</vt:lpstr>
      <vt:lpstr>PowerPoint 簡報</vt:lpstr>
      <vt:lpstr>Dropout</vt:lpstr>
      <vt:lpstr>Dropout</vt:lpstr>
      <vt:lpstr>Dropout</vt:lpstr>
      <vt:lpstr>Dropout - Intuitive Reason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IV: Tips for Training DNN</dc:title>
  <dc:creator>Lee Hung-yi</dc:creator>
  <cp:lastModifiedBy>Hung-yi Lee</cp:lastModifiedBy>
  <cp:revision>212</cp:revision>
  <dcterms:created xsi:type="dcterms:W3CDTF">2016-04-30T16:25:30Z</dcterms:created>
  <dcterms:modified xsi:type="dcterms:W3CDTF">2016-11-04T12:51:03Z</dcterms:modified>
</cp:coreProperties>
</file>