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1" r:id="rId3"/>
    <p:sldId id="262" r:id="rId4"/>
    <p:sldId id="372" r:id="rId5"/>
    <p:sldId id="373" r:id="rId6"/>
    <p:sldId id="374" r:id="rId7"/>
    <p:sldId id="375" r:id="rId8"/>
    <p:sldId id="264" r:id="rId9"/>
    <p:sldId id="263" r:id="rId10"/>
    <p:sldId id="265" r:id="rId11"/>
    <p:sldId id="266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73" r:id="rId20"/>
    <p:sldId id="379" r:id="rId21"/>
    <p:sldId id="380" r:id="rId22"/>
    <p:sldId id="382" r:id="rId23"/>
    <p:sldId id="304" r:id="rId24"/>
    <p:sldId id="271" r:id="rId25"/>
    <p:sldId id="377" r:id="rId26"/>
    <p:sldId id="376" r:id="rId27"/>
    <p:sldId id="276" r:id="rId28"/>
    <p:sldId id="378" r:id="rId29"/>
    <p:sldId id="27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1461" autoAdjust="0"/>
  </p:normalViewPr>
  <p:slideViewPr>
    <p:cSldViewPr snapToGrid="0">
      <p:cViewPr varScale="1">
        <p:scale>
          <a:sx n="66" d="100"/>
          <a:sy n="66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3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DF1-A907-4EF5-8611-3E98F29719D1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7412-3632-4F86-9F0D-96DD71995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2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1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必須</a:t>
            </a:r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 必須由人類來決定腦的結構</a:t>
            </a:r>
            <a:r>
              <a:rPr lang="en-US" altLang="zh-TW" dirty="0"/>
              <a:t>(</a:t>
            </a:r>
            <a:r>
              <a:rPr lang="zh-TW" altLang="en-US" dirty="0"/>
              <a:t>天賦</a:t>
            </a:r>
            <a:r>
              <a:rPr lang="en-US" altLang="zh-TW" dirty="0"/>
              <a:t>)</a:t>
            </a:r>
            <a:r>
              <a:rPr lang="zh-TW" altLang="en-US" dirty="0"/>
              <a:t>、學習目標、學習方式</a:t>
            </a:r>
            <a:endParaRPr lang="en-US" altLang="zh-TW" dirty="0"/>
          </a:p>
          <a:p>
            <a:r>
              <a:rPr lang="zh-TW" altLang="en-US" dirty="0"/>
              <a:t>具備訓練 </a:t>
            </a:r>
            <a:r>
              <a:rPr lang="en-US" altLang="zh-TW" dirty="0"/>
              <a:t>AI</a:t>
            </a:r>
            <a:r>
              <a:rPr lang="zh-TW" altLang="en-US" dirty="0"/>
              <a:t> 能力的人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7C7E3-F736-46C9-A284-726F6B42B91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6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http://baike.baidu.com/view/3928303.htm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4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待處理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放 </a:t>
            </a:r>
            <a:r>
              <a:rPr lang="en-US" altLang="zh-TW" dirty="0" err="1"/>
              <a:t>cieba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幫忙組隊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7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jpeg"/><Relationship Id="rId4" Type="http://schemas.openxmlformats.org/officeDocument/2006/relationships/image" Target="../media/image19.wmf"/><Relationship Id="rId9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12" Type="http://schemas.openxmlformats.org/officeDocument/2006/relationships/image" Target="../media/image25.wmf"/><Relationship Id="rId17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png"/><Relationship Id="rId5" Type="http://schemas.openxmlformats.org/officeDocument/2006/relationships/image" Target="../media/image23.wmf"/><Relationship Id="rId15" Type="http://schemas.openxmlformats.org/officeDocument/2006/relationships/image" Target="../media/image30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this course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李宏毅</a:t>
            </a:r>
            <a:endParaRPr lang="en-US" altLang="zh-TW" sz="4400" dirty="0"/>
          </a:p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265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敖家維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https://scontent-tpe1-1.xx.fbcdn.net/v/t1.0-9/12809679_1286275864721731_6293424436067543270_n.jpg?oh=708745fe3e39447b9b78ba8d5927c349&amp;oe=5869E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1" y="1189037"/>
            <a:ext cx="4987925" cy="49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94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吳柏瑜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https://scontent-tpe1-1.xx.fbcdn.net/v/t1.0-1/c17.17.207.207/1910558_100391199982966_7902749_n.jpg?oh=a6463435b65a5487c3bb75cb14735845&amp;oe=58788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67" y="993188"/>
            <a:ext cx="5183772" cy="518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are we </a:t>
            </a:r>
            <a:br>
              <a:rPr lang="en-US" altLang="zh-TW" dirty="0"/>
            </a:br>
            <a:r>
              <a:rPr lang="en-US" altLang="zh-TW" dirty="0"/>
              <a:t>going to learn?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529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62757" y="2146199"/>
            <a:ext cx="1323975" cy="2247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6" y="2017693"/>
            <a:ext cx="2172858" cy="10219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83" y="3162315"/>
            <a:ext cx="2164221" cy="9627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6" y="4185604"/>
            <a:ext cx="2195537" cy="117672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020432" y="2314285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“Hi”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20432" y="3412874"/>
            <a:ext cx="199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“How are you”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20432" y="4593954"/>
            <a:ext cx="170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“Good bye”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9" y="2215295"/>
            <a:ext cx="1800000" cy="13475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44855" y="3923994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You said “Hello”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63686" y="5440795"/>
            <a:ext cx="268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large amount of audio data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4939" y="5362325"/>
            <a:ext cx="29499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write the program for learning.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396620" y="4394099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箭號 (下彎) 19"/>
          <p:cNvSpPr/>
          <p:nvPr/>
        </p:nvSpPr>
        <p:spPr>
          <a:xfrm rot="1607239">
            <a:off x="2540832" y="1757919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 rot="9648183">
            <a:off x="2601425" y="4196342"/>
            <a:ext cx="1488693" cy="7382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0101" y="1768322"/>
            <a:ext cx="20994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764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 animBg="1"/>
      <p:bldP spid="20" grpId="0" animBg="1"/>
      <p:bldP spid="2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09313" y="2094244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057" y="1840786"/>
            <a:ext cx="931280" cy="105143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57" y="3097561"/>
            <a:ext cx="899978" cy="107509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427251" y="3442833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439337" y="4738108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58" y="4378000"/>
            <a:ext cx="915693" cy="11818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62757" y="2146199"/>
            <a:ext cx="1323975" cy="22479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44855" y="3923994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“cat”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66394" y="5671198"/>
            <a:ext cx="268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large amount of images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4939" y="5362325"/>
            <a:ext cx="29499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write the program for learning.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396620" y="4394099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箭號 (下彎) 19"/>
          <p:cNvSpPr/>
          <p:nvPr/>
        </p:nvSpPr>
        <p:spPr>
          <a:xfrm rot="1607239">
            <a:off x="2540832" y="1757919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 rot="9648183">
            <a:off x="2601425" y="4196342"/>
            <a:ext cx="1488693" cy="7382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0101" y="1768322"/>
            <a:ext cx="20994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28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50" y="2325077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15" grpId="0"/>
      <p:bldP spid="16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</a:t>
            </a:r>
            <a:br>
              <a:rPr lang="en-US" altLang="zh-TW" dirty="0"/>
            </a:br>
            <a:r>
              <a:rPr lang="en-US" altLang="zh-TW" dirty="0"/>
              <a:t>≈ Looking for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  <a:p>
            <a:r>
              <a:rPr lang="en-US" altLang="zh-TW" dirty="0"/>
              <a:t>Dialogue System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615463" y="3462836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463" y="3462836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663581" y="4670243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81" y="4670243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303945" y="5774717"/>
          <a:ext cx="3578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方程式" r:id="rId7" imgW="1676160" imgH="215640" progId="Equation.3">
                  <p:embed/>
                </p:oleObj>
              </mc:Choice>
              <mc:Fallback>
                <p:oleObj name="方程式" r:id="rId7" imgW="1676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945" y="5774717"/>
                        <a:ext cx="3578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438163" y="3431413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85758" y="235934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86282" y="4612554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51623" y="5793567"/>
            <a:ext cx="149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43057" y="5727916"/>
            <a:ext cx="2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“Hi”</a:t>
            </a:r>
            <a:endParaRPr lang="zh-TW" altLang="en-US" sz="2800" dirty="0"/>
          </a:p>
        </p:txBody>
      </p:sp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79" y="4495707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664864" y="6208921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(what the user said)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81090" y="6208920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(system response)</a:t>
            </a:r>
            <a:endParaRPr lang="zh-TW" altLang="en-US" sz="2400" dirty="0"/>
          </a:p>
        </p:txBody>
      </p:sp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05" y="3317879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270442" y="4874164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(next move)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31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5" grpId="0"/>
      <p:bldP spid="16" grpId="0"/>
      <p:bldP spid="19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1539921" y="4008947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方程式" r:id="rId6" imgW="1002960" imgH="215640" progId="Equation.3">
                  <p:embed/>
                </p:oleObj>
              </mc:Choice>
              <mc:Fallback>
                <p:oleObj name="方程式" r:id="rId6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21" y="4008947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" name="圖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0701" y="3668669"/>
            <a:ext cx="899978" cy="1075096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3773978" y="3975384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graphicFrame>
        <p:nvGraphicFramePr>
          <p:cNvPr id="64" name="Object 12"/>
          <p:cNvGraphicFramePr>
            <a:graphicFrameLocks noChangeAspect="1"/>
          </p:cNvGraphicFramePr>
          <p:nvPr>
            <p:extLst/>
          </p:nvPr>
        </p:nvGraphicFramePr>
        <p:xfrm>
          <a:off x="1539921" y="5401549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方程式" r:id="rId9" imgW="1002960" imgH="215640" progId="Equation.3">
                  <p:embed/>
                </p:oleObj>
              </mc:Choice>
              <mc:Fallback>
                <p:oleObj name="方程式" r:id="rId9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21" y="5401549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字方塊 65"/>
          <p:cNvSpPr txBox="1"/>
          <p:nvPr/>
        </p:nvSpPr>
        <p:spPr>
          <a:xfrm>
            <a:off x="3773978" y="536798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0701" y="5084043"/>
            <a:ext cx="915693" cy="1181883"/>
          </a:xfrm>
          <a:prstGeom prst="rect">
            <a:avLst/>
          </a:prstGeom>
        </p:spPr>
      </p:pic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5091113" y="4008438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方程式" r:id="rId11" imgW="1015920" imgH="215640" progId="Equation.3">
                  <p:embed/>
                </p:oleObj>
              </mc:Choice>
              <mc:Fallback>
                <p:oleObj name="方程式" r:id="rId11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08438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圖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041" y="3668669"/>
            <a:ext cx="899978" cy="1075096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7251526" y="397538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“money”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5091113" y="5402263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方程式" r:id="rId13" imgW="1015920" imgH="215640" progId="Equation.3">
                  <p:embed/>
                </p:oleObj>
              </mc:Choice>
              <mc:Fallback>
                <p:oleObj name="方程式" r:id="rId13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402263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字方塊 71"/>
          <p:cNvSpPr txBox="1"/>
          <p:nvPr/>
        </p:nvSpPr>
        <p:spPr>
          <a:xfrm>
            <a:off x="7338317" y="5367986"/>
            <a:ext cx="10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“snake”</a:t>
            </a:r>
            <a:endParaRPr lang="zh-TW" altLang="en-US" sz="2400" dirty="0"/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041" y="5084043"/>
            <a:ext cx="915693" cy="118188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方程式" r:id="rId15" imgW="990360" imgH="215640" progId="Equation.3">
                    <p:embed/>
                  </p:oleObj>
                </mc:Choice>
                <mc:Fallback>
                  <p:oleObj name="方程式" r:id="rId15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文字方塊 79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81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文字方塊 8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50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/>
      <p:bldP spid="66" grpId="0"/>
      <p:bldP spid="70" grpId="0"/>
      <p:bldP spid="72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38" y="2192470"/>
            <a:ext cx="4657932" cy="16909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方程式" r:id="rId7" imgW="990360" imgH="215640" progId="Equation.3">
                    <p:embed/>
                  </p:oleObj>
                </mc:Choice>
                <mc:Fallback>
                  <p:oleObj name="方程式" r:id="rId7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019455" y="2789377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Better!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076620" y="6211397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6342" y="5136313"/>
            <a:ext cx="931280" cy="10514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904" y="5136313"/>
            <a:ext cx="899978" cy="1075096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6687680" y="6228763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870094" y="619151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2164" y="5148133"/>
            <a:ext cx="823790" cy="106326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971073" y="5391876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897982" y="6187745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923907" y="4984330"/>
            <a:ext cx="5947138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6" grpId="0" animBg="1"/>
      <p:bldP spid="37" grpId="0"/>
      <p:bldP spid="40" grpId="0"/>
      <p:bldP spid="41" grpId="0"/>
      <p:bldP spid="44" grpId="0"/>
      <p:bldP spid="4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95794" y="6198774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5516" y="5123690"/>
            <a:ext cx="931280" cy="105143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078" y="5123690"/>
            <a:ext cx="899978" cy="107509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206854" y="6216140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89268" y="617889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133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458150" y="4274938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方程式" r:id="rId12" imgW="203040" imgH="228600" progId="Equation.3">
                  <p:embed/>
                </p:oleObj>
              </mc:Choice>
              <mc:Fallback>
                <p:oleObj name="方程式" r:id="rId12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150" y="4274938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6574354" y="3630138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  Using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7614083" y="4780282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590021" y="3132832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7875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方程式" r:id="rId14" imgW="203040" imgH="228600" progId="Equation.3">
                  <p:embed/>
                </p:oleObj>
              </mc:Choice>
              <mc:Fallback>
                <p:oleObj name="方程式" r:id="rId1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68" y="5432555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6871330" y="2622023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87400" y="1878529"/>
            <a:ext cx="5689842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474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091127" y="203649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655726" y="2019444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90193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901936" y="3651658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176509" y="3639760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78070" y="283389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89343" y="450031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020140" y="451375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3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I need to learn Machine Learning?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2290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Welcome our TAs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269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即將取代多數的工作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Job in AI Age</a:t>
            </a:r>
          </a:p>
        </p:txBody>
      </p:sp>
      <p:pic>
        <p:nvPicPr>
          <p:cNvPr id="3074" name="Picture 2" descr="ai 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8" y="2681916"/>
            <a:ext cx="6058930" cy="35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58060" y="6191435"/>
            <a:ext cx="8213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http://www.express.co.uk/news/science/651202/First-step-towards-The-Terminator-becoming-reality-AI-beats-champ-of-world-s-oldest-game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800475" y="1627157"/>
            <a:ext cx="4191835" cy="769441"/>
            <a:chOff x="3800475" y="1627157"/>
            <a:chExt cx="4191835" cy="769441"/>
          </a:xfrm>
        </p:grpSpPr>
        <p:sp>
          <p:nvSpPr>
            <p:cNvPr id="5" name="矩形 4"/>
            <p:cNvSpPr/>
            <p:nvPr/>
          </p:nvSpPr>
          <p:spPr>
            <a:xfrm>
              <a:off x="5516952" y="1627157"/>
              <a:ext cx="247535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4400" dirty="0"/>
                <a:t>AI </a:t>
              </a:r>
              <a:r>
                <a:rPr lang="zh-TW" altLang="en-US" sz="4400" dirty="0"/>
                <a:t>訓練師</a:t>
              </a:r>
              <a:endParaRPr lang="en-US" altLang="zh-TW" sz="4400" dirty="0"/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3800475" y="1726390"/>
              <a:ext cx="1543050" cy="5709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996956" y="2446215"/>
            <a:ext cx="179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機器學習專家、</a:t>
            </a:r>
            <a:endParaRPr lang="en-US" altLang="zh-TW" dirty="0"/>
          </a:p>
          <a:p>
            <a:r>
              <a:rPr lang="zh-TW" altLang="en-US" dirty="0"/>
              <a:t>資料科學家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3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訓練師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 descr="「神奇寶貝訓練師　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77812"/>
            <a:ext cx="4705350" cy="337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圖說文字 3"/>
          <p:cNvSpPr/>
          <p:nvPr/>
        </p:nvSpPr>
        <p:spPr>
          <a:xfrm>
            <a:off x="514350" y="2835515"/>
            <a:ext cx="4724400" cy="1527175"/>
          </a:xfrm>
          <a:prstGeom prst="wedgeRoundRectCallout">
            <a:avLst>
              <a:gd name="adj1" fmla="val -55428"/>
              <a:gd name="adj2" fmla="val 61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機器不是自己會學嗎？</a:t>
            </a:r>
            <a:endParaRPr lang="en-US" altLang="zh-TW" sz="2800" dirty="0"/>
          </a:p>
          <a:p>
            <a:pPr algn="ctr"/>
            <a:r>
              <a:rPr lang="zh-TW" altLang="en-US" sz="2800" dirty="0"/>
              <a:t>為什麼需要 </a:t>
            </a:r>
            <a:r>
              <a:rPr lang="en-US" altLang="zh-TW" sz="2800" dirty="0"/>
              <a:t>AI</a:t>
            </a:r>
            <a:r>
              <a:rPr lang="zh-TW" altLang="en-US" sz="2800" dirty="0"/>
              <a:t> 訓練師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3333750" y="4497626"/>
            <a:ext cx="5181600" cy="1276353"/>
          </a:xfrm>
          <a:prstGeom prst="wedgeRoundRectCallout">
            <a:avLst>
              <a:gd name="adj1" fmla="val 48896"/>
              <a:gd name="adj2" fmla="val 91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戰鬥是寶可夢在打，</a:t>
            </a:r>
            <a:endParaRPr lang="en-US" altLang="zh-TW" sz="2800" dirty="0"/>
          </a:p>
          <a:p>
            <a:pPr algn="ctr"/>
            <a:r>
              <a:rPr lang="zh-TW" altLang="en-US" sz="2800" dirty="0"/>
              <a:t>為什麼需要寶可夢訓練師？</a:t>
            </a:r>
          </a:p>
        </p:txBody>
      </p:sp>
    </p:spTree>
    <p:extLst>
      <p:ext uri="{BB962C8B-B14F-4D97-AF65-F5344CB8AC3E}">
        <p14:creationId xmlns:p14="http://schemas.microsoft.com/office/powerpoint/2010/main" val="41937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訓練師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寶可夢訓練師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寶可夢訓練師要挑選適合的寶可夢來戰鬥</a:t>
            </a:r>
            <a:endParaRPr lang="en-US" altLang="zh-TW" sz="2400" dirty="0"/>
          </a:p>
          <a:p>
            <a:pPr lvl="1"/>
            <a:r>
              <a:rPr lang="zh-TW" altLang="en-US" dirty="0"/>
              <a:t>寶可夢有不同的屬性</a:t>
            </a:r>
            <a:endParaRPr lang="en-US" altLang="zh-TW" dirty="0"/>
          </a:p>
          <a:p>
            <a:r>
              <a:rPr lang="zh-TW" altLang="en-US" sz="2400" dirty="0"/>
              <a:t>召喚出來的寶可夢不一定聽話</a:t>
            </a:r>
            <a:endParaRPr lang="en-US" altLang="zh-TW" sz="2400" dirty="0"/>
          </a:p>
          <a:p>
            <a:pPr lvl="1"/>
            <a:r>
              <a:rPr lang="en-US" altLang="zh-TW" dirty="0"/>
              <a:t>E.g. </a:t>
            </a:r>
            <a:r>
              <a:rPr lang="zh-TW" altLang="en-US" dirty="0"/>
              <a:t>小智的噴火龍</a:t>
            </a:r>
            <a:endParaRPr lang="en-US" altLang="zh-TW" dirty="0"/>
          </a:p>
          <a:p>
            <a:pPr lvl="1"/>
            <a:r>
              <a:rPr lang="zh-TW" altLang="en-US" dirty="0"/>
              <a:t>需要足夠的經驗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AI </a:t>
            </a:r>
            <a:r>
              <a:rPr lang="zh-TW" altLang="en-US" sz="3200" dirty="0"/>
              <a:t>訓練師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在 </a:t>
            </a:r>
            <a:r>
              <a:rPr lang="en-US" altLang="zh-TW" sz="2400" dirty="0"/>
              <a:t>step 1</a:t>
            </a:r>
            <a:r>
              <a:rPr lang="zh-TW" altLang="en-US" sz="2400" dirty="0"/>
              <a:t>，</a:t>
            </a:r>
            <a:r>
              <a:rPr lang="en-US" altLang="zh-TW" sz="2400" dirty="0"/>
              <a:t>AI</a:t>
            </a:r>
            <a:r>
              <a:rPr lang="zh-TW" altLang="en-US" sz="2400" dirty="0"/>
              <a:t>訓練師要挑選合適的模型</a:t>
            </a:r>
            <a:endParaRPr lang="en-US" altLang="zh-TW" sz="2400" dirty="0"/>
          </a:p>
          <a:p>
            <a:pPr lvl="1"/>
            <a:r>
              <a:rPr lang="zh-TW" altLang="en-US" dirty="0"/>
              <a:t>不同模型適合處理不同的問題</a:t>
            </a:r>
            <a:endParaRPr lang="en-US" altLang="zh-TW" dirty="0"/>
          </a:p>
          <a:p>
            <a:r>
              <a:rPr lang="zh-TW" altLang="en-US" sz="2400" dirty="0"/>
              <a:t>不一定能在 </a:t>
            </a:r>
            <a:r>
              <a:rPr lang="en-US" altLang="zh-TW" sz="2400" dirty="0"/>
              <a:t>step 3 </a:t>
            </a:r>
            <a:r>
              <a:rPr lang="zh-TW" altLang="en-US" sz="2400" dirty="0"/>
              <a:t>找出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function</a:t>
            </a:r>
          </a:p>
          <a:p>
            <a:pPr lvl="1"/>
            <a:r>
              <a:rPr lang="en-US" altLang="zh-TW" dirty="0"/>
              <a:t>E.g. Deep Learning</a:t>
            </a:r>
          </a:p>
          <a:p>
            <a:pPr lvl="1"/>
            <a:r>
              <a:rPr lang="zh-TW" altLang="en-US" dirty="0"/>
              <a:t>需要足夠的經驗</a:t>
            </a:r>
          </a:p>
          <a:p>
            <a:pPr lvl="1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59" y="412248"/>
            <a:ext cx="5796336" cy="11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訓練師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厲害的 </a:t>
            </a:r>
            <a:r>
              <a:rPr lang="en-US" altLang="zh-TW" dirty="0"/>
              <a:t>AI</a:t>
            </a:r>
            <a:r>
              <a:rPr lang="zh-TW" altLang="en-US" dirty="0"/>
              <a:t> ， </a:t>
            </a:r>
            <a:r>
              <a:rPr lang="en-US" altLang="zh-TW" dirty="0"/>
              <a:t>AI</a:t>
            </a:r>
            <a:r>
              <a:rPr lang="zh-TW" altLang="en-US" dirty="0"/>
              <a:t> 訓練師功不可沒</a:t>
            </a:r>
            <a:endParaRPr lang="en-US" altLang="zh-TW" dirty="0"/>
          </a:p>
          <a:p>
            <a:r>
              <a:rPr lang="zh-TW" altLang="en-US" dirty="0"/>
              <a:t>讓我們一起朝 </a:t>
            </a:r>
            <a:r>
              <a:rPr lang="en-US" altLang="zh-TW" dirty="0"/>
              <a:t>AI</a:t>
            </a:r>
            <a:r>
              <a:rPr lang="zh-TW" altLang="en-US" dirty="0"/>
              <a:t> 訓練師之路邁進</a:t>
            </a:r>
          </a:p>
        </p:txBody>
      </p:sp>
      <p:pic>
        <p:nvPicPr>
          <p:cNvPr id="10242" name="Picture 2" descr="https://lh3.googleusercontent.com/-bpUPbubqFAA_edGVEIA9e4N4d31rQhVmNHL2n6v_z_jaix_zvP6v8xUcreRmUrK6LtgGmlIJAnUpIE0lYq10ueFX-nd-OY-Twe20bl5s-w4KFzwJUSsGeYLEJYi_qzmI9V5MiiKBYTc88dqa37n8WtOvoBmPU4ZPnszxjhREct76o6p_HOKudgBQ7tV44zrxRzaQvk29DhSAPQdj5eKtJPm-Rvxhll50OJPGhwFoJygJEM0ln4gM7ZULrp5cRbTJsaOzGmR933A10d7IoBOi4a_P2gNZ_Y02iOsfZhpRl7nXaDgp3mVGNlgZ8Qge34z0DmEfmhlucurowAL_86qiynI4DGwlfV8-Bn-ialg2DeYU4ruIKEsTdK1I0WkkQRg8sAUdpmKRM631qVX_dMKJHzCIm458Xagsf6sOr4ORpKq6Fw60aSRtfA8-lNcQ8fCLa5pkjuX77ZGxPGiTSnj8c7m1WoT6nfI_dHer7CDCCc4cemy1oydfAAq56N2sm2W5zhiBih22smPuiP-OXEvhOtTkfP-i--3rtYsLC_r0lUbYvbEEKhDuARP6dOhk4o7QE4I4eegthyxHwcyqYFDjfd3d8ZMcuf4=w428-h300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9" y="3018970"/>
            <a:ext cx="5075231" cy="35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81500" y="171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http://www.gvm.com.tw/webonly_content_10787.html</a:t>
            </a:r>
          </a:p>
        </p:txBody>
      </p:sp>
    </p:spTree>
    <p:extLst>
      <p:ext uri="{BB962C8B-B14F-4D97-AF65-F5344CB8AC3E}">
        <p14:creationId xmlns:p14="http://schemas.microsoft.com/office/powerpoint/2010/main" val="11754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Policy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7040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sz="2800" dirty="0"/>
              <a:t>以後上課會錄音</a:t>
            </a:r>
            <a:endParaRPr lang="en-US" altLang="zh-TW" sz="2800" dirty="0"/>
          </a:p>
          <a:p>
            <a:pPr marL="228600" lvl="1">
              <a:spcBef>
                <a:spcPts val="1000"/>
              </a:spcBef>
            </a:pPr>
            <a:r>
              <a:rPr lang="zh-TW" altLang="en-US" sz="2800" dirty="0"/>
              <a:t>上課投影片和錄音會放到 </a:t>
            </a:r>
            <a:r>
              <a:rPr lang="en-US" altLang="zh-TW" sz="2800" dirty="0" err="1"/>
              <a:t>ceiba</a:t>
            </a:r>
            <a:r>
              <a:rPr lang="zh-TW" altLang="en-US" sz="2800" dirty="0"/>
              <a:t> 和李宏毅的個人網頁上</a:t>
            </a:r>
            <a:endParaRPr lang="en-US" altLang="zh-TW" sz="2800" dirty="0"/>
          </a:p>
          <a:p>
            <a:pPr marL="685800" lvl="2">
              <a:spcBef>
                <a:spcPts val="1000"/>
              </a:spcBef>
            </a:pPr>
            <a:r>
              <a:rPr lang="zh-TW" altLang="en-US" sz="2800" dirty="0"/>
              <a:t>李宏毅的個人網頁：</a:t>
            </a:r>
            <a:r>
              <a:rPr lang="en-US" altLang="zh-TW" sz="2800" dirty="0"/>
              <a:t>http://speech.ee.ntu.edu.tw/~tlkagk/courses_ML16.html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43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FB </a:t>
            </a:r>
            <a:r>
              <a:rPr lang="zh-TW" altLang="en-US" dirty="0"/>
              <a:t>社團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社團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Machine Learning (2016, Fall)</a:t>
            </a:r>
            <a:endParaRPr lang="zh-TW" altLang="en-US" dirty="0"/>
          </a:p>
          <a:p>
            <a:pPr lvl="1"/>
            <a:r>
              <a:rPr lang="en-US" altLang="zh-TW" dirty="0"/>
              <a:t>https://www.facebook.com/groups/1774853276101781/</a:t>
            </a:r>
          </a:p>
          <a:p>
            <a:r>
              <a:rPr lang="zh-TW" altLang="en-US" dirty="0"/>
              <a:t>有問題可以直接在 </a:t>
            </a:r>
            <a:r>
              <a:rPr lang="en-US" altLang="zh-TW" dirty="0"/>
              <a:t>FB</a:t>
            </a:r>
            <a:r>
              <a:rPr lang="zh-TW" altLang="en-US" dirty="0"/>
              <a:t>社團上發問</a:t>
            </a:r>
            <a:endParaRPr lang="en-US" altLang="zh-TW" dirty="0"/>
          </a:p>
          <a:p>
            <a:pPr lvl="1"/>
            <a:r>
              <a:rPr lang="zh-TW" altLang="en-US" sz="2800" dirty="0"/>
              <a:t>如果有同學知道答案請幫忙回答</a:t>
            </a:r>
            <a:endParaRPr lang="en-US" altLang="zh-TW" sz="2800" dirty="0"/>
          </a:p>
          <a:p>
            <a:r>
              <a:rPr lang="zh-TW" altLang="en-US" dirty="0"/>
              <a:t>有想法也可以在 </a:t>
            </a:r>
            <a:r>
              <a:rPr lang="en-US" altLang="zh-TW" dirty="0"/>
              <a:t>FB</a:t>
            </a:r>
            <a:r>
              <a:rPr lang="zh-TW" altLang="en-US" dirty="0"/>
              <a:t>社團上發言</a:t>
            </a:r>
            <a:endParaRPr lang="en-US" altLang="zh-TW" dirty="0"/>
          </a:p>
          <a:p>
            <a:r>
              <a:rPr lang="zh-TW" altLang="en-US" dirty="0"/>
              <a:t>會紀錄好的問題、答案、留言，期末會加分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850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評量方式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/>
          <a:lstStyle/>
          <a:p>
            <a:r>
              <a:rPr lang="zh-TW" altLang="en-US" dirty="0"/>
              <a:t>不點名、不考試</a:t>
            </a:r>
            <a:endParaRPr lang="en-US" altLang="zh-TW" dirty="0"/>
          </a:p>
          <a:p>
            <a:r>
              <a:rPr lang="zh-TW" altLang="en-US" dirty="0"/>
              <a:t>作業：</a:t>
            </a:r>
            <a:r>
              <a:rPr lang="zh-TW" altLang="en-US" dirty="0">
                <a:solidFill>
                  <a:srgbClr val="FF0000"/>
                </a:solidFill>
              </a:rPr>
              <a:t>沒有分組</a:t>
            </a:r>
            <a:r>
              <a:rPr lang="zh-TW" altLang="en-US" dirty="0"/>
              <a:t>、每個人都要繳交</a:t>
            </a:r>
            <a:endParaRPr lang="en-US" altLang="zh-TW" dirty="0"/>
          </a:p>
          <a:p>
            <a:pPr lvl="1"/>
            <a:r>
              <a:rPr lang="zh-TW" altLang="en-US" dirty="0"/>
              <a:t>作業一 </a:t>
            </a:r>
            <a:r>
              <a:rPr lang="en-US" altLang="zh-TW" dirty="0"/>
              <a:t>(10%)</a:t>
            </a:r>
            <a:r>
              <a:rPr lang="zh-TW" altLang="en-US" dirty="0"/>
              <a:t>：</a:t>
            </a:r>
            <a:r>
              <a:rPr lang="en-US" altLang="zh-TW" dirty="0"/>
              <a:t>9/30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10/14 (</a:t>
            </a:r>
            <a:r>
              <a:rPr lang="zh-TW" altLang="en-US" dirty="0"/>
              <a:t>二週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作業二 </a:t>
            </a:r>
            <a:r>
              <a:rPr lang="en-US" altLang="zh-TW" dirty="0"/>
              <a:t>(10%)</a:t>
            </a:r>
            <a:r>
              <a:rPr lang="zh-TW" altLang="en-US" dirty="0"/>
              <a:t>：</a:t>
            </a:r>
            <a:r>
              <a:rPr lang="en-US" altLang="zh-TW" dirty="0"/>
              <a:t>10/14</a:t>
            </a:r>
            <a:r>
              <a:rPr lang="zh-TW" altLang="en-US" dirty="0"/>
              <a:t> </a:t>
            </a:r>
            <a:r>
              <a:rPr lang="en-US" altLang="zh-TW" dirty="0"/>
              <a:t>– 10/28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二週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作業三 </a:t>
            </a:r>
            <a:r>
              <a:rPr lang="en-US" altLang="zh-TW" dirty="0"/>
              <a:t>(10%)</a:t>
            </a:r>
            <a:r>
              <a:rPr lang="zh-TW" altLang="en-US" dirty="0"/>
              <a:t>：</a:t>
            </a:r>
            <a:r>
              <a:rPr lang="en-US" altLang="zh-TW" dirty="0"/>
              <a:t>10/28</a:t>
            </a:r>
            <a:r>
              <a:rPr lang="zh-TW" altLang="en-US" dirty="0"/>
              <a:t> </a:t>
            </a:r>
            <a:r>
              <a:rPr lang="en-US" altLang="zh-TW" dirty="0"/>
              <a:t>– 11/18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三週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作業四 </a:t>
            </a:r>
            <a:r>
              <a:rPr lang="en-US" altLang="zh-TW" dirty="0"/>
              <a:t>(10%)</a:t>
            </a:r>
            <a:r>
              <a:rPr lang="zh-TW" altLang="en-US" dirty="0"/>
              <a:t>：</a:t>
            </a:r>
            <a:r>
              <a:rPr lang="en-US" altLang="zh-TW" dirty="0"/>
              <a:t>11/18 – 12/02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二週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期末專題 </a:t>
            </a:r>
            <a:r>
              <a:rPr lang="en-US" altLang="zh-TW" dirty="0"/>
              <a:t>(60%)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分組進行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sz="2800" dirty="0"/>
              <a:t>以比賽方式進行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62" y="260661"/>
            <a:ext cx="2704788" cy="1863747"/>
          </a:xfrm>
          <a:prstGeom prst="rect">
            <a:avLst/>
          </a:prstGeom>
        </p:spPr>
      </p:pic>
      <p:pic>
        <p:nvPicPr>
          <p:cNvPr id="7174" name="Picture 6" descr="「卡洛斯聯盟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44" y="4704333"/>
            <a:ext cx="3598706" cy="186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評量方式 </a:t>
            </a:r>
            <a:r>
              <a:rPr lang="en-US" altLang="zh-TW" dirty="0"/>
              <a:t>- </a:t>
            </a:r>
            <a:r>
              <a:rPr lang="zh-TW" altLang="en-US" dirty="0"/>
              <a:t>期末專題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11/18</a:t>
            </a:r>
            <a:r>
              <a:rPr lang="zh-TW" altLang="en-US" dirty="0"/>
              <a:t> 公告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人一組</a:t>
            </a:r>
            <a:endParaRPr lang="en-US" altLang="zh-TW" dirty="0"/>
          </a:p>
          <a:p>
            <a:r>
              <a:rPr lang="zh-TW" altLang="en-US" dirty="0"/>
              <a:t>進行方式：會公告幾個可能的題目給同學們選擇</a:t>
            </a:r>
            <a:endParaRPr lang="en-US" altLang="zh-TW" dirty="0"/>
          </a:p>
          <a:p>
            <a:pPr lvl="1"/>
            <a:r>
              <a:rPr lang="en-US" altLang="zh-TW" sz="2800" dirty="0"/>
              <a:t>Intrusion Detection</a:t>
            </a:r>
            <a:r>
              <a:rPr lang="zh-TW" altLang="en-US" sz="2800" dirty="0"/>
              <a:t>比賽</a:t>
            </a:r>
            <a:endParaRPr lang="en-US" altLang="zh-TW" sz="2800" dirty="0"/>
          </a:p>
          <a:p>
            <a:pPr lvl="1"/>
            <a:r>
              <a:rPr lang="en-US" altLang="zh-TW" sz="2800" dirty="0"/>
              <a:t>Fintech </a:t>
            </a:r>
            <a:r>
              <a:rPr lang="zh-TW" altLang="en-US" sz="2800" dirty="0"/>
              <a:t>比賽 </a:t>
            </a:r>
            <a:r>
              <a:rPr lang="en-US" altLang="zh-TW" sz="2800" dirty="0"/>
              <a:t>(</a:t>
            </a:r>
            <a:r>
              <a:rPr lang="zh-TW" altLang="en-US" sz="2800" dirty="0"/>
              <a:t>規劃中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sz="2800" dirty="0"/>
              <a:t>指定的 </a:t>
            </a:r>
            <a:r>
              <a:rPr lang="en-US" altLang="zh-TW" sz="2800" dirty="0" err="1"/>
              <a:t>Kaggle</a:t>
            </a:r>
            <a:r>
              <a:rPr lang="en-US" altLang="zh-TW" sz="2800" dirty="0"/>
              <a:t> </a:t>
            </a:r>
            <a:r>
              <a:rPr lang="zh-TW" altLang="en-US" sz="2800" dirty="0"/>
              <a:t>比賽</a:t>
            </a:r>
            <a:endParaRPr lang="en-US" altLang="zh-TW" sz="2800" dirty="0"/>
          </a:p>
          <a:p>
            <a:r>
              <a:rPr lang="zh-TW" altLang="en-US" dirty="0"/>
              <a:t>最後會有組內互評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4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助教會公告作業 </a:t>
            </a:r>
            <a:r>
              <a:rPr lang="en-US" altLang="zh-TW" dirty="0"/>
              <a:t>0 </a:t>
            </a:r>
            <a:r>
              <a:rPr lang="zh-TW" altLang="en-US" dirty="0"/>
              <a:t>，今天晚上 </a:t>
            </a:r>
            <a:r>
              <a:rPr lang="en-US" altLang="zh-TW" dirty="0"/>
              <a:t>10:00</a:t>
            </a:r>
            <a:r>
              <a:rPr lang="zh-TW" altLang="en-US" dirty="0"/>
              <a:t> 前完成</a:t>
            </a:r>
            <a:endParaRPr lang="en-US" altLang="zh-TW" dirty="0"/>
          </a:p>
          <a:p>
            <a:pPr lvl="1"/>
            <a:r>
              <a:rPr lang="zh-TW" altLang="en-US" sz="2800" dirty="0"/>
              <a:t>作業 </a:t>
            </a:r>
            <a:r>
              <a:rPr lang="en-US" altLang="zh-TW" sz="2800" dirty="0"/>
              <a:t>0</a:t>
            </a:r>
            <a:r>
              <a:rPr lang="zh-TW" altLang="en-US" sz="2800" dirty="0"/>
              <a:t> 跟機器學習無關，只是測驗基礎程式能力</a:t>
            </a:r>
            <a:endParaRPr lang="en-US" altLang="zh-TW" sz="2800" dirty="0"/>
          </a:p>
          <a:p>
            <a:r>
              <a:rPr lang="zh-TW" altLang="en-US" dirty="0"/>
              <a:t>如果可以解決空間的問題，完成作業 </a:t>
            </a:r>
            <a:r>
              <a:rPr lang="en-US" altLang="zh-TW" dirty="0"/>
              <a:t>0 </a:t>
            </a:r>
            <a:r>
              <a:rPr lang="zh-TW" altLang="en-US" dirty="0"/>
              <a:t>就加簽，助教會公告授權碼取得方式</a:t>
            </a:r>
            <a:endParaRPr lang="en-US" altLang="zh-TW" dirty="0"/>
          </a:p>
          <a:p>
            <a:pPr lvl="1"/>
            <a:r>
              <a:rPr lang="zh-TW" altLang="en-US" sz="2800" dirty="0"/>
              <a:t>但如果無法解決，就不得不有所篩選</a:t>
            </a:r>
            <a:endParaRPr lang="en-US" altLang="zh-TW" sz="2800" dirty="0"/>
          </a:p>
          <a:p>
            <a:pPr lvl="1"/>
            <a:r>
              <a:rPr lang="zh-TW" altLang="en-US" sz="2800" dirty="0"/>
              <a:t>這學期沒修到也不用太難過，未來還會再開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654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林資偉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8" name="Picture 4" descr="https://scontent-tpe1-1.xx.fbcdn.net/v/t1.0-9/11412334_850435241676881_2787168007751237473_n.jpg?oh=92b58b3ecedf53700d638affee292523&amp;oe=5867B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0" y="526461"/>
            <a:ext cx="6016625" cy="60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盧柏儒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https://scontent-tpe1-1.xx.fbcdn.net/v/t34.0-12/14458949_10205504996463857_728795505_n.jpg?oh=cb71e644ff23554e41a91aff0d1ec91f&amp;oe=57E5D4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75" y="365126"/>
            <a:ext cx="4565531" cy="60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8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 descr="https://scontent-tpe1-1.xx.fbcdn.net/v/t1.0-9/13263748_1040378156015619_7045990312377660036_n.jpg?oh=0df8467428f4b70cc92c87999593c8d1&amp;oe=58762B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742949"/>
            <a:ext cx="5654675" cy="5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3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宋昀蓁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https://scontent-tpe1-1.xx.fbcdn.net/v/t1.0-9/13507200_10154215983708150_4707057315597040050_n.jpg?oh=0d9fe4a8ffe2b2ddd9a8a71c434760f5&amp;oe=587812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696913"/>
            <a:ext cx="5722937" cy="57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賴顗安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https://scontent-tpe1-1.xx.fbcdn.net/v/t1.0-9/14141526_1261074023902959_302491975972876139_n.jpg?oh=bcfdd43ad3f530baf32df66a5aa245e5&amp;oe=587C6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49" y="876300"/>
            <a:ext cx="530619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沈家豪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https://scontent-tpe1-1.xx.fbcdn.net/v/t1.0-9/13244720_1131208766941608_8837416553521927301_n.jpg?oh=0ec09d81805cfb2943eecce83a583477&amp;oe=5878D5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795337"/>
            <a:ext cx="5381625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林賢進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https://scontent-tpe1-1.xx.fbcdn.net/v/t1.0-9/14232430_1439923076021625_3099395130403897380_n.jpg?oh=f9e2cc5d6faa4b898132ad4d1873170a&amp;oe=58666D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40" y="1189038"/>
            <a:ext cx="4987925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877</Words>
  <Application>Microsoft Office PowerPoint</Application>
  <PresentationFormat>如螢幕大小 (4:3)</PresentationFormat>
  <Paragraphs>171</Paragraphs>
  <Slides>29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方程式</vt:lpstr>
      <vt:lpstr>Introduction of  this course</vt:lpstr>
      <vt:lpstr>Welcome our TAs</vt:lpstr>
      <vt:lpstr>林資偉</vt:lpstr>
      <vt:lpstr>盧柏儒</vt:lpstr>
      <vt:lpstr>方為</vt:lpstr>
      <vt:lpstr>宋昀蓁</vt:lpstr>
      <vt:lpstr>賴顗安</vt:lpstr>
      <vt:lpstr>沈家豪</vt:lpstr>
      <vt:lpstr>林賢進</vt:lpstr>
      <vt:lpstr>敖家維</vt:lpstr>
      <vt:lpstr>吳柏瑜</vt:lpstr>
      <vt:lpstr>What are we  going to learn?</vt:lpstr>
      <vt:lpstr>What is Machine Learning?</vt:lpstr>
      <vt:lpstr>What is Machine Learning?</vt:lpstr>
      <vt:lpstr>Machine Learning  ≈ Looking for a Function</vt:lpstr>
      <vt:lpstr>Framework </vt:lpstr>
      <vt:lpstr>Framework </vt:lpstr>
      <vt:lpstr>Framework </vt:lpstr>
      <vt:lpstr>Why I need to learn Machine Learning?</vt:lpstr>
      <vt:lpstr>AI 即將取代多數的工作?</vt:lpstr>
      <vt:lpstr>AI 訓練師</vt:lpstr>
      <vt:lpstr>AI 訓練師</vt:lpstr>
      <vt:lpstr>AI 訓練師</vt:lpstr>
      <vt:lpstr>Policy</vt:lpstr>
      <vt:lpstr>上課教材</vt:lpstr>
      <vt:lpstr>FB 社團</vt:lpstr>
      <vt:lpstr>評量方式</vt:lpstr>
      <vt:lpstr>評量方式 - 期末專題 </vt:lpstr>
      <vt:lpstr>加簽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Machine Learning</dc:title>
  <dc:creator>Lee Hung-yi</dc:creator>
  <cp:lastModifiedBy>Hung-yi Lee</cp:lastModifiedBy>
  <cp:revision>58</cp:revision>
  <dcterms:created xsi:type="dcterms:W3CDTF">2016-09-18T02:02:43Z</dcterms:created>
  <dcterms:modified xsi:type="dcterms:W3CDTF">2016-09-25T08:23:46Z</dcterms:modified>
</cp:coreProperties>
</file>