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4" r:id="rId12"/>
    <p:sldId id="285" r:id="rId13"/>
    <p:sldId id="269" r:id="rId14"/>
    <p:sldId id="270" r:id="rId15"/>
    <p:sldId id="290" r:id="rId16"/>
    <p:sldId id="288" r:id="rId17"/>
    <p:sldId id="287" r:id="rId18"/>
    <p:sldId id="291" r:id="rId19"/>
    <p:sldId id="289" r:id="rId20"/>
    <p:sldId id="274" r:id="rId21"/>
    <p:sldId id="275" r:id="rId22"/>
    <p:sldId id="276" r:id="rId23"/>
    <p:sldId id="277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540" autoAdjust="0"/>
  </p:normalViewPr>
  <p:slideViewPr>
    <p:cSldViewPr snapToGrid="0">
      <p:cViewPr varScale="1">
        <p:scale>
          <a:sx n="64" d="100"/>
          <a:sy n="64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E724-B64B-4BAE-BF6E-E80BB62F5BBC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7710-8CD0-4638-B869-9CE298800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適合初學者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台大上課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太過　ＯＰ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Toolkit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8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Let’s try it.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7710-8CD0-4638-B869-9CE298800CD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66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7710-8CD0-4638-B869-9CE298800CD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66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408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9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7710-8CD0-4638-B869-9CE298800CD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66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角；觸角，觸鬚</a:t>
            </a:r>
            <a:r>
              <a:rPr lang="zh-TW" altLang="en-US" dirty="0"/>
              <a:t>牛角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而謹慎的佩涅洛佩則説道：“尊敬的客人，夢幻是很難解釋清楚的，并不是所有的夢景都會變爲現實。來去無蹤的夢神一般穿行於兩座大門，一座由牛角制成，一座由象牙雕成。穿過象牙大門來到人的夢鄉的夢神，只會欺人，所現所説不會成爲現實。而通過牛角大門進入的夢神，卻給任何一個凡人帶真實可信的訊息。但是，我的夢境不是後一位夢神提供的，雖然那里情節讓我心情舒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F86A-5A07-4713-A20D-78823EE9F2D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17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https://en.wikipedia.org/wiki/Activation_function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1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4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13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40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 test loss (if the model has a single output and no metrics) or list of scalars (if the model has multiple outputs and/or metrics).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altLang="zh-TW" dirty="0" err="1"/>
              <a:t>model.metrics_names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give you the display labels for the scalar outputs.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5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THEANO_FLAGS=device=gpu0 python YourCode.py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import </a:t>
            </a:r>
            <a:r>
              <a:rPr lang="en-US" altLang="zh-TW" sz="2800" dirty="0" err="1"/>
              <a:t>os</a:t>
            </a:r>
            <a:endParaRPr lang="en-US" altLang="zh-TW" sz="2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err="1"/>
              <a:t>os.environ</a:t>
            </a:r>
            <a:r>
              <a:rPr lang="en-US" altLang="zh-TW" sz="2800" dirty="0"/>
              <a:t>["THEANO_FLAGS"] = "device=</a:t>
            </a:r>
            <a:r>
              <a:rPr lang="en-US" altLang="zh-TW" sz="2800" dirty="0" err="1"/>
              <a:t>cpu</a:t>
            </a:r>
            <a:r>
              <a:rPr lang="en-US" altLang="zh-TW" sz="2800" dirty="0"/>
              <a:t>"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95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time</a:t>
            </a:r>
            <a:r>
              <a:rPr lang="zh-TW" altLang="en-US" sz="1200" dirty="0"/>
              <a:t> </a:t>
            </a:r>
            <a:r>
              <a:rPr lang="en-US" altLang="zh-TW" sz="1200" dirty="0"/>
              <a:t>we update</a:t>
            </a:r>
            <a:r>
              <a:rPr lang="en-US" altLang="zh-TW" sz="1200" baseline="0" dirty="0"/>
              <a:t> </a:t>
            </a:r>
            <a:r>
              <a:rPr lang="en-US" altLang="zh-TW" sz="1200" baseline="0" dirty="0" err="1"/>
              <a:t>paramters</a:t>
            </a:r>
            <a:r>
              <a:rPr lang="en-US" altLang="zh-TW" sz="1200" baseline="0" dirty="0"/>
              <a:t>, we have different target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-&gt; </a:t>
            </a:r>
            <a:r>
              <a:rPr lang="zh-TW" altLang="en-US" sz="1200" dirty="0"/>
              <a:t>不安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Shuffle data, and repeat above process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4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7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8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5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2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7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7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1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1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61A-578C-45AC-9FAB-1D67206B9B50}" type="datetimeFigureOut">
              <a:rPr lang="zh-TW" altLang="en-US" smtClean="0"/>
              <a:t>2016/10/28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2.png"/><Relationship Id="rId3" Type="http://schemas.openxmlformats.org/officeDocument/2006/relationships/image" Target="../media/image1160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20.png"/><Relationship Id="rId5" Type="http://schemas.openxmlformats.org/officeDocument/2006/relationships/image" Target="../media/image1180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30.png"/><Relationship Id="rId5" Type="http://schemas.openxmlformats.org/officeDocument/2006/relationships/image" Target="../media/image260.png"/><Relationship Id="rId10" Type="http://schemas.openxmlformats.org/officeDocument/2006/relationships/image" Target="../media/image29.png"/><Relationship Id="rId4" Type="http://schemas.openxmlformats.org/officeDocument/2006/relationships/image" Target="../media/image250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3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5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9.png"/><Relationship Id="rId9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67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12" Type="http://schemas.openxmlformats.org/officeDocument/2006/relationships/image" Target="../media/image2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65.png"/><Relationship Id="rId5" Type="http://schemas.openxmlformats.org/officeDocument/2006/relationships/image" Target="../media/image259.png"/><Relationship Id="rId10" Type="http://schemas.openxmlformats.org/officeDocument/2006/relationships/image" Target="../media/image264.png"/><Relationship Id="rId4" Type="http://schemas.openxmlformats.org/officeDocument/2006/relationships/image" Target="../media/image258.png"/><Relationship Id="rId9" Type="http://schemas.openxmlformats.org/officeDocument/2006/relationships/image" Target="../media/image2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54.png"/><Relationship Id="rId3" Type="http://schemas.openxmlformats.org/officeDocument/2006/relationships/image" Target="../media/image37.png"/><Relationship Id="rId7" Type="http://schemas.openxmlformats.org/officeDocument/2006/relationships/image" Target="../media/image34.wmf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2.png"/><Relationship Id="rId5" Type="http://schemas.openxmlformats.org/officeDocument/2006/relationships/image" Target="../media/image33.wmf"/><Relationship Id="rId10" Type="http://schemas.openxmlformats.org/officeDocument/2006/relationships/image" Target="../media/image43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“Hello world” </a:t>
            </a:r>
            <a:br>
              <a:rPr lang="en-US" altLang="zh-TW" dirty="0"/>
            </a:br>
            <a:r>
              <a:rPr lang="en-US" altLang="zh-TW" dirty="0"/>
              <a:t>of deep learning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54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079" y="3228603"/>
            <a:ext cx="8673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http://keras.io/getting-started/faq/#how-can-i-save-a-keras-model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70079" y="3902315"/>
            <a:ext cx="561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use the neural network (testing):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62" y="4554300"/>
            <a:ext cx="7114972" cy="93115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0079" y="4783035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1: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62" y="5862143"/>
            <a:ext cx="4907074" cy="50514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70079" y="5835140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2: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640169" y="152909"/>
            <a:ext cx="5875181" cy="2863477"/>
            <a:chOff x="2640169" y="152909"/>
            <a:chExt cx="5875181" cy="2863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0169" y="152909"/>
              <a:ext cx="5875181" cy="2863477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3866" y="385219"/>
              <a:ext cx="5707785" cy="1137471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470079" y="2766938"/>
            <a:ext cx="436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Save and load models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97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GPU to speed training</a:t>
            </a:r>
          </a:p>
          <a:p>
            <a:pPr lvl="1"/>
            <a:r>
              <a:rPr lang="en-US" altLang="zh-TW" sz="2800" dirty="0"/>
              <a:t>Way 1</a:t>
            </a:r>
          </a:p>
          <a:p>
            <a:pPr lvl="2"/>
            <a:r>
              <a:rPr lang="en-US" altLang="zh-TW" sz="2800" dirty="0"/>
              <a:t>THEANO_FLAGS=device=gpu0 python YourCode.py</a:t>
            </a:r>
          </a:p>
          <a:p>
            <a:pPr lvl="1"/>
            <a:r>
              <a:rPr lang="en-US" altLang="zh-TW" sz="2800" dirty="0"/>
              <a:t>Way 2 (in your code)</a:t>
            </a:r>
          </a:p>
          <a:p>
            <a:pPr lvl="2"/>
            <a:r>
              <a:rPr lang="en-US" altLang="zh-TW" sz="2800" dirty="0"/>
              <a:t>import </a:t>
            </a:r>
            <a:r>
              <a:rPr lang="en-US" altLang="zh-TW" sz="2800" dirty="0" err="1"/>
              <a:t>os</a:t>
            </a:r>
            <a:endParaRPr lang="en-US" altLang="zh-TW" sz="2800" dirty="0"/>
          </a:p>
          <a:p>
            <a:pPr lvl="2"/>
            <a:r>
              <a:rPr lang="en-US" altLang="zh-TW" sz="2800" dirty="0" err="1"/>
              <a:t>os.environ</a:t>
            </a:r>
            <a:r>
              <a:rPr lang="en-US" altLang="zh-TW" sz="2800" dirty="0"/>
              <a:t>["THEANO_FLAGS"] = "device=gpu0"</a:t>
            </a:r>
            <a:endParaRPr lang="zh-TW" altLang="en-US" sz="2800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289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6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Mini-batch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258864" y="1778496"/>
            <a:ext cx="421911" cy="671513"/>
            <a:chOff x="510563" y="3417283"/>
            <a:chExt cx="421911" cy="671513"/>
          </a:xfrm>
        </p:grpSpPr>
        <p:sp>
          <p:nvSpPr>
            <p:cNvPr id="5" name="矩形 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058789" y="178106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 rot="5400000">
            <a:off x="2281307" y="332380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627406" y="211425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027655" y="210904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26170" y="1778496"/>
            <a:ext cx="428323" cy="671513"/>
            <a:chOff x="507357" y="3417283"/>
            <a:chExt cx="428323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444214" y="1778496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462" t="-1639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-右雙向箭號 38"/>
          <p:cNvSpPr/>
          <p:nvPr/>
        </p:nvSpPr>
        <p:spPr>
          <a:xfrm>
            <a:off x="3785800" y="207047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927373" y="2265204"/>
                <a:ext cx="407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73" y="2265204"/>
                <a:ext cx="407291" cy="369332"/>
              </a:xfrm>
              <a:prstGeom prst="rect">
                <a:avLst/>
              </a:prstGeom>
              <a:blipFill>
                <a:blip r:embed="rId4"/>
                <a:stretch>
                  <a:fillRect l="-16418" t="-1667" r="-597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209850" y="2586461"/>
            <a:ext cx="526106" cy="671513"/>
            <a:chOff x="458466" y="3417283"/>
            <a:chExt cx="526106" cy="671513"/>
          </a:xfrm>
        </p:grpSpPr>
        <p:sp>
          <p:nvSpPr>
            <p:cNvPr id="48" name="矩形 47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061873" y="258063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1627529" y="2922216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027778" y="291700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3377157" y="2586461"/>
            <a:ext cx="532518" cy="671513"/>
            <a:chOff x="455261" y="3417283"/>
            <a:chExt cx="532518" cy="671513"/>
          </a:xfrm>
        </p:grpSpPr>
        <p:sp>
          <p:nvSpPr>
            <p:cNvPr id="54" name="矩形 53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4447297" y="2586461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953" t="-18333" r="-3372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-右雙向箭號 57"/>
          <p:cNvSpPr/>
          <p:nvPr/>
        </p:nvSpPr>
        <p:spPr>
          <a:xfrm>
            <a:off x="3783522" y="285203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26811" y="3109079"/>
                <a:ext cx="543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1" y="3109079"/>
                <a:ext cx="543739" cy="369332"/>
              </a:xfrm>
              <a:prstGeom prst="rect">
                <a:avLst/>
              </a:prstGeom>
              <a:blipFill>
                <a:blip r:embed="rId6"/>
                <a:stretch>
                  <a:fillRect l="-12360" r="-449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圖片 5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3541" y="1961431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圖片 6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11991" y="4331374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2" name="圖片 6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24563" y="2718563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3" name="圖片 6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78436" y="5322008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65" name="群組 64"/>
          <p:cNvGrpSpPr/>
          <p:nvPr/>
        </p:nvGrpSpPr>
        <p:grpSpPr>
          <a:xfrm>
            <a:off x="1244871" y="4218355"/>
            <a:ext cx="421910" cy="671513"/>
            <a:chOff x="510564" y="3417283"/>
            <a:chExt cx="421910" cy="671513"/>
          </a:xfrm>
        </p:grpSpPr>
        <p:sp>
          <p:nvSpPr>
            <p:cNvPr id="66" name="矩形 6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68" name="矩形 67"/>
          <p:cNvSpPr/>
          <p:nvPr/>
        </p:nvSpPr>
        <p:spPr>
          <a:xfrm>
            <a:off x="2044795" y="422092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2266552" y="590866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1613412" y="455411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013661" y="4548903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412177" y="4218355"/>
            <a:ext cx="428322" cy="671513"/>
            <a:chOff x="507358" y="3417283"/>
            <a:chExt cx="428322" cy="671513"/>
          </a:xfrm>
        </p:grpSpPr>
        <p:sp>
          <p:nvSpPr>
            <p:cNvPr id="73" name="矩形 72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7358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4430220" y="4218355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462" t="-16393" r="-4923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-右雙向箭號 76"/>
          <p:cNvSpPr/>
          <p:nvPr/>
        </p:nvSpPr>
        <p:spPr>
          <a:xfrm>
            <a:off x="3771806" y="45103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913379" y="4705063"/>
                <a:ext cx="4138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79" y="4705063"/>
                <a:ext cx="413895" cy="369332"/>
              </a:xfrm>
              <a:prstGeom prst="rect">
                <a:avLst/>
              </a:prstGeom>
              <a:blipFill>
                <a:blip r:embed="rId12"/>
                <a:stretch>
                  <a:fillRect l="-17647" r="-588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210370" y="5171460"/>
            <a:ext cx="526106" cy="671513"/>
            <a:chOff x="458466" y="3417283"/>
            <a:chExt cx="526106" cy="671513"/>
          </a:xfrm>
        </p:grpSpPr>
        <p:sp>
          <p:nvSpPr>
            <p:cNvPr id="80" name="矩形 79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2062393" y="516563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83" name="直線單箭頭接點 82"/>
          <p:cNvCxnSpPr/>
          <p:nvPr/>
        </p:nvCxnSpPr>
        <p:spPr>
          <a:xfrm flipV="1">
            <a:off x="1628049" y="5507215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3028298" y="5502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3377677" y="5171460"/>
            <a:ext cx="532518" cy="671513"/>
            <a:chOff x="455261" y="3417283"/>
            <a:chExt cx="532518" cy="671513"/>
          </a:xfrm>
        </p:grpSpPr>
        <p:sp>
          <p:nvSpPr>
            <p:cNvPr id="86" name="矩形 8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8" name="矩形 87"/>
          <p:cNvSpPr/>
          <p:nvPr/>
        </p:nvSpPr>
        <p:spPr>
          <a:xfrm>
            <a:off x="4447817" y="5171460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118" t="-18333" r="-352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-右雙向箭號 89"/>
          <p:cNvSpPr/>
          <p:nvPr/>
        </p:nvSpPr>
        <p:spPr>
          <a:xfrm>
            <a:off x="3784042" y="54370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3837322" y="5682008"/>
                <a:ext cx="537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322" y="5682008"/>
                <a:ext cx="537134" cy="369332"/>
              </a:xfrm>
              <a:prstGeom prst="rect">
                <a:avLst/>
              </a:prstGeom>
              <a:blipFill>
                <a:blip r:embed="rId14"/>
                <a:stretch>
                  <a:fillRect l="-12360" r="-337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5201054" y="1759132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the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batch</a:t>
            </a:r>
            <a:endParaRPr lang="zh-TW" altLang="en-US" sz="2400" baseline="30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179448" y="904753"/>
            <a:ext cx="3438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Randomly initialize network parameters</a:t>
            </a:r>
            <a:endParaRPr lang="zh-TW" altLang="en-US" sz="2400" baseline="300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214990" y="3136165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batch</a:t>
            </a:r>
            <a:endParaRPr lang="zh-TW" altLang="en-US" sz="2400" baseline="30000" dirty="0"/>
          </a:p>
        </p:txBody>
      </p:sp>
      <p:sp>
        <p:nvSpPr>
          <p:cNvPr id="107" name="文字方塊 106"/>
          <p:cNvSpPr txBox="1"/>
          <p:nvPr/>
        </p:nvSpPr>
        <p:spPr>
          <a:xfrm rot="16200000">
            <a:off x="-479666" y="2468681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 rot="16200000">
            <a:off x="-488377" y="4939476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48662" y="1634942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8662" y="4132044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5795308" y="2244813"/>
                <a:ext cx="2520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2244813"/>
                <a:ext cx="2520947" cy="369332"/>
              </a:xfrm>
              <a:prstGeom prst="rect">
                <a:avLst/>
              </a:prstGeom>
              <a:blipFill>
                <a:blip r:embed="rId15"/>
                <a:stretch>
                  <a:fillRect l="-3148" t="-1639" r="-484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5795308" y="3621097"/>
                <a:ext cx="2601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′′=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3621097"/>
                <a:ext cx="2601097" cy="369332"/>
              </a:xfrm>
              <a:prstGeom prst="rect">
                <a:avLst/>
              </a:prstGeom>
              <a:blipFill>
                <a:blip r:embed="rId16"/>
                <a:stretch>
                  <a:fillRect l="-2817" t="-1639" r="-469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726242" y="2614145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parameters once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726242" y="3950553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parameters once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5228849" y="4734287"/>
            <a:ext cx="353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Until all mini-batches have been picked</a:t>
            </a:r>
            <a:endParaRPr lang="zh-TW" altLang="en-US" sz="2400" baseline="30000" dirty="0"/>
          </a:p>
        </p:txBody>
      </p:sp>
      <p:sp>
        <p:nvSpPr>
          <p:cNvPr id="96" name="文字方塊 95"/>
          <p:cNvSpPr txBox="1"/>
          <p:nvPr/>
        </p:nvSpPr>
        <p:spPr>
          <a:xfrm rot="5400000">
            <a:off x="6523363" y="4589259"/>
            <a:ext cx="75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baseline="30000" dirty="0"/>
          </a:p>
        </p:txBody>
      </p:sp>
      <p:sp>
        <p:nvSpPr>
          <p:cNvPr id="98" name="矩形 97"/>
          <p:cNvSpPr/>
          <p:nvPr/>
        </p:nvSpPr>
        <p:spPr>
          <a:xfrm>
            <a:off x="5951196" y="5552015"/>
            <a:ext cx="2209169" cy="447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one epoch</a:t>
            </a:r>
            <a:endParaRPr lang="zh-TW" altLang="en-US" sz="2400" dirty="0"/>
          </a:p>
        </p:txBody>
      </p:sp>
      <p:sp>
        <p:nvSpPr>
          <p:cNvPr id="99" name="矩形 98"/>
          <p:cNvSpPr/>
          <p:nvPr/>
        </p:nvSpPr>
        <p:spPr>
          <a:xfrm>
            <a:off x="5201053" y="1796342"/>
            <a:ext cx="3820463" cy="37280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5335426" y="6082993"/>
            <a:ext cx="3436207" cy="5183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Repeat the above process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12177" y="156580"/>
            <a:ext cx="555948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We do not really minimize total loss!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486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7" grpId="0"/>
      <p:bldP spid="107" grpId="0"/>
      <p:bldP spid="108" grpId="0"/>
      <p:bldP spid="109" grpId="0" animBg="1"/>
      <p:bldP spid="110" grpId="0" animBg="1"/>
      <p:bldP spid="112" grpId="0"/>
      <p:bldP spid="113" grpId="0"/>
      <p:bldP spid="7" grpId="0"/>
      <p:bldP spid="92" grpId="0"/>
      <p:bldP spid="93" grpId="0"/>
      <p:bldP spid="96" grpId="0"/>
      <p:bldP spid="98" grpId="0" animBg="1"/>
      <p:bldP spid="99" grpId="0" animBg="1"/>
      <p:bldP spid="100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Mini-batch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6" y="1507902"/>
            <a:ext cx="8771898" cy="441579"/>
          </a:xfrm>
          <a:prstGeom prst="rect">
            <a:avLst/>
          </a:prstGeom>
        </p:spPr>
      </p:pic>
      <p:grpSp>
        <p:nvGrpSpPr>
          <p:cNvPr id="36" name="群組 35"/>
          <p:cNvGrpSpPr/>
          <p:nvPr/>
        </p:nvGrpSpPr>
        <p:grpSpPr>
          <a:xfrm>
            <a:off x="151086" y="2470838"/>
            <a:ext cx="4789170" cy="2364808"/>
            <a:chOff x="186028" y="1634942"/>
            <a:chExt cx="4789170" cy="2364808"/>
          </a:xfrm>
        </p:grpSpPr>
        <p:grpSp>
          <p:nvGrpSpPr>
            <p:cNvPr id="5" name="群組 4"/>
            <p:cNvGrpSpPr/>
            <p:nvPr/>
          </p:nvGrpSpPr>
          <p:grpSpPr>
            <a:xfrm>
              <a:off x="1258864" y="1778496"/>
              <a:ext cx="421911" cy="671513"/>
              <a:chOff x="510563" y="3417283"/>
              <a:chExt cx="421911" cy="67151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10563" y="3522206"/>
                <a:ext cx="421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058789" y="1781067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sp>
          <p:nvSpPr>
            <p:cNvPr id="9" name="文字方塊 8"/>
            <p:cNvSpPr txBox="1"/>
            <p:nvPr/>
          </p:nvSpPr>
          <p:spPr>
            <a:xfrm rot="5400000">
              <a:off x="2281307" y="3323803"/>
              <a:ext cx="828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1627406" y="2114251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3027655" y="2109044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11"/>
            <p:cNvGrpSpPr/>
            <p:nvPr/>
          </p:nvGrpSpPr>
          <p:grpSpPr>
            <a:xfrm>
              <a:off x="3426170" y="1778496"/>
              <a:ext cx="428323" cy="671513"/>
              <a:chOff x="507357" y="3417283"/>
              <a:chExt cx="428323" cy="67151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07357" y="3522206"/>
                <a:ext cx="42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44214" y="1778496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4433773" y="1952099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773" y="1952099"/>
                  <a:ext cx="39145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750" t="-16393" r="-4843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左-右雙向箭號 16"/>
            <p:cNvSpPr/>
            <p:nvPr/>
          </p:nvSpPr>
          <p:spPr>
            <a:xfrm>
              <a:off x="3785800" y="207047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3927373" y="2265204"/>
                  <a:ext cx="3124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373" y="2265204"/>
                  <a:ext cx="31245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t="-1667" r="-9804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群組 18"/>
            <p:cNvGrpSpPr/>
            <p:nvPr/>
          </p:nvGrpSpPr>
          <p:grpSpPr>
            <a:xfrm>
              <a:off x="1209850" y="2586461"/>
              <a:ext cx="526106" cy="671513"/>
              <a:chOff x="458466" y="3417283"/>
              <a:chExt cx="526106" cy="67151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58466" y="3522206"/>
                <a:ext cx="5261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31</a:t>
                </a:r>
                <a:endParaRPr lang="zh-TW" altLang="en-US" sz="2400" baseline="30000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061873" y="2580637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V="1">
              <a:off x="1627529" y="2922216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V="1">
              <a:off x="3027778" y="2917009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>
            <a:xfrm>
              <a:off x="3377157" y="2586461"/>
              <a:ext cx="532518" cy="671513"/>
              <a:chOff x="455261" y="3417283"/>
              <a:chExt cx="532518" cy="67151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55261" y="3522206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31</a:t>
                </a:r>
                <a:endParaRPr lang="zh-TW" altLang="en-US" sz="2400" baseline="30000" dirty="0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4447297" y="2586461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4447297" y="2748469"/>
                  <a:ext cx="5279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297" y="2748469"/>
                  <a:ext cx="52790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53" t="-18033" r="-3372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-右雙向箭號 29"/>
            <p:cNvSpPr/>
            <p:nvPr/>
          </p:nvSpPr>
          <p:spPr>
            <a:xfrm>
              <a:off x="3783522" y="285203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3926811" y="3109079"/>
                  <a:ext cx="4489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811" y="3109079"/>
                  <a:ext cx="44890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540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圖片 31"/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541" y="1961431"/>
              <a:ext cx="360000" cy="36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33" name="圖片 32"/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4563" y="2718563"/>
              <a:ext cx="360000" cy="36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4" name="文字方塊 33"/>
            <p:cNvSpPr txBox="1"/>
            <p:nvPr/>
          </p:nvSpPr>
          <p:spPr>
            <a:xfrm rot="16200000">
              <a:off x="-422074" y="2569533"/>
              <a:ext cx="1677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</a:rPr>
                <a:t>Mini-batch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62" y="1634942"/>
              <a:ext cx="4279192" cy="2310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接點 48"/>
          <p:cNvCxnSpPr/>
          <p:nvPr/>
        </p:nvCxnSpPr>
        <p:spPr>
          <a:xfrm>
            <a:off x="4606965" y="1851025"/>
            <a:ext cx="2226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072631" y="1851025"/>
            <a:ext cx="17846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3342215" y="1858521"/>
            <a:ext cx="2348841" cy="588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6833213" y="1883446"/>
            <a:ext cx="1204203" cy="65128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08102" y="4743551"/>
            <a:ext cx="439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100 examples in a mini-batch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099285" y="6214730"/>
            <a:ext cx="27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Repeat 20 times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5053883" y="2470838"/>
            <a:ext cx="4032887" cy="4241231"/>
            <a:chOff x="5201053" y="1759132"/>
            <a:chExt cx="4032887" cy="4241231"/>
          </a:xfrm>
        </p:grpSpPr>
        <p:sp>
          <p:nvSpPr>
            <p:cNvPr id="55" name="文字方塊 54"/>
            <p:cNvSpPr txBox="1"/>
            <p:nvPr/>
          </p:nvSpPr>
          <p:spPr>
            <a:xfrm>
              <a:off x="5201054" y="1759132"/>
              <a:ext cx="306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Wingdings" panose="05000000000000000000" pitchFamily="2" charset="2"/>
                <a:buChar char="Ø"/>
              </a:pPr>
              <a:r>
                <a:rPr lang="en-US" altLang="zh-TW" sz="2400" dirty="0"/>
                <a:t>Pick the 1</a:t>
              </a:r>
              <a:r>
                <a:rPr lang="en-US" altLang="zh-TW" sz="2400" baseline="30000" dirty="0"/>
                <a:t>st</a:t>
              </a:r>
              <a:r>
                <a:rPr lang="en-US" altLang="zh-TW" sz="2400" dirty="0"/>
                <a:t> batch</a:t>
              </a:r>
              <a:endParaRPr lang="zh-TW" altLang="en-US" sz="2400" baseline="300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214990" y="3136165"/>
              <a:ext cx="306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Wingdings" panose="05000000000000000000" pitchFamily="2" charset="2"/>
                <a:buChar char="Ø"/>
              </a:pPr>
              <a:r>
                <a:rPr lang="en-US" altLang="zh-TW" sz="2400" dirty="0"/>
                <a:t>Pick the 2</a:t>
              </a:r>
              <a:r>
                <a:rPr lang="en-US" altLang="zh-TW" sz="2400" baseline="30000" dirty="0"/>
                <a:t>nd</a:t>
              </a:r>
              <a:r>
                <a:rPr lang="en-US" altLang="zh-TW" sz="2400" dirty="0"/>
                <a:t> batch</a:t>
              </a:r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5795308" y="2244813"/>
                  <a:ext cx="25209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308" y="2244813"/>
                  <a:ext cx="252094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148" t="-1639" r="-484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5795308" y="3621097"/>
                  <a:ext cx="26010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′′=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308" y="3621097"/>
                  <a:ext cx="260109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17" t="-1667" r="-469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文字方塊 60"/>
            <p:cNvSpPr txBox="1"/>
            <p:nvPr/>
          </p:nvSpPr>
          <p:spPr>
            <a:xfrm>
              <a:off x="5726242" y="2614145"/>
              <a:ext cx="3507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Update parameters once</a:t>
              </a:r>
              <a:endParaRPr lang="zh-TW" altLang="en-US" sz="24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726242" y="3950553"/>
              <a:ext cx="3507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Update parameters once</a:t>
              </a:r>
              <a:endParaRPr lang="zh-TW" altLang="en-US" sz="2400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228849" y="4734287"/>
              <a:ext cx="3537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Wingdings" panose="05000000000000000000" pitchFamily="2" charset="2"/>
                <a:buChar char="Ø"/>
              </a:pPr>
              <a:r>
                <a:rPr lang="en-US" altLang="zh-TW" sz="2400" dirty="0"/>
                <a:t>Until all mini-batches have been picked</a:t>
              </a:r>
              <a:endParaRPr lang="zh-TW" altLang="en-US" sz="2400" baseline="30000" dirty="0"/>
            </a:p>
          </p:txBody>
        </p:sp>
        <p:sp>
          <p:nvSpPr>
            <p:cNvPr id="64" name="文字方塊 63"/>
            <p:cNvSpPr txBox="1"/>
            <p:nvPr/>
          </p:nvSpPr>
          <p:spPr>
            <a:xfrm rot="5400000">
              <a:off x="6523363" y="4589259"/>
              <a:ext cx="75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</a:t>
              </a:r>
              <a:endParaRPr lang="zh-TW" altLang="en-US" sz="2400" baseline="300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991271" y="5553202"/>
              <a:ext cx="2209169" cy="44716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one epoch</a:t>
              </a:r>
              <a:endParaRPr lang="zh-TW" altLang="en-US" sz="2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201053" y="1796342"/>
              <a:ext cx="3820463" cy="372802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518748" y="5150312"/>
            <a:ext cx="214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Batch size = 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00781" y="5618131"/>
            <a:ext cx="44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Stochastic gradient descent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箭號: 向右 36"/>
          <p:cNvSpPr/>
          <p:nvPr/>
        </p:nvSpPr>
        <p:spPr>
          <a:xfrm>
            <a:off x="2705962" y="5266771"/>
            <a:ext cx="495298" cy="351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3447103" y="462077"/>
            <a:ext cx="5527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Batch size influences both </a:t>
            </a:r>
            <a:r>
              <a:rPr lang="en-US" altLang="zh-TW" sz="2800" b="1" i="1" dirty="0"/>
              <a:t>speed</a:t>
            </a:r>
            <a:r>
              <a:rPr lang="en-US" altLang="zh-TW" sz="2800" dirty="0"/>
              <a:t> and </a:t>
            </a:r>
            <a:r>
              <a:rPr lang="en-US" altLang="zh-TW" sz="2800" b="1" i="1" dirty="0"/>
              <a:t>performance</a:t>
            </a:r>
            <a:r>
              <a:rPr lang="en-US" altLang="zh-TW" sz="2800" dirty="0"/>
              <a:t>. You have to tune it.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270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7" grpId="0"/>
      <p:bldP spid="68" grpId="0"/>
      <p:bldP spid="37" grpId="0" animBg="1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Smaller batch size means more updates in one epoch</a:t>
            </a:r>
          </a:p>
          <a:p>
            <a:pPr lvl="1"/>
            <a:r>
              <a:rPr lang="en-US" altLang="zh-TW" dirty="0"/>
              <a:t>E.g. 50000 examples</a:t>
            </a:r>
          </a:p>
          <a:p>
            <a:pPr lvl="1"/>
            <a:r>
              <a:rPr lang="en-US" altLang="zh-TW" dirty="0"/>
              <a:t>batch size = 1, 50000 updates in one epoch</a:t>
            </a:r>
          </a:p>
          <a:p>
            <a:pPr lvl="1"/>
            <a:r>
              <a:rPr lang="en-US" altLang="zh-TW" dirty="0"/>
              <a:t>batch size = 10, 5000 updates in one epoch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00" y="3298600"/>
            <a:ext cx="6139608" cy="330487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24727" y="4942754"/>
            <a:ext cx="3401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GTX 980 on MNIST with 50000 training examples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54704" y="3566816"/>
            <a:ext cx="9144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166s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2276" y="2512525"/>
            <a:ext cx="9144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166s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2276" y="2998763"/>
            <a:ext cx="9144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17s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06536" y="5166082"/>
            <a:ext cx="9144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17s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55216" y="2538063"/>
            <a:ext cx="119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epoch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55216" y="2979600"/>
            <a:ext cx="148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 epoch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97754" y="3558171"/>
            <a:ext cx="4923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Batch size = 1 or 10, update the same amount of times in the same period.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97754" y="4357787"/>
            <a:ext cx="404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Batch size = 10 is more stable 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8" y="2879213"/>
            <a:ext cx="638695" cy="5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8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/>
              <p:cNvSpPr txBox="1"/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>
            <p:extLst/>
          </p:nvPr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>
            <p:extLst/>
          </p:nvPr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>
            <p:extLst/>
          </p:nvPr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方程式" r:id="rId10" imgW="190440" imgH="228600" progId="Equation.3">
                  <p:embed/>
                </p:oleObj>
              </mc:Choice>
              <mc:Fallback>
                <p:oleObj name="方程式" r:id="rId10" imgW="190440" imgH="228600" progId="Equation.3">
                  <p:embed/>
                  <p:pic>
                    <p:nvPicPr>
                      <p:cNvPr id="1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- Matrix Operation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521225" y="45930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2727" y="4582414"/>
            <a:ext cx="1423980" cy="877076"/>
            <a:chOff x="3047770" y="5664328"/>
            <a:chExt cx="1423980" cy="877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1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3778163" y="566432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5934446" y="568681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1" name="矩形 140"/>
          <p:cNvSpPr/>
          <p:nvPr/>
        </p:nvSpPr>
        <p:spPr>
          <a:xfrm>
            <a:off x="4112961" y="570896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2" name="矩形 141"/>
          <p:cNvSpPr/>
          <p:nvPr/>
        </p:nvSpPr>
        <p:spPr>
          <a:xfrm>
            <a:off x="5013903" y="5685008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514543" y="5880611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/>
          <p:cNvSpPr/>
          <p:nvPr/>
        </p:nvSpPr>
        <p:spPr>
          <a:xfrm>
            <a:off x="6876409" y="570345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0" name="矩形 149"/>
          <p:cNvSpPr/>
          <p:nvPr/>
        </p:nvSpPr>
        <p:spPr>
          <a:xfrm>
            <a:off x="2825706" y="572560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6521219" y="589219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55" name="矩形 154"/>
          <p:cNvSpPr/>
          <p:nvPr/>
        </p:nvSpPr>
        <p:spPr>
          <a:xfrm>
            <a:off x="8091450" y="56850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156" name="矩形 155"/>
          <p:cNvSpPr/>
          <p:nvPr/>
        </p:nvSpPr>
        <p:spPr>
          <a:xfrm>
            <a:off x="1129407" y="571837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780895" y="5884466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60078" y="581905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4" name="矩形 173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7372935" y="577443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2601928" y="4813178"/>
            <a:ext cx="227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Forward pass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708241" y="4815545"/>
            <a:ext cx="389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(Backward pass is similar)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414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53" grpId="0"/>
      <p:bldP spid="85" grpId="0" animBg="1"/>
      <p:bldP spid="140" grpId="0" animBg="1"/>
      <p:bldP spid="141" grpId="0" animBg="1"/>
      <p:bldP spid="142" grpId="0" animBg="1"/>
      <p:bldP spid="146" grpId="0"/>
      <p:bldP spid="147" grpId="0"/>
      <p:bldP spid="149" grpId="0" animBg="1"/>
      <p:bldP spid="150" grpId="0" animBg="1"/>
      <p:bldP spid="152" grpId="0"/>
      <p:bldP spid="155" grpId="0" animBg="1"/>
      <p:bldP spid="156" grpId="0" animBg="1"/>
      <p:bldP spid="158" grpId="0"/>
      <p:bldP spid="8" grpId="0"/>
      <p:bldP spid="175" grpId="0"/>
      <p:bldP spid="176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- Matrix Operation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mini-batch is faster than stochastic gradient descent?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36528" y="3354746"/>
            <a:ext cx="1562100" cy="10683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54650" y="3389153"/>
            <a:ext cx="1562100" cy="1068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28650" y="2741334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Stochastic Gradient Descent</a:t>
            </a:r>
            <a:endParaRPr lang="zh-TW" altLang="en-US" sz="2400" b="1" i="1" u="sng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8650" y="4558622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Mini-batch</a:t>
            </a:r>
            <a:endParaRPr lang="zh-TW" altLang="en-US" sz="2400" b="1" i="1" u="sng" dirty="0"/>
          </a:p>
        </p:txBody>
      </p:sp>
      <p:sp>
        <p:nvSpPr>
          <p:cNvPr id="23" name="矩形 22"/>
          <p:cNvSpPr/>
          <p:nvPr/>
        </p:nvSpPr>
        <p:spPr>
          <a:xfrm>
            <a:off x="4276097" y="5137468"/>
            <a:ext cx="1320313" cy="12668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41282" y="4718526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matrix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28919" y="5362384"/>
            <a:ext cx="2502694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Practically, which one is faster?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448362" y="3673495"/>
                <a:ext cx="6051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62" y="3673495"/>
                <a:ext cx="6051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996835" y="3707901"/>
                <a:ext cx="6051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35" y="3707901"/>
                <a:ext cx="60510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/>
          <p:cNvGrpSpPr/>
          <p:nvPr/>
        </p:nvGrpSpPr>
        <p:grpSpPr>
          <a:xfrm>
            <a:off x="2550461" y="5227272"/>
            <a:ext cx="1562100" cy="1068387"/>
            <a:chOff x="2236136" y="5406286"/>
            <a:chExt cx="1562100" cy="1068387"/>
          </a:xfrm>
        </p:grpSpPr>
        <p:sp>
          <p:nvSpPr>
            <p:cNvPr id="19" name="矩形 18"/>
            <p:cNvSpPr/>
            <p:nvPr/>
          </p:nvSpPr>
          <p:spPr>
            <a:xfrm>
              <a:off x="2236136" y="5406286"/>
              <a:ext cx="1562100" cy="10683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759299" y="5731881"/>
                  <a:ext cx="6051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299" y="5731881"/>
                  <a:ext cx="60510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群組 6"/>
          <p:cNvGrpSpPr/>
          <p:nvPr/>
        </p:nvGrpSpPr>
        <p:grpSpPr>
          <a:xfrm>
            <a:off x="3678726" y="3369946"/>
            <a:ext cx="432000" cy="1068388"/>
            <a:chOff x="2456573" y="3474094"/>
            <a:chExt cx="432000" cy="1068388"/>
          </a:xfrm>
        </p:grpSpPr>
        <p:sp>
          <p:nvSpPr>
            <p:cNvPr id="5" name="矩形 4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2528954" y="3775317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954" y="3775317"/>
                  <a:ext cx="28341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/>
          <p:cNvGrpSpPr/>
          <p:nvPr/>
        </p:nvGrpSpPr>
        <p:grpSpPr>
          <a:xfrm>
            <a:off x="7150098" y="3389153"/>
            <a:ext cx="432000" cy="1068388"/>
            <a:chOff x="5210173" y="3458894"/>
            <a:chExt cx="432000" cy="1068388"/>
          </a:xfrm>
        </p:grpSpPr>
        <p:sp>
          <p:nvSpPr>
            <p:cNvPr id="15" name="矩形 14"/>
            <p:cNvSpPr/>
            <p:nvPr/>
          </p:nvSpPr>
          <p:spPr>
            <a:xfrm>
              <a:off x="5210173" y="34588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273673" y="3761544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673" y="3761544"/>
                  <a:ext cx="283411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群組 31"/>
          <p:cNvGrpSpPr/>
          <p:nvPr/>
        </p:nvGrpSpPr>
        <p:grpSpPr>
          <a:xfrm>
            <a:off x="4455729" y="5234559"/>
            <a:ext cx="432000" cy="1068388"/>
            <a:chOff x="2456573" y="3474094"/>
            <a:chExt cx="432000" cy="1068388"/>
          </a:xfrm>
        </p:grpSpPr>
        <p:sp>
          <p:nvSpPr>
            <p:cNvPr id="33" name="矩形 32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2567949" y="3765738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949" y="3765738"/>
                  <a:ext cx="283411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群組 34"/>
          <p:cNvGrpSpPr/>
          <p:nvPr/>
        </p:nvGrpSpPr>
        <p:grpSpPr>
          <a:xfrm>
            <a:off x="5003992" y="5234559"/>
            <a:ext cx="432000" cy="1068388"/>
            <a:chOff x="5210173" y="3458894"/>
            <a:chExt cx="432000" cy="1068388"/>
          </a:xfrm>
        </p:grpSpPr>
        <p:sp>
          <p:nvSpPr>
            <p:cNvPr id="36" name="矩形 35"/>
            <p:cNvSpPr/>
            <p:nvPr/>
          </p:nvSpPr>
          <p:spPr>
            <a:xfrm>
              <a:off x="5210173" y="34588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5257446" y="3747578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446" y="3747578"/>
                  <a:ext cx="28341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群組 40"/>
          <p:cNvGrpSpPr/>
          <p:nvPr/>
        </p:nvGrpSpPr>
        <p:grpSpPr>
          <a:xfrm>
            <a:off x="1184352" y="3336888"/>
            <a:ext cx="442314" cy="1068388"/>
            <a:chOff x="2456573" y="3474094"/>
            <a:chExt cx="442314" cy="1068388"/>
          </a:xfrm>
        </p:grpSpPr>
        <p:sp>
          <p:nvSpPr>
            <p:cNvPr id="42" name="矩形 41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字方塊 10"/>
          <p:cNvSpPr txBox="1"/>
          <p:nvPr/>
        </p:nvSpPr>
        <p:spPr>
          <a:xfrm>
            <a:off x="1488255" y="3638111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grpSp>
        <p:nvGrpSpPr>
          <p:cNvPr id="44" name="群組 43"/>
          <p:cNvGrpSpPr/>
          <p:nvPr/>
        </p:nvGrpSpPr>
        <p:grpSpPr>
          <a:xfrm>
            <a:off x="4646616" y="3373053"/>
            <a:ext cx="456173" cy="1068388"/>
            <a:chOff x="2456573" y="3474094"/>
            <a:chExt cx="456173" cy="1068388"/>
          </a:xfrm>
        </p:grpSpPr>
        <p:sp>
          <p:nvSpPr>
            <p:cNvPr id="45" name="矩形 44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2480833" y="3772210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833" y="3772210"/>
                  <a:ext cx="431913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字方塊 46"/>
          <p:cNvSpPr txBox="1"/>
          <p:nvPr/>
        </p:nvSpPr>
        <p:spPr>
          <a:xfrm>
            <a:off x="4950519" y="3674276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542635" y="3648356"/>
            <a:ext cx="103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927644" y="5215050"/>
            <a:ext cx="442314" cy="1068388"/>
            <a:chOff x="2456573" y="3474094"/>
            <a:chExt cx="442314" cy="1068388"/>
          </a:xfrm>
        </p:grpSpPr>
        <p:sp>
          <p:nvSpPr>
            <p:cNvPr id="50" name="矩形 49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文字方塊 51"/>
          <p:cNvSpPr txBox="1"/>
          <p:nvPr/>
        </p:nvSpPr>
        <p:spPr>
          <a:xfrm>
            <a:off x="1992574" y="5516273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grpSp>
        <p:nvGrpSpPr>
          <p:cNvPr id="53" name="群組 52"/>
          <p:cNvGrpSpPr/>
          <p:nvPr/>
        </p:nvGrpSpPr>
        <p:grpSpPr>
          <a:xfrm>
            <a:off x="1459278" y="5227272"/>
            <a:ext cx="442314" cy="1068388"/>
            <a:chOff x="2456573" y="3474094"/>
            <a:chExt cx="442314" cy="1068388"/>
          </a:xfrm>
        </p:grpSpPr>
        <p:sp>
          <p:nvSpPr>
            <p:cNvPr id="54" name="矩形 53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矩形 55"/>
          <p:cNvSpPr/>
          <p:nvPr/>
        </p:nvSpPr>
        <p:spPr>
          <a:xfrm>
            <a:off x="792291" y="5110532"/>
            <a:ext cx="1216585" cy="12668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62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3" grpId="0" animBg="1"/>
      <p:bldP spid="24" grpId="0"/>
      <p:bldP spid="25" grpId="0" animBg="1"/>
      <p:bldP spid="6" grpId="0"/>
      <p:bldP spid="26" grpId="0"/>
      <p:bldP spid="11" grpId="0"/>
      <p:bldP spid="47" grpId="0"/>
      <p:bldP spid="48" grpId="0"/>
      <p:bldP spid="52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Larger batch size yields more efficient computation.</a:t>
            </a:r>
          </a:p>
          <a:p>
            <a:pPr lvl="1"/>
            <a:r>
              <a:rPr lang="en-US" altLang="zh-TW" sz="2800" dirty="0"/>
              <a:t>However, it can yield worse performance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02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52681" y="1654279"/>
            <a:ext cx="421911" cy="671513"/>
            <a:chOff x="510563" y="3417283"/>
            <a:chExt cx="421911" cy="671513"/>
          </a:xfrm>
        </p:grpSpPr>
        <p:sp>
          <p:nvSpPr>
            <p:cNvPr id="5" name="矩形 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552606" y="1656850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 rot="5400000">
            <a:off x="1775124" y="3199586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121223" y="199003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21472" y="198482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2919987" y="1654279"/>
            <a:ext cx="428323" cy="671513"/>
            <a:chOff x="507357" y="3417283"/>
            <a:chExt cx="428323" cy="671513"/>
          </a:xfrm>
        </p:grpSpPr>
        <p:sp>
          <p:nvSpPr>
            <p:cNvPr id="12" name="矩形 1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3938031" y="1654279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27590" y="1827882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90" y="1827882"/>
                <a:ext cx="39145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462" t="-18333" r="-476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-右雙向箭號 15"/>
          <p:cNvSpPr/>
          <p:nvPr/>
        </p:nvSpPr>
        <p:spPr>
          <a:xfrm>
            <a:off x="3279617" y="1946253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421190" y="2140987"/>
                <a:ext cx="3124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90" y="2140987"/>
                <a:ext cx="31245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529" r="-980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703667" y="2462244"/>
            <a:ext cx="526106" cy="671513"/>
            <a:chOff x="458466" y="3417283"/>
            <a:chExt cx="526106" cy="671513"/>
          </a:xfrm>
        </p:grpSpPr>
        <p:sp>
          <p:nvSpPr>
            <p:cNvPr id="19" name="矩形 1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555690" y="2456420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1121346" y="279799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521595" y="2792792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2870974" y="2462244"/>
            <a:ext cx="532518" cy="671513"/>
            <a:chOff x="455261" y="3417283"/>
            <a:chExt cx="532518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3941114" y="2462244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941114" y="2624252"/>
                <a:ext cx="527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14" y="2624252"/>
                <a:ext cx="52790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953" t="-16393" r="-3372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-右雙向箭號 28"/>
          <p:cNvSpPr/>
          <p:nvPr/>
        </p:nvSpPr>
        <p:spPr>
          <a:xfrm>
            <a:off x="3277339" y="2727813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420628" y="2984862"/>
                <a:ext cx="448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28" y="2984862"/>
                <a:ext cx="4489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216" t="-1667" r="-540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群組 34"/>
          <p:cNvGrpSpPr/>
          <p:nvPr/>
        </p:nvGrpSpPr>
        <p:grpSpPr>
          <a:xfrm>
            <a:off x="738688" y="4094138"/>
            <a:ext cx="421910" cy="671513"/>
            <a:chOff x="510564" y="3417283"/>
            <a:chExt cx="421910" cy="671513"/>
          </a:xfrm>
        </p:grpSpPr>
        <p:sp>
          <p:nvSpPr>
            <p:cNvPr id="36" name="矩形 3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38" name="矩形 37"/>
          <p:cNvSpPr/>
          <p:nvPr/>
        </p:nvSpPr>
        <p:spPr>
          <a:xfrm>
            <a:off x="1538612" y="4096709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 rot="5400000">
            <a:off x="1760369" y="5784446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107229" y="4429893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507478" y="4424686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2905994" y="4094138"/>
            <a:ext cx="428322" cy="671513"/>
            <a:chOff x="507358" y="3417283"/>
            <a:chExt cx="428322" cy="671513"/>
          </a:xfrm>
        </p:grpSpPr>
        <p:sp>
          <p:nvSpPr>
            <p:cNvPr id="43" name="矩形 42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7358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3924037" y="4094138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913596" y="4267741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596" y="4267741"/>
                <a:ext cx="39805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8462" t="-1639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左-右雙向箭號 46"/>
          <p:cNvSpPr/>
          <p:nvPr/>
        </p:nvSpPr>
        <p:spPr>
          <a:xfrm>
            <a:off x="3265623" y="4386112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407196" y="4580846"/>
                <a:ext cx="3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196" y="4580846"/>
                <a:ext cx="31906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3077" r="-961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704187" y="5047243"/>
            <a:ext cx="526106" cy="671513"/>
            <a:chOff x="458466" y="3417283"/>
            <a:chExt cx="526106" cy="671513"/>
          </a:xfrm>
        </p:grpSpPr>
        <p:sp>
          <p:nvSpPr>
            <p:cNvPr id="50" name="矩形 49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52" name="矩形 51"/>
          <p:cNvSpPr/>
          <p:nvPr/>
        </p:nvSpPr>
        <p:spPr>
          <a:xfrm>
            <a:off x="1556210" y="5041419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1121866" y="538299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2522115" y="537779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2871494" y="5047243"/>
            <a:ext cx="532518" cy="671513"/>
            <a:chOff x="455261" y="3417283"/>
            <a:chExt cx="532518" cy="671513"/>
          </a:xfrm>
        </p:grpSpPr>
        <p:sp>
          <p:nvSpPr>
            <p:cNvPr id="56" name="矩形 5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3941634" y="504724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41634" y="5209251"/>
                <a:ext cx="521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634" y="5209251"/>
                <a:ext cx="52129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4118" t="-18333" r="-352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-右雙向箭號 59"/>
          <p:cNvSpPr/>
          <p:nvPr/>
        </p:nvSpPr>
        <p:spPr>
          <a:xfrm>
            <a:off x="3277859" y="5312812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3421148" y="5569861"/>
                <a:ext cx="442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148" y="5569861"/>
                <a:ext cx="44230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438" t="-1667" r="-547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/>
          <p:cNvSpPr txBox="1"/>
          <p:nvPr/>
        </p:nvSpPr>
        <p:spPr>
          <a:xfrm rot="16200000">
            <a:off x="-385170" y="2452111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 rot="16200000">
            <a:off x="-393881" y="4922906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3667" y="1510725"/>
            <a:ext cx="3718004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703667" y="4007827"/>
            <a:ext cx="3718004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817569" y="285043"/>
            <a:ext cx="7767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Shuffle the training examples for each epoch</a:t>
            </a:r>
            <a:endParaRPr lang="zh-TW" altLang="en-US" sz="3200" b="1" i="1" u="sng" dirty="0"/>
          </a:p>
        </p:txBody>
      </p:sp>
      <p:sp>
        <p:nvSpPr>
          <p:cNvPr id="67" name="矩形 66"/>
          <p:cNvSpPr/>
          <p:nvPr/>
        </p:nvSpPr>
        <p:spPr>
          <a:xfrm>
            <a:off x="1894120" y="957909"/>
            <a:ext cx="133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u="sng" dirty="0"/>
              <a:t>Epoch 1</a:t>
            </a:r>
            <a:endParaRPr lang="zh-TW" altLang="en-US" sz="2800" b="1" i="1" u="sng" dirty="0"/>
          </a:p>
        </p:txBody>
      </p:sp>
      <p:grpSp>
        <p:nvGrpSpPr>
          <p:cNvPr id="131" name="群組 130"/>
          <p:cNvGrpSpPr/>
          <p:nvPr/>
        </p:nvGrpSpPr>
        <p:grpSpPr>
          <a:xfrm>
            <a:off x="5219737" y="1645914"/>
            <a:ext cx="421911" cy="671513"/>
            <a:chOff x="510563" y="3417283"/>
            <a:chExt cx="421911" cy="671513"/>
          </a:xfrm>
        </p:grpSpPr>
        <p:sp>
          <p:nvSpPr>
            <p:cNvPr id="132" name="矩形 13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34" name="矩形 133"/>
          <p:cNvSpPr/>
          <p:nvPr/>
        </p:nvSpPr>
        <p:spPr>
          <a:xfrm>
            <a:off x="6019662" y="164848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 rot="5400000">
            <a:off x="6242180" y="3191221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36" name="直線單箭頭接點 135"/>
          <p:cNvCxnSpPr/>
          <p:nvPr/>
        </p:nvCxnSpPr>
        <p:spPr>
          <a:xfrm flipV="1">
            <a:off x="5588279" y="198166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6988528" y="1976462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群組 137"/>
          <p:cNvGrpSpPr/>
          <p:nvPr/>
        </p:nvGrpSpPr>
        <p:grpSpPr>
          <a:xfrm>
            <a:off x="7387043" y="1645914"/>
            <a:ext cx="428323" cy="671513"/>
            <a:chOff x="507357" y="3417283"/>
            <a:chExt cx="428323" cy="671513"/>
          </a:xfrm>
        </p:grpSpPr>
        <p:sp>
          <p:nvSpPr>
            <p:cNvPr id="139" name="矩形 13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41" name="矩形 140"/>
          <p:cNvSpPr/>
          <p:nvPr/>
        </p:nvSpPr>
        <p:spPr>
          <a:xfrm>
            <a:off x="8405087" y="1645914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8394646" y="1819517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646" y="1819517"/>
                <a:ext cx="39145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750" t="-16393" r="-5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左-右雙向箭號 142"/>
          <p:cNvSpPr/>
          <p:nvPr/>
        </p:nvSpPr>
        <p:spPr>
          <a:xfrm>
            <a:off x="7746673" y="193788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/>
              <p:cNvSpPr txBox="1"/>
              <p:nvPr/>
            </p:nvSpPr>
            <p:spPr>
              <a:xfrm>
                <a:off x="7888246" y="2132622"/>
                <a:ext cx="3124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46" y="2132622"/>
                <a:ext cx="31245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3529" r="-980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群組 144"/>
          <p:cNvGrpSpPr/>
          <p:nvPr/>
        </p:nvGrpSpPr>
        <p:grpSpPr>
          <a:xfrm>
            <a:off x="5170723" y="2453879"/>
            <a:ext cx="526106" cy="671513"/>
            <a:chOff x="458466" y="3417283"/>
            <a:chExt cx="526106" cy="671513"/>
          </a:xfrm>
        </p:grpSpPr>
        <p:sp>
          <p:nvSpPr>
            <p:cNvPr id="146" name="矩形 14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148" name="矩形 147"/>
          <p:cNvSpPr/>
          <p:nvPr/>
        </p:nvSpPr>
        <p:spPr>
          <a:xfrm>
            <a:off x="6022746" y="244805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149" name="直線單箭頭接點 148"/>
          <p:cNvCxnSpPr/>
          <p:nvPr/>
        </p:nvCxnSpPr>
        <p:spPr>
          <a:xfrm flipV="1">
            <a:off x="5588402" y="278963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V="1">
            <a:off x="6988651" y="278442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7338030" y="2453879"/>
            <a:ext cx="532518" cy="671513"/>
            <a:chOff x="455261" y="3417283"/>
            <a:chExt cx="532518" cy="671513"/>
          </a:xfrm>
        </p:grpSpPr>
        <p:sp>
          <p:nvSpPr>
            <p:cNvPr id="152" name="矩形 15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154" name="矩形 153"/>
          <p:cNvSpPr/>
          <p:nvPr/>
        </p:nvSpPr>
        <p:spPr>
          <a:xfrm>
            <a:off x="8408170" y="2453879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/>
              <p:cNvSpPr txBox="1"/>
              <p:nvPr/>
            </p:nvSpPr>
            <p:spPr>
              <a:xfrm>
                <a:off x="8408170" y="2615887"/>
                <a:ext cx="527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5" name="文字方塊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170" y="2615887"/>
                <a:ext cx="52790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3793" t="-16393" r="-3333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左-右雙向箭號 155"/>
          <p:cNvSpPr/>
          <p:nvPr/>
        </p:nvSpPr>
        <p:spPr>
          <a:xfrm>
            <a:off x="7744395" y="27194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/>
              <p:cNvSpPr txBox="1"/>
              <p:nvPr/>
            </p:nvSpPr>
            <p:spPr>
              <a:xfrm>
                <a:off x="7887684" y="2976497"/>
                <a:ext cx="442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7" name="文字方塊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684" y="2976497"/>
                <a:ext cx="4423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694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群組 157"/>
          <p:cNvGrpSpPr/>
          <p:nvPr/>
        </p:nvGrpSpPr>
        <p:grpSpPr>
          <a:xfrm>
            <a:off x="5205744" y="4085773"/>
            <a:ext cx="421910" cy="671513"/>
            <a:chOff x="510564" y="3417283"/>
            <a:chExt cx="421910" cy="671513"/>
          </a:xfrm>
        </p:grpSpPr>
        <p:sp>
          <p:nvSpPr>
            <p:cNvPr id="159" name="矩形 15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161" name="矩形 160"/>
          <p:cNvSpPr/>
          <p:nvPr/>
        </p:nvSpPr>
        <p:spPr>
          <a:xfrm>
            <a:off x="6005668" y="4088344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162" name="文字方塊 161"/>
          <p:cNvSpPr txBox="1"/>
          <p:nvPr/>
        </p:nvSpPr>
        <p:spPr>
          <a:xfrm rot="5400000">
            <a:off x="6227425" y="5776081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63" name="直線單箭頭接點 162"/>
          <p:cNvCxnSpPr/>
          <p:nvPr/>
        </p:nvCxnSpPr>
        <p:spPr>
          <a:xfrm flipV="1">
            <a:off x="5574285" y="442152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flipV="1">
            <a:off x="6974534" y="441632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群組 164"/>
          <p:cNvGrpSpPr/>
          <p:nvPr/>
        </p:nvGrpSpPr>
        <p:grpSpPr>
          <a:xfrm>
            <a:off x="7373050" y="4085773"/>
            <a:ext cx="428322" cy="671513"/>
            <a:chOff x="507358" y="3417283"/>
            <a:chExt cx="428322" cy="671513"/>
          </a:xfrm>
        </p:grpSpPr>
        <p:sp>
          <p:nvSpPr>
            <p:cNvPr id="166" name="矩形 16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507358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168" name="矩形 167"/>
          <p:cNvSpPr/>
          <p:nvPr/>
        </p:nvSpPr>
        <p:spPr>
          <a:xfrm>
            <a:off x="8391093" y="408577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/>
              <p:cNvSpPr txBox="1"/>
              <p:nvPr/>
            </p:nvSpPr>
            <p:spPr>
              <a:xfrm>
                <a:off x="8380652" y="4259376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9" name="文字方塊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52" y="4259376"/>
                <a:ext cx="39805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8462" t="-18333" r="-476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左-右雙向箭號 169"/>
          <p:cNvSpPr/>
          <p:nvPr/>
        </p:nvSpPr>
        <p:spPr>
          <a:xfrm>
            <a:off x="7732679" y="4377747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字方塊 170"/>
              <p:cNvSpPr txBox="1"/>
              <p:nvPr/>
            </p:nvSpPr>
            <p:spPr>
              <a:xfrm>
                <a:off x="7874252" y="4572481"/>
                <a:ext cx="3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1" name="文字方塊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252" y="4572481"/>
                <a:ext cx="31906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23077" r="-961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群組 171"/>
          <p:cNvGrpSpPr/>
          <p:nvPr/>
        </p:nvGrpSpPr>
        <p:grpSpPr>
          <a:xfrm>
            <a:off x="5171243" y="5038878"/>
            <a:ext cx="526106" cy="671513"/>
            <a:chOff x="458466" y="3417283"/>
            <a:chExt cx="526106" cy="671513"/>
          </a:xfrm>
        </p:grpSpPr>
        <p:sp>
          <p:nvSpPr>
            <p:cNvPr id="173" name="矩形 172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175" name="矩形 174"/>
          <p:cNvSpPr/>
          <p:nvPr/>
        </p:nvSpPr>
        <p:spPr>
          <a:xfrm>
            <a:off x="6023266" y="5033054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176" name="直線單箭頭接點 175"/>
          <p:cNvCxnSpPr/>
          <p:nvPr/>
        </p:nvCxnSpPr>
        <p:spPr>
          <a:xfrm flipV="1">
            <a:off x="5588922" y="5374633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V="1">
            <a:off x="6989171" y="5369426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/>
          <p:cNvGrpSpPr/>
          <p:nvPr/>
        </p:nvGrpSpPr>
        <p:grpSpPr>
          <a:xfrm>
            <a:off x="7338550" y="5038878"/>
            <a:ext cx="532518" cy="671513"/>
            <a:chOff x="455261" y="3417283"/>
            <a:chExt cx="532518" cy="671513"/>
          </a:xfrm>
        </p:grpSpPr>
        <p:sp>
          <p:nvSpPr>
            <p:cNvPr id="179" name="矩形 17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181" name="矩形 180"/>
          <p:cNvSpPr/>
          <p:nvPr/>
        </p:nvSpPr>
        <p:spPr>
          <a:xfrm>
            <a:off x="8408690" y="5038878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/>
              <p:cNvSpPr txBox="1"/>
              <p:nvPr/>
            </p:nvSpPr>
            <p:spPr>
              <a:xfrm>
                <a:off x="8408690" y="5200886"/>
                <a:ext cx="521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2" name="文字方塊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690" y="5200886"/>
                <a:ext cx="521297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953" t="-16393" r="-3488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左-右雙向箭號 182"/>
          <p:cNvSpPr/>
          <p:nvPr/>
        </p:nvSpPr>
        <p:spPr>
          <a:xfrm>
            <a:off x="7744915" y="5304447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字方塊 183"/>
              <p:cNvSpPr txBox="1"/>
              <p:nvPr/>
            </p:nvSpPr>
            <p:spPr>
              <a:xfrm>
                <a:off x="7888204" y="5561496"/>
                <a:ext cx="448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4" name="文字方塊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04" y="5561496"/>
                <a:ext cx="448905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6216" r="-540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文字方塊 184"/>
          <p:cNvSpPr txBox="1"/>
          <p:nvPr/>
        </p:nvSpPr>
        <p:spPr>
          <a:xfrm rot="16200000">
            <a:off x="4081886" y="2443746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6" name="文字方塊 185"/>
          <p:cNvSpPr txBox="1"/>
          <p:nvPr/>
        </p:nvSpPr>
        <p:spPr>
          <a:xfrm rot="16200000">
            <a:off x="4073175" y="4914541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5170723" y="1502360"/>
            <a:ext cx="3718004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/>
          <p:cNvSpPr/>
          <p:nvPr/>
        </p:nvSpPr>
        <p:spPr>
          <a:xfrm>
            <a:off x="5170723" y="3999462"/>
            <a:ext cx="3718004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6361176" y="949544"/>
            <a:ext cx="133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i="1" u="sng" dirty="0"/>
              <a:t>Epoch 2</a:t>
            </a:r>
            <a:endParaRPr lang="zh-TW" altLang="en-US" sz="2800" b="1" i="1" u="sng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1248355" y="3552017"/>
            <a:ext cx="689074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Don’t worry. This is the default of </a:t>
            </a:r>
            <a:r>
              <a:rPr lang="en-US" altLang="zh-TW" sz="2800" dirty="0" err="1">
                <a:solidFill>
                  <a:schemeClr val="bg1"/>
                </a:solidFill>
              </a:rPr>
              <a:t>Keras</a:t>
            </a:r>
            <a:r>
              <a:rPr lang="en-US" altLang="zh-TW" sz="2800" dirty="0">
                <a:solidFill>
                  <a:schemeClr val="bg1"/>
                </a:solidFill>
              </a:rPr>
              <a:t>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8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 animBg="1"/>
      <p:bldP spid="15" grpId="0"/>
      <p:bldP spid="16" grpId="0" animBg="1"/>
      <p:bldP spid="17" grpId="0"/>
      <p:bldP spid="21" grpId="0" animBg="1"/>
      <p:bldP spid="27" grpId="0" animBg="1"/>
      <p:bldP spid="28" grpId="0"/>
      <p:bldP spid="29" grpId="0" animBg="1"/>
      <p:bldP spid="30" grpId="0"/>
      <p:bldP spid="38" grpId="0" animBg="1"/>
      <p:bldP spid="39" grpId="0"/>
      <p:bldP spid="45" grpId="0" animBg="1"/>
      <p:bldP spid="46" grpId="0"/>
      <p:bldP spid="47" grpId="0" animBg="1"/>
      <p:bldP spid="48" grpId="0"/>
      <p:bldP spid="52" grpId="0" animBg="1"/>
      <p:bldP spid="58" grpId="0" animBg="1"/>
      <p:bldP spid="59" grpId="0"/>
      <p:bldP spid="60" grpId="0" animBg="1"/>
      <p:bldP spid="61" grpId="0"/>
      <p:bldP spid="62" grpId="0"/>
      <p:bldP spid="63" grpId="0"/>
      <p:bldP spid="64" grpId="0" animBg="1"/>
      <p:bldP spid="65" grpId="0" animBg="1"/>
      <p:bldP spid="67" grpId="0"/>
      <p:bldP spid="134" grpId="0" animBg="1"/>
      <p:bldP spid="135" grpId="0"/>
      <p:bldP spid="141" grpId="0" animBg="1"/>
      <p:bldP spid="142" grpId="0"/>
      <p:bldP spid="143" grpId="0" animBg="1"/>
      <p:bldP spid="144" grpId="0"/>
      <p:bldP spid="148" grpId="0" animBg="1"/>
      <p:bldP spid="154" grpId="0" animBg="1"/>
      <p:bldP spid="155" grpId="0"/>
      <p:bldP spid="156" grpId="0" animBg="1"/>
      <p:bldP spid="157" grpId="0"/>
      <p:bldP spid="161" grpId="0" animBg="1"/>
      <p:bldP spid="162" grpId="0"/>
      <p:bldP spid="168" grpId="0" animBg="1"/>
      <p:bldP spid="169" grpId="0"/>
      <p:bldP spid="170" grpId="0" animBg="1"/>
      <p:bldP spid="171" grpId="0"/>
      <p:bldP spid="175" grpId="0" animBg="1"/>
      <p:bldP spid="181" grpId="0" animBg="1"/>
      <p:bldP spid="182" grpId="0"/>
      <p:bldP spid="183" grpId="0" animBg="1"/>
      <p:bldP spid="184" grpId="0"/>
      <p:bldP spid="185" grpId="0"/>
      <p:bldP spid="186" grpId="0"/>
      <p:bldP spid="187" grpId="0" animBg="1"/>
      <p:bldP spid="188" grpId="0" animBg="1"/>
      <p:bldP spid="189" grpId="0"/>
      <p:bldP spid="1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48" y="2170473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85" y="2644978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keras.io/img/keras-logo-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82" y="4595696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86134" y="5578778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573425" y="543460"/>
            <a:ext cx="609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http://speech.ee.ntu.edu.tw/~tlkagk/courses/MLDS_2015_2/Lecture/Theano%20DNN.ecm.mp4/index.html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2573425" y="1179294"/>
            <a:ext cx="6120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http://speech.ee.ntu.edu.tw/~tlkagk/courses/MLDS_2015_2/Lecture/RNN%20training%20(v6).ecm.mp4/index.html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048731" y="2355068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flexible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75576" y="2855814"/>
            <a:ext cx="207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some effort to learn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68774" y="4371849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94108" y="4809400"/>
            <a:ext cx="351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(still have some flexibility)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68774" y="5251640"/>
            <a:ext cx="43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modify it if you can write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3002095" y="1629437"/>
            <a:ext cx="588208" cy="450805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28650" y="4536159"/>
            <a:ext cx="19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Interface of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07575" y="2644978"/>
            <a:ext cx="94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2598825" y="184871"/>
            <a:ext cx="3354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you want to learn </a:t>
            </a:r>
            <a:r>
              <a:rPr lang="en-US" altLang="zh-TW" dirty="0" err="1"/>
              <a:t>theano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67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54" y="1955218"/>
            <a:ext cx="2130022" cy="21164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71962" y="162449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88859" y="1652138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57247" y="236983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63065" y="179950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375764" y="1704252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764" y="1704252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3381060" y="2286981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060" y="2286981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橢圓 14"/>
          <p:cNvSpPr/>
          <p:nvPr/>
        </p:nvSpPr>
        <p:spPr>
          <a:xfrm>
            <a:off x="4569072" y="163549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571414" y="241406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559781" y="364208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 rot="5400000">
            <a:off x="4557034" y="30643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366772" y="376758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3363793" y="3670721"/>
          <a:ext cx="4079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793" y="3670721"/>
                        <a:ext cx="4079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 rot="5400000">
            <a:off x="3242704" y="305253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3709672" y="1922578"/>
            <a:ext cx="859400" cy="29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05965" y="1970952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705965" y="1970952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733485" y="1922578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700147" y="2541281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700147" y="2541281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0" idx="3"/>
          </p:cNvCxnSpPr>
          <p:nvPr/>
        </p:nvCxnSpPr>
        <p:spPr>
          <a:xfrm flipV="1">
            <a:off x="3771780" y="1922578"/>
            <a:ext cx="797292" cy="19926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0" idx="3"/>
          </p:cNvCxnSpPr>
          <p:nvPr/>
        </p:nvCxnSpPr>
        <p:spPr>
          <a:xfrm flipV="1">
            <a:off x="3771780" y="2701148"/>
            <a:ext cx="799634" cy="1214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653010" y="3929160"/>
            <a:ext cx="906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/>
        </p:nvSpPr>
        <p:spPr>
          <a:xfrm>
            <a:off x="889785" y="1713533"/>
            <a:ext cx="2456341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1023136" y="1886474"/>
            <a:ext cx="2322478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2756685" y="3929582"/>
            <a:ext cx="554953" cy="268965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1532" y="4668603"/>
            <a:ext cx="2015888" cy="2002882"/>
          </a:xfrm>
          <a:prstGeom prst="rect">
            <a:avLst/>
          </a:prstGeom>
        </p:spPr>
      </p:pic>
      <p:grpSp>
        <p:nvGrpSpPr>
          <p:cNvPr id="42" name="群組 41"/>
          <p:cNvGrpSpPr/>
          <p:nvPr/>
        </p:nvGrpSpPr>
        <p:grpSpPr>
          <a:xfrm>
            <a:off x="4643125" y="1782904"/>
            <a:ext cx="368386" cy="251078"/>
            <a:chOff x="5256060" y="5559685"/>
            <a:chExt cx="368386" cy="251078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5256060" y="5784342"/>
              <a:ext cx="2453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5461804" y="5559685"/>
              <a:ext cx="162642" cy="251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4654569" y="2545358"/>
            <a:ext cx="368386" cy="251078"/>
            <a:chOff x="5256060" y="5559685"/>
            <a:chExt cx="368386" cy="251078"/>
          </a:xfrm>
        </p:grpSpPr>
        <p:cxnSp>
          <p:nvCxnSpPr>
            <p:cNvPr id="44" name="直線接點 43"/>
            <p:cNvCxnSpPr/>
            <p:nvPr/>
          </p:nvCxnSpPr>
          <p:spPr>
            <a:xfrm>
              <a:off x="5256060" y="5784342"/>
              <a:ext cx="2453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5461804" y="5559685"/>
              <a:ext cx="162642" cy="251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/>
          <p:cNvGrpSpPr/>
          <p:nvPr/>
        </p:nvGrpSpPr>
        <p:grpSpPr>
          <a:xfrm>
            <a:off x="4643125" y="3764932"/>
            <a:ext cx="368386" cy="251078"/>
            <a:chOff x="5256060" y="5559685"/>
            <a:chExt cx="368386" cy="251078"/>
          </a:xfrm>
        </p:grpSpPr>
        <p:cxnSp>
          <p:nvCxnSpPr>
            <p:cNvPr id="47" name="直線接點 46"/>
            <p:cNvCxnSpPr/>
            <p:nvPr/>
          </p:nvCxnSpPr>
          <p:spPr>
            <a:xfrm>
              <a:off x="5256060" y="5784342"/>
              <a:ext cx="2453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5461804" y="5559685"/>
              <a:ext cx="162642" cy="251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48"/>
          <p:cNvSpPr txBox="1"/>
          <p:nvPr/>
        </p:nvSpPr>
        <p:spPr>
          <a:xfrm>
            <a:off x="454053" y="5064720"/>
            <a:ext cx="318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Arranging the weights according to the pixels they connected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531482" y="4550366"/>
            <a:ext cx="228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Red: positive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31482" y="4961493"/>
            <a:ext cx="21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Blue: negative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60141" y="5555935"/>
            <a:ext cx="421324" cy="901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5432129" y="1749680"/>
            <a:ext cx="308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did the neuron has the largest output?</a:t>
            </a:r>
            <a:endParaRPr lang="zh-TW" altLang="en-US" sz="2400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1482" y="2657998"/>
            <a:ext cx="2836830" cy="513564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7361" y="3209754"/>
            <a:ext cx="2723181" cy="537470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7361" y="3746145"/>
            <a:ext cx="2723181" cy="539729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4033743" y="5189100"/>
            <a:ext cx="257055" cy="641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5531482" y="5406378"/>
            <a:ext cx="325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neurons in the first layer usually detect part of the digits.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10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 animBg="1"/>
      <p:bldP spid="53" grpId="0"/>
      <p:bldP spid="59" grpId="0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23" y="176440"/>
            <a:ext cx="5462652" cy="2305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30" y="726633"/>
            <a:ext cx="1467499" cy="14581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18592" y="493486"/>
            <a:ext cx="725714" cy="1988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9" y="1169308"/>
            <a:ext cx="5234165" cy="5055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3526971" y="176440"/>
            <a:ext cx="2820306" cy="273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94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23" y="176440"/>
            <a:ext cx="5462652" cy="2305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30" y="726633"/>
            <a:ext cx="1467499" cy="14581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26971" y="176440"/>
            <a:ext cx="2820306" cy="273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34592" y="464456"/>
            <a:ext cx="725714" cy="20170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37" y="1328965"/>
            <a:ext cx="5313909" cy="5132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26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23" y="176440"/>
            <a:ext cx="5462652" cy="2305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30" y="726633"/>
            <a:ext cx="1467499" cy="14581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26971" y="176440"/>
            <a:ext cx="2820306" cy="273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21563" y="449942"/>
            <a:ext cx="725714" cy="20315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49" y="1297364"/>
            <a:ext cx="5284880" cy="5104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25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another task</a:t>
            </a:r>
            <a:endParaRPr lang="zh-TW" altLang="en-US" dirty="0"/>
          </a:p>
        </p:txBody>
      </p:sp>
      <p:pic>
        <p:nvPicPr>
          <p:cNvPr id="34818" name="Picture 2" descr="http://top-breaking-news.com/wp-content/uploads/2016/03/Twitter-ne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7" y="2424793"/>
            <a:ext cx="5002893" cy="3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8094" y="6127233"/>
            <a:ext cx="312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http://top-breaking-news.com/</a:t>
            </a:r>
          </a:p>
        </p:txBody>
      </p:sp>
      <p:sp>
        <p:nvSpPr>
          <p:cNvPr id="6" name="矩形 5"/>
          <p:cNvSpPr/>
          <p:nvPr/>
        </p:nvSpPr>
        <p:spPr>
          <a:xfrm>
            <a:off x="4728190" y="2105191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6534552" y="2446671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59" y="1979869"/>
            <a:ext cx="274307" cy="149469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28873" y="2446672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65" y="2017672"/>
            <a:ext cx="292260" cy="151093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686947" y="145052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政治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686947" y="3482291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體育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165445" y="1769821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152413" y="2361832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65445" y="3349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84079" y="2105191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經濟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2831732" y="2468109"/>
            <a:ext cx="971011" cy="550862"/>
          </a:xfrm>
          <a:custGeom>
            <a:avLst/>
            <a:gdLst>
              <a:gd name="connsiteX0" fmla="*/ 245297 w 971011"/>
              <a:gd name="connsiteY0" fmla="*/ 550862 h 550862"/>
              <a:gd name="connsiteX1" fmla="*/ 42097 w 971011"/>
              <a:gd name="connsiteY1" fmla="*/ 42862 h 550862"/>
              <a:gd name="connsiteX2" fmla="*/ 971011 w 971011"/>
              <a:gd name="connsiteY2" fmla="*/ 28348 h 5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1" h="550862">
                <a:moveTo>
                  <a:pt x="245297" y="550862"/>
                </a:moveTo>
                <a:cubicBezTo>
                  <a:pt x="83221" y="340405"/>
                  <a:pt x="-78855" y="129948"/>
                  <a:pt x="42097" y="42862"/>
                </a:cubicBezTo>
                <a:cubicBezTo>
                  <a:pt x="163049" y="-44224"/>
                  <a:pt x="971011" y="28348"/>
                  <a:pt x="971011" y="2834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812659" y="3896187"/>
            <a:ext cx="34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“president” in document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44189" y="1643526"/>
            <a:ext cx="310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“stock” in document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3973357" y="3331948"/>
            <a:ext cx="1088158" cy="587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40473" y="189396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96" y="4738432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60" y="4751429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90" y="4769276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4787121" y="583269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體育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077672" y="583511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政治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422215" y="586029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財經</a:t>
            </a:r>
          </a:p>
        </p:txBody>
      </p:sp>
    </p:spTree>
    <p:extLst>
      <p:ext uri="{BB962C8B-B14F-4D97-AF65-F5344CB8AC3E}">
        <p14:creationId xmlns:p14="http://schemas.microsoft.com/office/powerpoint/2010/main" val="55101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8" grpId="0"/>
      <p:bldP spid="5" grpId="0" animBg="1"/>
      <p:bldP spid="19" grpId="0"/>
      <p:bldP spid="20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another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7" y="1690689"/>
            <a:ext cx="7453466" cy="3627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67" y="5453558"/>
            <a:ext cx="7453466" cy="11872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517" y="473077"/>
            <a:ext cx="2838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40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François </a:t>
            </a:r>
            <a:r>
              <a:rPr lang="en-US" altLang="zh-TW" dirty="0" err="1"/>
              <a:t>Chollet</a:t>
            </a:r>
            <a:r>
              <a:rPr lang="en-US" altLang="zh-TW" dirty="0"/>
              <a:t> is the author of </a:t>
            </a:r>
            <a:r>
              <a:rPr lang="en-US" altLang="zh-TW" dirty="0" err="1"/>
              <a:t>Keras</a:t>
            </a:r>
            <a:r>
              <a:rPr lang="en-US" altLang="zh-TW" dirty="0"/>
              <a:t>.  </a:t>
            </a:r>
          </a:p>
          <a:p>
            <a:pPr lvl="1"/>
            <a:r>
              <a:rPr lang="en-US" altLang="zh-TW" dirty="0"/>
              <a:t>He currently works for Google as a deep learning engineer and researcher.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 means </a:t>
            </a:r>
            <a:r>
              <a:rPr lang="en-US" altLang="zh-TW" i="1" dirty="0"/>
              <a:t>horn</a:t>
            </a:r>
            <a:r>
              <a:rPr lang="en-US" altLang="zh-TW" dirty="0"/>
              <a:t> in Greek</a:t>
            </a:r>
          </a:p>
          <a:p>
            <a:r>
              <a:rPr lang="en-US" altLang="zh-TW" dirty="0"/>
              <a:t>Documentation: </a:t>
            </a:r>
            <a:r>
              <a:rPr lang="en-US" altLang="zh-TW" dirty="0">
                <a:hlinkClick r:id="rId3"/>
              </a:rPr>
              <a:t>http://keras.io/</a:t>
            </a:r>
            <a:endParaRPr lang="en-US" altLang="zh-TW" dirty="0"/>
          </a:p>
          <a:p>
            <a:r>
              <a:rPr lang="en-US" altLang="zh-TW" dirty="0"/>
              <a:t>Example: https://github.com/fchollet/keras/tree/master/examples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93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心得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638" y="1360552"/>
            <a:ext cx="9389275" cy="5281467"/>
          </a:xfrm>
        </p:spPr>
      </p:pic>
      <p:sp>
        <p:nvSpPr>
          <p:cNvPr id="3" name="文字方塊 2"/>
          <p:cNvSpPr txBox="1"/>
          <p:nvPr/>
        </p:nvSpPr>
        <p:spPr>
          <a:xfrm>
            <a:off x="5831741" y="180460"/>
            <a:ext cx="31205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感謝 沈昇勳 同學提供圖檔</a:t>
            </a:r>
          </a:p>
        </p:txBody>
      </p:sp>
    </p:spTree>
    <p:extLst>
      <p:ext uri="{BB962C8B-B14F-4D97-AF65-F5344CB8AC3E}">
        <p14:creationId xmlns:p14="http://schemas.microsoft.com/office/powerpoint/2010/main" val="296151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07147" y="2874759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6" name="向右箭號 5"/>
          <p:cNvSpPr/>
          <p:nvPr/>
        </p:nvSpPr>
        <p:spPr>
          <a:xfrm>
            <a:off x="4477945" y="3220563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333888" y="3230429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048577" y="3361814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“1”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119084" y="5453688"/>
            <a:ext cx="6850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“Hello world” for deep learning</a:t>
            </a:r>
          </a:p>
        </p:txBody>
      </p:sp>
      <p:sp>
        <p:nvSpPr>
          <p:cNvPr id="10" name="矩形 9"/>
          <p:cNvSpPr/>
          <p:nvPr/>
        </p:nvSpPr>
        <p:spPr>
          <a:xfrm>
            <a:off x="1119084" y="4931571"/>
            <a:ext cx="730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/>
              <a:t>MNIST Data: </a:t>
            </a:r>
            <a:r>
              <a:rPr lang="zh-TW" altLang="en-US" sz="2800" dirty="0"/>
              <a:t>http://yann.lecun.com/exdb/mnist/</a:t>
            </a:r>
          </a:p>
        </p:txBody>
      </p:sp>
      <p:sp>
        <p:nvSpPr>
          <p:cNvPr id="11" name="矩形 10"/>
          <p:cNvSpPr/>
          <p:nvPr/>
        </p:nvSpPr>
        <p:spPr>
          <a:xfrm>
            <a:off x="412309" y="6091315"/>
            <a:ext cx="8527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provides data sets loading function: </a:t>
            </a:r>
            <a:r>
              <a:rPr lang="zh-TW" altLang="en-US" sz="2400" dirty="0"/>
              <a:t>http://keras.io/datasets/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20167" y="4324721"/>
            <a:ext cx="169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  <a:endParaRPr lang="zh-TW" altLang="en-US" sz="2400" dirty="0"/>
          </a:p>
        </p:txBody>
      </p:sp>
      <p:pic>
        <p:nvPicPr>
          <p:cNvPr id="13" name="Picture 2" descr="https://www.tensorflow.org/versions/r0.8/images/MNIST-Matr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9" y="2789267"/>
            <a:ext cx="4065636" cy="16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63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2286" y="375327"/>
            <a:ext cx="1790700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482350" y="6097904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3419" y="6122957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180151" y="6131486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10</a:t>
            </a:r>
            <a:endParaRPr lang="zh-TW" altLang="en-US" sz="2400" baseline="-250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677755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 flipH="1">
            <a:off x="1340140" y="1961450"/>
            <a:ext cx="2402403" cy="3494469"/>
            <a:chOff x="1404780" y="2208525"/>
            <a:chExt cx="2692215" cy="3916022"/>
          </a:xfrm>
        </p:grpSpPr>
        <p:sp>
          <p:nvSpPr>
            <p:cNvPr id="7" name="矩形 6"/>
            <p:cNvSpPr/>
            <p:nvPr/>
          </p:nvSpPr>
          <p:spPr>
            <a:xfrm rot="5400000">
              <a:off x="2491005" y="1145475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2992414" y="227691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562743" y="2282732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 rot="5400000">
              <a:off x="2369543" y="2426866"/>
              <a:ext cx="746342" cy="2675868"/>
              <a:chOff x="2504565" y="2224872"/>
              <a:chExt cx="746342" cy="267586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04565" y="2224872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01675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604017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592384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 rot="5400000">
              <a:off x="1594657" y="228643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 rot="10800000">
              <a:off x="2006376" y="228538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26" name="群組 25"/>
            <p:cNvGrpSpPr/>
            <p:nvPr/>
          </p:nvGrpSpPr>
          <p:grpSpPr>
            <a:xfrm rot="5400000">
              <a:off x="2385890" y="3752452"/>
              <a:ext cx="746342" cy="2675868"/>
              <a:chOff x="3830151" y="2208525"/>
              <a:chExt cx="746342" cy="267586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5400000">
              <a:off x="2399196" y="3423271"/>
              <a:ext cx="753037" cy="2013721"/>
              <a:chOff x="3166542" y="2522953"/>
              <a:chExt cx="753037" cy="2013721"/>
            </a:xfrm>
          </p:grpSpPr>
          <p:cxnSp>
            <p:nvCxnSpPr>
              <p:cNvPr id="44" name="直線單箭頭接點 43"/>
              <p:cNvCxnSpPr>
                <a:stCxn id="19" idx="6"/>
                <a:endCxn id="29" idx="2"/>
              </p:cNvCxnSpPr>
              <p:nvPr/>
            </p:nvCxnSpPr>
            <p:spPr>
              <a:xfrm>
                <a:off x="3175833" y="2522953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>
                <a:stCxn id="20" idx="6"/>
                <a:endCxn id="29" idx="2"/>
              </p:cNvCxnSpPr>
              <p:nvPr/>
            </p:nvCxnSpPr>
            <p:spPr>
              <a:xfrm flipV="1">
                <a:off x="3178175" y="2522953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>
                <a:stCxn id="19" idx="6"/>
                <a:endCxn id="30" idx="2"/>
              </p:cNvCxnSpPr>
              <p:nvPr/>
            </p:nvCxnSpPr>
            <p:spPr>
              <a:xfrm>
                <a:off x="3175833" y="2522953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19" idx="6"/>
                <a:endCxn id="31" idx="2"/>
              </p:cNvCxnSpPr>
              <p:nvPr/>
            </p:nvCxnSpPr>
            <p:spPr>
              <a:xfrm>
                <a:off x="3175833" y="2522953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20" idx="6"/>
                <a:endCxn id="31" idx="2"/>
              </p:cNvCxnSpPr>
              <p:nvPr/>
            </p:nvCxnSpPr>
            <p:spPr>
              <a:xfrm>
                <a:off x="3178175" y="3301523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21" idx="6"/>
                <a:endCxn id="29" idx="2"/>
              </p:cNvCxnSpPr>
              <p:nvPr/>
            </p:nvCxnSpPr>
            <p:spPr>
              <a:xfrm flipV="1">
                <a:off x="3166542" y="2522953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21" idx="6"/>
                <a:endCxn id="30" idx="2"/>
              </p:cNvCxnSpPr>
              <p:nvPr/>
            </p:nvCxnSpPr>
            <p:spPr>
              <a:xfrm flipV="1">
                <a:off x="3166542" y="3301523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單箭頭接點 52"/>
            <p:cNvCxnSpPr>
              <a:endCxn id="19" idx="2"/>
            </p:cNvCxnSpPr>
            <p:nvPr/>
          </p:nvCxnSpPr>
          <p:spPr>
            <a:xfrm rot="5400000" flipV="1">
              <a:off x="3337870" y="3044042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13" idx="3"/>
              <a:endCxn id="20" idx="2"/>
            </p:cNvCxnSpPr>
            <p:nvPr/>
          </p:nvCxnSpPr>
          <p:spPr>
            <a:xfrm rot="5400000">
              <a:off x="2936370" y="2693258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3" idx="3"/>
              <a:endCxn id="21" idx="2"/>
            </p:cNvCxnSpPr>
            <p:nvPr/>
          </p:nvCxnSpPr>
          <p:spPr>
            <a:xfrm rot="5400000">
              <a:off x="2328181" y="2073436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endCxn id="19" idx="2"/>
            </p:cNvCxnSpPr>
            <p:nvPr/>
          </p:nvCxnSpPr>
          <p:spPr>
            <a:xfrm rot="5400000" flipV="1">
              <a:off x="3067081" y="2773253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12" idx="3"/>
              <a:endCxn id="20" idx="2"/>
            </p:cNvCxnSpPr>
            <p:nvPr/>
          </p:nvCxnSpPr>
          <p:spPr>
            <a:xfrm rot="5400000">
              <a:off x="2648297" y="2975514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12" idx="3"/>
              <a:endCxn id="21" idx="2"/>
            </p:cNvCxnSpPr>
            <p:nvPr/>
          </p:nvCxnSpPr>
          <p:spPr>
            <a:xfrm rot="5400000">
              <a:off x="2040107" y="2355691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endCxn id="19" idx="2"/>
            </p:cNvCxnSpPr>
            <p:nvPr/>
          </p:nvCxnSpPr>
          <p:spPr>
            <a:xfrm rot="5400000" flipV="1">
              <a:off x="2387237" y="2093409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endCxn id="20" idx="2"/>
            </p:cNvCxnSpPr>
            <p:nvPr/>
          </p:nvCxnSpPr>
          <p:spPr>
            <a:xfrm rot="5400000" flipV="1">
              <a:off x="1983624" y="2470708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endCxn id="21" idx="2"/>
            </p:cNvCxnSpPr>
            <p:nvPr/>
          </p:nvCxnSpPr>
          <p:spPr>
            <a:xfrm rot="5400000">
              <a:off x="1375435" y="3065492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/>
            <p:cNvGrpSpPr/>
            <p:nvPr/>
          </p:nvGrpSpPr>
          <p:grpSpPr>
            <a:xfrm rot="5400000">
              <a:off x="2406327" y="4741168"/>
              <a:ext cx="753037" cy="2013721"/>
              <a:chOff x="5357094" y="2515814"/>
              <a:chExt cx="753037" cy="2013721"/>
            </a:xfrm>
          </p:grpSpPr>
          <p:cxnSp>
            <p:nvCxnSpPr>
              <p:cNvPr id="63" name="直線單箭頭接點 62"/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>
                <a:off x="5366385" y="3307566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/>
              <p:nvPr/>
            </p:nvCxnSpPr>
            <p:spPr>
              <a:xfrm>
                <a:off x="5357094" y="452953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>
                <a:off x="5368727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文字方塊 75"/>
          <p:cNvSpPr txBox="1"/>
          <p:nvPr/>
        </p:nvSpPr>
        <p:spPr>
          <a:xfrm rot="10800000">
            <a:off x="2295239" y="63315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2315471" y="5741622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3441152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 flipH="1">
            <a:off x="1354039" y="5465914"/>
            <a:ext cx="2367824" cy="438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56557" y="3146247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56558" y="4349131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959" y="2219223"/>
            <a:ext cx="2647950" cy="285750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880" y="4420721"/>
            <a:ext cx="4562475" cy="542925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880" y="5504333"/>
            <a:ext cx="4391025" cy="542925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1322052" y="1918221"/>
            <a:ext cx="2420492" cy="1710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1319581" y="3628086"/>
            <a:ext cx="2420492" cy="1226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317110" y="4836807"/>
            <a:ext cx="2420492" cy="121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7" name="圖片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591" y="2926833"/>
            <a:ext cx="4524375" cy="742950"/>
          </a:xfrm>
          <a:prstGeom prst="rect">
            <a:avLst/>
          </a:prstGeom>
        </p:spPr>
      </p:pic>
      <p:sp>
        <p:nvSpPr>
          <p:cNvPr id="147" name="文字方塊 146"/>
          <p:cNvSpPr txBox="1"/>
          <p:nvPr/>
        </p:nvSpPr>
        <p:spPr>
          <a:xfrm>
            <a:off x="290009" y="1966890"/>
            <a:ext cx="10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28x28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5208104" y="3163128"/>
            <a:ext cx="68911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114884" y="3163128"/>
            <a:ext cx="107839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14884" y="3376488"/>
            <a:ext cx="119002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6709896" y="3607912"/>
            <a:ext cx="9710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039336" y="4680332"/>
            <a:ext cx="12655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26169" y="3578991"/>
            <a:ext cx="3917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softplus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softsign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tanh,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hard_sigmoid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linear</a:t>
            </a:r>
            <a:endParaRPr lang="zh-TW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線接點 81"/>
          <p:cNvCxnSpPr/>
          <p:nvPr/>
        </p:nvCxnSpPr>
        <p:spPr>
          <a:xfrm>
            <a:off x="6556199" y="5976945"/>
            <a:ext cx="12655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218112"/>
            <a:ext cx="6400800" cy="866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24400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96" y="1827276"/>
            <a:ext cx="7163436" cy="328428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6143625" y="4739803"/>
            <a:ext cx="893989" cy="508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440036" y="5485926"/>
            <a:ext cx="402756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41912" y="6153534"/>
            <a:ext cx="6194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Several alternatives: </a:t>
            </a:r>
            <a:r>
              <a:rPr lang="zh-TW" altLang="en-US" sz="2400" dirty="0"/>
              <a:t>https://keras.io/objectives/</a:t>
            </a:r>
          </a:p>
        </p:txBody>
      </p:sp>
    </p:spTree>
    <p:extLst>
      <p:ext uri="{BB962C8B-B14F-4D97-AF65-F5344CB8AC3E}">
        <p14:creationId xmlns:p14="http://schemas.microsoft.com/office/powerpoint/2010/main" val="69408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2" y="2586690"/>
            <a:ext cx="7864711" cy="106501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971561" y="3233194"/>
            <a:ext cx="267973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37211" y="2042536"/>
            <a:ext cx="348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3.1: Configuration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7211" y="4304362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7" y="4939505"/>
            <a:ext cx="8771898" cy="44157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41222" y="5710096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</a:p>
          <a:p>
            <a:pPr algn="ctr"/>
            <a:r>
              <a:rPr lang="en-US" altLang="zh-TW" sz="2400" dirty="0"/>
              <a:t>(Images)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10625" y="5814704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Labels</a:t>
            </a:r>
          </a:p>
          <a:p>
            <a:pPr algn="ctr"/>
            <a:r>
              <a:rPr lang="en-US" altLang="zh-TW" sz="2400" dirty="0"/>
              <a:t>(digits)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62851" y="5910027"/>
            <a:ext cx="309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 the following slides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885950" y="5381084"/>
            <a:ext cx="317712" cy="433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01872" y="5363253"/>
            <a:ext cx="196793" cy="541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/>
          <p:cNvSpPr/>
          <p:nvPr/>
        </p:nvSpPr>
        <p:spPr>
          <a:xfrm rot="5400000">
            <a:off x="6517917" y="3308411"/>
            <a:ext cx="447495" cy="4442360"/>
          </a:xfrm>
          <a:prstGeom prst="rightBrace">
            <a:avLst>
              <a:gd name="adj1" fmla="val 1150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00259" y="3723950"/>
            <a:ext cx="732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SGD,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RMSprop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Adagrad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Adadelta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Adam,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Adamax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Nadam</a:t>
            </a:r>
            <a:endParaRPr lang="zh-TW" altLang="zh-TW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497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95" y="3760052"/>
            <a:ext cx="4997644" cy="21835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63639" y="1868965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7" y="2504862"/>
            <a:ext cx="8771898" cy="441579"/>
          </a:xfrm>
          <a:prstGeom prst="rect">
            <a:avLst/>
          </a:prstGeom>
        </p:spPr>
      </p:pic>
      <p:cxnSp>
        <p:nvCxnSpPr>
          <p:cNvPr id="18" name="直線單箭頭接點 17"/>
          <p:cNvCxnSpPr>
            <a:stCxn id="26" idx="0"/>
          </p:cNvCxnSpPr>
          <p:nvPr/>
        </p:nvCxnSpPr>
        <p:spPr>
          <a:xfrm flipH="1" flipV="1">
            <a:off x="2157627" y="2946441"/>
            <a:ext cx="355706" cy="464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29417" y="2892479"/>
            <a:ext cx="1512284" cy="514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73" y="6370458"/>
            <a:ext cx="8783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https://www.tensorflow.org/versions/r0.8/tutorials/mnist/beginners/index.html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0078" y="5751465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318" y="3726114"/>
            <a:ext cx="2852838" cy="2063213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634821" y="3410788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7273" y="4431359"/>
            <a:ext cx="133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</a:p>
          <a:p>
            <a:pPr algn="ctr"/>
            <a:r>
              <a:rPr lang="en-US" altLang="zh-TW" sz="2400" dirty="0"/>
              <a:t>=784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53324" y="3333232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28511" y="4434301"/>
            <a:ext cx="54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90090" y="5789327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18069" y="4302233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94740" y="4300890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201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8" grpId="0"/>
      <p:bldP spid="30" grpId="0"/>
      <p:bldP spid="34" grpId="0"/>
      <p:bldP spid="35" grpId="0"/>
      <p:bldP spid="4" grpId="0"/>
      <p:bldP spid="2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1529</Words>
  <Application>Microsoft Office PowerPoint</Application>
  <PresentationFormat>如螢幕大小 (4:3)</PresentationFormat>
  <Paragraphs>339</Paragraphs>
  <Slides>26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佈景主題</vt:lpstr>
      <vt:lpstr>方程式</vt:lpstr>
      <vt:lpstr>“Hello world”  of deep learning</vt:lpstr>
      <vt:lpstr>Keras</vt:lpstr>
      <vt:lpstr>Keras</vt:lpstr>
      <vt:lpstr>使用 Keras 心得</vt:lpstr>
      <vt:lpstr>Example Application</vt:lpstr>
      <vt:lpstr>Keras</vt:lpstr>
      <vt:lpstr>Keras</vt:lpstr>
      <vt:lpstr>Keras</vt:lpstr>
      <vt:lpstr>Keras</vt:lpstr>
      <vt:lpstr>Keras</vt:lpstr>
      <vt:lpstr>Keras</vt:lpstr>
      <vt:lpstr>Live Demo</vt:lpstr>
      <vt:lpstr>Mini-batch</vt:lpstr>
      <vt:lpstr>Mini-batch</vt:lpstr>
      <vt:lpstr>Speed </vt:lpstr>
      <vt:lpstr>Speed - Matrix Operation </vt:lpstr>
      <vt:lpstr>Speed - Matrix Operation </vt:lpstr>
      <vt:lpstr>Performance</vt:lpstr>
      <vt:lpstr>PowerPoint 簡報</vt:lpstr>
      <vt:lpstr>Analysis </vt:lpstr>
      <vt:lpstr>PowerPoint 簡報</vt:lpstr>
      <vt:lpstr>PowerPoint 簡報</vt:lpstr>
      <vt:lpstr>PowerPoint 簡報</vt:lpstr>
      <vt:lpstr>Try another task</vt:lpstr>
      <vt:lpstr>Try another task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Toolkit: Keras</dc:title>
  <dc:creator>Hung-yi Lee</dc:creator>
  <cp:lastModifiedBy>Hung-yi Lee</cp:lastModifiedBy>
  <cp:revision>22</cp:revision>
  <dcterms:created xsi:type="dcterms:W3CDTF">2016-10-13T14:18:09Z</dcterms:created>
  <dcterms:modified xsi:type="dcterms:W3CDTF">2016-10-28T02:58:21Z</dcterms:modified>
</cp:coreProperties>
</file>