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04" r:id="rId3"/>
    <p:sldId id="317" r:id="rId4"/>
    <p:sldId id="318" r:id="rId5"/>
    <p:sldId id="319" r:id="rId6"/>
    <p:sldId id="297" r:id="rId7"/>
    <p:sldId id="320" r:id="rId8"/>
    <p:sldId id="321" r:id="rId9"/>
    <p:sldId id="322" r:id="rId10"/>
    <p:sldId id="338" r:id="rId11"/>
    <p:sldId id="339" r:id="rId12"/>
    <p:sldId id="340" r:id="rId13"/>
    <p:sldId id="341" r:id="rId14"/>
    <p:sldId id="330" r:id="rId15"/>
    <p:sldId id="351" r:id="rId16"/>
    <p:sldId id="342" r:id="rId17"/>
    <p:sldId id="357" r:id="rId18"/>
    <p:sldId id="343" r:id="rId19"/>
    <p:sldId id="352" r:id="rId20"/>
    <p:sldId id="354" r:id="rId21"/>
    <p:sldId id="333" r:id="rId22"/>
    <p:sldId id="334" r:id="rId23"/>
    <p:sldId id="335" r:id="rId24"/>
    <p:sldId id="336" r:id="rId25"/>
    <p:sldId id="344" r:id="rId26"/>
    <p:sldId id="337" r:id="rId27"/>
    <p:sldId id="305" r:id="rId28"/>
    <p:sldId id="307" r:id="rId29"/>
    <p:sldId id="355" r:id="rId30"/>
    <p:sldId id="347" r:id="rId31"/>
    <p:sldId id="348" r:id="rId32"/>
    <p:sldId id="356" r:id="rId33"/>
    <p:sldId id="350" r:id="rId34"/>
    <p:sldId id="345" r:id="rId35"/>
    <p:sldId id="310" r:id="rId36"/>
    <p:sldId id="291" r:id="rId37"/>
    <p:sldId id="358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7985" autoAdjust="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0D3C-9D97-48B3-A8BD-2F8412874814}" type="datetimeFigureOut">
              <a:rPr lang="zh-TW" altLang="en-US" smtClean="0"/>
              <a:t>2016/9/30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F5848-695C-4954-8FA3-37BB77D7C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5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52poke.com/zh-hant/%E7%8B%AC%E8%A7%92%E8%99%AB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iki.52poke.com/zh-hant/%E7%BB%BF%E6%AF%9B%E8%99%AB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卡咪龜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468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Pidgey</a:t>
            </a:r>
            <a:endParaRPr lang="en-US" altLang="zh-TW" dirty="0"/>
          </a:p>
          <a:p>
            <a:r>
              <a:rPr lang="en-US" altLang="zh-TW" dirty="0" err="1"/>
              <a:t>Weedle</a:t>
            </a:r>
            <a:endParaRPr lang="en-US" altLang="zh-TW" dirty="0"/>
          </a:p>
          <a:p>
            <a:r>
              <a:rPr lang="en-US" altLang="zh-TW" dirty="0" err="1"/>
              <a:t>Caterpie</a:t>
            </a:r>
            <a:endParaRPr lang="en-US" altLang="zh-TW" dirty="0"/>
          </a:p>
          <a:p>
            <a:r>
              <a:rPr lang="en-US" altLang="zh-TW" dirty="0" err="1"/>
              <a:t>Eevee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355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Put all the information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35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00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鄭凱文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59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Questions: image you are playing AOC</a:t>
            </a:r>
          </a:p>
          <a:p>
            <a:endParaRPr lang="en-US" altLang="zh-TW" sz="2400" dirty="0"/>
          </a:p>
          <a:p>
            <a:r>
              <a:rPr lang="en-US" altLang="zh-TW" sz="2400" dirty="0"/>
              <a:t>A network can have millions of parameters.</a:t>
            </a:r>
          </a:p>
          <a:p>
            <a:pPr lvl="1"/>
            <a:r>
              <a:rPr lang="en-US" altLang="zh-TW" dirty="0"/>
              <a:t>Backpropagation is the way to compute the gradients efficiently (not today)</a:t>
            </a:r>
          </a:p>
          <a:p>
            <a:pPr lvl="1"/>
            <a:r>
              <a:rPr lang="en-US" altLang="zh-TW" dirty="0"/>
              <a:t>Ref: http://speech.ee.ntu.edu.tw/~tlkagk/courses/MLDS_2015_2/Lecture/DNN%20backprop.ecm.mp4/index.html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821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http://python.ntu.edu.tw/user/tlkagk/notebooks/Gradient%20Descent%20Demo.ipynb</a:t>
            </a:r>
          </a:p>
          <a:p>
            <a:endParaRPr lang="en-US" altLang="zh-TW" dirty="0"/>
          </a:p>
          <a:p>
            <a:r>
              <a:rPr lang="en-US" altLang="zh-TW" dirty="0"/>
              <a:t>Demo?????????????????????????????????????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45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995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metaphohr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5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Species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獨角蟲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</a:t>
            </a: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綠毛蟲</a:t>
            </a: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224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Pidgey</a:t>
            </a:r>
            <a:endParaRPr lang="en-US" altLang="zh-TW" dirty="0"/>
          </a:p>
          <a:p>
            <a:r>
              <a:rPr lang="en-US" altLang="zh-TW" dirty="0" err="1"/>
              <a:t>Weedle</a:t>
            </a:r>
            <a:endParaRPr lang="en-US" altLang="zh-TW" dirty="0"/>
          </a:p>
          <a:p>
            <a:r>
              <a:rPr lang="en-US" altLang="zh-TW" dirty="0" err="1"/>
              <a:t>Caterpie</a:t>
            </a:r>
            <a:endParaRPr lang="en-US" altLang="zh-TW" dirty="0"/>
          </a:p>
          <a:p>
            <a:r>
              <a:rPr lang="en-US" altLang="zh-TW" dirty="0" err="1"/>
              <a:t>Eevee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6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2016/9/30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28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2016/9/30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0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2016/9/30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2016/9/30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8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2016/9/30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86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2016/9/30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2016/9/30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2016/9/30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2016/9/30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63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2016/9/30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33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2016/9/30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89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B1B2-B2BD-4E0F-92D8-71067FCAE6E8}" type="datetimeFigureOut">
              <a:rPr lang="zh-TW" altLang="en-US" smtClean="0"/>
              <a:t>2016/9/30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51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11" Type="http://schemas.openxmlformats.org/officeDocument/2006/relationships/image" Target="../media/image41.png"/><Relationship Id="rId5" Type="http://schemas.openxmlformats.org/officeDocument/2006/relationships/image" Target="../media/image36.wmf"/><Relationship Id="rId10" Type="http://schemas.openxmlformats.org/officeDocument/2006/relationships/image" Target="../media/image53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11" Type="http://schemas.openxmlformats.org/officeDocument/2006/relationships/image" Target="../media/image41.png"/><Relationship Id="rId5" Type="http://schemas.openxmlformats.org/officeDocument/2006/relationships/image" Target="../media/image36.wmf"/><Relationship Id="rId10" Type="http://schemas.openxmlformats.org/officeDocument/2006/relationships/image" Target="../media/image57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51.png"/><Relationship Id="rId5" Type="http://schemas.openxmlformats.org/officeDocument/2006/relationships/image" Target="../media/image58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8.png"/><Relationship Id="rId7" Type="http://schemas.openxmlformats.org/officeDocument/2006/relationships/image" Target="../media/image8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8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9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jp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2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4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39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g"/><Relationship Id="rId11" Type="http://schemas.openxmlformats.org/officeDocument/2006/relationships/image" Target="../media/image17.png"/><Relationship Id="rId5" Type="http://schemas.openxmlformats.org/officeDocument/2006/relationships/image" Target="../media/image910.png"/><Relationship Id="rId1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4.wmf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image" Target="../media/image28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8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Regression: </a:t>
            </a:r>
            <a:br>
              <a:rPr lang="en-US" altLang="zh-TW" dirty="0"/>
            </a:br>
            <a:r>
              <a:rPr lang="en-US" altLang="zh-TW" dirty="0"/>
              <a:t>Case Study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2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Consider loss function </a:t>
            </a:r>
            <a:r>
              <a:rPr lang="en-US" altLang="zh-TW" sz="2400" dirty="0">
                <a:latin typeface="Cambria Math" panose="02040503050406030204" pitchFamily="18" charset="0"/>
              </a:rPr>
              <a:t>𝐿(𝑤)</a:t>
            </a:r>
            <a:r>
              <a:rPr lang="en-US" altLang="zh-TW" sz="2400" dirty="0"/>
              <a:t> with one parameter w: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3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567718"/>
              </p:ext>
            </p:extLst>
          </p:nvPr>
        </p:nvGraphicFramePr>
        <p:xfrm>
          <a:off x="8290382" y="6032024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方程式" r:id="rId4" imgW="152280" imgH="139680" progId="Equation.3">
                  <p:embed/>
                </p:oleObj>
              </mc:Choice>
              <mc:Fallback>
                <p:oleObj name="方程式" r:id="rId4" imgW="152280" imgH="139680" progId="Equation.3">
                  <p:embed/>
                  <p:pic>
                    <p:nvPicPr>
                      <p:cNvPr id="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382" y="6032024"/>
                        <a:ext cx="327025" cy="298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59"/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  <a:blipFill>
                <a:blip r:embed="rId6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2073695" y="2366222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2" name="橢圓 11"/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blipFill>
                <a:blip r:embed="rId7"/>
                <a:stretch>
                  <a:fillRect l="-1798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736304" y="5979159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499158" y="4052966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Positive 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504997" y="3436602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Negative</a:t>
            </a:r>
            <a:endParaRPr lang="zh-TW" altLang="en-US" sz="2400" dirty="0"/>
          </a:p>
        </p:txBody>
      </p:sp>
      <p:sp>
        <p:nvSpPr>
          <p:cNvPr id="20" name="向右箭號 3"/>
          <p:cNvSpPr/>
          <p:nvPr/>
        </p:nvSpPr>
        <p:spPr>
          <a:xfrm>
            <a:off x="6248331" y="4090185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2"/>
          <p:cNvSpPr/>
          <p:nvPr/>
        </p:nvSpPr>
        <p:spPr>
          <a:xfrm>
            <a:off x="6258542" y="3441639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7042398" y="4040784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Decrease w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042398" y="3422742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Increase w</a:t>
            </a:r>
            <a:endParaRPr lang="zh-TW" altLang="en-US" sz="2400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169298" y="75518"/>
            <a:ext cx="2974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http://chico386.pixnet.net/album/photo/171572850</a:t>
            </a:r>
          </a:p>
        </p:txBody>
      </p:sp>
    </p:spTree>
    <p:extLst>
      <p:ext uri="{BB962C8B-B14F-4D97-AF65-F5344CB8AC3E}">
        <p14:creationId xmlns:p14="http://schemas.microsoft.com/office/powerpoint/2010/main" val="392699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/>
      <p:bldP spid="11" grpId="0"/>
      <p:bldP spid="12" grpId="0" animBg="1"/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Consider loss function </a:t>
            </a:r>
            <a:r>
              <a:rPr lang="en-US" altLang="zh-TW" sz="2400" dirty="0">
                <a:latin typeface="Cambria Math" panose="02040503050406030204" pitchFamily="18" charset="0"/>
              </a:rPr>
              <a:t>𝐿(𝑤)</a:t>
            </a:r>
            <a:r>
              <a:rPr lang="en-US" altLang="zh-TW" sz="2400" dirty="0"/>
              <a:t> with one parameter w: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3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8290382" y="6032024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方程式" r:id="rId4" imgW="152280" imgH="139680" progId="Equation.3">
                  <p:embed/>
                </p:oleObj>
              </mc:Choice>
              <mc:Fallback>
                <p:oleObj name="方程式" r:id="rId4" imgW="152280" imgH="13968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382" y="6032024"/>
                        <a:ext cx="327025" cy="298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59"/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073695" y="2366222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2" name="橢圓 11"/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blipFill>
                <a:blip r:embed="rId7"/>
                <a:stretch>
                  <a:fillRect l="-1798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736304" y="5979159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右箭號 31"/>
          <p:cNvSpPr/>
          <p:nvPr/>
        </p:nvSpPr>
        <p:spPr>
          <a:xfrm>
            <a:off x="2163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169298" y="75518"/>
            <a:ext cx="2974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http://chico386.pixnet.net/album/photo/171572850</a:t>
            </a:r>
          </a:p>
        </p:txBody>
      </p:sp>
      <p:sp>
        <p:nvSpPr>
          <p:cNvPr id="27" name="橢圓 26"/>
          <p:cNvSpPr/>
          <p:nvPr/>
        </p:nvSpPr>
        <p:spPr>
          <a:xfrm>
            <a:off x="3535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074707" y="6013892"/>
                <a:ext cx="2032157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707" y="6013892"/>
                <a:ext cx="2032157" cy="7935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348694" y="2899587"/>
                <a:ext cx="3322139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694" y="2899587"/>
                <a:ext cx="3322139" cy="7935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4065080" y="5566010"/>
            <a:ext cx="2377921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l-GR" altLang="zh-TW" sz="2800" dirty="0"/>
              <a:t>η</a:t>
            </a:r>
            <a:r>
              <a:rPr lang="en-US" altLang="zh-TW" sz="2800" dirty="0"/>
              <a:t> is called “</a:t>
            </a:r>
            <a:r>
              <a:rPr lang="en-US" altLang="zh-TW" sz="2800" b="1" i="1" dirty="0"/>
              <a:t>learning rate</a:t>
            </a:r>
            <a:r>
              <a:rPr lang="en-US" altLang="zh-TW" sz="2800" dirty="0"/>
              <a:t>”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  <a:blipFill>
                <a:blip r:embed="rId11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6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/>
      <p:bldP spid="2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/>
          <p:cNvCxnSpPr/>
          <p:nvPr/>
        </p:nvCxnSpPr>
        <p:spPr>
          <a:xfrm>
            <a:off x="3634740" y="4977402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4449136" y="5020297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Consider loss function </a:t>
            </a:r>
            <a:r>
              <a:rPr lang="en-US" altLang="zh-TW" sz="2400" dirty="0">
                <a:latin typeface="Cambria Math" panose="02040503050406030204" pitchFamily="18" charset="0"/>
              </a:rPr>
              <a:t>𝐿(𝑤)</a:t>
            </a:r>
            <a:r>
              <a:rPr lang="en-US" altLang="zh-TW" sz="2400" dirty="0"/>
              <a:t> with one parameter w: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3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8290382" y="6032024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4" name="方程式" r:id="rId4" imgW="152280" imgH="139680" progId="Equation.3">
                  <p:embed/>
                </p:oleObj>
              </mc:Choice>
              <mc:Fallback>
                <p:oleObj name="方程式" r:id="rId4" imgW="152280" imgH="13968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382" y="6032024"/>
                        <a:ext cx="327025" cy="298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59"/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073695" y="2366222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endParaRPr lang="zh-TW" altLang="en-US" sz="2400" baseline="-25000" dirty="0"/>
          </a:p>
        </p:txBody>
      </p:sp>
      <p:sp>
        <p:nvSpPr>
          <p:cNvPr id="12" name="橢圓 11"/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blipFill>
                <a:blip r:embed="rId7"/>
                <a:stretch>
                  <a:fillRect l="-1798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736304" y="5979159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右箭號 31"/>
          <p:cNvSpPr/>
          <p:nvPr/>
        </p:nvSpPr>
        <p:spPr>
          <a:xfrm>
            <a:off x="2163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535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334180" y="2870559"/>
                <a:ext cx="3322139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180" y="2870559"/>
                <a:ext cx="3322139" cy="7935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橢圓 30"/>
          <p:cNvSpPr/>
          <p:nvPr/>
        </p:nvSpPr>
        <p:spPr>
          <a:xfrm>
            <a:off x="3535534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/>
          <p:nvPr/>
        </p:nvCxnSpPr>
        <p:spPr>
          <a:xfrm>
            <a:off x="2940040" y="4973721"/>
            <a:ext cx="1298213" cy="202778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4349821" y="5858169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1"/>
          <p:cNvSpPr/>
          <p:nvPr/>
        </p:nvSpPr>
        <p:spPr>
          <a:xfrm>
            <a:off x="3734047" y="5885468"/>
            <a:ext cx="578067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2079778" y="3592119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778" y="3592119"/>
                <a:ext cx="4406380" cy="624273"/>
              </a:xfrm>
              <a:prstGeom prst="rect">
                <a:avLst/>
              </a:prstGeom>
              <a:blipFill>
                <a:blip r:embed="rId9"/>
                <a:stretch>
                  <a:fillRect l="-1798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5315677" y="3690958"/>
                <a:ext cx="3322139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677" y="3690958"/>
                <a:ext cx="3322139" cy="7935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2945325" y="4284519"/>
            <a:ext cx="277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…… Many iteration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5838386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7557378" y="5901064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7658976" y="6011478"/>
            <a:ext cx="0" cy="52352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08" name="文字方塊 43007"/>
          <p:cNvSpPr txBox="1"/>
          <p:nvPr/>
        </p:nvSpPr>
        <p:spPr>
          <a:xfrm>
            <a:off x="5332699" y="4902744"/>
            <a:ext cx="121592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Local optimal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895623" y="5003702"/>
            <a:ext cx="153872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not global optimal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3396285" y="6019181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8" name="矩形 47"/>
          <p:cNvSpPr/>
          <p:nvPr/>
        </p:nvSpPr>
        <p:spPr>
          <a:xfrm>
            <a:off x="4188752" y="6025439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49" name="矩形 48"/>
          <p:cNvSpPr/>
          <p:nvPr/>
        </p:nvSpPr>
        <p:spPr>
          <a:xfrm>
            <a:off x="5738168" y="6034579"/>
            <a:ext cx="503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  <a:blipFill>
                <a:blip r:embed="rId11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6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9" grpId="0"/>
      <p:bldP spid="40" grpId="0"/>
      <p:bldP spid="22" grpId="0"/>
      <p:bldP spid="41" grpId="0" animBg="1"/>
      <p:bldP spid="42" grpId="0" animBg="1"/>
      <p:bldP spid="43008" grpId="0" animBg="1"/>
      <p:bldP spid="46" grpId="0" animBg="1"/>
      <p:bldP spid="48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How about two parameters?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742276" y="1825625"/>
                <a:ext cx="3324243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276" y="1825625"/>
                <a:ext cx="3324243" cy="509050"/>
              </a:xfrm>
              <a:prstGeom prst="rect">
                <a:avLst/>
              </a:prstGeom>
              <a:blipFill>
                <a:blip r:embed="rId3"/>
                <a:stretch>
                  <a:fillRect l="-917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954327" y="2513767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r>
              <a:rPr lang="en-US" altLang="zh-TW" sz="2400" dirty="0"/>
              <a:t>,</a:t>
            </a:r>
            <a:r>
              <a:rPr lang="en-US" altLang="zh-TW" sz="2400" baseline="-25000" dirty="0"/>
              <a:t> </a:t>
            </a:r>
            <a:r>
              <a:rPr lang="en-US" altLang="zh-TW" sz="2400" dirty="0"/>
              <a:t>b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54327" y="3075896"/>
                <a:ext cx="7021273" cy="63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27" y="3075896"/>
                <a:ext cx="7021273" cy="635367"/>
              </a:xfrm>
              <a:prstGeom prst="rect">
                <a:avLst/>
              </a:prstGeom>
              <a:blipFill>
                <a:blip r:embed="rId4"/>
                <a:stretch>
                  <a:fillRect l="-1216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23687" y="3842936"/>
                <a:ext cx="414296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7" y="3842936"/>
                <a:ext cx="4142969" cy="794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54327" y="4833984"/>
                <a:ext cx="6184410" cy="63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27" y="4833984"/>
                <a:ext cx="6184410" cy="635367"/>
              </a:xfrm>
              <a:prstGeom prst="rect">
                <a:avLst/>
              </a:prstGeom>
              <a:blipFill>
                <a:blip r:embed="rId6"/>
                <a:stretch>
                  <a:fillRect l="-1381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393615" y="3878760"/>
                <a:ext cx="4394776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15" y="3878760"/>
                <a:ext cx="4394776" cy="7935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6455197" y="106211"/>
            <a:ext cx="2688803" cy="1489145"/>
            <a:chOff x="6455197" y="106211"/>
            <a:chExt cx="2688803" cy="14891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7255464" y="118911"/>
                  <a:ext cx="692561" cy="145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5464" y="118911"/>
                  <a:ext cx="692561" cy="145751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6512888" y="663002"/>
                  <a:ext cx="742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2888" y="663002"/>
                  <a:ext cx="742576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9016" r="-3279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/>
            <p:cNvSpPr txBox="1"/>
            <p:nvPr/>
          </p:nvSpPr>
          <p:spPr>
            <a:xfrm>
              <a:off x="7847659" y="1133691"/>
              <a:ext cx="1296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gradient</a:t>
              </a:r>
              <a:endParaRPr lang="zh-TW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55197" y="106211"/>
              <a:ext cx="2625303" cy="14764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523687" y="5708823"/>
                <a:ext cx="414296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7" y="5708823"/>
                <a:ext cx="4142969" cy="7945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4393615" y="5727753"/>
                <a:ext cx="4394776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15" y="5727753"/>
                <a:ext cx="4394776" cy="7935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48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85270" y="1294295"/>
            <a:ext cx="7092867" cy="5319650"/>
            <a:chOff x="706835" y="2011916"/>
            <a:chExt cx="6113826" cy="458536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5" y="2011916"/>
              <a:ext cx="6113826" cy="45853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3675390" y="6267363"/>
                  <a:ext cx="208919" cy="318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390" y="6267363"/>
                  <a:ext cx="208919" cy="31835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43326" y="4119935"/>
                  <a:ext cx="263414" cy="318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263414" cy="318352"/>
                </a:xfrm>
                <a:prstGeom prst="rect">
                  <a:avLst/>
                </a:prstGeom>
                <a:blipFill>
                  <a:blip r:embed="rId5"/>
                  <a:stretch>
                    <a:fillRect l="-12000" r="-12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537335" y="5219095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2680414" y="4307907"/>
            <a:ext cx="284326" cy="918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2914584" y="4103292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3081180" y="3792461"/>
            <a:ext cx="389681" cy="323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3409544" y="3659317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625661" y="3678481"/>
            <a:ext cx="526048" cy="61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2680414" y="5327660"/>
                <a:ext cx="3909462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14" y="5327660"/>
                <a:ext cx="39094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3241627" y="4687717"/>
                <a:ext cx="3715331" cy="46166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627" y="4687717"/>
                <a:ext cx="371533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stCxn id="47" idx="1"/>
          </p:cNvCxnSpPr>
          <p:nvPr/>
        </p:nvCxnSpPr>
        <p:spPr>
          <a:xfrm flipH="1" flipV="1">
            <a:off x="2822577" y="4687717"/>
            <a:ext cx="419050" cy="23083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567860" y="3337361"/>
            <a:ext cx="2066897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Color: Value of Loss L(</a:t>
            </a:r>
            <a:r>
              <a:rPr lang="en-US" altLang="zh-TW" sz="2400" dirty="0" err="1"/>
              <a:t>w,b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722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 animBg="1"/>
      <p:bldP spid="39" grpId="0" animBg="1"/>
      <p:bldP spid="45" grpId="0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Worry?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1" y="2203275"/>
            <a:ext cx="5514975" cy="4505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65073" y="4025050"/>
                <a:ext cx="2798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73" y="4025050"/>
                <a:ext cx="27988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251532" y="5987831"/>
                <a:ext cx="3567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532" y="5987831"/>
                <a:ext cx="35676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371927" y="6128837"/>
                <a:ext cx="2836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927" y="6128837"/>
                <a:ext cx="28360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/>
          <p:cNvSpPr/>
          <p:nvPr/>
        </p:nvSpPr>
        <p:spPr>
          <a:xfrm>
            <a:off x="2416555" y="3342170"/>
            <a:ext cx="171366" cy="1713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4121217" y="4284580"/>
            <a:ext cx="123496" cy="3108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507788" y="3953168"/>
            <a:ext cx="40066" cy="287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528678" y="4245663"/>
            <a:ext cx="37251" cy="2543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565929" y="4500024"/>
            <a:ext cx="68788" cy="271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4159340" y="4154810"/>
            <a:ext cx="171366" cy="1713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2487650" y="3465942"/>
            <a:ext cx="0" cy="487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4018389" y="4609449"/>
            <a:ext cx="102828" cy="1746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3932114" y="4767814"/>
            <a:ext cx="102828" cy="1746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675473" y="1825625"/>
            <a:ext cx="4186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Don’t worry. In linear regression, the loss function L is convex.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693741" y="2721423"/>
            <a:ext cx="2450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 local optimal</a:t>
            </a:r>
            <a:endParaRPr lang="zh-TW" altLang="en-US" sz="2400" dirty="0"/>
          </a:p>
        </p:txBody>
      </p:sp>
      <p:grpSp>
        <p:nvGrpSpPr>
          <p:cNvPr id="26" name="群組 25"/>
          <p:cNvGrpSpPr/>
          <p:nvPr/>
        </p:nvGrpSpPr>
        <p:grpSpPr>
          <a:xfrm>
            <a:off x="5398348" y="3563738"/>
            <a:ext cx="3491071" cy="2817788"/>
            <a:chOff x="5425967" y="3709555"/>
            <a:chExt cx="3491071" cy="281778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379" y="3709555"/>
              <a:ext cx="3417659" cy="25632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5522789" y="4746364"/>
                  <a:ext cx="35676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2789" y="4746364"/>
                  <a:ext cx="356764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7085291" y="6096455"/>
                  <a:ext cx="28360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291" y="6096455"/>
                  <a:ext cx="283603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矩形 24"/>
            <p:cNvSpPr/>
            <p:nvPr/>
          </p:nvSpPr>
          <p:spPr>
            <a:xfrm>
              <a:off x="5425967" y="3752167"/>
              <a:ext cx="3363084" cy="277517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3" name="直線單箭頭接點 32"/>
          <p:cNvCxnSpPr/>
          <p:nvPr/>
        </p:nvCxnSpPr>
        <p:spPr>
          <a:xfrm flipH="1">
            <a:off x="7241403" y="3953168"/>
            <a:ext cx="18884" cy="515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7794912" y="4810190"/>
            <a:ext cx="629778" cy="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6122528" y="4784061"/>
            <a:ext cx="629778" cy="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 flipV="1">
            <a:off x="7217037" y="5108327"/>
            <a:ext cx="18884" cy="515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82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Formulation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𝑐𝑝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橢圓 4"/>
          <p:cNvSpPr/>
          <p:nvPr/>
        </p:nvSpPr>
        <p:spPr>
          <a:xfrm>
            <a:off x="6370320" y="2729635"/>
            <a:ext cx="402799" cy="3352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: 圖案 5"/>
          <p:cNvSpPr/>
          <p:nvPr/>
        </p:nvSpPr>
        <p:spPr>
          <a:xfrm>
            <a:off x="3779520" y="2661022"/>
            <a:ext cx="2621280" cy="341258"/>
          </a:xfrm>
          <a:custGeom>
            <a:avLst/>
            <a:gdLst>
              <a:gd name="connsiteX0" fmla="*/ 2621280 w 2621280"/>
              <a:gd name="connsiteY0" fmla="*/ 158378 h 341258"/>
              <a:gd name="connsiteX1" fmla="*/ 1767840 w 2621280"/>
              <a:gd name="connsiteY1" fmla="*/ 5978 h 341258"/>
              <a:gd name="connsiteX2" fmla="*/ 0 w 2621280"/>
              <a:gd name="connsiteY2" fmla="*/ 341258 h 34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1280" h="341258">
                <a:moveTo>
                  <a:pt x="2621280" y="158378"/>
                </a:moveTo>
                <a:cubicBezTo>
                  <a:pt x="2413000" y="66938"/>
                  <a:pt x="2204720" y="-24502"/>
                  <a:pt x="1767840" y="5978"/>
                </a:cubicBezTo>
                <a:cubicBezTo>
                  <a:pt x="1330960" y="36458"/>
                  <a:pt x="665480" y="188858"/>
                  <a:pt x="0" y="34125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263640" y="4001294"/>
            <a:ext cx="1158973" cy="961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5288280" y="3383280"/>
            <a:ext cx="10210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67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5" grpId="0" animBg="1"/>
      <p:bldP spid="6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Formulation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𝑐𝑝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741781" y="5317943"/>
                <a:ext cx="4398833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𝑐𝑝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81" y="5317943"/>
                <a:ext cx="4398833" cy="11306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橢圓 10"/>
          <p:cNvSpPr/>
          <p:nvPr/>
        </p:nvSpPr>
        <p:spPr>
          <a:xfrm>
            <a:off x="6370320" y="2729635"/>
            <a:ext cx="402799" cy="3352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: 圖案 11"/>
          <p:cNvSpPr/>
          <p:nvPr/>
        </p:nvSpPr>
        <p:spPr>
          <a:xfrm>
            <a:off x="3779520" y="2661022"/>
            <a:ext cx="2621280" cy="341258"/>
          </a:xfrm>
          <a:custGeom>
            <a:avLst/>
            <a:gdLst>
              <a:gd name="connsiteX0" fmla="*/ 2621280 w 2621280"/>
              <a:gd name="connsiteY0" fmla="*/ 158378 h 341258"/>
              <a:gd name="connsiteX1" fmla="*/ 1767840 w 2621280"/>
              <a:gd name="connsiteY1" fmla="*/ 5978 h 341258"/>
              <a:gd name="connsiteX2" fmla="*/ 0 w 2621280"/>
              <a:gd name="connsiteY2" fmla="*/ 341258 h 34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1280" h="341258">
                <a:moveTo>
                  <a:pt x="2621280" y="158378"/>
                </a:moveTo>
                <a:cubicBezTo>
                  <a:pt x="2413000" y="66938"/>
                  <a:pt x="2204720" y="-24502"/>
                  <a:pt x="1767840" y="5978"/>
                </a:cubicBezTo>
                <a:cubicBezTo>
                  <a:pt x="1330960" y="36458"/>
                  <a:pt x="665480" y="188858"/>
                  <a:pt x="0" y="34125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4739640" y="3398520"/>
            <a:ext cx="3048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370320" y="5560540"/>
            <a:ext cx="1158973" cy="961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06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93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How’s the results?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76546" y="2152354"/>
                <a:ext cx="2150246" cy="523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300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6" y="2152354"/>
                <a:ext cx="2150246" cy="523220"/>
              </a:xfrm>
              <a:prstGeom prst="rect">
                <a:avLst/>
              </a:prstGeom>
              <a:blipFill>
                <a:blip r:embed="rId2"/>
                <a:stretch>
                  <a:fillRect l="-4237" t="-10345" r="-847" b="-310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61609" y="2823068"/>
            <a:ext cx="1701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 = -188.4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3772" y="3402083"/>
            <a:ext cx="154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 = 2.7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4857" y="3944064"/>
            <a:ext cx="2324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on Training Data 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701" y="2281958"/>
            <a:ext cx="6288495" cy="423353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572000" y="1931989"/>
            <a:ext cx="292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659189" y="2695036"/>
                <a:ext cx="373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189" y="2695036"/>
                <a:ext cx="373692" cy="369332"/>
              </a:xfrm>
              <a:prstGeom prst="rect">
                <a:avLst/>
              </a:prstGeom>
              <a:blipFill>
                <a:blip r:embed="rId4"/>
                <a:stretch>
                  <a:fillRect l="-9677" r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138920" y="4339073"/>
                <a:ext cx="3802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920" y="4339073"/>
                <a:ext cx="380297" cy="369332"/>
              </a:xfrm>
              <a:prstGeom prst="rect">
                <a:avLst/>
              </a:prstGeom>
              <a:blipFill>
                <a:blip r:embed="rId5"/>
                <a:stretch>
                  <a:fillRect l="-9677" r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/>
          <p:cNvCxnSpPr/>
          <p:nvPr/>
        </p:nvCxnSpPr>
        <p:spPr>
          <a:xfrm>
            <a:off x="8067675" y="2715528"/>
            <a:ext cx="0" cy="26161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069330" y="4464089"/>
            <a:ext cx="0" cy="11930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689870" y="5194204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= 31.9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84857" y="4852630"/>
                <a:ext cx="1393907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57" y="4852630"/>
                <a:ext cx="1393907" cy="1130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25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9" grpId="0"/>
      <p:bldP spid="10" grpId="0"/>
      <p:bldP spid="11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4064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Stock Market Forecast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sz="2400" dirty="0"/>
              <a:t>Self-driving Car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sz="2400" dirty="0"/>
              <a:t>Recommendation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227006" y="2634599"/>
                <a:ext cx="33113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06" y="2634599"/>
                <a:ext cx="331135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569326" y="2452255"/>
            <a:ext cx="3134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Dow Jones Industrial Average at tomorrow</a:t>
            </a:r>
            <a:endParaRPr lang="zh-TW" altLang="en-US" sz="2400" dirty="0"/>
          </a:p>
        </p:txBody>
      </p:sp>
      <p:pic>
        <p:nvPicPr>
          <p:cNvPr id="30722" name="Picture 2" descr="「股票走勢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82" y="2345600"/>
            <a:ext cx="1710812" cy="104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227006" y="4274051"/>
                <a:ext cx="33113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06" y="4274051"/>
                <a:ext cx="331135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677176" y="5647510"/>
                <a:ext cx="44110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176" y="5647510"/>
                <a:ext cx="441101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24" name="Picture 4" descr="「self driving cars sensors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627" y="3938162"/>
            <a:ext cx="1517922" cy="115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5569326" y="4249026"/>
            <a:ext cx="3134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方向盤角度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96344" y="5658564"/>
            <a:ext cx="143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使用者 </a:t>
            </a:r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915697" y="5652409"/>
            <a:ext cx="143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商品 </a:t>
            </a:r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6105329" y="5632120"/>
            <a:ext cx="2065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購買可能性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185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  <p:bldP spid="6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How’s the results? </a:t>
            </a:r>
            <a:br>
              <a:rPr lang="en-US" altLang="zh-TW" dirty="0"/>
            </a:br>
            <a:r>
              <a:rPr lang="en-US" altLang="zh-TW" dirty="0"/>
              <a:t>- Generalization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76546" y="2152354"/>
                <a:ext cx="2150246" cy="523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300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6" y="2152354"/>
                <a:ext cx="2150246" cy="523220"/>
              </a:xfrm>
              <a:prstGeom prst="rect">
                <a:avLst/>
              </a:prstGeom>
              <a:blipFill>
                <a:blip r:embed="rId2"/>
                <a:stretch>
                  <a:fillRect l="-4237" t="-10345" r="-847" b="-310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61609" y="2823068"/>
            <a:ext cx="1701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 = -188.4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3772" y="3402083"/>
            <a:ext cx="154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 = 2.7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4857" y="3928824"/>
            <a:ext cx="2324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on Testing Data </a:t>
            </a:r>
          </a:p>
        </p:txBody>
      </p:sp>
      <p:sp>
        <p:nvSpPr>
          <p:cNvPr id="17" name="矩形 16"/>
          <p:cNvSpPr/>
          <p:nvPr/>
        </p:nvSpPr>
        <p:spPr>
          <a:xfrm>
            <a:off x="1689870" y="5209444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= 35.0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84857" y="4837390"/>
                <a:ext cx="1393907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57" y="4837390"/>
                <a:ext cx="1393907" cy="1130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5297364" y="305694"/>
            <a:ext cx="3494944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What we really care about is the error on new data (testing data)</a:t>
            </a:r>
            <a:endParaRPr lang="zh-TW" altLang="en-US" sz="2800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289" y="2295180"/>
            <a:ext cx="6443575" cy="433793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685447" y="1952299"/>
            <a:ext cx="510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Another 10 </a:t>
            </a:r>
            <a:r>
              <a:rPr lang="en-US" altLang="zh-TW" sz="2400" dirty="0" err="1"/>
              <a:t>pokemons</a:t>
            </a:r>
            <a:r>
              <a:rPr lang="en-US" altLang="zh-TW" sz="2400" dirty="0"/>
              <a:t> as testing data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987788" y="2971196"/>
            <a:ext cx="218632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How can we do better?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48310" y="5963399"/>
            <a:ext cx="2684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&gt; Average Error on Training Data (31.9) </a:t>
            </a:r>
          </a:p>
        </p:txBody>
      </p:sp>
    </p:spTree>
    <p:extLst>
      <p:ext uri="{BB962C8B-B14F-4D97-AF65-F5344CB8AC3E}">
        <p14:creationId xmlns:p14="http://schemas.microsoft.com/office/powerpoint/2010/main" val="289175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  <p:bldP spid="3" grpId="0" animBg="1"/>
      <p:bldP spid="12" grpId="0"/>
      <p:bldP spid="19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9654" y="280205"/>
            <a:ext cx="383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Selecting another Model</a:t>
            </a:r>
            <a:endParaRPr lang="zh-TW" altLang="en-US" sz="2800" b="1" i="1" u="sng" dirty="0"/>
          </a:p>
        </p:txBody>
      </p:sp>
      <p:sp>
        <p:nvSpPr>
          <p:cNvPr id="10" name="矩形 9"/>
          <p:cNvSpPr/>
          <p:nvPr/>
        </p:nvSpPr>
        <p:spPr>
          <a:xfrm>
            <a:off x="273625" y="4425470"/>
            <a:ext cx="133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Testing:</a:t>
            </a:r>
            <a:endParaRPr lang="zh-TW" altLang="en-US" sz="2800" b="1" i="1" u="sng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94480" y="5079691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18.4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44298" y="1262907"/>
                <a:ext cx="3344366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98" y="1262907"/>
                <a:ext cx="3344366" cy="461665"/>
              </a:xfrm>
              <a:prstGeom prst="rect">
                <a:avLst/>
              </a:prstGeom>
              <a:blipFill>
                <a:blip r:embed="rId3"/>
                <a:stretch>
                  <a:fillRect l="-2727" t="-10390" r="-364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477283" y="3760075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15.4 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277993" y="2209845"/>
            <a:ext cx="22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Best Function </a:t>
            </a:r>
            <a:endParaRPr lang="zh-TW" altLang="en-US" sz="2800" b="1" i="1" u="sng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77285" y="2826142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 = -10.3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7283" y="3264446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= 1.0, 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2.7 x 10</a:t>
            </a:r>
            <a:r>
              <a:rPr lang="en-US" altLang="zh-TW" sz="2400" baseline="30000" dirty="0"/>
              <a:t>-3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494480" y="5638052"/>
            <a:ext cx="297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Better! Could it be even better?</a:t>
            </a:r>
            <a:endParaRPr lang="zh-TW" altLang="en-US" sz="2400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07" y="0"/>
            <a:ext cx="5170078" cy="3480593"/>
          </a:xfrm>
          <a:prstGeom prst="rect">
            <a:avLst/>
          </a:prstGeom>
        </p:spPr>
      </p:pic>
      <p:pic>
        <p:nvPicPr>
          <p:cNvPr id="20" name="內容版面配置區 1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07" y="3404309"/>
            <a:ext cx="5170078" cy="3480593"/>
          </a:xfrm>
        </p:spPr>
      </p:pic>
    </p:spTree>
    <p:extLst>
      <p:ext uri="{BB962C8B-B14F-4D97-AF65-F5344CB8AC3E}">
        <p14:creationId xmlns:p14="http://schemas.microsoft.com/office/powerpoint/2010/main" val="24316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15" grpId="0"/>
      <p:bldP spid="16" grpId="0"/>
      <p:bldP spid="17" grpId="0"/>
      <p:bldP spid="18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654" y="280205"/>
            <a:ext cx="383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Selecting another Model</a:t>
            </a:r>
            <a:endParaRPr lang="zh-TW" altLang="en-US" sz="28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273625" y="4425470"/>
            <a:ext cx="133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Testing:</a:t>
            </a:r>
            <a:endParaRPr lang="zh-TW" altLang="en-US" sz="28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2523" y="4969986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18.1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4479" y="3949863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15.3 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77993" y="2209845"/>
            <a:ext cx="22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Best Function </a:t>
            </a:r>
            <a:endParaRPr lang="zh-TW" altLang="en-US" sz="2800" b="1" i="1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2523" y="2752099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 = 6.4, 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= 0.66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94479" y="3158116"/>
            <a:ext cx="3236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4.3 x 10</a:t>
            </a:r>
            <a:r>
              <a:rPr lang="en-US" altLang="zh-TW" sz="2400" baseline="30000" dirty="0"/>
              <a:t>-3</a:t>
            </a:r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w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= -1.8 x 10</a:t>
            </a:r>
            <a:r>
              <a:rPr lang="en-US" altLang="zh-TW" sz="2400" baseline="30000" dirty="0"/>
              <a:t>-6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345264" y="5473123"/>
            <a:ext cx="2505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Slightly better. </a:t>
            </a:r>
          </a:p>
          <a:p>
            <a:r>
              <a:rPr lang="en-US" altLang="zh-TW" sz="2400" dirty="0"/>
              <a:t>How about more complex model?</a:t>
            </a:r>
            <a:endParaRPr lang="zh-TW" altLang="en-US" sz="2400" dirty="0"/>
          </a:p>
        </p:txBody>
      </p:sp>
      <p:pic>
        <p:nvPicPr>
          <p:cNvPr id="13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19" y="3442538"/>
            <a:ext cx="5170078" cy="3480593"/>
          </a:xfr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19" y="-38055"/>
            <a:ext cx="5170078" cy="3480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69786" y="1149773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86" y="1149773"/>
                <a:ext cx="3344366" cy="830997"/>
              </a:xfrm>
              <a:prstGeom prst="rect">
                <a:avLst/>
              </a:prstGeom>
              <a:blipFill>
                <a:blip r:embed="rId4"/>
                <a:stretch>
                  <a:fillRect l="-2914" t="-5839" r="-364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5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654" y="280205"/>
            <a:ext cx="383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Selecting another Model</a:t>
            </a:r>
            <a:endParaRPr lang="zh-TW" altLang="en-US" sz="28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273625" y="4108046"/>
            <a:ext cx="133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Testing:</a:t>
            </a:r>
            <a:endParaRPr lang="zh-TW" altLang="en-US" sz="28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740837" y="4844077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28.8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83687" y="3410924"/>
            <a:ext cx="285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 Error = 14.9 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73625" y="2608880"/>
            <a:ext cx="22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Best Function </a:t>
            </a:r>
            <a:endParaRPr lang="zh-TW" altLang="en-US" sz="2800" b="1" i="1" u="sng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37908" y="5446233"/>
            <a:ext cx="297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results become worse ...</a:t>
            </a:r>
            <a:endParaRPr lang="zh-TW" altLang="en-US" sz="2400" dirty="0"/>
          </a:p>
        </p:txBody>
      </p:sp>
      <p:pic>
        <p:nvPicPr>
          <p:cNvPr id="15" name="內容版面配置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96" y="3377407"/>
            <a:ext cx="5170078" cy="348059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96" y="-5734"/>
            <a:ext cx="5170078" cy="3480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69786" y="1149773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86" y="1149773"/>
                <a:ext cx="3344366" cy="830997"/>
              </a:xfrm>
              <a:prstGeom prst="rect">
                <a:avLst/>
              </a:prstGeom>
              <a:blipFill>
                <a:blip r:embed="rId4"/>
                <a:stretch>
                  <a:fillRect l="-2914" t="-5839" r="-364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77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2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654" y="280205"/>
            <a:ext cx="383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Selecting another Model</a:t>
            </a:r>
            <a:endParaRPr lang="zh-TW" altLang="en-US" sz="28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268738" y="4452412"/>
            <a:ext cx="133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Testing:</a:t>
            </a:r>
            <a:endParaRPr lang="zh-TW" altLang="en-US" sz="28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735950" y="5188443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232.1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8800" y="3755290"/>
            <a:ext cx="285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 Error = 12.8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68738" y="3045033"/>
            <a:ext cx="22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Best Function </a:t>
            </a:r>
            <a:endParaRPr lang="zh-TW" altLang="en-US" sz="2800" b="1" i="1" u="sng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78800" y="5877451"/>
            <a:ext cx="2978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The results are so bad.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1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22" y="3476970"/>
            <a:ext cx="5170078" cy="3480593"/>
          </a:xfr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22" y="0"/>
            <a:ext cx="5170078" cy="3480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69786" y="1149773"/>
                <a:ext cx="3344366" cy="12003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5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86" y="1149773"/>
                <a:ext cx="3344366" cy="1200329"/>
              </a:xfrm>
              <a:prstGeom prst="rect">
                <a:avLst/>
              </a:prstGeom>
              <a:blipFill>
                <a:blip r:embed="rId4"/>
                <a:stretch>
                  <a:fillRect l="-2914" t="-4040" r="-364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01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2" grpId="0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橢圓 19"/>
          <p:cNvSpPr/>
          <p:nvPr/>
        </p:nvSpPr>
        <p:spPr>
          <a:xfrm>
            <a:off x="4716528" y="3562600"/>
            <a:ext cx="4034859" cy="16499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620379" y="3827052"/>
            <a:ext cx="2227159" cy="112107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Selection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11530" y="2449357"/>
                <a:ext cx="3344366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2449357"/>
                <a:ext cx="3344366" cy="461665"/>
              </a:xfrm>
              <a:prstGeom prst="rect">
                <a:avLst/>
              </a:prstGeom>
              <a:blipFill>
                <a:blip r:embed="rId2"/>
                <a:stretch>
                  <a:fillRect l="-2727" t="-10390" r="-364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811530" y="3088942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3088942"/>
                <a:ext cx="3344366" cy="830997"/>
              </a:xfrm>
              <a:prstGeom prst="rect">
                <a:avLst/>
              </a:prstGeom>
              <a:blipFill>
                <a:blip r:embed="rId3"/>
                <a:stretch>
                  <a:fillRect l="-2727" t="-5839" r="-364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11530" y="4097859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4097859"/>
                <a:ext cx="3344366" cy="830997"/>
              </a:xfrm>
              <a:prstGeom prst="rect">
                <a:avLst/>
              </a:prstGeom>
              <a:blipFill>
                <a:blip r:embed="rId4"/>
                <a:stretch>
                  <a:fillRect l="-2727" t="-5797" r="-364" b="-14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11530" y="1808413"/>
                <a:ext cx="3344366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1808413"/>
                <a:ext cx="3344366" cy="461665"/>
              </a:xfrm>
              <a:prstGeom prst="rect">
                <a:avLst/>
              </a:prstGeom>
              <a:blipFill>
                <a:blip r:embed="rId5"/>
                <a:stretch>
                  <a:fillRect l="-272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811530" y="5106776"/>
                <a:ext cx="3344366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5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5106776"/>
                <a:ext cx="3344366" cy="1200329"/>
              </a:xfrm>
              <a:prstGeom prst="rect">
                <a:avLst/>
              </a:prstGeom>
              <a:blipFill>
                <a:blip r:embed="rId6"/>
                <a:stretch>
                  <a:fillRect l="-2727" t="-4040" r="-364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319161" y="1808412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19160" y="2447997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2.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19159" y="3277089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3.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19158" y="4286006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4.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19158" y="5474202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5.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16" y="596163"/>
            <a:ext cx="4452749" cy="268092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25665" y="134498"/>
            <a:ext cx="250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6023541" y="4073441"/>
            <a:ext cx="1420837" cy="71675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811101" y="5311997"/>
            <a:ext cx="44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more complex model yields lower error on training data.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304569" y="6120532"/>
            <a:ext cx="483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we can truly find the best function</a:t>
            </a:r>
            <a:endParaRPr lang="zh-TW" altLang="en-US" sz="2400" dirty="0"/>
          </a:p>
        </p:txBody>
      </p:sp>
      <p:cxnSp>
        <p:nvCxnSpPr>
          <p:cNvPr id="23" name="直線單箭頭接點 22"/>
          <p:cNvCxnSpPr>
            <a:stCxn id="11" idx="3"/>
          </p:cNvCxnSpPr>
          <p:nvPr/>
        </p:nvCxnSpPr>
        <p:spPr>
          <a:xfrm>
            <a:off x="4155896" y="3504441"/>
            <a:ext cx="1867645" cy="781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9" idx="2"/>
          </p:cNvCxnSpPr>
          <p:nvPr/>
        </p:nvCxnSpPr>
        <p:spPr>
          <a:xfrm flipV="1">
            <a:off x="4155895" y="4387591"/>
            <a:ext cx="1464484" cy="150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4" idx="3"/>
          </p:cNvCxnSpPr>
          <p:nvPr/>
        </p:nvCxnSpPr>
        <p:spPr>
          <a:xfrm flipV="1">
            <a:off x="4155896" y="4879426"/>
            <a:ext cx="933822" cy="827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05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5" grpId="0"/>
      <p:bldP spid="6" grpId="0" animBg="1"/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Selection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34" y="1900156"/>
            <a:ext cx="5245923" cy="3152057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80957"/>
              </p:ext>
            </p:extLst>
          </p:nvPr>
        </p:nvGraphicFramePr>
        <p:xfrm>
          <a:off x="5827565" y="2162082"/>
          <a:ext cx="3084858" cy="2251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286">
                  <a:extLst>
                    <a:ext uri="{9D8B030D-6E8A-4147-A177-3AD203B41FA5}">
                      <a16:colId xmlns:a16="http://schemas.microsoft.com/office/drawing/2014/main" val="860062618"/>
                    </a:ext>
                  </a:extLst>
                </a:gridCol>
                <a:gridCol w="1028286">
                  <a:extLst>
                    <a:ext uri="{9D8B030D-6E8A-4147-A177-3AD203B41FA5}">
                      <a16:colId xmlns:a16="http://schemas.microsoft.com/office/drawing/2014/main" val="1927451146"/>
                    </a:ext>
                  </a:extLst>
                </a:gridCol>
                <a:gridCol w="1028286">
                  <a:extLst>
                    <a:ext uri="{9D8B030D-6E8A-4147-A177-3AD203B41FA5}">
                      <a16:colId xmlns:a16="http://schemas.microsoft.com/office/drawing/2014/main" val="398386974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Training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Testing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069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31.9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35.0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66453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15.4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18.4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4931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3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15.3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18.1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12685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14.9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28.2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711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5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12.8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232.1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0352049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827565" y="3267810"/>
            <a:ext cx="3084857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2945267" y="3622347"/>
            <a:ext cx="461341" cy="5494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39111" y="5183562"/>
            <a:ext cx="6711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more complex model does not always lead to better performance on </a:t>
            </a:r>
            <a:r>
              <a:rPr lang="en-US" altLang="zh-TW" sz="2400" b="1" i="1" u="sng" dirty="0"/>
              <a:t>testing data</a:t>
            </a:r>
            <a:r>
              <a:rPr lang="en-US" altLang="zh-TW" sz="2400" dirty="0"/>
              <a:t>. 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39111" y="6034726"/>
            <a:ext cx="253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This is </a:t>
            </a:r>
            <a:r>
              <a:rPr lang="en-US" altLang="zh-TW" sz="2400" b="1" i="1" u="sng" dirty="0">
                <a:solidFill>
                  <a:srgbClr val="FF0000"/>
                </a:solidFill>
              </a:rPr>
              <a:t>Overfitting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3669169" y="1733736"/>
            <a:ext cx="0" cy="27231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813387" y="2615352"/>
            <a:ext cx="176247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Overfitting</a:t>
            </a:r>
            <a:endParaRPr lang="zh-TW" altLang="en-US" sz="2800" dirty="0"/>
          </a:p>
        </p:txBody>
      </p:sp>
      <p:sp>
        <p:nvSpPr>
          <p:cNvPr id="16" name="箭號: 向右 15"/>
          <p:cNvSpPr/>
          <p:nvPr/>
        </p:nvSpPr>
        <p:spPr>
          <a:xfrm>
            <a:off x="3949774" y="6092452"/>
            <a:ext cx="917822" cy="3101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972196" y="6016694"/>
            <a:ext cx="286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Select suitable model</a:t>
            </a:r>
            <a:endParaRPr lang="zh-TW" altLang="en-US" sz="2400" dirty="0"/>
          </a:p>
        </p:txBody>
      </p:sp>
      <p:sp>
        <p:nvSpPr>
          <p:cNvPr id="18" name="箭號: 向右 17"/>
          <p:cNvSpPr/>
          <p:nvPr/>
        </p:nvSpPr>
        <p:spPr>
          <a:xfrm>
            <a:off x="3669169" y="1863004"/>
            <a:ext cx="415647" cy="6049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9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/>
      <p:bldP spid="8" grpId="0"/>
      <p:bldP spid="13" grpId="0" animBg="1"/>
      <p:bldP spid="16" grpId="0" animBg="1"/>
      <p:bldP spid="17" grpId="0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collect more data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57" y="1690689"/>
            <a:ext cx="7299485" cy="4914150"/>
          </a:xfrm>
        </p:spPr>
      </p:pic>
      <p:sp>
        <p:nvSpPr>
          <p:cNvPr id="5" name="文字方塊 4"/>
          <p:cNvSpPr txBox="1"/>
          <p:nvPr/>
        </p:nvSpPr>
        <p:spPr>
          <a:xfrm>
            <a:off x="2249716" y="2243312"/>
            <a:ext cx="3309256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There is some hidden factors not considered in the previous model ……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589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are the hidden factors?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79" y="1530985"/>
            <a:ext cx="7085994" cy="4770423"/>
          </a:xfrm>
        </p:spPr>
      </p:pic>
      <p:pic>
        <p:nvPicPr>
          <p:cNvPr id="26626" name="Picture 2" descr="「Pidgey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68" y="2304346"/>
            <a:ext cx="1794703" cy="195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「Weedle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446" y="3937716"/>
            <a:ext cx="1108654" cy="144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「Caterpie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76" y="5343921"/>
            <a:ext cx="1223765" cy="118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H="1" flipV="1">
            <a:off x="3836504" y="3937716"/>
            <a:ext cx="417444" cy="458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253948" y="4660751"/>
            <a:ext cx="2445026" cy="308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836504" y="5113660"/>
            <a:ext cx="879172" cy="37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 rot="3009046">
            <a:off x="6276496" y="1353433"/>
            <a:ext cx="993301" cy="25048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632" name="Picture 8" descr="「Eevee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793493"/>
            <a:ext cx="1538613" cy="153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915622" y="2125778"/>
            <a:ext cx="1079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err="1"/>
              <a:t>Eevee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254666" y="4085416"/>
            <a:ext cx="1008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err="1"/>
              <a:t>Pidgey</a:t>
            </a:r>
            <a:endParaRPr lang="en-US" altLang="zh-TW" sz="2400" dirty="0"/>
          </a:p>
        </p:txBody>
      </p:sp>
      <p:sp>
        <p:nvSpPr>
          <p:cNvPr id="7" name="矩形 6"/>
          <p:cNvSpPr/>
          <p:nvPr/>
        </p:nvSpPr>
        <p:spPr>
          <a:xfrm>
            <a:off x="7472100" y="4804974"/>
            <a:ext cx="1141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err="1"/>
              <a:t>Weedle</a:t>
            </a:r>
            <a:endParaRPr lang="en-US" altLang="zh-TW" sz="2400" dirty="0"/>
          </a:p>
        </p:txBody>
      </p:sp>
      <p:sp>
        <p:nvSpPr>
          <p:cNvPr id="8" name="矩形 7"/>
          <p:cNvSpPr/>
          <p:nvPr/>
        </p:nvSpPr>
        <p:spPr>
          <a:xfrm>
            <a:off x="5939441" y="6103967"/>
            <a:ext cx="1239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err="1"/>
              <a:t>Caterpie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62795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/>
      <p:bldP spid="5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step 1: </a:t>
            </a:r>
            <a:br>
              <a:rPr lang="en-US" altLang="zh-TW" dirty="0"/>
            </a:br>
            <a:r>
              <a:rPr lang="en-US" altLang="zh-TW" dirty="0"/>
              <a:t>Redesign the Model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35369" y="2968756"/>
            <a:ext cx="5855677" cy="25171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833446" y="1936877"/>
            <a:ext cx="147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833446" y="5994598"/>
            <a:ext cx="147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endParaRPr lang="zh-TW" altLang="en-US" sz="2800" dirty="0"/>
          </a:p>
        </p:txBody>
      </p:sp>
      <p:sp>
        <p:nvSpPr>
          <p:cNvPr id="18" name="箭號: 向下 17"/>
          <p:cNvSpPr/>
          <p:nvPr/>
        </p:nvSpPr>
        <p:spPr>
          <a:xfrm>
            <a:off x="4308231" y="2484272"/>
            <a:ext cx="509954" cy="4577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下 18"/>
          <p:cNvSpPr/>
          <p:nvPr/>
        </p:nvSpPr>
        <p:spPr>
          <a:xfrm>
            <a:off x="4308231" y="5594759"/>
            <a:ext cx="509954" cy="4577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022220" y="3117213"/>
                <a:ext cx="20226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Pidgey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20" y="3117213"/>
                <a:ext cx="2022670" cy="461665"/>
              </a:xfrm>
              <a:prstGeom prst="rect">
                <a:avLst/>
              </a:prstGeom>
              <a:blipFill>
                <a:blip r:embed="rId3"/>
                <a:stretch>
                  <a:fillRect l="-4819" t="-10526" r="-3313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002955" y="3685329"/>
                <a:ext cx="21621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Weedle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55" y="3685329"/>
                <a:ext cx="2162130" cy="461665"/>
              </a:xfrm>
              <a:prstGeom prst="rect">
                <a:avLst/>
              </a:prstGeom>
              <a:blipFill>
                <a:blip r:embed="rId4"/>
                <a:stretch>
                  <a:fillRect l="-4520" t="-10667" r="-3390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002955" y="4265195"/>
                <a:ext cx="22551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Caterpie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55" y="4265195"/>
                <a:ext cx="2255105" cy="461665"/>
              </a:xfrm>
              <a:prstGeom prst="rect">
                <a:avLst/>
              </a:prstGeom>
              <a:blipFill>
                <a:blip r:embed="rId5"/>
                <a:stretch>
                  <a:fillRect l="-4324" t="-10667" r="-2973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002955" y="4875977"/>
                <a:ext cx="19457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Eevee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55" y="4875977"/>
                <a:ext cx="1945725" cy="461665"/>
              </a:xfrm>
              <a:prstGeom prst="rect">
                <a:avLst/>
              </a:prstGeom>
              <a:blipFill>
                <a:blip r:embed="rId6"/>
                <a:stretch>
                  <a:fillRect l="-5016" t="-10526" r="-3762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818185" y="3120649"/>
                <a:ext cx="2496260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85" y="3120649"/>
                <a:ext cx="2496260" cy="490199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767498" y="3665077"/>
                <a:ext cx="2597634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498" y="3665077"/>
                <a:ext cx="2597634" cy="490199"/>
              </a:xfrm>
              <a:prstGeom prst="rect">
                <a:avLst/>
              </a:prstGeom>
              <a:blipFill>
                <a:blip r:embed="rId8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818185" y="4227348"/>
                <a:ext cx="2510494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85" y="4227348"/>
                <a:ext cx="2510494" cy="490199"/>
              </a:xfrm>
              <a:prstGeom prst="rect">
                <a:avLst/>
              </a:prstGeom>
              <a:blipFill>
                <a:blip r:embed="rId9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818185" y="4837809"/>
                <a:ext cx="2496260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85" y="4837809"/>
                <a:ext cx="2496260" cy="490199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群組 29"/>
          <p:cNvGrpSpPr/>
          <p:nvPr/>
        </p:nvGrpSpPr>
        <p:grpSpPr>
          <a:xfrm>
            <a:off x="5846220" y="540452"/>
            <a:ext cx="2669129" cy="1537930"/>
            <a:chOff x="8778410" y="152759"/>
            <a:chExt cx="2669129" cy="1537930"/>
          </a:xfrm>
        </p:grpSpPr>
        <p:sp>
          <p:nvSpPr>
            <p:cNvPr id="28" name="文字方塊 27"/>
            <p:cNvSpPr txBox="1"/>
            <p:nvPr/>
          </p:nvSpPr>
          <p:spPr>
            <a:xfrm>
              <a:off x="8933430" y="1167469"/>
              <a:ext cx="2368637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Linear model?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778410" y="152759"/>
                  <a:ext cx="2669129" cy="10433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410" y="152759"/>
                  <a:ext cx="2669129" cy="104336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28650" y="2197961"/>
                <a:ext cx="23047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/>
                      <m:t>species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of x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197961"/>
                <a:ext cx="2304798" cy="461665"/>
              </a:xfrm>
              <a:prstGeom prst="rect">
                <a:avLst/>
              </a:prstGeom>
              <a:blipFill>
                <a:blip r:embed="rId12"/>
                <a:stretch>
                  <a:fillRect t="-10667" r="-3439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3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Estimating the Combat Power (CP) of a </a:t>
            </a:r>
            <a:r>
              <a:rPr lang="en-US" altLang="zh-TW" dirty="0" err="1"/>
              <a:t>pokemon</a:t>
            </a:r>
            <a:r>
              <a:rPr lang="en-US" altLang="zh-TW" dirty="0"/>
              <a:t> after evolution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27126" y="4372124"/>
                <a:ext cx="51179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altLang="zh-TW" sz="2800" b="0" i="1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6" y="4372124"/>
                <a:ext cx="511794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143542" y="4110513"/>
            <a:ext cx="1769806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CP after evolution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10" y="2783503"/>
            <a:ext cx="3248864" cy="3567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062967" y="4965476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67" y="4965476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967682" y="4657426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682" y="4657426"/>
                <a:ext cx="28828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604531" y="2795141"/>
                <a:ext cx="585225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531" y="2795141"/>
                <a:ext cx="585225" cy="4641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772973" y="5394420"/>
                <a:ext cx="61568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h𝑝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973" y="5394420"/>
                <a:ext cx="615681" cy="464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364742" y="6176188"/>
                <a:ext cx="505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742" y="6176188"/>
                <a:ext cx="50533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223162" y="6199956"/>
                <a:ext cx="454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162" y="6199956"/>
                <a:ext cx="45403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838519" y="2783731"/>
            <a:ext cx="787314" cy="3892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017839" y="5487384"/>
            <a:ext cx="727705" cy="27350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261980" y="5904262"/>
            <a:ext cx="727705" cy="3598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101447" y="5920143"/>
            <a:ext cx="727705" cy="3598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198921" y="4940540"/>
                <a:ext cx="4158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921" y="4940540"/>
                <a:ext cx="41588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2714042" y="5070506"/>
            <a:ext cx="1275643" cy="3009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37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9" grpId="0"/>
      <p:bldP spid="10" grpId="0"/>
      <p:bldP spid="11" grpId="0"/>
      <p:bldP spid="12" grpId="0"/>
      <p:bldP spid="13" grpId="0"/>
      <p:bldP spid="7" grpId="0" animBg="1"/>
      <p:bldP spid="14" grpId="0" animBg="1"/>
      <p:bldP spid="15" grpId="0" animBg="1"/>
      <p:bldP spid="16" grpId="0" animBg="1"/>
      <p:bldP spid="17" grpId="0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step 1: </a:t>
            </a:r>
            <a:br>
              <a:rPr lang="en-US" altLang="zh-TW" dirty="0"/>
            </a:br>
            <a:r>
              <a:rPr lang="en-US" altLang="zh-TW" dirty="0"/>
              <a:t>Redesign the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10406" y="1881448"/>
                <a:ext cx="3294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Pidgey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06" y="1881448"/>
                <a:ext cx="3294812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87878" y="3149573"/>
                <a:ext cx="30936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Weedle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3149573"/>
                <a:ext cx="3093667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987878" y="4346993"/>
                <a:ext cx="3186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Caterpie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4346993"/>
                <a:ext cx="3186642" cy="461665"/>
              </a:xfrm>
              <a:prstGeom prst="rect">
                <a:avLst/>
              </a:prstGeom>
              <a:blipFill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87878" y="5544413"/>
                <a:ext cx="287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Eevee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5544413"/>
                <a:ext cx="2877263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987878" y="2497380"/>
                <a:ext cx="3438442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Pidgey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2497380"/>
                <a:ext cx="3438442" cy="490199"/>
              </a:xfrm>
              <a:prstGeom prst="rect">
                <a:avLst/>
              </a:prstGeom>
              <a:blipFill>
                <a:blip r:embed="rId7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87878" y="3748283"/>
                <a:ext cx="3585019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Weedle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3748283"/>
                <a:ext cx="3585019" cy="490199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87878" y="4967443"/>
                <a:ext cx="3677994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Caterpie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4967443"/>
                <a:ext cx="3677994" cy="490199"/>
              </a:xfrm>
              <a:prstGeom prst="rect">
                <a:avLst/>
              </a:prstGeom>
              <a:blipFill>
                <a:blip r:embed="rId9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987878" y="6121383"/>
                <a:ext cx="335925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Eevee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6121383"/>
                <a:ext cx="3359253" cy="490199"/>
              </a:xfrm>
              <a:prstGeom prst="rect">
                <a:avLst/>
              </a:prstGeom>
              <a:blipFill>
                <a:blip r:embed="rId10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306533" y="2624396"/>
                <a:ext cx="22020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Pidgey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33" y="2624396"/>
                <a:ext cx="2202013" cy="461665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括弧 13"/>
          <p:cNvSpPr/>
          <p:nvPr/>
        </p:nvSpPr>
        <p:spPr>
          <a:xfrm>
            <a:off x="5345375" y="3499699"/>
            <a:ext cx="258990" cy="1107334"/>
          </a:xfrm>
          <a:prstGeom prst="leftBrace">
            <a:avLst>
              <a:gd name="adj1" fmla="val 5651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552105" y="3397300"/>
            <a:ext cx="54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578216" y="4172007"/>
            <a:ext cx="54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=0</a:t>
            </a:r>
            <a:endParaRPr lang="zh-TW" altLang="en-US" sz="24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5846220" y="540452"/>
            <a:ext cx="2669129" cy="1537930"/>
            <a:chOff x="8778410" y="152759"/>
            <a:chExt cx="2669129" cy="1537930"/>
          </a:xfrm>
        </p:grpSpPr>
        <p:sp>
          <p:nvSpPr>
            <p:cNvPr id="18" name="文字方塊 17"/>
            <p:cNvSpPr txBox="1"/>
            <p:nvPr/>
          </p:nvSpPr>
          <p:spPr>
            <a:xfrm>
              <a:off x="8933430" y="1167469"/>
              <a:ext cx="2368637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Linear model?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/>
                <p:cNvSpPr txBox="1"/>
                <p:nvPr/>
              </p:nvSpPr>
              <p:spPr>
                <a:xfrm>
                  <a:off x="8778410" y="152759"/>
                  <a:ext cx="2669129" cy="10433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410" y="152759"/>
                  <a:ext cx="2669129" cy="104336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矩形 19"/>
          <p:cNvSpPr/>
          <p:nvPr/>
        </p:nvSpPr>
        <p:spPr>
          <a:xfrm>
            <a:off x="1829922" y="1694748"/>
            <a:ext cx="3131836" cy="504895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8157517" y="725715"/>
            <a:ext cx="410587" cy="5780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239904" y="3393335"/>
                <a:ext cx="194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Pidgey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904" y="3393335"/>
                <a:ext cx="1940916" cy="461665"/>
              </a:xfrm>
              <a:prstGeom prst="rect">
                <a:avLst/>
              </a:prstGeom>
              <a:blipFill>
                <a:blip r:embed="rId13"/>
                <a:stretch>
                  <a:fillRect l="-5031" t="-10667" r="-1572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6239904" y="4199141"/>
            <a:ext cx="1438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Cambria Math" panose="02040503050406030204" pitchFamily="18" charset="0"/>
              </a:rPr>
              <a:t>otherwise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188993" y="5152107"/>
                <a:ext cx="194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Pidgey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93" y="5152107"/>
                <a:ext cx="1940916" cy="461665"/>
              </a:xfrm>
              <a:prstGeom prst="rect">
                <a:avLst/>
              </a:prstGeom>
              <a:blipFill>
                <a:blip r:embed="rId14"/>
                <a:stretch>
                  <a:fillRect l="-4702" t="-10526" r="-1254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953312" y="5720646"/>
                <a:ext cx="2496260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12" y="5720646"/>
                <a:ext cx="2496260" cy="490199"/>
              </a:xfrm>
              <a:prstGeom prst="rect">
                <a:avLst/>
              </a:prstGeom>
              <a:blipFill>
                <a:blip r:embed="rId15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1832373" y="1909943"/>
            <a:ext cx="2170415" cy="418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75639" y="1883232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1911130" y="2517537"/>
            <a:ext cx="2436001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1892796" y="3145384"/>
            <a:ext cx="2436001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1892796" y="3773659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877015" y="4386535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911847" y="4940281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877014" y="5607977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877014" y="6121383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975639" y="2494042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7" name="矩形 26"/>
          <p:cNvSpPr/>
          <p:nvPr/>
        </p:nvSpPr>
        <p:spPr>
          <a:xfrm>
            <a:off x="1987518" y="3145568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1965683" y="3778601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9" name="矩形 28"/>
          <p:cNvSpPr/>
          <p:nvPr/>
        </p:nvSpPr>
        <p:spPr>
          <a:xfrm>
            <a:off x="1965683" y="4375939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0" name="矩形 29"/>
          <p:cNvSpPr/>
          <p:nvPr/>
        </p:nvSpPr>
        <p:spPr>
          <a:xfrm>
            <a:off x="1967845" y="5007839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1967502" y="5582167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1965683" y="6174908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004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/>
      <p:bldP spid="20" grpId="0" animBg="1"/>
      <p:bldP spid="21" grpId="0" animBg="1"/>
      <p:bldP spid="22" grpId="0"/>
      <p:bldP spid="23" grpId="0"/>
      <p:bldP spid="24" grpId="0"/>
      <p:bldP spid="33" grpId="0"/>
      <p:bldP spid="34" grpId="0" animBg="1"/>
      <p:bldP spid="34" grpId="1" animBg="1"/>
      <p:bldP spid="25" grpId="0" animBg="1"/>
      <p:bldP spid="25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45" y="3377407"/>
            <a:ext cx="5170078" cy="3480593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45" y="0"/>
            <a:ext cx="5170078" cy="348059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256069" y="4495273"/>
            <a:ext cx="205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14.3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18543" y="1160910"/>
            <a:ext cx="1926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3.8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4607015" y="329913"/>
            <a:ext cx="1406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07014" y="3922801"/>
            <a:ext cx="1406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Testing</a:t>
            </a:r>
          </a:p>
          <a:p>
            <a:r>
              <a:rPr lang="en-US" altLang="zh-TW" sz="2400" dirty="0"/>
              <a:t>Data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863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54" y="159342"/>
            <a:ext cx="4278852" cy="2923705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061" y="3426379"/>
            <a:ext cx="4221645" cy="288461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927279" y="1402242"/>
            <a:ext cx="3073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Are there any other hidden factors?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 rot="16200000">
            <a:off x="3554402" y="1310850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CP after evolution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 rot="16200000">
            <a:off x="3563127" y="4427998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CP after evolution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9" y="3437180"/>
            <a:ext cx="4205838" cy="287381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 rot="16200000">
            <a:off x="-873544" y="4637854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CP after evolution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841701" y="2852214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weight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841701" y="6101139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HP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344791" y="6101139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Height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92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step 1: </a:t>
            </a:r>
            <a:br>
              <a:rPr lang="en-US" altLang="zh-TW" dirty="0"/>
            </a:br>
            <a:r>
              <a:rPr lang="en-US" altLang="zh-TW" dirty="0"/>
              <a:t>Redesign the Model Again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626" y="2421672"/>
            <a:ext cx="6959210" cy="33919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43500" y="6168526"/>
            <a:ext cx="147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endParaRPr lang="zh-TW" altLang="en-US" sz="2800" dirty="0"/>
          </a:p>
        </p:txBody>
      </p:sp>
      <p:sp>
        <p:nvSpPr>
          <p:cNvPr id="6" name="箭號: 向下 5"/>
          <p:cNvSpPr/>
          <p:nvPr/>
        </p:nvSpPr>
        <p:spPr>
          <a:xfrm>
            <a:off x="3318285" y="1963957"/>
            <a:ext cx="509954" cy="4577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下 6"/>
          <p:cNvSpPr/>
          <p:nvPr/>
        </p:nvSpPr>
        <p:spPr>
          <a:xfrm>
            <a:off x="3337335" y="5813633"/>
            <a:ext cx="509954" cy="4577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09538" y="2545717"/>
                <a:ext cx="20226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Pidgey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38" y="2545717"/>
                <a:ext cx="2022670" cy="461665"/>
              </a:xfrm>
              <a:prstGeom prst="rect">
                <a:avLst/>
              </a:prstGeom>
              <a:blipFill>
                <a:blip r:embed="rId3"/>
                <a:stretch>
                  <a:fillRect l="-4518" t="-10667" r="-3614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90273" y="3113833"/>
                <a:ext cx="21621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Weedle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3" y="3113833"/>
                <a:ext cx="2162130" cy="461665"/>
              </a:xfrm>
              <a:prstGeom prst="rect">
                <a:avLst/>
              </a:prstGeom>
              <a:blipFill>
                <a:blip r:embed="rId4"/>
                <a:stretch>
                  <a:fillRect l="-4225" t="-10526" r="-3380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90273" y="3693699"/>
                <a:ext cx="22551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Caterpie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3" y="3693699"/>
                <a:ext cx="2255105" cy="461665"/>
              </a:xfrm>
              <a:prstGeom prst="rect">
                <a:avLst/>
              </a:prstGeom>
              <a:blipFill>
                <a:blip r:embed="rId5"/>
                <a:stretch>
                  <a:fillRect l="-4054" t="-10526" r="-3243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90273" y="4273565"/>
                <a:ext cx="19457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Eevee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3" y="4273565"/>
                <a:ext cx="1945725" cy="461665"/>
              </a:xfrm>
              <a:prstGeom prst="rect">
                <a:avLst/>
              </a:prstGeom>
              <a:blipFill>
                <a:blip r:embed="rId6"/>
                <a:stretch>
                  <a:fillRect l="-4702" t="-10526" r="-407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718276" y="2453061"/>
                <a:ext cx="4363502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276" y="2453061"/>
                <a:ext cx="4363502" cy="5895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712461" y="3024798"/>
                <a:ext cx="4377737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461" y="3024798"/>
                <a:ext cx="4377737" cy="5895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712461" y="3604023"/>
                <a:ext cx="4368375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461" y="3604023"/>
                <a:ext cx="4368375" cy="589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690864" y="4183898"/>
                <a:ext cx="4368375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864" y="4183898"/>
                <a:ext cx="4368375" cy="5895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2834708" y="1497729"/>
            <a:ext cx="147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80911" y="4694192"/>
                <a:ext cx="4429674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1" y="4694192"/>
                <a:ext cx="4429674" cy="5895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69246" y="5261268"/>
                <a:ext cx="6760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6" y="5261268"/>
                <a:ext cx="6760432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7109248" y="2991618"/>
            <a:ext cx="1981032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Training Error </a:t>
            </a:r>
          </a:p>
          <a:p>
            <a:r>
              <a:rPr lang="en-US" altLang="zh-TW" sz="2400" dirty="0"/>
              <a:t>= 1.9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099886" y="4063191"/>
            <a:ext cx="1981032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Testing Error </a:t>
            </a:r>
          </a:p>
          <a:p>
            <a:r>
              <a:rPr lang="en-US" altLang="zh-TW" sz="2400" dirty="0"/>
              <a:t>= 102.3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118013" y="5058564"/>
            <a:ext cx="184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Overfitting!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 animBg="1"/>
      <p:bldP spid="20" grpId="0" animBg="1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step 2: Regularization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14136" y="2599550"/>
                <a:ext cx="4577279" cy="1354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36" y="2599550"/>
                <a:ext cx="4577279" cy="1354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12220" y="1705203"/>
                <a:ext cx="228793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0" y="1705203"/>
                <a:ext cx="2287934" cy="894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306307" y="2923673"/>
                <a:ext cx="1820563" cy="986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307" y="2923673"/>
                <a:ext cx="1820563" cy="98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306307" y="2923673"/>
            <a:ext cx="1820563" cy="879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295509" y="2009289"/>
                <a:ext cx="29754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The functions with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are better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509" y="2009289"/>
                <a:ext cx="2975429" cy="830997"/>
              </a:xfrm>
              <a:prstGeom prst="rect">
                <a:avLst/>
              </a:prstGeom>
              <a:blipFill>
                <a:blip r:embed="rId5"/>
                <a:stretch>
                  <a:fillRect l="-3279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337292" y="4275722"/>
            <a:ext cx="5325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Why smooth functions are preferred?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639256" y="4355402"/>
                <a:ext cx="228793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256" y="4355402"/>
                <a:ext cx="2287934" cy="894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114800" y="309154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774955" y="5065083"/>
                <a:ext cx="7403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955" y="5065083"/>
                <a:ext cx="740395" cy="369332"/>
              </a:xfrm>
              <a:prstGeom prst="rect">
                <a:avLst/>
              </a:prstGeom>
              <a:blipFill>
                <a:blip r:embed="rId7"/>
                <a:stretch>
                  <a:fillRect l="-8197" r="-3279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981115" y="5017461"/>
                <a:ext cx="10568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115" y="5017461"/>
                <a:ext cx="1056828" cy="369332"/>
              </a:xfrm>
              <a:prstGeom prst="rect">
                <a:avLst/>
              </a:prstGeom>
              <a:blipFill>
                <a:blip r:embed="rId8"/>
                <a:stretch>
                  <a:fillRect l="-5780" r="-2890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337292" y="5587187"/>
            <a:ext cx="690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If some noises corrupt input x</a:t>
            </a:r>
            <a:r>
              <a:rPr lang="en-US" altLang="zh-TW" sz="2400" baseline="-25000" dirty="0"/>
              <a:t>i</a:t>
            </a:r>
            <a:r>
              <a:rPr lang="en-US" altLang="zh-TW" sz="2400" dirty="0"/>
              <a:t> when testing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228257" y="6096954"/>
            <a:ext cx="597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 smoother function has less influence.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89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0" grpId="0"/>
      <p:bldP spid="13" grpId="0"/>
      <p:bldP spid="14" grpId="0"/>
      <p:bldP spid="15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9" y="1681628"/>
            <a:ext cx="6099851" cy="3672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649498"/>
                  </p:ext>
                </p:extLst>
              </p:nvPr>
            </p:nvGraphicFramePr>
            <p:xfrm>
              <a:off x="5416062" y="294788"/>
              <a:ext cx="3323493" cy="2926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07831">
                      <a:extLst>
                        <a:ext uri="{9D8B030D-6E8A-4147-A177-3AD203B41FA5}">
                          <a16:colId xmlns:a16="http://schemas.microsoft.com/office/drawing/2014/main" val="1245586313"/>
                        </a:ext>
                      </a:extLst>
                    </a:gridCol>
                    <a:gridCol w="1107831">
                      <a:extLst>
                        <a:ext uri="{9D8B030D-6E8A-4147-A177-3AD203B41FA5}">
                          <a16:colId xmlns:a16="http://schemas.microsoft.com/office/drawing/2014/main" val="1107867488"/>
                        </a:ext>
                      </a:extLst>
                    </a:gridCol>
                    <a:gridCol w="1107831">
                      <a:extLst>
                        <a:ext uri="{9D8B030D-6E8A-4147-A177-3AD203B41FA5}">
                          <a16:colId xmlns:a16="http://schemas.microsoft.com/office/drawing/2014/main" val="2127289611"/>
                        </a:ext>
                      </a:extLst>
                    </a:gridCol>
                  </a:tblGrid>
                  <a:tr h="209550"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zh-TW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400" u="none" strike="noStrike">
                              <a:effectLst/>
                            </a:rPr>
                            <a:t>Training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400" u="none" strike="noStrike">
                              <a:effectLst/>
                            </a:rPr>
                            <a:t>Testing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936466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1.9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102.3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97124239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2.3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68.7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2524373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3.5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25.7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4541109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4.1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11.1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8845109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 dirty="0">
                              <a:effectLst/>
                            </a:rPr>
                            <a:t>5.6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12.8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2299546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6.3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18.7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2238440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8.5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 dirty="0">
                              <a:effectLst/>
                            </a:rPr>
                            <a:t>26.8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52912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649498"/>
                  </p:ext>
                </p:extLst>
              </p:nvPr>
            </p:nvGraphicFramePr>
            <p:xfrm>
              <a:off x="5416062" y="294788"/>
              <a:ext cx="3323493" cy="2926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07831">
                      <a:extLst>
                        <a:ext uri="{9D8B030D-6E8A-4147-A177-3AD203B41FA5}">
                          <a16:colId xmlns:a16="http://schemas.microsoft.com/office/drawing/2014/main" val="1245586313"/>
                        </a:ext>
                      </a:extLst>
                    </a:gridCol>
                    <a:gridCol w="1107831">
                      <a:extLst>
                        <a:ext uri="{9D8B030D-6E8A-4147-A177-3AD203B41FA5}">
                          <a16:colId xmlns:a16="http://schemas.microsoft.com/office/drawing/2014/main" val="1107867488"/>
                        </a:ext>
                      </a:extLst>
                    </a:gridCol>
                    <a:gridCol w="1107831">
                      <a:extLst>
                        <a:ext uri="{9D8B030D-6E8A-4147-A177-3AD203B41FA5}">
                          <a16:colId xmlns:a16="http://schemas.microsoft.com/office/drawing/2014/main" val="212728961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9" t="-25000" r="-201099" b="-7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400" u="none" strike="noStrike">
                              <a:effectLst/>
                            </a:rPr>
                            <a:t>Training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400" u="none" strike="noStrike">
                              <a:effectLst/>
                            </a:rPr>
                            <a:t>Testing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9364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1.9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102.3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971242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2.3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68.7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25243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3.5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25.7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45411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4.1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11.1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88451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 dirty="0">
                              <a:effectLst/>
                            </a:rPr>
                            <a:t>5.6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12.8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22995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6.3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18.7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22384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8.5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 dirty="0">
                              <a:effectLst/>
                            </a:rPr>
                            <a:t>26.8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52912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矩形 7"/>
          <p:cNvSpPr/>
          <p:nvPr/>
        </p:nvSpPr>
        <p:spPr>
          <a:xfrm>
            <a:off x="5416062" y="1757828"/>
            <a:ext cx="3323493" cy="356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94440" y="5538935"/>
                <a:ext cx="8211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Training error: larger</a:t>
                </a: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400" dirty="0"/>
                  <a:t>, considering the training error less 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40" y="5538935"/>
                <a:ext cx="8211815" cy="461665"/>
              </a:xfrm>
              <a:prstGeom prst="rect">
                <a:avLst/>
              </a:prstGeom>
              <a:blipFill>
                <a:blip r:embed="rId4"/>
                <a:stretch>
                  <a:fillRect l="-965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509239" y="294788"/>
            <a:ext cx="1137138" cy="2883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94440" y="6151503"/>
            <a:ext cx="82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We prefer smooth function, but don’t be too smooth. 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7629339" y="294787"/>
            <a:ext cx="1137138" cy="2883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/>
          <p:cNvSpPr/>
          <p:nvPr/>
        </p:nvSpPr>
        <p:spPr>
          <a:xfrm>
            <a:off x="4785545" y="873799"/>
            <a:ext cx="438150" cy="2114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386101" y="1732205"/>
            <a:ext cx="146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smoother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3427534" y="3932625"/>
            <a:ext cx="461341" cy="5494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523244" y="4398067"/>
                <a:ext cx="24970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Select </a:t>
                </a:r>
                <a14:m>
                  <m:oMath xmlns:m="http://schemas.openxmlformats.org/officeDocument/2006/math">
                    <m:r>
                      <a:rPr lang="zh-TW" altLang="en-US" sz="24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obtaining the best model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44" y="4398067"/>
                <a:ext cx="2497016" cy="830997"/>
              </a:xfrm>
              <a:prstGeom prst="rect">
                <a:avLst/>
              </a:prstGeom>
              <a:blipFill>
                <a:blip r:embed="rId5"/>
                <a:stretch>
                  <a:fillRect l="-3659" t="-5839" r="-24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6509239" y="3894174"/>
            <a:ext cx="249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smooth?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270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6" grpId="0" animBg="1"/>
      <p:bldP spid="13" grpId="0"/>
      <p:bldP spid="14" grpId="0" animBg="1"/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&amp; Following Lectures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41430"/>
          </a:xfrm>
        </p:spPr>
        <p:txBody>
          <a:bodyPr>
            <a:noAutofit/>
          </a:bodyPr>
          <a:lstStyle/>
          <a:p>
            <a:r>
              <a:rPr lang="en-US" altLang="zh-TW" sz="2400" dirty="0" err="1"/>
              <a:t>Pokemon</a:t>
            </a:r>
            <a:r>
              <a:rPr lang="en-US" altLang="zh-TW" sz="2400" dirty="0"/>
              <a:t>: Original CP and species almost decide the CP after evolution (there are probably other hidden factors)</a:t>
            </a:r>
          </a:p>
          <a:p>
            <a:r>
              <a:rPr lang="en-US" altLang="zh-TW" sz="2400" dirty="0"/>
              <a:t>Gradient descent</a:t>
            </a:r>
          </a:p>
          <a:p>
            <a:pPr lvl="1"/>
            <a:r>
              <a:rPr lang="en-US" altLang="zh-TW" dirty="0"/>
              <a:t>Following lectures: theory and tips</a:t>
            </a:r>
          </a:p>
          <a:p>
            <a:r>
              <a:rPr lang="en-US" altLang="zh-TW" sz="2400" dirty="0"/>
              <a:t>Overfitting and Regularization</a:t>
            </a:r>
          </a:p>
          <a:p>
            <a:pPr lvl="1"/>
            <a:r>
              <a:rPr lang="en-US" altLang="zh-TW" dirty="0"/>
              <a:t>Following lectures: more theory behind these</a:t>
            </a:r>
          </a:p>
          <a:p>
            <a:r>
              <a:rPr lang="en-US" altLang="zh-TW" sz="2400" dirty="0"/>
              <a:t>We finally get average error = 11.1 on the testing data</a:t>
            </a:r>
          </a:p>
          <a:p>
            <a:pPr lvl="1"/>
            <a:r>
              <a:rPr lang="en-US" altLang="zh-TW" dirty="0"/>
              <a:t>How about another set of new data? Underestimate? Overestimate?</a:t>
            </a:r>
            <a:endParaRPr lang="zh-TW" altLang="en-US" dirty="0"/>
          </a:p>
          <a:p>
            <a:pPr lvl="1"/>
            <a:r>
              <a:rPr lang="en-US" altLang="zh-TW" dirty="0"/>
              <a:t>Following lectures: validation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67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Acknowledgment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zh-TW" altLang="en-US" dirty="0"/>
              <a:t>感謝 鄭凱文 同學發現投影片上的符號錯誤</a:t>
            </a:r>
          </a:p>
        </p:txBody>
      </p:sp>
    </p:spTree>
    <p:extLst>
      <p:ext uri="{BB962C8B-B14F-4D97-AF65-F5344CB8AC3E}">
        <p14:creationId xmlns:p14="http://schemas.microsoft.com/office/powerpoint/2010/main" val="188785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 Model</a:t>
            </a:r>
            <a:endParaRPr lang="zh-TW" altLang="en-US" dirty="0"/>
          </a:p>
        </p:txBody>
      </p:sp>
      <p:sp>
        <p:nvSpPr>
          <p:cNvPr id="4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方程式" r:id="rId3" imgW="520560" imgH="215640" progId="Equation.3">
                  <p:embed/>
                </p:oleObj>
              </mc:Choice>
              <mc:Fallback>
                <p:oleObj name="方程式" r:id="rId3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1751303" y="3538957"/>
            <a:ext cx="5279638" cy="1699902"/>
            <a:chOff x="827126" y="3703931"/>
            <a:chExt cx="5279638" cy="16999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27126" y="4372124"/>
                  <a:ext cx="33113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26" y="4372124"/>
                  <a:ext cx="3311356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字方塊 7"/>
            <p:cNvSpPr txBox="1"/>
            <p:nvPr/>
          </p:nvSpPr>
          <p:spPr>
            <a:xfrm>
              <a:off x="4336958" y="4110513"/>
              <a:ext cx="1769806" cy="95410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CP after evolution</a:t>
              </a:r>
              <a:endParaRPr lang="zh-TW" altLang="en-US" sz="2800" dirty="0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1317" y="3703931"/>
              <a:ext cx="1547996" cy="1699902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726700" y="5716316"/>
            <a:ext cx="236863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Linear model: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481006" y="1864180"/>
                <a:ext cx="38690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: y = 10.0 + 9.0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006" y="1864180"/>
                <a:ext cx="3869085" cy="461665"/>
              </a:xfrm>
              <a:prstGeom prst="rect">
                <a:avLst/>
              </a:prstGeom>
              <a:blipFill>
                <a:blip r:embed="rId7"/>
                <a:stretch>
                  <a:fillRect l="-236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81938" y="2326455"/>
                <a:ext cx="3626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: y = 9.8 + 9.2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38" y="2326455"/>
                <a:ext cx="3626648" cy="461665"/>
              </a:xfrm>
              <a:prstGeom prst="rect">
                <a:avLst/>
              </a:prstGeom>
              <a:blipFill>
                <a:blip r:embed="rId9"/>
                <a:stretch>
                  <a:fillRect l="-252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495754" y="2777056"/>
                <a:ext cx="3626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: y = - 0.8 - 1.2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54" y="2777056"/>
                <a:ext cx="3626648" cy="461665"/>
              </a:xfrm>
              <a:prstGeom prst="rect">
                <a:avLst/>
              </a:prstGeom>
              <a:blipFill>
                <a:blip r:embed="rId10"/>
                <a:stretch>
                  <a:fillRect l="-252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6932674" y="3172966"/>
            <a:ext cx="204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 infinite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237435" y="5501699"/>
                <a:ext cx="2669129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435" y="5501699"/>
                <a:ext cx="2669129" cy="10433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213681" y="5313969"/>
                <a:ext cx="229984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: an attribute of input x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681" y="5313969"/>
                <a:ext cx="2299848" cy="738664"/>
              </a:xfrm>
              <a:prstGeom prst="rect">
                <a:avLst/>
              </a:prstGeom>
              <a:blipFill>
                <a:blip r:embed="rId12"/>
                <a:stretch>
                  <a:fillRect l="-7937" t="-13223" r="-6349" b="-239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4500308" y="1027907"/>
            <a:ext cx="345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and b are parameters (can be any value)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182958" y="4173464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58" y="4173464"/>
                <a:ext cx="283411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7085275" y="4173464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275" y="4173464"/>
                <a:ext cx="288284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213681" y="6171661"/>
                <a:ext cx="251258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: weight, b: bias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681" y="6171661"/>
                <a:ext cx="2512580" cy="369332"/>
              </a:xfrm>
              <a:prstGeom prst="rect">
                <a:avLst/>
              </a:prstGeom>
              <a:blipFill>
                <a:blip r:embed="rId15"/>
                <a:stretch>
                  <a:fillRect l="-2913" t="-24590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blipFill>
                <a:blip r:embed="rId16"/>
                <a:stretch>
                  <a:fillRect l="-217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7229417" y="5686716"/>
            <a:ext cx="120275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feature</a:t>
            </a:r>
            <a:endParaRPr lang="zh-TW" altLang="en-US" sz="24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404446" y="2127572"/>
            <a:ext cx="0" cy="3186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>
            <a:off x="404446" y="1887126"/>
            <a:ext cx="402638" cy="2404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04446" y="5279433"/>
            <a:ext cx="402638" cy="43688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5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2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2" grpId="0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298" y="2865596"/>
            <a:ext cx="4023326" cy="2018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5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方程式" r:id="rId5" imgW="520560" imgH="215640" progId="Equation.3">
                  <p:embed/>
                </p:oleObj>
              </mc:Choice>
              <mc:Fallback>
                <p:oleObj name="方程式" r:id="rId5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8" name="圓柱 22"/>
          <p:cNvSpPr/>
          <p:nvPr/>
        </p:nvSpPr>
        <p:spPr>
          <a:xfrm>
            <a:off x="1029821" y="521569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4315143" y="2006728"/>
            <a:ext cx="2185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</a:t>
            </a:r>
          </a:p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input: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6351144" y="2003468"/>
            <a:ext cx="22518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</a:t>
            </a:r>
          </a:p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Output (scalar):</a:t>
            </a:r>
            <a:endParaRPr lang="zh-TW" altLang="en-US" sz="2400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957" y="4184575"/>
            <a:ext cx="4104293" cy="2270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792838" y="2837725"/>
                <a:ext cx="391454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838" y="2837725"/>
                <a:ext cx="391454" cy="369332"/>
              </a:xfrm>
              <a:prstGeom prst="rect">
                <a:avLst/>
              </a:prstGeom>
              <a:blipFill>
                <a:blip r:embed="rId8"/>
                <a:stretch>
                  <a:fillRect l="-18182" t="-18033" r="-4545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703785" y="3476864"/>
                <a:ext cx="385234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785" y="3476864"/>
                <a:ext cx="385234" cy="369332"/>
              </a:xfrm>
              <a:prstGeom prst="rect">
                <a:avLst/>
              </a:prstGeom>
              <a:blipFill>
                <a:blip r:embed="rId9"/>
                <a:stretch>
                  <a:fillRect l="-10938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896402" y="4779324"/>
                <a:ext cx="391838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402" y="4779324"/>
                <a:ext cx="391838" cy="369332"/>
              </a:xfrm>
              <a:prstGeom prst="rect">
                <a:avLst/>
              </a:prstGeom>
              <a:blipFill>
                <a:blip r:embed="rId10"/>
                <a:stretch>
                  <a:fillRect l="-9091" r="-45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8112566" y="4338287"/>
                <a:ext cx="398058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566" y="4338287"/>
                <a:ext cx="398058" cy="369332"/>
              </a:xfrm>
              <a:prstGeom prst="rect">
                <a:avLst/>
              </a:prstGeom>
              <a:blipFill>
                <a:blip r:embed="rId11"/>
                <a:stretch>
                  <a:fillRect l="-18182" t="-18033" r="-4545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7145853" y="2848401"/>
            <a:ext cx="575748" cy="321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477066" y="4362309"/>
            <a:ext cx="575748" cy="321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blipFill>
                <a:blip r:embed="rId12"/>
                <a:stretch>
                  <a:fillRect l="-217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64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/>
      <p:bldP spid="18" grpId="0" animBg="1"/>
      <p:bldP spid="19" grpId="0" animBg="1"/>
      <p:bldP spid="20" grpId="0" animBg="1"/>
      <p:bldP spid="21" grpId="0" animBg="1"/>
      <p:bldP spid="3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86" y="1761029"/>
            <a:ext cx="6204093" cy="4176711"/>
          </a:xfrm>
        </p:spPr>
      </p:pic>
      <p:sp>
        <p:nvSpPr>
          <p:cNvPr id="10" name="矩形 9"/>
          <p:cNvSpPr/>
          <p:nvPr/>
        </p:nvSpPr>
        <p:spPr>
          <a:xfrm>
            <a:off x="1712281" y="6308180"/>
            <a:ext cx="6094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Source: </a:t>
            </a:r>
            <a:r>
              <a:rPr lang="zh-TW" altLang="en-US" dirty="0"/>
              <a:t>https://www.openintro.org/stat/data/?data=pokemon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10665" y="1761029"/>
            <a:ext cx="1985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Data: 10 </a:t>
            </a:r>
            <a:r>
              <a:rPr lang="en-US" altLang="zh-TW" sz="2400" dirty="0" err="1"/>
              <a:t>pokemons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435598" y="3264533"/>
                <a:ext cx="1239121" cy="438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𝑐𝑝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598" y="3264533"/>
                <a:ext cx="1239121" cy="438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 flipH="1" flipV="1">
            <a:off x="5055159" y="3725101"/>
            <a:ext cx="130627" cy="751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68296" y="2829538"/>
                <a:ext cx="1077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96" y="2829538"/>
                <a:ext cx="1077025" cy="369332"/>
              </a:xfrm>
              <a:prstGeom prst="rect">
                <a:avLst/>
              </a:prstGeom>
              <a:blipFill>
                <a:blip r:embed="rId4"/>
                <a:stretch>
                  <a:fillRect t="-16393" r="-1694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68295" y="3373824"/>
                <a:ext cx="10902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95" y="3373824"/>
                <a:ext cx="1090235" cy="369332"/>
              </a:xfrm>
              <a:prstGeom prst="rect">
                <a:avLst/>
              </a:prstGeom>
              <a:blipFill>
                <a:blip r:embed="rId5"/>
                <a:stretch>
                  <a:fillRect t="-16393" r="-1620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61690" y="4708815"/>
                <a:ext cx="13367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90" y="4708815"/>
                <a:ext cx="1336713" cy="369332"/>
              </a:xfrm>
              <a:prstGeom prst="rect">
                <a:avLst/>
              </a:prstGeom>
              <a:blipFill>
                <a:blip r:embed="rId6"/>
                <a:stretch>
                  <a:fillRect t="-16393" r="-365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 rot="5400000">
                <a:off x="1052451" y="4012443"/>
                <a:ext cx="680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52451" y="4012443"/>
                <a:ext cx="68018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603913" y="5626898"/>
                <a:ext cx="499816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13" y="5626898"/>
                <a:ext cx="499816" cy="397866"/>
              </a:xfrm>
              <a:prstGeom prst="rect">
                <a:avLst/>
              </a:prstGeom>
              <a:blipFill>
                <a:blip r:embed="rId8"/>
                <a:stretch>
                  <a:fillRect l="-7317" r="-6098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687386" y="451489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386" y="4514890"/>
                <a:ext cx="245708" cy="369332"/>
              </a:xfrm>
              <a:prstGeom prst="rect">
                <a:avLst/>
              </a:prstGeom>
              <a:blipFill>
                <a:blip r:embed="rId9"/>
                <a:stretch>
                  <a:fillRect l="-30000" t="-18333" r="-775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510665" y="5345887"/>
            <a:ext cx="269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This is real data.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7" grpId="0"/>
      <p:bldP spid="18" grpId="0"/>
      <p:bldP spid="13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5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8" name="圓柱 22"/>
          <p:cNvSpPr/>
          <p:nvPr/>
        </p:nvSpPr>
        <p:spPr>
          <a:xfrm>
            <a:off x="1029821" y="521569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10" name="圓角矩形 26"/>
          <p:cNvSpPr/>
          <p:nvPr/>
        </p:nvSpPr>
        <p:spPr>
          <a:xfrm>
            <a:off x="891920" y="366153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Goodness of function f</a:t>
            </a:r>
            <a:endParaRPr lang="en-US" altLang="zh-TW" sz="2400" baseline="300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1869025" y="477416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869025" y="315879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053443" y="3295309"/>
                <a:ext cx="2513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Loss function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443" y="3295309"/>
                <a:ext cx="2513168" cy="523220"/>
              </a:xfrm>
              <a:prstGeom prst="rect">
                <a:avLst/>
              </a:prstGeom>
              <a:blipFill>
                <a:blip r:embed="rId6"/>
                <a:stretch>
                  <a:fillRect l="-5097" t="-11765" r="-2913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13016" y="4430681"/>
                <a:ext cx="25940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016" y="4430681"/>
                <a:ext cx="259402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3375576" y="5002928"/>
                <a:ext cx="5414243" cy="13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576" y="5002928"/>
                <a:ext cx="5414243" cy="13036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3049376" y="3805274"/>
            <a:ext cx="519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a function, output: how bad it is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blipFill>
                <a:blip r:embed="rId9"/>
                <a:stretch>
                  <a:fillRect l="-217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018468" y="4430681"/>
            <a:ext cx="2771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Estimated y based on input function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341876" y="6077284"/>
            <a:ext cx="249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Estimation error</a:t>
            </a:r>
            <a:endParaRPr lang="zh-TW" altLang="en-US" sz="2400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6082697" y="5900120"/>
            <a:ext cx="17508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940967" y="5261678"/>
            <a:ext cx="3298701" cy="7695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2613362" y="6258995"/>
            <a:ext cx="282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Sum over examples</a:t>
            </a:r>
            <a:endParaRPr lang="zh-TW" altLang="en-US" sz="2400" dirty="0"/>
          </a:p>
        </p:txBody>
      </p:sp>
      <p:cxnSp>
        <p:nvCxnSpPr>
          <p:cNvPr id="21" name="直線接點 20"/>
          <p:cNvCxnSpPr/>
          <p:nvPr/>
        </p:nvCxnSpPr>
        <p:spPr>
          <a:xfrm>
            <a:off x="4234847" y="6306555"/>
            <a:ext cx="61850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2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19" grpId="0"/>
      <p:bldP spid="20" grpId="0"/>
      <p:bldP spid="9" grpId="0"/>
      <p:bldP spid="4" grpId="0"/>
      <p:bldP spid="18" grpId="0"/>
      <p:bldP spid="23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379" y="2162217"/>
            <a:ext cx="6624408" cy="46957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Loss Function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4115" y="2765303"/>
            <a:ext cx="2119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point in the figure is a function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0469" y="4527759"/>
                <a:ext cx="19789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color represents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69" y="4527759"/>
                <a:ext cx="1978932" cy="1200329"/>
              </a:xfrm>
              <a:prstGeom prst="rect">
                <a:avLst/>
              </a:prstGeom>
              <a:blipFill>
                <a:blip r:embed="rId3"/>
                <a:stretch>
                  <a:fillRect l="-4938" t="-4061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764269" y="6051890"/>
            <a:ext cx="197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(true example)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68108" y="2977595"/>
            <a:ext cx="1204995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smallest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73103" y="5497532"/>
            <a:ext cx="1483297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Very large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154906" y="1212692"/>
                <a:ext cx="5198069" cy="11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06" y="1212692"/>
                <a:ext cx="5198069" cy="1130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186859" y="3985836"/>
                <a:ext cx="2291669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 = - 180 - 2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859" y="3985836"/>
                <a:ext cx="2291669" cy="461665"/>
              </a:xfrm>
              <a:prstGeom prst="rect">
                <a:avLst/>
              </a:prstGeom>
              <a:blipFill>
                <a:blip r:embed="rId5"/>
                <a:stretch>
                  <a:fillRect l="-1326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4235116" y="4924926"/>
            <a:ext cx="144379" cy="14437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15" idx="7"/>
          </p:cNvCxnSpPr>
          <p:nvPr/>
        </p:nvCxnSpPr>
        <p:spPr>
          <a:xfrm flipV="1">
            <a:off x="4358351" y="4299284"/>
            <a:ext cx="828508" cy="646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2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Best Function</a:t>
            </a:r>
            <a:endParaRPr lang="zh-TW" altLang="en-US" dirty="0"/>
          </a:p>
        </p:txBody>
      </p:sp>
      <p:sp>
        <p:nvSpPr>
          <p:cNvPr id="4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方程式" r:id="rId3" imgW="520560" imgH="215640" progId="Equation.3">
                  <p:embed/>
                </p:oleObj>
              </mc:Choice>
              <mc:Fallback>
                <p:oleObj name="方程式" r:id="rId3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7" name="圓柱 22"/>
          <p:cNvSpPr/>
          <p:nvPr/>
        </p:nvSpPr>
        <p:spPr>
          <a:xfrm>
            <a:off x="1029821" y="521569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8" name="圓角矩形 26"/>
          <p:cNvSpPr/>
          <p:nvPr/>
        </p:nvSpPr>
        <p:spPr>
          <a:xfrm>
            <a:off x="891920" y="366153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Goodness of function f</a:t>
            </a:r>
            <a:endParaRPr lang="en-US" altLang="zh-TW" sz="2400" baseline="30000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1869025" y="477416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1869025" y="315879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986656" y="3713905"/>
            <a:ext cx="349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Pick the “Best” Function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2820745" y="4214618"/>
            <a:ext cx="37249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614513" y="1629848"/>
            <a:ext cx="3843687" cy="15862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2666116" y="2914650"/>
            <a:ext cx="1891247" cy="79925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168316" y="3709656"/>
            <a:ext cx="3131159" cy="434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200400" y="4460786"/>
                <a:ext cx="2509533" cy="522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60786"/>
                <a:ext cx="2509533" cy="522451"/>
              </a:xfrm>
              <a:prstGeom prst="rect">
                <a:avLst/>
              </a:prstGeom>
              <a:blipFill>
                <a:blip r:embed="rId5"/>
                <a:stretch>
                  <a:fillRect l="-3883" b="-21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145704" y="5092683"/>
                <a:ext cx="3324243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04" y="5092683"/>
                <a:ext cx="3324243" cy="509050"/>
              </a:xfrm>
              <a:prstGeom prst="rect">
                <a:avLst/>
              </a:prstGeom>
              <a:blipFill>
                <a:blip r:embed="rId6"/>
                <a:stretch>
                  <a:fillRect l="-734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025900" y="5575142"/>
                <a:ext cx="4860754" cy="10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0" y="5575142"/>
                <a:ext cx="4860754" cy="10382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6754536" y="4569825"/>
            <a:ext cx="1813958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Gradient Descent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629468" y="1671285"/>
                <a:ext cx="3917708" cy="1499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468" y="1671285"/>
                <a:ext cx="3917708" cy="1499962"/>
              </a:xfrm>
              <a:prstGeom prst="rect">
                <a:avLst/>
              </a:prstGeom>
              <a:blipFill>
                <a:blip r:embed="rId8"/>
                <a:stretch>
                  <a:fillRect l="-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92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  <p:bldP spid="15" grpId="0" animBg="1"/>
      <p:bldP spid="16" grpId="0"/>
      <p:bldP spid="22" grpId="0"/>
      <p:bldP spid="23" grpId="0"/>
      <p:bldP spid="20" grpId="0" animBg="1"/>
      <p:bldP spid="25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5228</TotalTime>
  <Words>1482</Words>
  <Application>Microsoft Office PowerPoint</Application>
  <PresentationFormat>如螢幕大小 (4:3)</PresentationFormat>
  <Paragraphs>459</Paragraphs>
  <Slides>37</Slides>
  <Notes>11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5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方程式</vt:lpstr>
      <vt:lpstr>Regression:  Case Study</vt:lpstr>
      <vt:lpstr>Regression</vt:lpstr>
      <vt:lpstr>Example Application</vt:lpstr>
      <vt:lpstr>Step 1: Model</vt:lpstr>
      <vt:lpstr>Step 2: Goodness of Function</vt:lpstr>
      <vt:lpstr>Step 2: Goodness of Function</vt:lpstr>
      <vt:lpstr>Step 2: Goodness of Function</vt:lpstr>
      <vt:lpstr>Step 2: Goodness of Function</vt:lpstr>
      <vt:lpstr>Step 3: Best Function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How’s the results?</vt:lpstr>
      <vt:lpstr>How’s the results?  - Generalization</vt:lpstr>
      <vt:lpstr>PowerPoint 簡報</vt:lpstr>
      <vt:lpstr>PowerPoint 簡報</vt:lpstr>
      <vt:lpstr>PowerPoint 簡報</vt:lpstr>
      <vt:lpstr>PowerPoint 簡報</vt:lpstr>
      <vt:lpstr>Model Selection</vt:lpstr>
      <vt:lpstr>Model Selection</vt:lpstr>
      <vt:lpstr>Let’s collect more data</vt:lpstr>
      <vt:lpstr>What are the hidden factors?</vt:lpstr>
      <vt:lpstr>Back to step 1:  Redesign the Model</vt:lpstr>
      <vt:lpstr>Back to step 1:  Redesign the Model</vt:lpstr>
      <vt:lpstr>PowerPoint 簡報</vt:lpstr>
      <vt:lpstr>PowerPoint 簡報</vt:lpstr>
      <vt:lpstr>Back to step 1:  Redesign the Model Again</vt:lpstr>
      <vt:lpstr>Back to step 2: Regularization</vt:lpstr>
      <vt:lpstr>Regularization</vt:lpstr>
      <vt:lpstr>Conclusion &amp; Following Lectures</vt:lpstr>
      <vt:lpstr>Acknowledgment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 and Overfitting</dc:title>
  <dc:creator>Lee Hung-yi</dc:creator>
  <cp:lastModifiedBy>Hung-yi Lee</cp:lastModifiedBy>
  <cp:revision>107</cp:revision>
  <dcterms:created xsi:type="dcterms:W3CDTF">2016-09-18T07:33:37Z</dcterms:created>
  <dcterms:modified xsi:type="dcterms:W3CDTF">2016-09-30T14:30:28Z</dcterms:modified>
</cp:coreProperties>
</file>