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58" r:id="rId3"/>
    <p:sldId id="259" r:id="rId4"/>
    <p:sldId id="261" r:id="rId5"/>
    <p:sldId id="262" r:id="rId6"/>
    <p:sldId id="263" r:id="rId7"/>
    <p:sldId id="32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6" r:id="rId18"/>
    <p:sldId id="323" r:id="rId19"/>
    <p:sldId id="324" r:id="rId20"/>
    <p:sldId id="319" r:id="rId21"/>
    <p:sldId id="318" r:id="rId22"/>
    <p:sldId id="320" r:id="rId23"/>
    <p:sldId id="301" r:id="rId24"/>
    <p:sldId id="31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0407" autoAdjust="0"/>
  </p:normalViewPr>
  <p:slideViewPr>
    <p:cSldViewPr snapToGrid="0">
      <p:cViewPr varScale="1">
        <p:scale>
          <a:sx n="72" d="100"/>
          <a:sy n="72" d="100"/>
        </p:scale>
        <p:origin x="7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056E3-0A40-44E9-9321-9290D8B4CED1}" type="datetimeFigureOut">
              <a:rPr lang="zh-TW" altLang="en-US" smtClean="0"/>
              <a:t>2016/11/18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C4C38-2DDC-4A21-B555-9DECA43045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11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http://www.deeplearningbook.org/contents/autoencoders.html</a:t>
            </a:r>
          </a:p>
          <a:p>
            <a:endParaRPr lang="en-US" altLang="zh-TW" dirty="0"/>
          </a:p>
          <a:p>
            <a:r>
              <a:rPr lang="en-US" altLang="zh-TW" dirty="0"/>
              <a:t>Output</a:t>
            </a:r>
          </a:p>
          <a:p>
            <a:r>
              <a:rPr lang="en-US" altLang="zh-TW" dirty="0"/>
              <a:t>	- idea of compressions</a:t>
            </a:r>
          </a:p>
          <a:p>
            <a:r>
              <a:rPr lang="en-US" altLang="zh-TW" dirty="0"/>
              <a:t>	-</a:t>
            </a:r>
            <a:r>
              <a:rPr lang="en-US" altLang="zh-TW" dirty="0" err="1"/>
              <a:t>audoencoder</a:t>
            </a:r>
            <a:endParaRPr lang="en-US" altLang="zh-TW" dirty="0"/>
          </a:p>
          <a:p>
            <a:r>
              <a:rPr lang="en-US" altLang="zh-TW" dirty="0"/>
              <a:t>	- application</a:t>
            </a:r>
          </a:p>
          <a:p>
            <a:r>
              <a:rPr lang="en-US" altLang="zh-TW" dirty="0"/>
              <a:t>		retrieval</a:t>
            </a:r>
          </a:p>
          <a:p>
            <a:r>
              <a:rPr lang="en-US" altLang="zh-TW" dirty="0"/>
              <a:t>		image</a:t>
            </a:r>
          </a:p>
          <a:p>
            <a:r>
              <a:rPr lang="en-US" altLang="zh-TW" dirty="0"/>
              <a:t>	-also as </a:t>
            </a:r>
            <a:r>
              <a:rPr lang="en-US" altLang="zh-TW" dirty="0" err="1"/>
              <a:t>initilization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9D3E-A1AF-407B-AE78-3EE7497D647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9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faster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9D3E-A1AF-407B-AE78-3EE7497D647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612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9D3E-A1AF-407B-AE78-3EE7497D647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704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9D3E-A1AF-407B-AE78-3EE7497D647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096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9D3E-A1AF-407B-AE78-3EE7497D647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020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9D3E-A1AF-407B-AE78-3EE7497D647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037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有收縮性的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9D3E-A1AF-407B-AE78-3EE7497D647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181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zh-TW" altLang="en-US" sz="120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TW" sz="1200" dirty="0"/>
                  <a:t>DNN</a:t>
                </a:r>
                <a:endParaRPr lang="zh-TW" altLang="en-US" sz="12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1200" i="0" smtClean="0">
                    <a:latin typeface="Cambria Math" panose="02040503050406030204" pitchFamily="18" charset="0"/>
                  </a:rPr>
                  <a:t>≠</a:t>
                </a:r>
                <a:r>
                  <a:rPr lang="en-US" altLang="zh-TW" sz="1200" dirty="0" smtClean="0"/>
                  <a:t>DNN</a:t>
                </a:r>
                <a:endParaRPr lang="zh-TW" altLang="en-US" sz="1200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9D3E-A1AF-407B-AE78-3EE7497D647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094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SOM: http://alaric-research.blogspot.tw/2011/02/self-organizing-map.html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C4C38-2DDC-4A21-B555-9DECA430456E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47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SOM: http://alaric-research.blogspot.tw/2011/02/self-organizing-map.html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C4C38-2DDC-4A21-B555-9DECA430456E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551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A neutral  net  whose output tries to reconstruct the input</a:t>
                </a: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Target of output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dirty="0"/>
                  <a:t>) = input 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dirty="0"/>
                  <a:t>)</a:t>
                </a: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 smtClean="0"/>
                  <a:t>A neutral  net  whose output tries to reconstruct the input</a:t>
                </a: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 smtClean="0"/>
                  <a:t>Target of output (</a:t>
                </a:r>
                <a:r>
                  <a:rPr lang="en-US" altLang="zh-TW" b="0" i="0" smtClean="0">
                    <a:latin typeface="Cambria Math" panose="02040503050406030204" pitchFamily="18" charset="0"/>
                  </a:rPr>
                  <a:t>𝑦 ̂</a:t>
                </a:r>
                <a:r>
                  <a:rPr lang="en-US" altLang="zh-TW" dirty="0" smtClean="0"/>
                  <a:t>) = input (</a:t>
                </a:r>
                <a:r>
                  <a:rPr lang="en-US" altLang="zh-TW" b="0" i="0" smtClean="0">
                    <a:latin typeface="Cambria Math" panose="02040503050406030204" pitchFamily="18" charset="0"/>
                  </a:rPr>
                  <a:t>𝑥</a:t>
                </a:r>
                <a:r>
                  <a:rPr lang="en-US" altLang="zh-TW" dirty="0" smtClean="0"/>
                  <a:t>)</a:t>
                </a:r>
                <a:endParaRPr lang="en-US" altLang="zh-TW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9D3E-A1AF-407B-AE78-3EE7497D647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093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codes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9D3E-A1AF-407B-AE78-3EE7497D647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016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Hand-written digits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Deep auto-encoder has better reconstruction capability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9D3E-A1AF-407B-AE78-3EE7497D647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209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From 30 to 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9D3E-A1AF-407B-AE78-3EE7497D647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46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idf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125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 err="1"/>
              <a:t>qeruy</a:t>
            </a:r>
            <a:r>
              <a:rPr lang="en-US" altLang="zh-TW" dirty="0"/>
              <a:t> not always have the common</a:t>
            </a:r>
            <a:r>
              <a:rPr lang="en-US" altLang="zh-TW" baseline="0" dirty="0"/>
              <a:t> word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25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Direct compute on pixel</a:t>
            </a:r>
            <a:r>
              <a:rPr lang="en-US" altLang="zh-TW" baseline="0" dirty="0"/>
              <a:t> label is slow!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9D3E-A1AF-407B-AE78-3EE7497D647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806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zh-TW" sz="1200" dirty="0">
                <a:latin typeface="Arial" charset="0"/>
              </a:rPr>
              <a:t>Reconstructions of 32x32 color images from 256-bit codes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9D3E-A1AF-407B-AE78-3EE7497D647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111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39BB-9CC5-4A0F-99ED-9A3070251C45}" type="datetimeFigureOut">
              <a:rPr lang="zh-TW" altLang="en-US" smtClean="0"/>
              <a:t>2016/11/18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642D-3ECC-4D31-9915-3B529EB62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70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39BB-9CC5-4A0F-99ED-9A3070251C45}" type="datetimeFigureOut">
              <a:rPr lang="zh-TW" altLang="en-US" smtClean="0"/>
              <a:t>2016/11/18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642D-3ECC-4D31-9915-3B529EB62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87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39BB-9CC5-4A0F-99ED-9A3070251C45}" type="datetimeFigureOut">
              <a:rPr lang="zh-TW" altLang="en-US" smtClean="0"/>
              <a:t>2016/11/18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642D-3ECC-4D31-9915-3B529EB62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428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39BB-9CC5-4A0F-99ED-9A3070251C45}" type="datetimeFigureOut">
              <a:rPr lang="zh-TW" altLang="en-US" smtClean="0"/>
              <a:t>2016/11/18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642D-3ECC-4D31-9915-3B529EB62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5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39BB-9CC5-4A0F-99ED-9A3070251C45}" type="datetimeFigureOut">
              <a:rPr lang="zh-TW" altLang="en-US" smtClean="0"/>
              <a:t>2016/11/18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642D-3ECC-4D31-9915-3B529EB62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50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39BB-9CC5-4A0F-99ED-9A3070251C45}" type="datetimeFigureOut">
              <a:rPr lang="zh-TW" altLang="en-US" smtClean="0"/>
              <a:t>2016/11/18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642D-3ECC-4D31-9915-3B529EB62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02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39BB-9CC5-4A0F-99ED-9A3070251C45}" type="datetimeFigureOut">
              <a:rPr lang="zh-TW" altLang="en-US" smtClean="0"/>
              <a:t>2016/11/18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642D-3ECC-4D31-9915-3B529EB62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05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39BB-9CC5-4A0F-99ED-9A3070251C45}" type="datetimeFigureOut">
              <a:rPr lang="zh-TW" altLang="en-US" smtClean="0"/>
              <a:t>2016/11/18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642D-3ECC-4D31-9915-3B529EB62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13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39BB-9CC5-4A0F-99ED-9A3070251C45}" type="datetimeFigureOut">
              <a:rPr lang="zh-TW" altLang="en-US" smtClean="0"/>
              <a:t>2016/11/18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642D-3ECC-4D31-9915-3B529EB62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33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39BB-9CC5-4A0F-99ED-9A3070251C45}" type="datetimeFigureOut">
              <a:rPr lang="zh-TW" altLang="en-US" smtClean="0"/>
              <a:t>2016/11/18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642D-3ECC-4D31-9915-3B529EB62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95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39BB-9CC5-4A0F-99ED-9A3070251C45}" type="datetimeFigureOut">
              <a:rPr lang="zh-TW" altLang="en-US" smtClean="0"/>
              <a:t>2016/11/18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642D-3ECC-4D31-9915-3B529EB62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81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939BB-9CC5-4A0F-99ED-9A3070251C45}" type="datetimeFigureOut">
              <a:rPr lang="zh-TW" altLang="en-US" smtClean="0"/>
              <a:t>2016/11/18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0642D-3ECC-4D31-9915-3B529EB62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38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9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5.png"/><Relationship Id="rId5" Type="http://schemas.openxmlformats.org/officeDocument/2006/relationships/image" Target="../media/image23.png"/><Relationship Id="rId4" Type="http://schemas.openxmlformats.org/officeDocument/2006/relationships/image" Target="../media/image29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4.png"/><Relationship Id="rId15" Type="http://schemas.openxmlformats.org/officeDocument/2006/relationships/image" Target="../media/image25.png"/><Relationship Id="rId10" Type="http://schemas.openxmlformats.org/officeDocument/2006/relationships/image" Target="../media/image270.png"/><Relationship Id="rId4" Type="http://schemas.openxmlformats.org/officeDocument/2006/relationships/image" Target="../media/image265.png"/><Relationship Id="rId1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3" Type="http://schemas.openxmlformats.org/officeDocument/2006/relationships/image" Target="../media/image1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0.png"/><Relationship Id="rId15" Type="http://schemas.openxmlformats.org/officeDocument/2006/relationships/image" Target="../media/image2.png"/><Relationship Id="rId4" Type="http://schemas.openxmlformats.org/officeDocument/2006/relationships/image" Target="../media/image520.png"/><Relationship Id="rId1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630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9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40.112.21.35:2880/~tlkagk/pokemon/auto.html" TargetMode="External"/><Relationship Id="rId2" Type="http://schemas.openxmlformats.org/officeDocument/2006/relationships/hyperlink" Target="http://140.112.21.35:2880/~tlkagk/pokemon/pca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Unsupervised Learning:</a:t>
            </a:r>
            <a:br>
              <a:rPr lang="en-US" altLang="zh-TW" dirty="0"/>
            </a:br>
            <a:r>
              <a:rPr lang="en-US" altLang="zh-TW" sz="4400" dirty="0"/>
              <a:t>Deep Auto-encoder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452880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Auto-encoder – </a:t>
            </a:r>
            <a:br>
              <a:rPr lang="en-US" altLang="zh-TW" dirty="0"/>
            </a:br>
            <a:r>
              <a:rPr lang="en-US" altLang="zh-TW" dirty="0"/>
              <a:t>Similar Image Search</a:t>
            </a:r>
            <a:endParaRPr lang="zh-TW" altLang="en-US" dirty="0"/>
          </a:p>
        </p:txBody>
      </p:sp>
      <p:sp>
        <p:nvSpPr>
          <p:cNvPr id="4" name="TextBox 8"/>
          <p:cNvSpPr txBox="1"/>
          <p:nvPr/>
        </p:nvSpPr>
        <p:spPr>
          <a:xfrm>
            <a:off x="839308" y="1905373"/>
            <a:ext cx="746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Retrieved using Euclidean distance in pixel intensity space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808" y="3991545"/>
            <a:ext cx="5738469" cy="1327179"/>
          </a:xfrm>
          <a:prstGeom prst="rect">
            <a:avLst/>
          </a:prstGeom>
        </p:spPr>
      </p:pic>
      <p:sp>
        <p:nvSpPr>
          <p:cNvPr id="6" name="TextBox 8"/>
          <p:cNvSpPr txBox="1"/>
          <p:nvPr/>
        </p:nvSpPr>
        <p:spPr>
          <a:xfrm>
            <a:off x="921040" y="5336439"/>
            <a:ext cx="746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(Images from Hinton’s slides on Coursera)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6309" y="2520165"/>
            <a:ext cx="5694846" cy="1335517"/>
          </a:xfrm>
          <a:prstGeom prst="rect">
            <a:avLst/>
          </a:prstGeom>
        </p:spPr>
      </p:pic>
      <p:sp>
        <p:nvSpPr>
          <p:cNvPr id="8" name="Rectangle 6"/>
          <p:cNvSpPr/>
          <p:nvPr/>
        </p:nvSpPr>
        <p:spPr>
          <a:xfrm>
            <a:off x="1746061" y="2520164"/>
            <a:ext cx="1342196" cy="1335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921040" y="5960053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Reference: </a:t>
            </a:r>
            <a:r>
              <a:rPr lang="en-US" altLang="zh-TW" dirty="0" err="1">
                <a:solidFill>
                  <a:srgbClr val="222222"/>
                </a:solidFill>
                <a:latin typeface="Arial" panose="020B0604020202020204" pitchFamily="34" charset="0"/>
              </a:rPr>
              <a:t>Krizhevsky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, Alex, and Geoffrey E. Hinton. "Using very deep </a:t>
            </a:r>
            <a:r>
              <a:rPr lang="en-US" altLang="zh-TW" dirty="0" err="1">
                <a:solidFill>
                  <a:srgbClr val="222222"/>
                </a:solidFill>
                <a:latin typeface="Arial" panose="020B0604020202020204" pitchFamily="34" charset="0"/>
              </a:rPr>
              <a:t>autoencoders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 for content-based image retrieval." </a:t>
            </a:r>
            <a:r>
              <a:rPr lang="en-US" altLang="zh-TW" i="1" dirty="0">
                <a:solidFill>
                  <a:srgbClr val="222222"/>
                </a:solidFill>
                <a:latin typeface="Arial" panose="020B0604020202020204" pitchFamily="34" charset="0"/>
              </a:rPr>
              <a:t>ESANN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. 2011.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48505" y="2502449"/>
            <a:ext cx="4702628" cy="1471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728808" y="3950486"/>
            <a:ext cx="5978278" cy="1471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227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 animBg="1"/>
      <p:bldP spid="3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Auto-encoder – </a:t>
            </a:r>
            <a:br>
              <a:rPr lang="en-US" altLang="zh-TW" dirty="0"/>
            </a:br>
            <a:r>
              <a:rPr lang="en-US" altLang="zh-TW" dirty="0"/>
              <a:t>Similar Image Search</a:t>
            </a:r>
            <a:endParaRPr lang="zh-TW" altLang="en-US" dirty="0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95" y="3533193"/>
            <a:ext cx="1257300" cy="942975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693125" y="4476168"/>
            <a:ext cx="1024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zh-TW" sz="2400" dirty="0">
                <a:latin typeface="Arial" charset="0"/>
              </a:rPr>
              <a:t>32x32</a:t>
            </a:r>
            <a:endParaRPr lang="zh-TW" altLang="en-US" sz="2400" dirty="0"/>
          </a:p>
        </p:txBody>
      </p:sp>
      <p:sp>
        <p:nvSpPr>
          <p:cNvPr id="33" name="矩形 32"/>
          <p:cNvSpPr/>
          <p:nvPr/>
        </p:nvSpPr>
        <p:spPr bwMode="auto">
          <a:xfrm rot="5400000">
            <a:off x="752395" y="3760492"/>
            <a:ext cx="3883706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8192</a:t>
            </a:r>
            <a:endParaRPr kumimoji="0" lang="zh-TW" altLang="en-US" dirty="0"/>
          </a:p>
        </p:txBody>
      </p:sp>
      <p:sp>
        <p:nvSpPr>
          <p:cNvPr id="34" name="矩形 33"/>
          <p:cNvSpPr/>
          <p:nvPr/>
        </p:nvSpPr>
        <p:spPr bwMode="auto">
          <a:xfrm rot="5400000">
            <a:off x="2522252" y="3831399"/>
            <a:ext cx="2610212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4096</a:t>
            </a:r>
            <a:endParaRPr kumimoji="0" lang="zh-TW" altLang="en-US" dirty="0"/>
          </a:p>
        </p:txBody>
      </p:sp>
      <p:sp>
        <p:nvSpPr>
          <p:cNvPr id="35" name="矩形 34"/>
          <p:cNvSpPr/>
          <p:nvPr/>
        </p:nvSpPr>
        <p:spPr bwMode="auto">
          <a:xfrm rot="5400000">
            <a:off x="4053464" y="3831398"/>
            <a:ext cx="1809122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2048</a:t>
            </a:r>
            <a:endParaRPr kumimoji="0" lang="zh-TW" altLang="en-US" dirty="0"/>
          </a:p>
        </p:txBody>
      </p:sp>
      <p:sp>
        <p:nvSpPr>
          <p:cNvPr id="36" name="矩形 35"/>
          <p:cNvSpPr/>
          <p:nvPr/>
        </p:nvSpPr>
        <p:spPr bwMode="auto">
          <a:xfrm rot="5400000">
            <a:off x="5524646" y="3804017"/>
            <a:ext cx="1032909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1024</a:t>
            </a:r>
            <a:endParaRPr kumimoji="0" lang="zh-TW" altLang="en-US" dirty="0"/>
          </a:p>
        </p:txBody>
      </p:sp>
      <p:sp>
        <p:nvSpPr>
          <p:cNvPr id="37" name="矩形 36"/>
          <p:cNvSpPr/>
          <p:nvPr/>
        </p:nvSpPr>
        <p:spPr bwMode="auto">
          <a:xfrm rot="5400000">
            <a:off x="6778764" y="3805185"/>
            <a:ext cx="815186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512</a:t>
            </a:r>
            <a:endParaRPr kumimoji="0" lang="zh-TW" altLang="en-US" dirty="0"/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7970331" y="3794998"/>
            <a:ext cx="631646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256</a:t>
            </a:r>
            <a:endParaRPr kumimoji="0"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744268" y="3194863"/>
            <a:ext cx="1083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code</a:t>
            </a:r>
            <a:endParaRPr lang="zh-TW" altLang="en-US" sz="2400" dirty="0"/>
          </a:p>
        </p:txBody>
      </p:sp>
      <p:sp>
        <p:nvSpPr>
          <p:cNvPr id="40" name="向右箭號 39"/>
          <p:cNvSpPr/>
          <p:nvPr/>
        </p:nvSpPr>
        <p:spPr>
          <a:xfrm>
            <a:off x="1926733" y="3669003"/>
            <a:ext cx="492227" cy="6789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向右箭號 40"/>
          <p:cNvSpPr/>
          <p:nvPr/>
        </p:nvSpPr>
        <p:spPr>
          <a:xfrm>
            <a:off x="3030797" y="3665219"/>
            <a:ext cx="492227" cy="6789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向右箭號 41"/>
          <p:cNvSpPr/>
          <p:nvPr/>
        </p:nvSpPr>
        <p:spPr>
          <a:xfrm>
            <a:off x="4166982" y="3660235"/>
            <a:ext cx="492227" cy="6789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向右箭號 42"/>
          <p:cNvSpPr/>
          <p:nvPr/>
        </p:nvSpPr>
        <p:spPr>
          <a:xfrm>
            <a:off x="5270835" y="3657901"/>
            <a:ext cx="492227" cy="6789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向右箭號 43"/>
          <p:cNvSpPr/>
          <p:nvPr/>
        </p:nvSpPr>
        <p:spPr>
          <a:xfrm>
            <a:off x="6388288" y="3672819"/>
            <a:ext cx="492227" cy="6789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向右箭號 44"/>
          <p:cNvSpPr/>
          <p:nvPr/>
        </p:nvSpPr>
        <p:spPr>
          <a:xfrm>
            <a:off x="7531913" y="3686858"/>
            <a:ext cx="492227" cy="6789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1920360" y="6138011"/>
            <a:ext cx="569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(crawl millions of images from the Internet)</a:t>
            </a:r>
            <a:endParaRPr lang="zh-TW" altLang="en-US" sz="2400" dirty="0"/>
          </a:p>
        </p:txBody>
      </p:sp>
      <p:pic>
        <p:nvPicPr>
          <p:cNvPr id="47" name="Picture 4" descr="recon1-bi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559" y="1258123"/>
            <a:ext cx="2524125" cy="94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5" descr="recon2-bi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201" y="2225266"/>
            <a:ext cx="2525712" cy="94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6" descr="recon3-bi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559" y="270939"/>
            <a:ext cx="2524125" cy="94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8155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/>
          <p:nvPr/>
        </p:nvSpPr>
        <p:spPr>
          <a:xfrm>
            <a:off x="3054241" y="3513840"/>
            <a:ext cx="346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retrieved using 256 codes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876" y="3975505"/>
            <a:ext cx="5807914" cy="132056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686" y="5426677"/>
            <a:ext cx="5774036" cy="1262159"/>
          </a:xfrm>
          <a:prstGeom prst="rect">
            <a:avLst/>
          </a:prstGeom>
        </p:spPr>
      </p:pic>
      <p:sp>
        <p:nvSpPr>
          <p:cNvPr id="16" name="TextBox 8"/>
          <p:cNvSpPr txBox="1"/>
          <p:nvPr/>
        </p:nvSpPr>
        <p:spPr>
          <a:xfrm>
            <a:off x="894466" y="117988"/>
            <a:ext cx="746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Retrieved using Euclidean distance in pixel intensity space</a:t>
            </a: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7375" y="2077194"/>
            <a:ext cx="5738469" cy="132717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4876" y="605814"/>
            <a:ext cx="5694846" cy="1335517"/>
          </a:xfrm>
          <a:prstGeom prst="rect">
            <a:avLst/>
          </a:prstGeom>
        </p:spPr>
      </p:pic>
      <p:sp>
        <p:nvSpPr>
          <p:cNvPr id="19" name="Rectangle 6"/>
          <p:cNvSpPr/>
          <p:nvPr/>
        </p:nvSpPr>
        <p:spPr>
          <a:xfrm>
            <a:off x="1674628" y="605813"/>
            <a:ext cx="1342196" cy="1335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"/>
          <p:cNvSpPr/>
          <p:nvPr/>
        </p:nvSpPr>
        <p:spPr>
          <a:xfrm>
            <a:off x="1672939" y="3963634"/>
            <a:ext cx="1361138" cy="1332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3092636" y="3955296"/>
            <a:ext cx="4702628" cy="1471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672939" y="5403333"/>
            <a:ext cx="5978278" cy="1471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852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Auto-encoder – Pre-training DNN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Greedy Layer-wise Pre-training </a:t>
            </a:r>
            <a:r>
              <a:rPr lang="en-US" altLang="zh-TW" i="1" dirty="0"/>
              <a:t>again</a:t>
            </a:r>
            <a:endParaRPr lang="zh-TW" altLang="en-US" i="1" dirty="0"/>
          </a:p>
        </p:txBody>
      </p:sp>
      <p:sp>
        <p:nvSpPr>
          <p:cNvPr id="4" name="文字方塊 3"/>
          <p:cNvSpPr txBox="1"/>
          <p:nvPr/>
        </p:nvSpPr>
        <p:spPr>
          <a:xfrm rot="16200000">
            <a:off x="392640" y="4302659"/>
            <a:ext cx="128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Target</a:t>
            </a:r>
            <a:endParaRPr lang="zh-TW" altLang="en-US" sz="2400" b="1" i="1" u="sng" dirty="0"/>
          </a:p>
        </p:txBody>
      </p:sp>
      <p:sp>
        <p:nvSpPr>
          <p:cNvPr id="5" name="矩形 4"/>
          <p:cNvSpPr/>
          <p:nvPr/>
        </p:nvSpPr>
        <p:spPr>
          <a:xfrm>
            <a:off x="2121956" y="6317776"/>
            <a:ext cx="1653117" cy="27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784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1856314" y="5398215"/>
            <a:ext cx="2150534" cy="27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1000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856314" y="4467633"/>
            <a:ext cx="2150534" cy="27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1000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2388608" y="2694947"/>
            <a:ext cx="1075267" cy="27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019287" y="6200504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019287" y="2512826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output</a:t>
            </a:r>
            <a:endParaRPr lang="zh-TW" altLang="en-US" sz="2400" dirty="0"/>
          </a:p>
        </p:txBody>
      </p:sp>
      <p:sp>
        <p:nvSpPr>
          <p:cNvPr id="20" name="向右箭號 19"/>
          <p:cNvSpPr/>
          <p:nvPr/>
        </p:nvSpPr>
        <p:spPr>
          <a:xfrm rot="16200000">
            <a:off x="2689178" y="5698025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 rot="16200000">
            <a:off x="2689178" y="4801551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 rot="16200000">
            <a:off x="2689178" y="3820934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 rot="16200000">
            <a:off x="2689177" y="2941251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4846225" y="6222476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5906853" y="6314662"/>
            <a:ext cx="1653117" cy="27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784</a:t>
            </a:r>
            <a:endParaRPr lang="zh-TW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5641210" y="5441659"/>
            <a:ext cx="2150534" cy="27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1000</a:t>
            </a:r>
            <a:endParaRPr lang="zh-TW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5889919" y="4508681"/>
            <a:ext cx="1653117" cy="27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784</a:t>
            </a:r>
            <a:endParaRPr lang="zh-TW" altLang="en-US" sz="2400" dirty="0"/>
          </a:p>
        </p:txBody>
      </p:sp>
      <p:sp>
        <p:nvSpPr>
          <p:cNvPr id="35" name="向右箭號 34"/>
          <p:cNvSpPr/>
          <p:nvPr/>
        </p:nvSpPr>
        <p:spPr>
          <a:xfrm rot="16200000">
            <a:off x="6478602" y="5666554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右箭號 35"/>
          <p:cNvSpPr/>
          <p:nvPr/>
        </p:nvSpPr>
        <p:spPr>
          <a:xfrm rot="16200000">
            <a:off x="6478602" y="4770080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6743360" y="5807079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7641849" y="6256899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849" y="6256899"/>
                <a:ext cx="24173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字方塊 42"/>
              <p:cNvSpPr txBox="1"/>
              <p:nvPr/>
            </p:nvSpPr>
            <p:spPr>
              <a:xfrm>
                <a:off x="7601237" y="4467633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237" y="4467633"/>
                <a:ext cx="241733" cy="369332"/>
              </a:xfrm>
              <a:prstGeom prst="rect">
                <a:avLst/>
              </a:prstGeom>
              <a:blipFill>
                <a:blip r:embed="rId4"/>
                <a:stretch>
                  <a:fillRect l="-17500" t="-18333" r="-7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接點 43"/>
          <p:cNvCxnSpPr/>
          <p:nvPr/>
        </p:nvCxnSpPr>
        <p:spPr>
          <a:xfrm flipV="1">
            <a:off x="8410761" y="4643681"/>
            <a:ext cx="0" cy="18309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rot="10800000">
            <a:off x="7883582" y="4652299"/>
            <a:ext cx="50958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rot="10800000">
            <a:off x="7883582" y="6474665"/>
            <a:ext cx="50958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2195659" y="3531216"/>
            <a:ext cx="1440000" cy="27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500</a:t>
            </a:r>
            <a:endParaRPr lang="zh-TW" altLang="en-US" sz="2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6781545" y="4929151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1</a:t>
            </a:r>
            <a:r>
              <a:rPr lang="en-US" altLang="zh-TW" sz="2400" dirty="0"/>
              <a:t>’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5820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 animBg="1"/>
      <p:bldP spid="33" grpId="0" animBg="1"/>
      <p:bldP spid="34" grpId="0" animBg="1"/>
      <p:bldP spid="34" grpId="1" animBg="1"/>
      <p:bldP spid="35" grpId="0" animBg="1"/>
      <p:bldP spid="36" grpId="0" animBg="1"/>
      <p:bldP spid="36" grpId="1" animBg="1"/>
      <p:bldP spid="38" grpId="0"/>
      <p:bldP spid="42" grpId="0"/>
      <p:bldP spid="43" grpId="0"/>
      <p:bldP spid="43" grpId="1"/>
      <p:bldP spid="50" grpId="0"/>
      <p:bldP spid="5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Auto-encoder – Pre-training DNN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Greedy Layer-wise Pre-training </a:t>
            </a:r>
            <a:r>
              <a:rPr lang="en-US" altLang="zh-TW" i="1" dirty="0"/>
              <a:t>again</a:t>
            </a:r>
            <a:endParaRPr lang="zh-TW" altLang="en-US" i="1" dirty="0"/>
          </a:p>
        </p:txBody>
      </p:sp>
      <p:sp>
        <p:nvSpPr>
          <p:cNvPr id="4" name="文字方塊 3"/>
          <p:cNvSpPr txBox="1"/>
          <p:nvPr/>
        </p:nvSpPr>
        <p:spPr>
          <a:xfrm rot="16200000">
            <a:off x="392640" y="4302659"/>
            <a:ext cx="128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Target</a:t>
            </a:r>
            <a:endParaRPr lang="zh-TW" altLang="en-US" sz="2400" b="1" i="1" u="sng" dirty="0"/>
          </a:p>
        </p:txBody>
      </p:sp>
      <p:sp>
        <p:nvSpPr>
          <p:cNvPr id="5" name="矩形 4"/>
          <p:cNvSpPr/>
          <p:nvPr/>
        </p:nvSpPr>
        <p:spPr>
          <a:xfrm>
            <a:off x="2121956" y="6317776"/>
            <a:ext cx="1653117" cy="27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784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1856314" y="5398215"/>
            <a:ext cx="2150534" cy="27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1000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856314" y="4467633"/>
            <a:ext cx="2150534" cy="27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1000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2195659" y="3531216"/>
            <a:ext cx="1440000" cy="27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500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2388608" y="2694947"/>
            <a:ext cx="1075267" cy="27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019287" y="6200504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019287" y="2512826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output</a:t>
            </a:r>
            <a:endParaRPr lang="zh-TW" altLang="en-US" sz="2400" dirty="0"/>
          </a:p>
        </p:txBody>
      </p:sp>
      <p:sp>
        <p:nvSpPr>
          <p:cNvPr id="20" name="向右箭號 19"/>
          <p:cNvSpPr/>
          <p:nvPr/>
        </p:nvSpPr>
        <p:spPr>
          <a:xfrm rot="16200000">
            <a:off x="2689178" y="5698025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 rot="16200000">
            <a:off x="2689178" y="4801551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 rot="16200000">
            <a:off x="2689178" y="3820934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 rot="16200000">
            <a:off x="2689177" y="2941251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4846225" y="6222476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5906853" y="6314662"/>
            <a:ext cx="1653117" cy="27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784</a:t>
            </a:r>
            <a:endParaRPr lang="zh-TW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5641210" y="5441659"/>
            <a:ext cx="2150534" cy="27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1000</a:t>
            </a:r>
            <a:endParaRPr lang="zh-TW" altLang="en-US" sz="2400" dirty="0"/>
          </a:p>
        </p:txBody>
      </p:sp>
      <p:sp>
        <p:nvSpPr>
          <p:cNvPr id="35" name="向右箭號 34"/>
          <p:cNvSpPr/>
          <p:nvPr/>
        </p:nvSpPr>
        <p:spPr>
          <a:xfrm rot="16200000">
            <a:off x="6478602" y="5666554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6743360" y="5807079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1" name="矩形 40"/>
          <p:cNvSpPr/>
          <p:nvPr/>
        </p:nvSpPr>
        <p:spPr>
          <a:xfrm>
            <a:off x="5614044" y="4467633"/>
            <a:ext cx="2150534" cy="27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1000</a:t>
            </a:r>
            <a:endParaRPr lang="zh-TW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5614044" y="3531216"/>
            <a:ext cx="2150534" cy="27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1000</a:t>
            </a:r>
            <a:endParaRPr lang="zh-TW" altLang="en-US" sz="2400" dirty="0"/>
          </a:p>
        </p:txBody>
      </p:sp>
      <p:sp>
        <p:nvSpPr>
          <p:cNvPr id="43" name="向右箭號 42"/>
          <p:cNvSpPr/>
          <p:nvPr/>
        </p:nvSpPr>
        <p:spPr>
          <a:xfrm rot="16200000">
            <a:off x="6462001" y="4769517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向右箭號 43"/>
          <p:cNvSpPr/>
          <p:nvPr/>
        </p:nvSpPr>
        <p:spPr>
          <a:xfrm rot="16200000">
            <a:off x="6462001" y="3788900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5521175" y="5794607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fix</a:t>
            </a:r>
            <a:endParaRPr lang="zh-TW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7647447" y="6264996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447" y="6264996"/>
                <a:ext cx="24173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7878763" y="5378992"/>
                <a:ext cx="3839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763" y="5378992"/>
                <a:ext cx="38395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524" r="-63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字方塊 49"/>
              <p:cNvSpPr txBox="1"/>
              <p:nvPr/>
            </p:nvSpPr>
            <p:spPr>
              <a:xfrm>
                <a:off x="7876327" y="3472580"/>
                <a:ext cx="3839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327" y="3472580"/>
                <a:ext cx="383951" cy="369332"/>
              </a:xfrm>
              <a:prstGeom prst="rect">
                <a:avLst/>
              </a:prstGeom>
              <a:blipFill>
                <a:blip r:embed="rId5"/>
                <a:stretch>
                  <a:fillRect l="-9524" t="-18333" r="-492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接點 50"/>
          <p:cNvCxnSpPr/>
          <p:nvPr/>
        </p:nvCxnSpPr>
        <p:spPr>
          <a:xfrm flipV="1">
            <a:off x="8759104" y="3657246"/>
            <a:ext cx="0" cy="1972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rot="10800000">
            <a:off x="8231925" y="3648419"/>
            <a:ext cx="50958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rot="10800000">
            <a:off x="8246042" y="5614926"/>
            <a:ext cx="50958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6735644" y="4897570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766064" y="3952296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’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6428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2" grpId="1" animBg="1"/>
      <p:bldP spid="43" grpId="0" animBg="1"/>
      <p:bldP spid="44" grpId="0" animBg="1"/>
      <p:bldP spid="44" grpId="1" animBg="1"/>
      <p:bldP spid="49" grpId="0"/>
      <p:bldP spid="50" grpId="0"/>
      <p:bldP spid="50" grpId="1"/>
      <p:bldP spid="54" grpId="0"/>
      <p:bldP spid="55" grpId="0"/>
      <p:bldP spid="5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Auto-encoder – Pre-training DNN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Greedy Layer-wise Pre-training </a:t>
            </a:r>
            <a:r>
              <a:rPr lang="en-US" altLang="zh-TW" i="1" dirty="0"/>
              <a:t>again</a:t>
            </a:r>
            <a:endParaRPr lang="zh-TW" altLang="en-US" i="1" dirty="0"/>
          </a:p>
        </p:txBody>
      </p:sp>
      <p:sp>
        <p:nvSpPr>
          <p:cNvPr id="4" name="文字方塊 3"/>
          <p:cNvSpPr txBox="1"/>
          <p:nvPr/>
        </p:nvSpPr>
        <p:spPr>
          <a:xfrm rot="16200000">
            <a:off x="392640" y="4302659"/>
            <a:ext cx="128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Target</a:t>
            </a:r>
            <a:endParaRPr lang="zh-TW" altLang="en-US" sz="2400" b="1" i="1" u="sng" dirty="0"/>
          </a:p>
        </p:txBody>
      </p:sp>
      <p:sp>
        <p:nvSpPr>
          <p:cNvPr id="5" name="矩形 4"/>
          <p:cNvSpPr/>
          <p:nvPr/>
        </p:nvSpPr>
        <p:spPr>
          <a:xfrm>
            <a:off x="2121956" y="6317776"/>
            <a:ext cx="1653117" cy="27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784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1856314" y="5398215"/>
            <a:ext cx="2150534" cy="27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1000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856314" y="4467633"/>
            <a:ext cx="2150534" cy="27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1000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2388608" y="2694947"/>
            <a:ext cx="1075267" cy="27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019287" y="6200504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019287" y="2512826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output</a:t>
            </a:r>
            <a:endParaRPr lang="zh-TW" altLang="en-US" sz="2400" dirty="0"/>
          </a:p>
        </p:txBody>
      </p:sp>
      <p:sp>
        <p:nvSpPr>
          <p:cNvPr id="20" name="向右箭號 19"/>
          <p:cNvSpPr/>
          <p:nvPr/>
        </p:nvSpPr>
        <p:spPr>
          <a:xfrm rot="16200000">
            <a:off x="2689178" y="5698025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 rot="16200000">
            <a:off x="2689178" y="4801551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 rot="16200000">
            <a:off x="2689178" y="3820934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 rot="16200000">
            <a:off x="2689177" y="2941251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4846225" y="6222476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5906853" y="6314662"/>
            <a:ext cx="1653117" cy="27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784</a:t>
            </a:r>
            <a:endParaRPr lang="zh-TW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5641210" y="5441659"/>
            <a:ext cx="2150534" cy="27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1000</a:t>
            </a:r>
            <a:endParaRPr lang="zh-TW" altLang="en-US" sz="2400" dirty="0"/>
          </a:p>
        </p:txBody>
      </p:sp>
      <p:sp>
        <p:nvSpPr>
          <p:cNvPr id="35" name="向右箭號 34"/>
          <p:cNvSpPr/>
          <p:nvPr/>
        </p:nvSpPr>
        <p:spPr>
          <a:xfrm rot="16200000">
            <a:off x="6478602" y="5666554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6743360" y="5807079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1" name="矩形 40"/>
          <p:cNvSpPr/>
          <p:nvPr/>
        </p:nvSpPr>
        <p:spPr>
          <a:xfrm>
            <a:off x="5614044" y="4467633"/>
            <a:ext cx="2150534" cy="27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1000</a:t>
            </a:r>
            <a:endParaRPr lang="zh-TW" altLang="en-US" sz="2400" dirty="0"/>
          </a:p>
        </p:txBody>
      </p:sp>
      <p:sp>
        <p:nvSpPr>
          <p:cNvPr id="43" name="向右箭號 42"/>
          <p:cNvSpPr/>
          <p:nvPr/>
        </p:nvSpPr>
        <p:spPr>
          <a:xfrm rot="16200000">
            <a:off x="6462001" y="4769517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5521175" y="5794607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fix</a:t>
            </a:r>
            <a:endParaRPr lang="zh-TW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7647447" y="6264996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447" y="6264996"/>
                <a:ext cx="24173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7878763" y="5378992"/>
                <a:ext cx="3839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763" y="5378992"/>
                <a:ext cx="38395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524" r="-63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字方塊 49"/>
              <p:cNvSpPr txBox="1"/>
              <p:nvPr/>
            </p:nvSpPr>
            <p:spPr>
              <a:xfrm>
                <a:off x="7829825" y="2645281"/>
                <a:ext cx="3905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825" y="2645281"/>
                <a:ext cx="390555" cy="369332"/>
              </a:xfrm>
              <a:prstGeom prst="rect">
                <a:avLst/>
              </a:prstGeom>
              <a:blipFill>
                <a:blip r:embed="rId5"/>
                <a:stretch>
                  <a:fillRect l="-9375" t="-18033" r="-484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接點 50"/>
          <p:cNvCxnSpPr/>
          <p:nvPr/>
        </p:nvCxnSpPr>
        <p:spPr>
          <a:xfrm flipV="1">
            <a:off x="8772592" y="2762937"/>
            <a:ext cx="0" cy="18996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rot="10800000">
            <a:off x="8245413" y="2754109"/>
            <a:ext cx="50958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rot="10800000">
            <a:off x="8259530" y="4662560"/>
            <a:ext cx="50958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6735644" y="4897570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514157" y="4888213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fix</a:t>
            </a:r>
            <a:endParaRPr lang="zh-TW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7884754" y="4401732"/>
                <a:ext cx="3905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754" y="4401732"/>
                <a:ext cx="39055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9375"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 53"/>
          <p:cNvSpPr/>
          <p:nvPr/>
        </p:nvSpPr>
        <p:spPr>
          <a:xfrm>
            <a:off x="5614044" y="2704491"/>
            <a:ext cx="2150534" cy="27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1000</a:t>
            </a:r>
            <a:endParaRPr lang="zh-TW" altLang="en-US" sz="2400" dirty="0"/>
          </a:p>
        </p:txBody>
      </p:sp>
      <p:sp>
        <p:nvSpPr>
          <p:cNvPr id="55" name="向右箭號 54"/>
          <p:cNvSpPr/>
          <p:nvPr/>
        </p:nvSpPr>
        <p:spPr>
          <a:xfrm rot="16200000">
            <a:off x="6486287" y="3833286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向右箭號 55"/>
          <p:cNvSpPr/>
          <p:nvPr/>
        </p:nvSpPr>
        <p:spPr>
          <a:xfrm rot="16200000">
            <a:off x="6469686" y="2936249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6756772" y="3961339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58" name="矩形 57"/>
          <p:cNvSpPr/>
          <p:nvPr/>
        </p:nvSpPr>
        <p:spPr>
          <a:xfrm>
            <a:off x="2195659" y="3531216"/>
            <a:ext cx="1440000" cy="27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500</a:t>
            </a:r>
            <a:endParaRPr lang="zh-TW" altLang="en-US" sz="2400" dirty="0"/>
          </a:p>
        </p:txBody>
      </p:sp>
      <p:sp>
        <p:nvSpPr>
          <p:cNvPr id="59" name="矩形 58"/>
          <p:cNvSpPr/>
          <p:nvPr/>
        </p:nvSpPr>
        <p:spPr>
          <a:xfrm>
            <a:off x="5945835" y="3546229"/>
            <a:ext cx="1440000" cy="27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500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6779153" y="3075637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3</a:t>
            </a:r>
            <a:r>
              <a:rPr lang="en-US" altLang="zh-TW" sz="2400" dirty="0"/>
              <a:t>’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5503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45" grpId="0"/>
      <p:bldP spid="54" grpId="0" animBg="1"/>
      <p:bldP spid="54" grpId="1" animBg="1"/>
      <p:bldP spid="55" grpId="0" animBg="1"/>
      <p:bldP spid="56" grpId="0" animBg="1"/>
      <p:bldP spid="56" grpId="1" animBg="1"/>
      <p:bldP spid="57" grpId="0"/>
      <p:bldP spid="59" grpId="0" animBg="1"/>
      <p:bldP spid="60" grpId="0"/>
      <p:bldP spid="6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Auto-encoder – Pre-training DNN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Greedy Layer-wise Pre-training </a:t>
            </a:r>
            <a:r>
              <a:rPr lang="en-US" altLang="zh-TW" i="1" dirty="0"/>
              <a:t>again</a:t>
            </a:r>
            <a:endParaRPr lang="zh-TW" altLang="en-US" i="1" dirty="0"/>
          </a:p>
        </p:txBody>
      </p:sp>
      <p:sp>
        <p:nvSpPr>
          <p:cNvPr id="4" name="文字方塊 3"/>
          <p:cNvSpPr txBox="1"/>
          <p:nvPr/>
        </p:nvSpPr>
        <p:spPr>
          <a:xfrm rot="16200000">
            <a:off x="392640" y="4302659"/>
            <a:ext cx="128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Target</a:t>
            </a:r>
            <a:endParaRPr lang="zh-TW" altLang="en-US" sz="2400" b="1" i="1" u="sng" dirty="0"/>
          </a:p>
        </p:txBody>
      </p:sp>
      <p:sp>
        <p:nvSpPr>
          <p:cNvPr id="5" name="矩形 4"/>
          <p:cNvSpPr/>
          <p:nvPr/>
        </p:nvSpPr>
        <p:spPr>
          <a:xfrm>
            <a:off x="2121956" y="6317776"/>
            <a:ext cx="1653117" cy="27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784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1856314" y="5398215"/>
            <a:ext cx="2150534" cy="27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1000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856314" y="4467633"/>
            <a:ext cx="2150534" cy="27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1000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2388608" y="2694947"/>
            <a:ext cx="1075267" cy="27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019287" y="6200504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019287" y="2512826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output</a:t>
            </a:r>
            <a:endParaRPr lang="zh-TW" altLang="en-US" sz="2400" dirty="0"/>
          </a:p>
        </p:txBody>
      </p:sp>
      <p:sp>
        <p:nvSpPr>
          <p:cNvPr id="20" name="向右箭號 19"/>
          <p:cNvSpPr/>
          <p:nvPr/>
        </p:nvSpPr>
        <p:spPr>
          <a:xfrm rot="16200000">
            <a:off x="2689178" y="5698025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 rot="16200000">
            <a:off x="2689178" y="4801551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 rot="16200000">
            <a:off x="2689178" y="3820934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 rot="16200000">
            <a:off x="2689177" y="2941251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4846225" y="6222476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5906853" y="6314662"/>
            <a:ext cx="1653117" cy="27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784</a:t>
            </a:r>
            <a:endParaRPr lang="zh-TW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5641210" y="5441659"/>
            <a:ext cx="2150534" cy="27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1000</a:t>
            </a:r>
            <a:endParaRPr lang="zh-TW" altLang="en-US" sz="2400" dirty="0"/>
          </a:p>
        </p:txBody>
      </p:sp>
      <p:sp>
        <p:nvSpPr>
          <p:cNvPr id="35" name="向右箭號 34"/>
          <p:cNvSpPr/>
          <p:nvPr/>
        </p:nvSpPr>
        <p:spPr>
          <a:xfrm rot="16200000">
            <a:off x="6478602" y="5666554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6743360" y="5807079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1" name="矩形 40"/>
          <p:cNvSpPr/>
          <p:nvPr/>
        </p:nvSpPr>
        <p:spPr>
          <a:xfrm>
            <a:off x="5614044" y="4467633"/>
            <a:ext cx="2150534" cy="27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1000</a:t>
            </a:r>
            <a:endParaRPr lang="zh-TW" altLang="en-US" sz="2400" dirty="0"/>
          </a:p>
        </p:txBody>
      </p:sp>
      <p:sp>
        <p:nvSpPr>
          <p:cNvPr id="43" name="向右箭號 42"/>
          <p:cNvSpPr/>
          <p:nvPr/>
        </p:nvSpPr>
        <p:spPr>
          <a:xfrm rot="16200000">
            <a:off x="6462001" y="4769517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7647447" y="6264996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447" y="6264996"/>
                <a:ext cx="24173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字方塊 38"/>
          <p:cNvSpPr txBox="1"/>
          <p:nvPr/>
        </p:nvSpPr>
        <p:spPr>
          <a:xfrm>
            <a:off x="6735644" y="4897570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55" name="向右箭號 54"/>
          <p:cNvSpPr/>
          <p:nvPr/>
        </p:nvSpPr>
        <p:spPr>
          <a:xfrm rot="16200000">
            <a:off x="6486287" y="3833286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向右箭號 55"/>
          <p:cNvSpPr/>
          <p:nvPr/>
        </p:nvSpPr>
        <p:spPr>
          <a:xfrm rot="16200000">
            <a:off x="6469686" y="2936249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6756772" y="3961339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58" name="矩形 57"/>
          <p:cNvSpPr/>
          <p:nvPr/>
        </p:nvSpPr>
        <p:spPr>
          <a:xfrm>
            <a:off x="2195659" y="3531216"/>
            <a:ext cx="1440000" cy="27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500</a:t>
            </a:r>
            <a:endParaRPr lang="zh-TW" altLang="en-US" sz="2400" dirty="0"/>
          </a:p>
        </p:txBody>
      </p:sp>
      <p:sp>
        <p:nvSpPr>
          <p:cNvPr id="59" name="矩形 58"/>
          <p:cNvSpPr/>
          <p:nvPr/>
        </p:nvSpPr>
        <p:spPr>
          <a:xfrm>
            <a:off x="5945835" y="3546229"/>
            <a:ext cx="1440000" cy="27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500</a:t>
            </a:r>
            <a:endParaRPr lang="zh-TW" altLang="en-US" sz="2400" dirty="0"/>
          </a:p>
        </p:txBody>
      </p:sp>
      <p:sp>
        <p:nvSpPr>
          <p:cNvPr id="60" name="矩形 59"/>
          <p:cNvSpPr/>
          <p:nvPr/>
        </p:nvSpPr>
        <p:spPr>
          <a:xfrm>
            <a:off x="6140355" y="2695230"/>
            <a:ext cx="1075267" cy="27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4771034" y="2513109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output</a:t>
            </a:r>
            <a:endParaRPr lang="zh-TW" altLang="en-US" sz="24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6731658" y="3013703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4</a:t>
            </a:r>
            <a:endParaRPr lang="zh-TW" altLang="en-US" sz="2400" baseline="300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7553958" y="2778329"/>
            <a:ext cx="1227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Random </a:t>
            </a:r>
            <a:r>
              <a:rPr lang="en-US" altLang="zh-TW" sz="2400" dirty="0" err="1"/>
              <a:t>init</a:t>
            </a:r>
            <a:endParaRPr lang="zh-TW" altLang="en-US" sz="2400" baseline="30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453833" y="1607696"/>
            <a:ext cx="2387228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Find-tune by backpropagation</a:t>
            </a:r>
            <a:endParaRPr lang="zh-TW" altLang="en-US" sz="2400" dirty="0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6275819" y="3085061"/>
            <a:ext cx="0" cy="3486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>
            <a:off x="6286304" y="4018227"/>
            <a:ext cx="0" cy="3486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>
            <a:off x="6286304" y="4968766"/>
            <a:ext cx="0" cy="3486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6279857" y="5863585"/>
            <a:ext cx="0" cy="3486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62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0" grpId="0" animBg="1"/>
      <p:bldP spid="61" grpId="0"/>
      <p:bldP spid="62" grpId="0"/>
      <p:bldP spid="63" grpId="0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Auto-encoder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De-noising auto-encoder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291" y="2988206"/>
            <a:ext cx="921634" cy="851813"/>
          </a:xfrm>
          <a:prstGeom prst="rect">
            <a:avLst/>
          </a:prstGeom>
        </p:spPr>
      </p:pic>
      <p:grpSp>
        <p:nvGrpSpPr>
          <p:cNvPr id="20" name="群組 19"/>
          <p:cNvGrpSpPr/>
          <p:nvPr/>
        </p:nvGrpSpPr>
        <p:grpSpPr>
          <a:xfrm>
            <a:off x="1620641" y="3896703"/>
            <a:ext cx="468000" cy="1928552"/>
            <a:chOff x="2121301" y="2538260"/>
            <a:chExt cx="468000" cy="1928552"/>
          </a:xfrm>
        </p:grpSpPr>
        <p:sp>
          <p:nvSpPr>
            <p:cNvPr id="6" name="矩形 5"/>
            <p:cNvSpPr/>
            <p:nvPr/>
          </p:nvSpPr>
          <p:spPr>
            <a:xfrm>
              <a:off x="2121301" y="2538260"/>
              <a:ext cx="468000" cy="19285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2241503" y="3310643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1503" y="3310643"/>
                  <a:ext cx="24173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5000" r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矩形 8"/>
          <p:cNvSpPr/>
          <p:nvPr/>
        </p:nvSpPr>
        <p:spPr>
          <a:xfrm rot="5400000">
            <a:off x="4933823" y="4376241"/>
            <a:ext cx="1209244" cy="46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0" name="向右箭號 9"/>
          <p:cNvSpPr/>
          <p:nvPr/>
        </p:nvSpPr>
        <p:spPr>
          <a:xfrm>
            <a:off x="4013686" y="4314850"/>
            <a:ext cx="933253" cy="6052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541612" y="3950662"/>
            <a:ext cx="468000" cy="19285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7654745" y="4660396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745" y="4660396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7949" t="-18333" r="-794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向右箭號 13"/>
          <p:cNvSpPr/>
          <p:nvPr/>
        </p:nvSpPr>
        <p:spPr>
          <a:xfrm>
            <a:off x="6307402" y="4314850"/>
            <a:ext cx="933253" cy="6052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7134" y="3020282"/>
            <a:ext cx="827119" cy="7906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5449623" y="4425575"/>
                <a:ext cx="2197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623" y="4425575"/>
                <a:ext cx="219739" cy="369332"/>
              </a:xfrm>
              <a:prstGeom prst="rect">
                <a:avLst/>
              </a:prstGeom>
              <a:blipFill>
                <a:blip r:embed="rId14"/>
                <a:stretch>
                  <a:fillRect l="-19444" r="-13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>
            <a:spLocks noChangeArrowheads="1"/>
          </p:cNvSpPr>
          <p:nvPr/>
        </p:nvSpPr>
        <p:spPr bwMode="auto">
          <a:xfrm>
            <a:off x="3706091" y="3862960"/>
            <a:ext cx="14864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2400" dirty="0">
                <a:solidFill>
                  <a:srgbClr val="0000FF"/>
                </a:solidFill>
              </a:rPr>
              <a:t>encode</a:t>
            </a:r>
            <a:endParaRPr kumimoji="0"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9" name="文字方塊 18"/>
          <p:cNvSpPr txBox="1">
            <a:spLocks noChangeArrowheads="1"/>
          </p:cNvSpPr>
          <p:nvPr/>
        </p:nvSpPr>
        <p:spPr bwMode="auto">
          <a:xfrm>
            <a:off x="5956527" y="3866438"/>
            <a:ext cx="14864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2400" dirty="0">
                <a:solidFill>
                  <a:srgbClr val="0000FF"/>
                </a:solidFill>
              </a:rPr>
              <a:t>decode</a:t>
            </a:r>
            <a:endParaRPr kumimoji="0"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1" name="向右箭號 20"/>
          <p:cNvSpPr/>
          <p:nvPr/>
        </p:nvSpPr>
        <p:spPr>
          <a:xfrm>
            <a:off x="2232228" y="4344170"/>
            <a:ext cx="933253" cy="6052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/>
          <p:cNvSpPr txBox="1">
            <a:spLocks noChangeArrowheads="1"/>
          </p:cNvSpPr>
          <p:nvPr/>
        </p:nvSpPr>
        <p:spPr bwMode="auto">
          <a:xfrm>
            <a:off x="1996923" y="4806746"/>
            <a:ext cx="11450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2400" dirty="0">
                <a:solidFill>
                  <a:srgbClr val="00B050"/>
                </a:solidFill>
              </a:rPr>
              <a:t>Add noise</a:t>
            </a:r>
            <a:endParaRPr kumimoji="0" lang="zh-TW" altLang="en-US" sz="2400" dirty="0">
              <a:solidFill>
                <a:srgbClr val="00B050"/>
              </a:solidFill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3306323" y="3896703"/>
            <a:ext cx="468000" cy="1928552"/>
            <a:chOff x="2121301" y="2538260"/>
            <a:chExt cx="468000" cy="1928552"/>
          </a:xfrm>
        </p:grpSpPr>
        <p:sp>
          <p:nvSpPr>
            <p:cNvPr id="24" name="矩形 23"/>
            <p:cNvSpPr/>
            <p:nvPr/>
          </p:nvSpPr>
          <p:spPr>
            <a:xfrm>
              <a:off x="2121301" y="2538260"/>
              <a:ext cx="468000" cy="19285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/>
                <p:cNvSpPr txBox="1"/>
                <p:nvPr/>
              </p:nvSpPr>
              <p:spPr>
                <a:xfrm>
                  <a:off x="2241503" y="3310643"/>
                  <a:ext cx="31258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5" name="文字方塊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1503" y="3310643"/>
                  <a:ext cx="31258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7451" t="-1667" r="-27451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6" name="圖片 2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10499" y="2986067"/>
            <a:ext cx="859647" cy="799845"/>
          </a:xfrm>
          <a:prstGeom prst="rect">
            <a:avLst/>
          </a:prstGeom>
        </p:spPr>
      </p:pic>
      <p:cxnSp>
        <p:nvCxnSpPr>
          <p:cNvPr id="27" name="直線接點 26"/>
          <p:cNvCxnSpPr/>
          <p:nvPr/>
        </p:nvCxnSpPr>
        <p:spPr>
          <a:xfrm flipH="1">
            <a:off x="1845108" y="2427808"/>
            <a:ext cx="5985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rot="5400000">
            <a:off x="1614958" y="2682602"/>
            <a:ext cx="50958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rot="5400000">
            <a:off x="7575900" y="2682602"/>
            <a:ext cx="50958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49"/>
          <p:cNvSpPr txBox="1">
            <a:spLocks noChangeArrowheads="1"/>
          </p:cNvSpPr>
          <p:nvPr/>
        </p:nvSpPr>
        <p:spPr bwMode="auto">
          <a:xfrm>
            <a:off x="3470564" y="2395607"/>
            <a:ext cx="2952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2400" dirty="0"/>
              <a:t>As close as possible</a:t>
            </a:r>
            <a:endParaRPr kumimoji="0" lang="zh-TW" altLang="en-US" sz="2400" dirty="0"/>
          </a:p>
        </p:txBody>
      </p:sp>
      <p:grpSp>
        <p:nvGrpSpPr>
          <p:cNvPr id="35" name="群組 34"/>
          <p:cNvGrpSpPr/>
          <p:nvPr/>
        </p:nvGrpSpPr>
        <p:grpSpPr>
          <a:xfrm>
            <a:off x="4033959" y="189838"/>
            <a:ext cx="4919542" cy="1908020"/>
            <a:chOff x="4412212" y="282240"/>
            <a:chExt cx="4919542" cy="1908020"/>
          </a:xfrm>
        </p:grpSpPr>
        <p:sp>
          <p:nvSpPr>
            <p:cNvPr id="33" name="文字方塊 32"/>
            <p:cNvSpPr txBox="1"/>
            <p:nvPr/>
          </p:nvSpPr>
          <p:spPr>
            <a:xfrm>
              <a:off x="4412212" y="282240"/>
              <a:ext cx="47394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More: Contractive auto-encoder</a:t>
              </a:r>
              <a:endParaRPr lang="zh-TW" altLang="en-US" sz="2400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5043580" y="712932"/>
              <a:ext cx="4288174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222222"/>
                  </a:solidFill>
                  <a:latin typeface="Arial" panose="020B0604020202020204" pitchFamily="34" charset="0"/>
                </a:rPr>
                <a:t>Ref: </a:t>
              </a:r>
              <a:r>
                <a:rPr lang="en-US" altLang="zh-TW" dirty="0" err="1">
                  <a:solidFill>
                    <a:srgbClr val="222222"/>
                  </a:solidFill>
                  <a:latin typeface="Arial" panose="020B0604020202020204" pitchFamily="34" charset="0"/>
                </a:rPr>
                <a:t>Rifai</a:t>
              </a:r>
              <a:r>
                <a:rPr lang="en-US" altLang="zh-TW" dirty="0">
                  <a:solidFill>
                    <a:srgbClr val="222222"/>
                  </a:solidFill>
                  <a:latin typeface="Arial" panose="020B0604020202020204" pitchFamily="34" charset="0"/>
                </a:rPr>
                <a:t>, Salah, et al. "Contractive auto-encoders: Explicit invariance during feature extraction.“ </a:t>
              </a:r>
              <a:r>
                <a:rPr lang="en-US" altLang="zh-TW" i="1" dirty="0">
                  <a:solidFill>
                    <a:srgbClr val="222222"/>
                  </a:solidFill>
                  <a:latin typeface="Arial" panose="020B0604020202020204" pitchFamily="34" charset="0"/>
                </a:rPr>
                <a:t>Proceedings of the 28th International Conference on Machine Learning (ICML-11)</a:t>
              </a:r>
              <a:r>
                <a:rPr lang="en-US" altLang="zh-TW" dirty="0">
                  <a:solidFill>
                    <a:srgbClr val="222222"/>
                  </a:solidFill>
                  <a:latin typeface="Arial" panose="020B0604020202020204" pitchFamily="34" charset="0"/>
                </a:rPr>
                <a:t>. 2011.</a:t>
              </a:r>
              <a:endParaRPr lang="zh-TW" altLang="en-US" dirty="0"/>
            </a:p>
          </p:txBody>
        </p:sp>
      </p:grpSp>
      <p:sp>
        <p:nvSpPr>
          <p:cNvPr id="32" name="矩形 31"/>
          <p:cNvSpPr/>
          <p:nvPr/>
        </p:nvSpPr>
        <p:spPr>
          <a:xfrm>
            <a:off x="1808331" y="6034120"/>
            <a:ext cx="61600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Vincent, Pascal, et al. "Extracting and composing robust features with denoising autoencoders." </a:t>
            </a:r>
            <a:r>
              <a:rPr lang="en-US" altLang="zh-TW" i="1" dirty="0"/>
              <a:t>ICML, </a:t>
            </a:r>
            <a:r>
              <a:rPr lang="en-US" altLang="zh-TW" dirty="0"/>
              <a:t>2008.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287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/>
      <p:bldP spid="14" grpId="0" animBg="1"/>
      <p:bldP spid="17" grpId="0"/>
      <p:bldP spid="18" grpId="0"/>
      <p:bldP spid="19" grpId="0"/>
      <p:bldP spid="21" grpId="0" animBg="1"/>
      <p:bldP spid="22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Learning More </a:t>
            </a:r>
            <a:br>
              <a:rPr lang="en-US" altLang="zh-TW" dirty="0"/>
            </a:br>
            <a:r>
              <a:rPr lang="en-US" altLang="zh-TW" dirty="0"/>
              <a:t>- Restricted Boltzmann Machine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600" dirty="0"/>
              <a:t>Neural networks [5.1] : Restricted Boltzmann machine – definition</a:t>
            </a:r>
          </a:p>
          <a:p>
            <a:pPr lvl="1"/>
            <a:r>
              <a:rPr lang="en-US" altLang="zh-TW" sz="2600" dirty="0"/>
              <a:t>https://www.youtube.com/watch?v=p4Vh_zMw-HQ&amp;index=36&amp;list=PL6Xpj9I5qXYEcOhn7TqghAJ6NAPrNmUBH</a:t>
            </a:r>
          </a:p>
          <a:p>
            <a:r>
              <a:rPr lang="en-US" altLang="zh-TW" sz="2600" dirty="0"/>
              <a:t>Neural networks [5.2] : Restricted Boltzmann machine – inference</a:t>
            </a:r>
          </a:p>
          <a:p>
            <a:pPr lvl="1"/>
            <a:r>
              <a:rPr lang="en-US" altLang="zh-TW" sz="2600" dirty="0"/>
              <a:t>https://www.youtube.com/watch?v=lekCh_i32iE&amp;list=PL6Xpj9I5qXYEcOhn7TqghAJ6NAPrNmUBH&amp;index=37</a:t>
            </a:r>
          </a:p>
          <a:p>
            <a:r>
              <a:rPr lang="en-US" altLang="zh-TW" sz="2600" dirty="0"/>
              <a:t>Neural networks [5.3] : Restricted Boltzmann machine - free energy</a:t>
            </a:r>
          </a:p>
          <a:p>
            <a:pPr lvl="1"/>
            <a:r>
              <a:rPr lang="en-US" altLang="zh-TW" sz="2600" dirty="0"/>
              <a:t>https://www.youtube.com/watch?v=e0Ts_7Y6hZU&amp;list=PL6Xpj9I5qXYEcOhn7TqghAJ6NAPrNmUBH&amp;index=38</a:t>
            </a:r>
          </a:p>
          <a:p>
            <a:pPr lvl="1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1916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Learning More </a:t>
            </a:r>
            <a:br>
              <a:rPr lang="en-US" altLang="zh-TW" dirty="0"/>
            </a:br>
            <a:r>
              <a:rPr lang="en-US" altLang="zh-TW" dirty="0"/>
              <a:t>- Deep Belief Network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2">
              <a:spcBef>
                <a:spcPts val="1000"/>
              </a:spcBef>
            </a:pPr>
            <a:r>
              <a:rPr lang="en-US" altLang="zh-TW" sz="2400" dirty="0"/>
              <a:t>Neural networks [7.7] : Deep learning - deep belief network</a:t>
            </a:r>
          </a:p>
          <a:p>
            <a:pPr lvl="1"/>
            <a:r>
              <a:rPr lang="en-US" altLang="zh-TW" dirty="0"/>
              <a:t>https://www.youtube.com/watch?v=vkb6AWYXZ5I&amp;list=PL6Xpj9I5qXYEcOhn7TqghAJ6NAPrNmUBH&amp;index=57</a:t>
            </a:r>
          </a:p>
          <a:p>
            <a:pPr marL="228600" lvl="2">
              <a:spcBef>
                <a:spcPts val="1000"/>
              </a:spcBef>
            </a:pPr>
            <a:r>
              <a:rPr lang="en-US" altLang="zh-TW" sz="2400" dirty="0"/>
              <a:t>Neural networks [7.8] : Deep learning - </a:t>
            </a:r>
            <a:r>
              <a:rPr lang="en-US" altLang="zh-TW" sz="2400" dirty="0" err="1"/>
              <a:t>variational</a:t>
            </a:r>
            <a:r>
              <a:rPr lang="en-US" altLang="zh-TW" sz="2400" dirty="0"/>
              <a:t> bound</a:t>
            </a:r>
          </a:p>
          <a:p>
            <a:pPr lvl="1"/>
            <a:r>
              <a:rPr lang="en-US" altLang="zh-TW" dirty="0"/>
              <a:t>https://www.youtube.com/watch?v=pStDscJh2Wo&amp;list=PL6Xpj9I5qXYEcOhn7TqghAJ6NAPrNmUBH&amp;index=58</a:t>
            </a:r>
          </a:p>
          <a:p>
            <a:pPr marL="228600" lvl="2">
              <a:spcBef>
                <a:spcPts val="1000"/>
              </a:spcBef>
            </a:pPr>
            <a:r>
              <a:rPr lang="en-US" altLang="zh-TW" sz="2400" dirty="0"/>
              <a:t>Neural networks [7.9] : Deep learning - DBN pre-training</a:t>
            </a:r>
          </a:p>
          <a:p>
            <a:pPr lvl="1"/>
            <a:r>
              <a:rPr lang="en-US" altLang="zh-TW" dirty="0"/>
              <a:t>https://www.youtube.com/watch?v=35MUlYCColk&amp;list=PL6Xpj9I5qXYEcOhn7TqghAJ6NAPrNmUBH&amp;index=59</a:t>
            </a:r>
          </a:p>
          <a:p>
            <a:pPr lvl="2"/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1120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Auto-encoder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58" y="2624813"/>
            <a:ext cx="1102229" cy="101872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89742" y="2655834"/>
            <a:ext cx="1308100" cy="10022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NN</a:t>
            </a:r>
          </a:p>
          <a:p>
            <a:pPr algn="ctr"/>
            <a:r>
              <a:rPr lang="en-US" altLang="zh-TW" sz="2400" dirty="0"/>
              <a:t>Encoder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689742" y="4510059"/>
            <a:ext cx="1308100" cy="9813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NN</a:t>
            </a:r>
          </a:p>
          <a:p>
            <a:pPr algn="ctr"/>
            <a:r>
              <a:rPr lang="en-US" altLang="zh-TW" sz="2400" dirty="0"/>
              <a:t>Decoder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 rot="5400000">
            <a:off x="4410411" y="2944953"/>
            <a:ext cx="766087" cy="3200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4983828" y="2874160"/>
            <a:ext cx="789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i="1" u="sng" dirty="0"/>
              <a:t>code</a:t>
            </a:r>
            <a:endParaRPr lang="zh-TW" altLang="en-US" sz="2400" b="1" i="1" u="sng" dirty="0"/>
          </a:p>
        </p:txBody>
      </p:sp>
      <p:sp>
        <p:nvSpPr>
          <p:cNvPr id="9" name="矩形 8"/>
          <p:cNvSpPr/>
          <p:nvPr/>
        </p:nvSpPr>
        <p:spPr>
          <a:xfrm>
            <a:off x="6031773" y="2507416"/>
            <a:ext cx="24097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Compact representation of the input object</a:t>
            </a:r>
            <a:endParaRPr lang="zh-TW" altLang="en-US" sz="24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414" y="4456532"/>
            <a:ext cx="1102229" cy="1018727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 rot="5400000">
            <a:off x="1545003" y="4805854"/>
            <a:ext cx="766087" cy="3200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881728" y="4735061"/>
            <a:ext cx="789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i="1" u="sng" dirty="0"/>
              <a:t>code</a:t>
            </a:r>
            <a:endParaRPr lang="zh-TW" altLang="en-US" sz="2400" b="1" i="1" u="sng" dirty="0"/>
          </a:p>
        </p:txBody>
      </p:sp>
      <p:sp>
        <p:nvSpPr>
          <p:cNvPr id="21" name="矩形 20"/>
          <p:cNvSpPr/>
          <p:nvPr/>
        </p:nvSpPr>
        <p:spPr>
          <a:xfrm>
            <a:off x="6031773" y="4460065"/>
            <a:ext cx="25492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Can reconstruct the original object</a:t>
            </a:r>
            <a:endParaRPr lang="zh-TW" altLang="en-US" sz="2400" dirty="0"/>
          </a:p>
        </p:txBody>
      </p:sp>
      <p:sp>
        <p:nvSpPr>
          <p:cNvPr id="24" name="向右箭號 23"/>
          <p:cNvSpPr/>
          <p:nvPr/>
        </p:nvSpPr>
        <p:spPr>
          <a:xfrm>
            <a:off x="2169290" y="2913440"/>
            <a:ext cx="473165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4079045" y="2926140"/>
            <a:ext cx="473165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>
            <a:off x="2169290" y="4730786"/>
            <a:ext cx="473165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>
            <a:off x="4079045" y="4743486"/>
            <a:ext cx="473165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/>
          <p:cNvCxnSpPr/>
          <p:nvPr/>
        </p:nvCxnSpPr>
        <p:spPr>
          <a:xfrm>
            <a:off x="3342302" y="3658113"/>
            <a:ext cx="0" cy="812992"/>
          </a:xfrm>
          <a:prstGeom prst="line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3490918" y="3786780"/>
            <a:ext cx="2416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Learn together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28650" y="3621161"/>
            <a:ext cx="19319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28 X 28 = 784 </a:t>
            </a:r>
            <a:endParaRPr lang="zh-TW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3868361" y="2160255"/>
            <a:ext cx="185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Usually &lt;784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77799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9" grpId="0" animBg="1"/>
      <p:bldP spid="20" grpId="0"/>
      <p:bldP spid="21" grpId="0"/>
      <p:bldP spid="24" grpId="0" animBg="1"/>
      <p:bldP spid="25" grpId="0" animBg="1"/>
      <p:bldP spid="26" grpId="0" animBg="1"/>
      <p:bldP spid="27" grpId="0" animBg="1"/>
      <p:bldP spid="30" grpId="0"/>
      <p:bldP spid="31" grpId="0"/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2805794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Auto-encoder </a:t>
            </a:r>
            <a:br>
              <a:rPr lang="en-US" altLang="zh-TW" dirty="0"/>
            </a:br>
            <a:r>
              <a:rPr lang="en-US" altLang="zh-TW" dirty="0"/>
              <a:t>for CNN</a:t>
            </a:r>
            <a:endParaRPr lang="zh-TW" altLang="en-US" dirty="0"/>
          </a:p>
        </p:txBody>
      </p:sp>
      <p:pic>
        <p:nvPicPr>
          <p:cNvPr id="4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292" y="770899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6640573" y="250887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6640573" y="360888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Pooling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6640573" y="467710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6640573" y="571035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Pooling</a:t>
            </a:r>
            <a:endParaRPr lang="zh-TW" altLang="en-US" sz="2400" dirty="0"/>
          </a:p>
        </p:txBody>
      </p:sp>
      <p:sp>
        <p:nvSpPr>
          <p:cNvPr id="9" name="向下箭號 11"/>
          <p:cNvSpPr/>
          <p:nvPr/>
        </p:nvSpPr>
        <p:spPr>
          <a:xfrm>
            <a:off x="7260270" y="2031130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17"/>
          <p:cNvSpPr/>
          <p:nvPr/>
        </p:nvSpPr>
        <p:spPr>
          <a:xfrm>
            <a:off x="7260270" y="314191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8"/>
          <p:cNvSpPr/>
          <p:nvPr/>
        </p:nvSpPr>
        <p:spPr>
          <a:xfrm>
            <a:off x="7260270" y="4233555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9"/>
          <p:cNvSpPr/>
          <p:nvPr/>
        </p:nvSpPr>
        <p:spPr>
          <a:xfrm>
            <a:off x="7260270" y="5268548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3434444" y="2508875"/>
            <a:ext cx="2319113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Deconvolution</a:t>
            </a:r>
            <a:endParaRPr lang="zh-TW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3725639" y="360888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Unpooling</a:t>
            </a:r>
            <a:endParaRPr lang="zh-TW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3434444" y="4677100"/>
            <a:ext cx="2319113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Deconvolution</a:t>
            </a:r>
            <a:endParaRPr lang="zh-TW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3725639" y="571035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Unpooling</a:t>
            </a:r>
            <a:endParaRPr lang="zh-TW" altLang="en-US" sz="2400" dirty="0"/>
          </a:p>
        </p:txBody>
      </p:sp>
      <p:sp>
        <p:nvSpPr>
          <p:cNvPr id="21" name="向下箭號 11"/>
          <p:cNvSpPr/>
          <p:nvPr/>
        </p:nvSpPr>
        <p:spPr>
          <a:xfrm flipV="1">
            <a:off x="4345336" y="2031130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17"/>
          <p:cNvSpPr/>
          <p:nvPr/>
        </p:nvSpPr>
        <p:spPr>
          <a:xfrm flipV="1">
            <a:off x="4345336" y="314191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18"/>
          <p:cNvSpPr/>
          <p:nvPr/>
        </p:nvSpPr>
        <p:spPr>
          <a:xfrm flipV="1">
            <a:off x="4345336" y="4233555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19"/>
          <p:cNvSpPr/>
          <p:nvPr/>
        </p:nvSpPr>
        <p:spPr>
          <a:xfrm flipV="1">
            <a:off x="4345336" y="5268548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358" y="804989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4556185" y="365126"/>
            <a:ext cx="2952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2400" dirty="0"/>
              <a:t>As close as possible</a:t>
            </a:r>
            <a:endParaRPr kumimoji="0" lang="zh-TW" altLang="en-US" sz="2400" dirty="0"/>
          </a:p>
        </p:txBody>
      </p:sp>
      <p:sp>
        <p:nvSpPr>
          <p:cNvPr id="29" name="向下箭號 19"/>
          <p:cNvSpPr/>
          <p:nvPr/>
        </p:nvSpPr>
        <p:spPr>
          <a:xfrm rot="5400000" flipH="1">
            <a:off x="5800184" y="5535317"/>
            <a:ext cx="545690" cy="90655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左-右雙向 29"/>
          <p:cNvSpPr/>
          <p:nvPr/>
        </p:nvSpPr>
        <p:spPr>
          <a:xfrm>
            <a:off x="5295900" y="1123950"/>
            <a:ext cx="1485900" cy="56673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808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/>
      <p:bldP spid="29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 -</a:t>
            </a:r>
            <a:r>
              <a:rPr lang="en-US" altLang="zh-TW" dirty="0" err="1"/>
              <a:t>Unpooling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2447596"/>
            <a:ext cx="9001125" cy="3333750"/>
          </a:xfrm>
          <a:prstGeom prst="rect">
            <a:avLst/>
          </a:prstGeom>
        </p:spPr>
      </p:pic>
      <p:sp>
        <p:nvSpPr>
          <p:cNvPr id="5" name="箭號: 向右 4"/>
          <p:cNvSpPr/>
          <p:nvPr/>
        </p:nvSpPr>
        <p:spPr>
          <a:xfrm rot="13860550">
            <a:off x="5366616" y="3671333"/>
            <a:ext cx="515880" cy="5286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/>
          <p:cNvSpPr/>
          <p:nvPr/>
        </p:nvSpPr>
        <p:spPr>
          <a:xfrm rot="7670055">
            <a:off x="3160555" y="3847051"/>
            <a:ext cx="515880" cy="5286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290" y="330897"/>
            <a:ext cx="3519445" cy="167248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146472" y="1968475"/>
            <a:ext cx="1691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14 x 14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035095" y="1985931"/>
            <a:ext cx="1691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28 x 28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3785466" y="5850234"/>
            <a:ext cx="57223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Source of image : </a:t>
            </a:r>
            <a:r>
              <a:rPr lang="zh-TW" altLang="en-US" dirty="0"/>
              <a:t>https://leonardoaraujosantos.gitbooks.io/artificial-inteligence/content/image_segmentation.html</a:t>
            </a:r>
          </a:p>
        </p:txBody>
      </p:sp>
      <p:grpSp>
        <p:nvGrpSpPr>
          <p:cNvPr id="13" name="群組 12"/>
          <p:cNvGrpSpPr/>
          <p:nvPr/>
        </p:nvGrpSpPr>
        <p:grpSpPr>
          <a:xfrm>
            <a:off x="142875" y="1968475"/>
            <a:ext cx="4906327" cy="3812871"/>
            <a:chOff x="142875" y="1968475"/>
            <a:chExt cx="4906327" cy="3812871"/>
          </a:xfrm>
        </p:grpSpPr>
        <p:sp>
          <p:nvSpPr>
            <p:cNvPr id="12" name="矩形 11"/>
            <p:cNvSpPr/>
            <p:nvPr/>
          </p:nvSpPr>
          <p:spPr>
            <a:xfrm>
              <a:off x="142875" y="1968475"/>
              <a:ext cx="3270885" cy="38128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78317" y="4626271"/>
              <a:ext cx="3270885" cy="9203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17265" y="3741356"/>
              <a:ext cx="3270885" cy="9203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708961" y="5615529"/>
            <a:ext cx="2704799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Alternative: simply repeat the values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4854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 </a:t>
            </a:r>
            <a:br>
              <a:rPr lang="en-US" altLang="zh-TW" dirty="0"/>
            </a:br>
            <a:r>
              <a:rPr lang="en-US" altLang="zh-TW" dirty="0"/>
              <a:t>- Deconvolution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 rot="5400000">
            <a:off x="844481" y="296147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" name="橢圓 4"/>
          <p:cNvSpPr/>
          <p:nvPr/>
        </p:nvSpPr>
        <p:spPr>
          <a:xfrm rot="5400000">
            <a:off x="844481" y="387126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cxnSp>
        <p:nvCxnSpPr>
          <p:cNvPr id="6" name="直線單箭頭接點 5"/>
          <p:cNvCxnSpPr/>
          <p:nvPr/>
        </p:nvCxnSpPr>
        <p:spPr>
          <a:xfrm rot="5400000" flipV="1">
            <a:off x="1180051" y="2206607"/>
            <a:ext cx="899279" cy="8572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rot="5400000" flipH="1" flipV="1">
            <a:off x="1189982" y="3039204"/>
            <a:ext cx="822666" cy="91404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rot="5400000" flipV="1">
            <a:off x="1640215" y="2666771"/>
            <a:ext cx="4172" cy="83207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rot="5400000" flipV="1">
            <a:off x="1180051" y="3100131"/>
            <a:ext cx="899279" cy="8572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rot="5400000" flipH="1" flipV="1">
            <a:off x="1189982" y="3932728"/>
            <a:ext cx="822666" cy="91404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rot="5400000" flipV="1">
            <a:off x="1640215" y="3560295"/>
            <a:ext cx="4172" cy="83207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5400000" flipV="1">
            <a:off x="1254675" y="4117147"/>
            <a:ext cx="899279" cy="8572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rot="5400000" flipH="1" flipV="1">
            <a:off x="1264606" y="4949744"/>
            <a:ext cx="822666" cy="91404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rot="5400000" flipV="1">
            <a:off x="1714839" y="4577311"/>
            <a:ext cx="4172" cy="83207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 rot="5400000">
            <a:off x="2030844" y="47884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6" name="橢圓 15"/>
          <p:cNvSpPr/>
          <p:nvPr/>
        </p:nvSpPr>
        <p:spPr>
          <a:xfrm rot="5400000">
            <a:off x="887120" y="485094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7" name="橢圓 16"/>
          <p:cNvSpPr/>
          <p:nvPr/>
        </p:nvSpPr>
        <p:spPr>
          <a:xfrm rot="5400000">
            <a:off x="1990274" y="382676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8" name="橢圓 17"/>
          <p:cNvSpPr/>
          <p:nvPr/>
        </p:nvSpPr>
        <p:spPr>
          <a:xfrm rot="5400000">
            <a:off x="2038966" y="286801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9" name="橢圓 18"/>
          <p:cNvSpPr/>
          <p:nvPr/>
        </p:nvSpPr>
        <p:spPr>
          <a:xfrm rot="5400000">
            <a:off x="873018" y="565333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0" name="橢圓 19"/>
          <p:cNvSpPr/>
          <p:nvPr/>
        </p:nvSpPr>
        <p:spPr>
          <a:xfrm rot="5400000">
            <a:off x="829249" y="198925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34" name="橢圓 33"/>
          <p:cNvSpPr/>
          <p:nvPr/>
        </p:nvSpPr>
        <p:spPr>
          <a:xfrm rot="5400000">
            <a:off x="3156792" y="4646235"/>
            <a:ext cx="361436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36" name="橢圓 35"/>
          <p:cNvSpPr/>
          <p:nvPr/>
        </p:nvSpPr>
        <p:spPr>
          <a:xfrm rot="5400000">
            <a:off x="3175169" y="3703005"/>
            <a:ext cx="361436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37" name="橢圓 36"/>
          <p:cNvSpPr/>
          <p:nvPr/>
        </p:nvSpPr>
        <p:spPr>
          <a:xfrm rot="5400000">
            <a:off x="3175169" y="2820235"/>
            <a:ext cx="361436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grpSp>
        <p:nvGrpSpPr>
          <p:cNvPr id="43" name="群組 42"/>
          <p:cNvGrpSpPr/>
          <p:nvPr/>
        </p:nvGrpSpPr>
        <p:grpSpPr>
          <a:xfrm flipH="1">
            <a:off x="3659126" y="2099639"/>
            <a:ext cx="914047" cy="1728813"/>
            <a:chOff x="6496739" y="2328732"/>
            <a:chExt cx="914047" cy="1721945"/>
          </a:xfrm>
        </p:grpSpPr>
        <p:cxnSp>
          <p:nvCxnSpPr>
            <p:cNvPr id="40" name="直線單箭頭接點 39"/>
            <p:cNvCxnSpPr/>
            <p:nvPr/>
          </p:nvCxnSpPr>
          <p:spPr>
            <a:xfrm rot="5400000" flipV="1">
              <a:off x="6532498" y="2349724"/>
              <a:ext cx="899279" cy="857296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/>
            <p:nvPr/>
          </p:nvCxnSpPr>
          <p:spPr>
            <a:xfrm rot="5400000" flipH="1" flipV="1">
              <a:off x="6542429" y="3182321"/>
              <a:ext cx="822666" cy="914046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/>
            <p:nvPr/>
          </p:nvCxnSpPr>
          <p:spPr>
            <a:xfrm rot="5400000" flipV="1">
              <a:off x="6992662" y="2809888"/>
              <a:ext cx="4172" cy="832074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4" name="群組 43"/>
          <p:cNvGrpSpPr/>
          <p:nvPr/>
        </p:nvGrpSpPr>
        <p:grpSpPr>
          <a:xfrm flipH="1">
            <a:off x="3676656" y="3033052"/>
            <a:ext cx="914047" cy="1728813"/>
            <a:chOff x="6496739" y="2328732"/>
            <a:chExt cx="914047" cy="1721945"/>
          </a:xfrm>
        </p:grpSpPr>
        <p:cxnSp>
          <p:nvCxnSpPr>
            <p:cNvPr id="45" name="直線單箭頭接點 44"/>
            <p:cNvCxnSpPr/>
            <p:nvPr/>
          </p:nvCxnSpPr>
          <p:spPr>
            <a:xfrm rot="5400000" flipV="1">
              <a:off x="6532498" y="2349724"/>
              <a:ext cx="899279" cy="857296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/>
            <p:nvPr/>
          </p:nvCxnSpPr>
          <p:spPr>
            <a:xfrm rot="5400000" flipH="1" flipV="1">
              <a:off x="6542429" y="3182321"/>
              <a:ext cx="822666" cy="914046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/>
            <p:nvPr/>
          </p:nvCxnSpPr>
          <p:spPr>
            <a:xfrm rot="5400000" flipV="1">
              <a:off x="6992662" y="2809888"/>
              <a:ext cx="4172" cy="832074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8" name="群組 47"/>
          <p:cNvGrpSpPr/>
          <p:nvPr/>
        </p:nvGrpSpPr>
        <p:grpSpPr>
          <a:xfrm flipH="1">
            <a:off x="3659126" y="4004770"/>
            <a:ext cx="914047" cy="1728813"/>
            <a:chOff x="6496739" y="2328732"/>
            <a:chExt cx="914047" cy="1721945"/>
          </a:xfrm>
        </p:grpSpPr>
        <p:cxnSp>
          <p:nvCxnSpPr>
            <p:cNvPr id="49" name="直線單箭頭接點 48"/>
            <p:cNvCxnSpPr/>
            <p:nvPr/>
          </p:nvCxnSpPr>
          <p:spPr>
            <a:xfrm rot="5400000" flipV="1">
              <a:off x="6532498" y="2349724"/>
              <a:ext cx="899279" cy="857296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/>
            <p:nvPr/>
          </p:nvCxnSpPr>
          <p:spPr>
            <a:xfrm rot="5400000" flipH="1" flipV="1">
              <a:off x="6542429" y="3182321"/>
              <a:ext cx="822666" cy="914046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/>
            <p:nvPr/>
          </p:nvCxnSpPr>
          <p:spPr>
            <a:xfrm rot="5400000" flipV="1">
              <a:off x="6992662" y="2809888"/>
              <a:ext cx="4172" cy="832074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52" name="橢圓 51"/>
          <p:cNvSpPr/>
          <p:nvPr/>
        </p:nvSpPr>
        <p:spPr>
          <a:xfrm rot="5400000">
            <a:off x="4601002" y="2830855"/>
            <a:ext cx="361436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3" name="橢圓 52"/>
          <p:cNvSpPr/>
          <p:nvPr/>
        </p:nvSpPr>
        <p:spPr>
          <a:xfrm rot="5400000">
            <a:off x="4601002" y="3783435"/>
            <a:ext cx="361436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4" name="橢圓 53"/>
          <p:cNvSpPr/>
          <p:nvPr/>
        </p:nvSpPr>
        <p:spPr>
          <a:xfrm rot="5400000">
            <a:off x="4585770" y="1858630"/>
            <a:ext cx="361436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5" name="橢圓 54"/>
          <p:cNvSpPr/>
          <p:nvPr/>
        </p:nvSpPr>
        <p:spPr>
          <a:xfrm rot="5400000">
            <a:off x="5020314" y="3783435"/>
            <a:ext cx="361436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6" name="橢圓 55"/>
          <p:cNvSpPr/>
          <p:nvPr/>
        </p:nvSpPr>
        <p:spPr>
          <a:xfrm rot="5400000">
            <a:off x="5020314" y="4723095"/>
            <a:ext cx="361436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7" name="橢圓 56"/>
          <p:cNvSpPr/>
          <p:nvPr/>
        </p:nvSpPr>
        <p:spPr>
          <a:xfrm rot="5400000">
            <a:off x="5005082" y="2827835"/>
            <a:ext cx="361436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8" name="橢圓 57"/>
          <p:cNvSpPr/>
          <p:nvPr/>
        </p:nvSpPr>
        <p:spPr>
          <a:xfrm rot="5400000">
            <a:off x="5439626" y="4709843"/>
            <a:ext cx="361436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9" name="橢圓 58"/>
          <p:cNvSpPr/>
          <p:nvPr/>
        </p:nvSpPr>
        <p:spPr>
          <a:xfrm rot="5400000">
            <a:off x="5439626" y="5589980"/>
            <a:ext cx="361436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60" name="橢圓 59"/>
          <p:cNvSpPr/>
          <p:nvPr/>
        </p:nvSpPr>
        <p:spPr>
          <a:xfrm rot="5400000">
            <a:off x="5424394" y="3783435"/>
            <a:ext cx="361436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61" name="橢圓 60"/>
          <p:cNvSpPr/>
          <p:nvPr/>
        </p:nvSpPr>
        <p:spPr>
          <a:xfrm rot="5400000">
            <a:off x="6728659" y="455036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62" name="橢圓 61"/>
          <p:cNvSpPr/>
          <p:nvPr/>
        </p:nvSpPr>
        <p:spPr>
          <a:xfrm rot="5400000">
            <a:off x="6747036" y="360713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63" name="橢圓 62"/>
          <p:cNvSpPr/>
          <p:nvPr/>
        </p:nvSpPr>
        <p:spPr>
          <a:xfrm rot="5400000">
            <a:off x="6747036" y="272436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cxnSp>
        <p:nvCxnSpPr>
          <p:cNvPr id="65" name="直線單箭頭接點 64"/>
          <p:cNvCxnSpPr/>
          <p:nvPr/>
        </p:nvCxnSpPr>
        <p:spPr>
          <a:xfrm rot="16200000" flipH="1" flipV="1">
            <a:off x="7109535" y="2025481"/>
            <a:ext cx="899279" cy="857296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rot="16200000" flipV="1">
            <a:off x="7176217" y="2858078"/>
            <a:ext cx="822666" cy="914046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rot="16200000" flipH="1" flipV="1">
            <a:off x="7544478" y="2485645"/>
            <a:ext cx="4172" cy="832074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rot="16200000" flipH="1" flipV="1">
            <a:off x="7127065" y="2958894"/>
            <a:ext cx="899279" cy="857296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rot="16200000" flipV="1">
            <a:off x="7193747" y="3791491"/>
            <a:ext cx="822666" cy="914046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rot="16200000" flipH="1" flipV="1">
            <a:off x="7562008" y="3419058"/>
            <a:ext cx="4172" cy="832074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rot="16200000" flipH="1" flipV="1">
            <a:off x="7109535" y="3930612"/>
            <a:ext cx="899279" cy="857296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rot="16200000" flipV="1">
            <a:off x="7176217" y="4763209"/>
            <a:ext cx="822666" cy="914046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rot="16200000" flipH="1" flipV="1">
            <a:off x="7544478" y="4390776"/>
            <a:ext cx="4172" cy="832074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橢圓 75"/>
          <p:cNvSpPr/>
          <p:nvPr/>
        </p:nvSpPr>
        <p:spPr>
          <a:xfrm rot="5400000">
            <a:off x="8057887" y="273498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77" name="橢圓 76"/>
          <p:cNvSpPr/>
          <p:nvPr/>
        </p:nvSpPr>
        <p:spPr>
          <a:xfrm rot="5400000">
            <a:off x="8057887" y="364477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78" name="橢圓 77"/>
          <p:cNvSpPr/>
          <p:nvPr/>
        </p:nvSpPr>
        <p:spPr>
          <a:xfrm rot="5400000">
            <a:off x="8057887" y="176276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79" name="橢圓 78"/>
          <p:cNvSpPr/>
          <p:nvPr/>
        </p:nvSpPr>
        <p:spPr>
          <a:xfrm rot="5400000">
            <a:off x="8057887" y="54581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80" name="橢圓 79"/>
          <p:cNvSpPr/>
          <p:nvPr/>
        </p:nvSpPr>
        <p:spPr>
          <a:xfrm rot="5400000">
            <a:off x="8057887" y="449641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85" name="橢圓 84"/>
          <p:cNvSpPr/>
          <p:nvPr/>
        </p:nvSpPr>
        <p:spPr>
          <a:xfrm rot="5400000">
            <a:off x="6728659" y="1892752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86" name="橢圓 85"/>
          <p:cNvSpPr/>
          <p:nvPr/>
        </p:nvSpPr>
        <p:spPr>
          <a:xfrm rot="5400000">
            <a:off x="6728659" y="1089275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87" name="橢圓 86"/>
          <p:cNvSpPr/>
          <p:nvPr/>
        </p:nvSpPr>
        <p:spPr>
          <a:xfrm rot="5400000">
            <a:off x="6728659" y="6236446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88" name="橢圓 87"/>
          <p:cNvSpPr/>
          <p:nvPr/>
        </p:nvSpPr>
        <p:spPr>
          <a:xfrm rot="5400000">
            <a:off x="6728659" y="5432969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cxnSp>
        <p:nvCxnSpPr>
          <p:cNvPr id="89" name="直線單箭頭接點 88"/>
          <p:cNvCxnSpPr/>
          <p:nvPr/>
        </p:nvCxnSpPr>
        <p:spPr>
          <a:xfrm rot="16200000" flipV="1">
            <a:off x="7112986" y="1928837"/>
            <a:ext cx="822666" cy="914046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 rot="16200000" flipV="1">
            <a:off x="7124524" y="1078211"/>
            <a:ext cx="822666" cy="914046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rot="16200000" flipH="1" flipV="1">
            <a:off x="7492785" y="1539336"/>
            <a:ext cx="4172" cy="832074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rot="16200000" flipH="1" flipV="1">
            <a:off x="7139250" y="4787411"/>
            <a:ext cx="899279" cy="857296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 rot="16200000" flipH="1" flipV="1">
            <a:off x="7139250" y="5579780"/>
            <a:ext cx="899279" cy="857296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 rot="16200000" flipH="1" flipV="1">
            <a:off x="7509108" y="5228931"/>
            <a:ext cx="4172" cy="832074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3023735" y="1690689"/>
            <a:ext cx="2961429" cy="45457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/>
        </p:nvSpPr>
        <p:spPr>
          <a:xfrm>
            <a:off x="6563859" y="978897"/>
            <a:ext cx="2103644" cy="57544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文字方塊 97"/>
          <p:cNvSpPr txBox="1"/>
          <p:nvPr/>
        </p:nvSpPr>
        <p:spPr>
          <a:xfrm>
            <a:off x="6044476" y="3782717"/>
            <a:ext cx="434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3740947" y="232667"/>
            <a:ext cx="5041601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Actually, deconvolution is convolution.</a:t>
            </a:r>
            <a:endParaRPr lang="zh-TW" altLang="en-US" sz="240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4798497" y="2536650"/>
            <a:ext cx="38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4820146" y="3464341"/>
            <a:ext cx="38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5205241" y="3487859"/>
            <a:ext cx="38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03" name="文字方塊 102"/>
          <p:cNvSpPr txBox="1"/>
          <p:nvPr/>
        </p:nvSpPr>
        <p:spPr>
          <a:xfrm>
            <a:off x="5212752" y="4423377"/>
            <a:ext cx="38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7607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4" grpId="0" animBg="1"/>
      <p:bldP spid="36" grpId="0" animBg="1"/>
      <p:bldP spid="37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5" grpId="0" animBg="1"/>
      <p:bldP spid="86" grpId="0" animBg="1"/>
      <p:bldP spid="87" grpId="0" animBg="1"/>
      <p:bldP spid="88" grpId="0" animBg="1"/>
      <p:bldP spid="95" grpId="0" animBg="1"/>
      <p:bldP spid="97" grpId="0" animBg="1"/>
      <p:bldP spid="98" grpId="0"/>
      <p:bldP spid="99" grpId="0" animBg="1"/>
      <p:bldP spid="100" grpId="0"/>
      <p:bldP spid="101" grpId="0"/>
      <p:bldP spid="102" grpId="0"/>
      <p:bldP spid="10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Next …..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Can we use decoder to generate something? </a:t>
            </a:r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3751389" y="508337"/>
            <a:ext cx="4763961" cy="1039140"/>
            <a:chOff x="3939218" y="2495962"/>
            <a:chExt cx="4763961" cy="1039140"/>
          </a:xfrm>
        </p:grpSpPr>
        <p:sp>
          <p:nvSpPr>
            <p:cNvPr id="4" name="矩形 3"/>
            <p:cNvSpPr/>
            <p:nvPr/>
          </p:nvSpPr>
          <p:spPr>
            <a:xfrm>
              <a:off x="5691195" y="2553767"/>
              <a:ext cx="1308100" cy="9813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NN</a:t>
              </a:r>
            </a:p>
            <a:p>
              <a:pPr algn="ctr"/>
              <a:r>
                <a:rPr lang="en-US" altLang="zh-TW" sz="2400" dirty="0"/>
                <a:t>Decoder</a:t>
              </a:r>
              <a:endParaRPr lang="zh-TW" altLang="en-US" sz="2400" dirty="0"/>
            </a:p>
          </p:txBody>
        </p:sp>
        <p:sp>
          <p:nvSpPr>
            <p:cNvPr id="5" name="矩形 4"/>
            <p:cNvSpPr/>
            <p:nvPr/>
          </p:nvSpPr>
          <p:spPr>
            <a:xfrm rot="5400000">
              <a:off x="4546456" y="2849562"/>
              <a:ext cx="766087" cy="32008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939218" y="2774494"/>
              <a:ext cx="78964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b="1" i="1" u="sng" dirty="0"/>
                <a:t>code</a:t>
              </a:r>
              <a:endParaRPr lang="zh-TW" altLang="en-US" sz="2400" b="1" i="1" u="sng" dirty="0"/>
            </a:p>
          </p:txBody>
        </p:sp>
        <p:sp>
          <p:nvSpPr>
            <p:cNvPr id="7" name="向右箭號 6"/>
            <p:cNvSpPr/>
            <p:nvPr/>
          </p:nvSpPr>
          <p:spPr>
            <a:xfrm>
              <a:off x="5170743" y="2774494"/>
              <a:ext cx="473165" cy="46166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向右箭號 7"/>
            <p:cNvSpPr/>
            <p:nvPr/>
          </p:nvSpPr>
          <p:spPr>
            <a:xfrm>
              <a:off x="7080498" y="2787194"/>
              <a:ext cx="473165" cy="46166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0950" y="2495962"/>
              <a:ext cx="1102229" cy="1018727"/>
            </a:xfrm>
            <a:prstGeom prst="rect">
              <a:avLst/>
            </a:prstGeom>
          </p:spPr>
        </p:pic>
      </p:grpSp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300" y="2112432"/>
            <a:ext cx="4611151" cy="4712774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014414" y="2454684"/>
            <a:ext cx="514350" cy="7314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7861" y="2222299"/>
            <a:ext cx="4586784" cy="44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93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Next …..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Can we use decoder to generate something? </a:t>
            </a:r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3751389" y="508337"/>
            <a:ext cx="4763961" cy="1039140"/>
            <a:chOff x="3939218" y="2495962"/>
            <a:chExt cx="4763961" cy="1039140"/>
          </a:xfrm>
        </p:grpSpPr>
        <p:sp>
          <p:nvSpPr>
            <p:cNvPr id="4" name="矩形 3"/>
            <p:cNvSpPr/>
            <p:nvPr/>
          </p:nvSpPr>
          <p:spPr>
            <a:xfrm>
              <a:off x="5691195" y="2553767"/>
              <a:ext cx="1308100" cy="9813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NN</a:t>
              </a:r>
            </a:p>
            <a:p>
              <a:pPr algn="ctr"/>
              <a:r>
                <a:rPr lang="en-US" altLang="zh-TW" sz="2400" dirty="0"/>
                <a:t>Decoder</a:t>
              </a:r>
              <a:endParaRPr lang="zh-TW" altLang="en-US" sz="2400" dirty="0"/>
            </a:p>
          </p:txBody>
        </p:sp>
        <p:sp>
          <p:nvSpPr>
            <p:cNvPr id="5" name="矩形 4"/>
            <p:cNvSpPr/>
            <p:nvPr/>
          </p:nvSpPr>
          <p:spPr>
            <a:xfrm rot="5400000">
              <a:off x="4546456" y="2849562"/>
              <a:ext cx="766087" cy="32008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939218" y="2774494"/>
              <a:ext cx="78964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b="1" i="1" u="sng" dirty="0"/>
                <a:t>code</a:t>
              </a:r>
              <a:endParaRPr lang="zh-TW" altLang="en-US" sz="2400" b="1" i="1" u="sng" dirty="0"/>
            </a:p>
          </p:txBody>
        </p:sp>
        <p:sp>
          <p:nvSpPr>
            <p:cNvPr id="7" name="向右箭號 6"/>
            <p:cNvSpPr/>
            <p:nvPr/>
          </p:nvSpPr>
          <p:spPr>
            <a:xfrm>
              <a:off x="5170743" y="2774494"/>
              <a:ext cx="473165" cy="46166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向右箭號 7"/>
            <p:cNvSpPr/>
            <p:nvPr/>
          </p:nvSpPr>
          <p:spPr>
            <a:xfrm>
              <a:off x="7080498" y="2787194"/>
              <a:ext cx="473165" cy="46166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0950" y="2495962"/>
              <a:ext cx="1102229" cy="1018727"/>
            </a:xfrm>
            <a:prstGeom prst="rect">
              <a:avLst/>
            </a:prstGeom>
          </p:spPr>
        </p:pic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81440"/>
            <a:ext cx="3970760" cy="4209006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1711" y="2481440"/>
            <a:ext cx="3858831" cy="392888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657350" y="3328988"/>
            <a:ext cx="1643063" cy="2257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012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Starting from PCA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21301" y="2538260"/>
            <a:ext cx="468000" cy="19285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92" y="2993171"/>
            <a:ext cx="1102229" cy="10187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241503" y="3310643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503" y="3310643"/>
                <a:ext cx="24173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531806" y="4498377"/>
            <a:ext cx="1528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/>
              <a:t>Input layer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 rot="5400000">
            <a:off x="3963659" y="3261309"/>
            <a:ext cx="1209244" cy="46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0" name="向右箭號 9"/>
          <p:cNvSpPr/>
          <p:nvPr/>
        </p:nvSpPr>
        <p:spPr>
          <a:xfrm>
            <a:off x="3043522" y="3199918"/>
            <a:ext cx="933253" cy="6052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257132" y="3805153"/>
                <a:ext cx="3727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132" y="3805153"/>
                <a:ext cx="37273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8033" r="-1639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6616251" y="2538260"/>
            <a:ext cx="468000" cy="19285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729384" y="3247994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384" y="3247994"/>
                <a:ext cx="241733" cy="369332"/>
              </a:xfrm>
              <a:prstGeom prst="rect">
                <a:avLst/>
              </a:prstGeom>
              <a:blipFill>
                <a:blip r:embed="rId13"/>
                <a:stretch>
                  <a:fillRect l="-17500" t="-18333" r="-7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向右箭號 13"/>
          <p:cNvSpPr/>
          <p:nvPr/>
        </p:nvSpPr>
        <p:spPr>
          <a:xfrm>
            <a:off x="5337238" y="3199918"/>
            <a:ext cx="933253" cy="6052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550848" y="3805153"/>
                <a:ext cx="5373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848" y="3805153"/>
                <a:ext cx="537390" cy="369332"/>
              </a:xfrm>
              <a:prstGeom prst="rect">
                <a:avLst/>
              </a:prstGeom>
              <a:blipFill>
                <a:blip r:embed="rId14"/>
                <a:stretch>
                  <a:fillRect l="-13636" r="-3409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6117262" y="4429889"/>
            <a:ext cx="17156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/>
              <a:t>output layer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3701614" y="4215710"/>
            <a:ext cx="17348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/>
              <a:t>hidden layer</a:t>
            </a:r>
          </a:p>
          <a:p>
            <a:pPr algn="ctr"/>
            <a:r>
              <a:rPr lang="en-US" altLang="zh-TW" sz="2400" dirty="0"/>
              <a:t>(linear)</a:t>
            </a:r>
            <a:endParaRPr lang="zh-TW" altLang="en-US" sz="2400" dirty="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55595" y="2890687"/>
            <a:ext cx="1093505" cy="10452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479459" y="3310643"/>
                <a:ext cx="2197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459" y="3310643"/>
                <a:ext cx="219739" cy="369332"/>
              </a:xfrm>
              <a:prstGeom prst="rect">
                <a:avLst/>
              </a:prstGeom>
              <a:blipFill>
                <a:blip r:embed="rId16"/>
                <a:stretch>
                  <a:fillRect l="-19444" r="-13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接點 20"/>
          <p:cNvCxnSpPr/>
          <p:nvPr/>
        </p:nvCxnSpPr>
        <p:spPr>
          <a:xfrm flipH="1">
            <a:off x="2382485" y="2054803"/>
            <a:ext cx="44677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rot="5400000">
            <a:off x="2127691" y="2284991"/>
            <a:ext cx="50958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rot="5400000">
            <a:off x="6595457" y="2283466"/>
            <a:ext cx="50958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49"/>
          <p:cNvSpPr txBox="1">
            <a:spLocks noChangeArrowheads="1"/>
          </p:cNvSpPr>
          <p:nvPr/>
        </p:nvSpPr>
        <p:spPr bwMode="auto">
          <a:xfrm>
            <a:off x="3240507" y="2071318"/>
            <a:ext cx="2952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2400" dirty="0"/>
              <a:t>As close as possible</a:t>
            </a:r>
            <a:endParaRPr kumimoji="0" lang="zh-TW" altLang="en-US" sz="2400" dirty="0"/>
          </a:p>
        </p:txBody>
      </p:sp>
      <p:grpSp>
        <p:nvGrpSpPr>
          <p:cNvPr id="26" name="群組 25"/>
          <p:cNvGrpSpPr/>
          <p:nvPr/>
        </p:nvGrpSpPr>
        <p:grpSpPr>
          <a:xfrm>
            <a:off x="3293494" y="1535426"/>
            <a:ext cx="2644201" cy="460375"/>
            <a:chOff x="520219" y="4282978"/>
            <a:chExt cx="2644201" cy="460375"/>
          </a:xfrm>
        </p:grpSpPr>
        <p:sp>
          <p:nvSpPr>
            <p:cNvPr id="27" name="文字方塊 49"/>
            <p:cNvSpPr txBox="1">
              <a:spLocks noChangeArrowheads="1"/>
            </p:cNvSpPr>
            <p:nvPr/>
          </p:nvSpPr>
          <p:spPr bwMode="auto">
            <a:xfrm rot="10800000" flipH="1" flipV="1">
              <a:off x="520219" y="4282978"/>
              <a:ext cx="1484111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en-US" altLang="zh-TW" sz="2400" dirty="0"/>
                <a:t>Minimize</a:t>
              </a:r>
              <a:endParaRPr kumimoji="0"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1916835" y="4314268"/>
                  <a:ext cx="124758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zh-TW" altLang="en-US" sz="2400" dirty="0"/>
                                  <m:t> 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6835" y="4314268"/>
                  <a:ext cx="1247585" cy="369332"/>
                </a:xfrm>
                <a:prstGeom prst="rect">
                  <a:avLst/>
                </a:prstGeom>
                <a:blipFill>
                  <a:blip r:embed="rId17"/>
                  <a:stretch>
                    <a:fillRect t="-16393" r="-926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文字方塊 28"/>
          <p:cNvSpPr txBox="1">
            <a:spLocks noChangeArrowheads="1"/>
          </p:cNvSpPr>
          <p:nvPr/>
        </p:nvSpPr>
        <p:spPr bwMode="auto">
          <a:xfrm>
            <a:off x="3362622" y="4979063"/>
            <a:ext cx="24113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2400" dirty="0">
                <a:solidFill>
                  <a:srgbClr val="FF0000"/>
                </a:solidFill>
              </a:rPr>
              <a:t>Bottleneck later</a:t>
            </a:r>
            <a:endParaRPr kumimoji="0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>
            <a:spLocks noChangeArrowheads="1"/>
          </p:cNvSpPr>
          <p:nvPr/>
        </p:nvSpPr>
        <p:spPr bwMode="auto">
          <a:xfrm>
            <a:off x="2061058" y="5787061"/>
            <a:ext cx="5258102" cy="461665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2400" dirty="0"/>
              <a:t>Output of the hidden layer is the code</a:t>
            </a:r>
            <a:endParaRPr kumimoji="0" lang="zh-TW" altLang="en-US" sz="2400" dirty="0"/>
          </a:p>
        </p:txBody>
      </p:sp>
      <p:sp>
        <p:nvSpPr>
          <p:cNvPr id="36" name="文字方塊 35"/>
          <p:cNvSpPr txBox="1">
            <a:spLocks noChangeArrowheads="1"/>
          </p:cNvSpPr>
          <p:nvPr/>
        </p:nvSpPr>
        <p:spPr bwMode="auto">
          <a:xfrm>
            <a:off x="2735927" y="2748028"/>
            <a:ext cx="14864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2400" dirty="0">
                <a:solidFill>
                  <a:srgbClr val="0000FF"/>
                </a:solidFill>
              </a:rPr>
              <a:t>encode</a:t>
            </a:r>
            <a:endParaRPr kumimoji="0"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7" name="文字方塊 36"/>
          <p:cNvSpPr txBox="1">
            <a:spLocks noChangeArrowheads="1"/>
          </p:cNvSpPr>
          <p:nvPr/>
        </p:nvSpPr>
        <p:spPr bwMode="auto">
          <a:xfrm>
            <a:off x="4986363" y="2751506"/>
            <a:ext cx="14864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2400" dirty="0">
                <a:solidFill>
                  <a:srgbClr val="0000FF"/>
                </a:solidFill>
              </a:rPr>
              <a:t>decode</a:t>
            </a:r>
            <a:endParaRPr kumimoji="0"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97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 animBg="1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/>
      <p:bldP spid="17" grpId="0"/>
      <p:bldP spid="19" grpId="0"/>
      <p:bldP spid="25" grpId="0"/>
      <p:bldP spid="29" grpId="0"/>
      <p:bldP spid="33" grpId="0" animBg="1"/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358872" y="5023167"/>
            <a:ext cx="2856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Initialize by RBM layer-by-layer</a:t>
            </a:r>
            <a:endParaRPr lang="zh-TW" altLang="en-US" sz="2400" dirty="0"/>
          </a:p>
        </p:txBody>
      </p:sp>
      <p:sp>
        <p:nvSpPr>
          <p:cNvPr id="51" name="矩形 50"/>
          <p:cNvSpPr/>
          <p:nvPr/>
        </p:nvSpPr>
        <p:spPr>
          <a:xfrm>
            <a:off x="821788" y="5947973"/>
            <a:ext cx="77446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Reference: Hinton, Geoffrey E., and </a:t>
            </a:r>
            <a:r>
              <a:rPr lang="en-US" altLang="zh-TW" dirty="0" err="1"/>
              <a:t>Ruslan</a:t>
            </a:r>
            <a:r>
              <a:rPr lang="en-US" altLang="zh-TW" dirty="0"/>
              <a:t> R. </a:t>
            </a:r>
            <a:r>
              <a:rPr lang="en-US" altLang="zh-TW" dirty="0" err="1"/>
              <a:t>Salakhutdinov</a:t>
            </a:r>
            <a:r>
              <a:rPr lang="en-US" altLang="zh-TW" dirty="0"/>
              <a:t>. "Reducing the dimensionality of data with neural networks." </a:t>
            </a:r>
            <a:r>
              <a:rPr lang="en-US" altLang="zh-TW" i="1" dirty="0"/>
              <a:t>Science</a:t>
            </a:r>
            <a:r>
              <a:rPr lang="en-US" altLang="zh-TW" dirty="0"/>
              <a:t> 313.5786 (2006): 504-507</a:t>
            </a:r>
            <a:endParaRPr lang="zh-TW" altLang="en-US" dirty="0"/>
          </a:p>
        </p:txBody>
      </p:sp>
      <p:sp>
        <p:nvSpPr>
          <p:cNvPr id="1331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Of course, the auto-encoder can be deep</a:t>
            </a:r>
            <a:endParaRPr lang="en-US" altLang="zh-TW" u="sng" dirty="0"/>
          </a:p>
          <a:p>
            <a:pPr lvl="1"/>
            <a:endParaRPr lang="en-US" altLang="zh-TW" u="sng" dirty="0"/>
          </a:p>
          <a:p>
            <a:endParaRPr lang="zh-TW" altLang="en-US" u="sng" dirty="0"/>
          </a:p>
          <a:p>
            <a:endParaRPr lang="zh-TW" altLang="en-US" dirty="0"/>
          </a:p>
        </p:txBody>
      </p:sp>
      <p:sp>
        <p:nvSpPr>
          <p:cNvPr id="1331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Deep Auto-encoder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 rot="5400000">
            <a:off x="-35849" y="3884384"/>
            <a:ext cx="2447925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Input Layer</a:t>
            </a:r>
            <a:endParaRPr kumimoji="0" lang="zh-TW" altLang="en-US" dirty="0"/>
          </a:p>
        </p:txBody>
      </p:sp>
      <p:sp>
        <p:nvSpPr>
          <p:cNvPr id="17" name="矩形 16"/>
          <p:cNvSpPr/>
          <p:nvPr/>
        </p:nvSpPr>
        <p:spPr>
          <a:xfrm rot="5400000">
            <a:off x="1188113" y="3916134"/>
            <a:ext cx="1584325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Layer </a:t>
            </a:r>
            <a:endParaRPr kumimoji="0" lang="zh-TW" altLang="en-US" dirty="0"/>
          </a:p>
        </p:txBody>
      </p:sp>
      <p:sp>
        <p:nvSpPr>
          <p:cNvPr id="18" name="矩形 17"/>
          <p:cNvSpPr/>
          <p:nvPr/>
        </p:nvSpPr>
        <p:spPr>
          <a:xfrm rot="5400000">
            <a:off x="2066001" y="3924071"/>
            <a:ext cx="1295400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Layer </a:t>
            </a:r>
            <a:endParaRPr kumimoji="0" lang="zh-TW" altLang="en-US" dirty="0"/>
          </a:p>
        </p:txBody>
      </p:sp>
      <p:sp>
        <p:nvSpPr>
          <p:cNvPr id="19" name="矩形 18"/>
          <p:cNvSpPr/>
          <p:nvPr/>
        </p:nvSpPr>
        <p:spPr>
          <a:xfrm rot="5400000">
            <a:off x="4282945" y="3888352"/>
            <a:ext cx="746125" cy="220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bottle</a:t>
            </a:r>
            <a:endParaRPr kumimoji="0"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 rot="5400000">
            <a:off x="1597689" y="3816121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rot="5400000">
            <a:off x="2331114" y="3816121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rot="5400000">
            <a:off x="4328983" y="3781990"/>
            <a:ext cx="0" cy="43338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 rot="5400000">
            <a:off x="6809451" y="3878034"/>
            <a:ext cx="2447925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Output Layer</a:t>
            </a:r>
            <a:endParaRPr kumimoji="0" lang="zh-TW" altLang="en-US" dirty="0"/>
          </a:p>
        </p:txBody>
      </p:sp>
      <p:sp>
        <p:nvSpPr>
          <p:cNvPr id="24" name="矩形 23"/>
          <p:cNvSpPr/>
          <p:nvPr/>
        </p:nvSpPr>
        <p:spPr>
          <a:xfrm rot="5400000">
            <a:off x="6579263" y="3882797"/>
            <a:ext cx="1584325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Layer </a:t>
            </a:r>
            <a:endParaRPr kumimoji="0" lang="zh-TW" altLang="en-US" dirty="0"/>
          </a:p>
        </p:txBody>
      </p:sp>
      <p:sp>
        <p:nvSpPr>
          <p:cNvPr id="25" name="矩形 24"/>
          <p:cNvSpPr/>
          <p:nvPr/>
        </p:nvSpPr>
        <p:spPr>
          <a:xfrm rot="5400000">
            <a:off x="6030782" y="3877240"/>
            <a:ext cx="1296988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Layer </a:t>
            </a:r>
            <a:endParaRPr kumimoji="0" lang="zh-TW" altLang="en-US" dirty="0"/>
          </a:p>
        </p:txBody>
      </p:sp>
      <p:cxnSp>
        <p:nvCxnSpPr>
          <p:cNvPr id="26" name="直線單箭頭接點 25"/>
          <p:cNvCxnSpPr/>
          <p:nvPr/>
        </p:nvCxnSpPr>
        <p:spPr>
          <a:xfrm rot="5400000">
            <a:off x="7677814" y="3755796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rot="5400000">
            <a:off x="7020589" y="3755796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5400000">
            <a:off x="5040976" y="3782784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 rot="5400000">
            <a:off x="4787770" y="3877240"/>
            <a:ext cx="1296988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Layer </a:t>
            </a:r>
            <a:endParaRPr kumimoji="0" lang="zh-TW" altLang="en-US" dirty="0"/>
          </a:p>
        </p:txBody>
      </p:sp>
      <p:sp>
        <p:nvSpPr>
          <p:cNvPr id="56" name="矩形 55"/>
          <p:cNvSpPr/>
          <p:nvPr/>
        </p:nvSpPr>
        <p:spPr>
          <a:xfrm rot="5400000">
            <a:off x="3328857" y="3897878"/>
            <a:ext cx="1296987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Layer </a:t>
            </a:r>
            <a:endParaRPr kumimoji="0" lang="zh-TW" altLang="en-US" dirty="0"/>
          </a:p>
        </p:txBody>
      </p:sp>
      <p:cxnSp>
        <p:nvCxnSpPr>
          <p:cNvPr id="57" name="直線單箭頭接點 56"/>
          <p:cNvCxnSpPr/>
          <p:nvPr/>
        </p:nvCxnSpPr>
        <p:spPr>
          <a:xfrm rot="5400000">
            <a:off x="3594764" y="3790721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rot="5400000">
            <a:off x="5806151" y="3776434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7" name="文字方塊 58"/>
          <p:cNvSpPr txBox="1">
            <a:spLocks noChangeArrowheads="1"/>
          </p:cNvSpPr>
          <p:nvPr/>
        </p:nvSpPr>
        <p:spPr bwMode="auto">
          <a:xfrm>
            <a:off x="2866101" y="3693884"/>
            <a:ext cx="5762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2400"/>
              <a:t>…</a:t>
            </a:r>
            <a:endParaRPr kumimoji="0" lang="zh-TW" altLang="en-US" sz="2400"/>
          </a:p>
        </p:txBody>
      </p:sp>
      <p:sp>
        <p:nvSpPr>
          <p:cNvPr id="13338" name="文字方塊 59"/>
          <p:cNvSpPr txBox="1">
            <a:spLocks noChangeArrowheads="1"/>
          </p:cNvSpPr>
          <p:nvPr/>
        </p:nvSpPr>
        <p:spPr bwMode="auto">
          <a:xfrm>
            <a:off x="5990301" y="3690709"/>
            <a:ext cx="576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2400"/>
              <a:t>…</a:t>
            </a:r>
            <a:endParaRPr kumimoji="0" lang="zh-TW" altLang="en-US" sz="2400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4656007" y="4414428"/>
            <a:ext cx="0" cy="744719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>
            <a:spLocks noChangeArrowheads="1"/>
          </p:cNvSpPr>
          <p:nvPr/>
        </p:nvSpPr>
        <p:spPr bwMode="auto">
          <a:xfrm>
            <a:off x="4179748" y="5213926"/>
            <a:ext cx="952517" cy="461665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2400" dirty="0">
                <a:solidFill>
                  <a:srgbClr val="0000FF"/>
                </a:solidFill>
              </a:rPr>
              <a:t>Code</a:t>
            </a:r>
            <a:endParaRPr kumimoji="0"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3" name="文字方塊 49"/>
          <p:cNvSpPr txBox="1">
            <a:spLocks noChangeArrowheads="1"/>
          </p:cNvSpPr>
          <p:nvPr/>
        </p:nvSpPr>
        <p:spPr bwMode="auto">
          <a:xfrm>
            <a:off x="3273295" y="2489765"/>
            <a:ext cx="2952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2400" dirty="0"/>
              <a:t>As close as possible</a:t>
            </a:r>
            <a:endParaRPr kumimoji="0" lang="zh-TW" altLang="en-US" sz="2400" dirty="0"/>
          </a:p>
        </p:txBody>
      </p:sp>
      <p:cxnSp>
        <p:nvCxnSpPr>
          <p:cNvPr id="34" name="直線接點 33"/>
          <p:cNvCxnSpPr/>
          <p:nvPr/>
        </p:nvCxnSpPr>
        <p:spPr>
          <a:xfrm flipH="1">
            <a:off x="1180276" y="2493626"/>
            <a:ext cx="69082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196901" y="2507419"/>
            <a:ext cx="0" cy="23797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8055229" y="2513577"/>
            <a:ext cx="0" cy="25479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1076034" y="520994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034" y="5209947"/>
                <a:ext cx="24173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7878883" y="5209947"/>
                <a:ext cx="309059" cy="414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883" y="5209947"/>
                <a:ext cx="309059" cy="4144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1395051" y="4180335"/>
                <a:ext cx="4553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051" y="4180335"/>
                <a:ext cx="455317" cy="369332"/>
              </a:xfrm>
              <a:prstGeom prst="rect">
                <a:avLst/>
              </a:prstGeom>
              <a:blipFill>
                <a:blip r:embed="rId6"/>
                <a:stretch>
                  <a:fillRect l="-16000" r="-400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7461914" y="4076362"/>
                <a:ext cx="537390" cy="3738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914" y="4076362"/>
                <a:ext cx="537390" cy="373820"/>
              </a:xfrm>
              <a:prstGeom prst="rect">
                <a:avLst/>
              </a:prstGeom>
              <a:blipFill>
                <a:blip r:embed="rId7"/>
                <a:stretch>
                  <a:fillRect l="-12500" t="-1639" r="-3409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2123343" y="4150097"/>
                <a:ext cx="4624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343" y="4150097"/>
                <a:ext cx="462434" cy="369332"/>
              </a:xfrm>
              <a:prstGeom prst="rect">
                <a:avLst/>
              </a:prstGeom>
              <a:blipFill>
                <a:blip r:embed="rId8"/>
                <a:stretch>
                  <a:fillRect l="-14474" r="-394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6787225" y="4024084"/>
                <a:ext cx="537390" cy="3738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225" y="4024084"/>
                <a:ext cx="537390" cy="373820"/>
              </a:xfrm>
              <a:prstGeom prst="rect">
                <a:avLst/>
              </a:prstGeom>
              <a:blipFill>
                <a:blip r:embed="rId9"/>
                <a:stretch>
                  <a:fillRect l="-12360" r="-2247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5925993" y="613005"/>
            <a:ext cx="2469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Symmetric is not necessary.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87942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 animBg="1"/>
      <p:bldP spid="33" grpId="0"/>
      <p:bldP spid="47" grpId="0"/>
      <p:bldP spid="48" grpId="0"/>
      <p:bldP spid="37" grpId="0"/>
      <p:bldP spid="38" grpId="0"/>
      <p:bldP spid="40" grpId="0"/>
      <p:bldP spid="41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Deep Auto-encoder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58725" y="1803553"/>
            <a:ext cx="13398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Original Image</a:t>
            </a:r>
          </a:p>
        </p:txBody>
      </p:sp>
      <p:sp>
        <p:nvSpPr>
          <p:cNvPr id="40" name="矩形 39"/>
          <p:cNvSpPr/>
          <p:nvPr/>
        </p:nvSpPr>
        <p:spPr>
          <a:xfrm>
            <a:off x="694153" y="2844173"/>
            <a:ext cx="8945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PCA</a:t>
            </a:r>
          </a:p>
        </p:txBody>
      </p:sp>
      <p:sp>
        <p:nvSpPr>
          <p:cNvPr id="41" name="矩形 40"/>
          <p:cNvSpPr/>
          <p:nvPr/>
        </p:nvSpPr>
        <p:spPr>
          <a:xfrm>
            <a:off x="25445" y="3504580"/>
            <a:ext cx="20064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Deep</a:t>
            </a:r>
          </a:p>
          <a:p>
            <a:pPr algn="ctr"/>
            <a:r>
              <a:rPr lang="en-US" altLang="zh-TW" sz="2400" dirty="0"/>
              <a:t>Auto-encoder</a:t>
            </a:r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858" y="1867435"/>
            <a:ext cx="3143250" cy="628650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858" y="2722079"/>
            <a:ext cx="3162300" cy="638175"/>
          </a:xfrm>
          <a:prstGeom prst="rect">
            <a:avLst/>
          </a:prstGeom>
        </p:spPr>
      </p:pic>
      <p:pic>
        <p:nvPicPr>
          <p:cNvPr id="44" name="圖片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3283" y="3601434"/>
            <a:ext cx="3171825" cy="647700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 bwMode="auto">
          <a:xfrm rot="5400000">
            <a:off x="5490249" y="2512359"/>
            <a:ext cx="1455605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784</a:t>
            </a:r>
            <a:endParaRPr kumimoji="0" lang="zh-TW" altLang="en-US" dirty="0"/>
          </a:p>
        </p:txBody>
      </p:sp>
      <p:sp>
        <p:nvSpPr>
          <p:cNvPr id="46" name="矩形 45"/>
          <p:cNvSpPr/>
          <p:nvPr/>
        </p:nvSpPr>
        <p:spPr bwMode="auto">
          <a:xfrm rot="5400000">
            <a:off x="7611666" y="2531684"/>
            <a:ext cx="1455605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784</a:t>
            </a:r>
            <a:endParaRPr kumimoji="0" lang="zh-TW" altLang="en-US" dirty="0"/>
          </a:p>
        </p:txBody>
      </p:sp>
      <p:pic>
        <p:nvPicPr>
          <p:cNvPr id="48" name="圖片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3726" y="3511603"/>
            <a:ext cx="628650" cy="581025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5618" y="3497089"/>
            <a:ext cx="647700" cy="619125"/>
          </a:xfrm>
          <a:prstGeom prst="rect">
            <a:avLst/>
          </a:prstGeom>
        </p:spPr>
      </p:pic>
      <p:cxnSp>
        <p:nvCxnSpPr>
          <p:cNvPr id="50" name="直線單箭頭接點 49"/>
          <p:cNvCxnSpPr/>
          <p:nvPr/>
        </p:nvCxnSpPr>
        <p:spPr>
          <a:xfrm rot="5400000">
            <a:off x="7799718" y="2515476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rot="5400000">
            <a:off x="6748276" y="2506179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 bwMode="auto">
          <a:xfrm rot="5400000">
            <a:off x="360654" y="5389489"/>
            <a:ext cx="1455605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784</a:t>
            </a:r>
            <a:endParaRPr kumimoji="0" lang="zh-TW" altLang="en-US" dirty="0"/>
          </a:p>
        </p:txBody>
      </p:sp>
      <p:sp>
        <p:nvSpPr>
          <p:cNvPr id="53" name="矩形 52"/>
          <p:cNvSpPr/>
          <p:nvPr/>
        </p:nvSpPr>
        <p:spPr bwMode="auto">
          <a:xfrm rot="5400000">
            <a:off x="1157971" y="5417854"/>
            <a:ext cx="1800000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1000</a:t>
            </a:r>
            <a:endParaRPr kumimoji="0" lang="zh-TW" altLang="en-US" dirty="0"/>
          </a:p>
        </p:txBody>
      </p:sp>
      <p:sp>
        <p:nvSpPr>
          <p:cNvPr id="54" name="矩形 53"/>
          <p:cNvSpPr/>
          <p:nvPr/>
        </p:nvSpPr>
        <p:spPr bwMode="auto">
          <a:xfrm rot="5400000">
            <a:off x="2455954" y="5339020"/>
            <a:ext cx="1080000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500</a:t>
            </a:r>
            <a:endParaRPr kumimoji="0" lang="zh-TW" altLang="en-US" dirty="0"/>
          </a:p>
        </p:txBody>
      </p:sp>
      <p:sp>
        <p:nvSpPr>
          <p:cNvPr id="55" name="矩形 54"/>
          <p:cNvSpPr/>
          <p:nvPr/>
        </p:nvSpPr>
        <p:spPr bwMode="auto">
          <a:xfrm rot="5400000">
            <a:off x="3534936" y="5339020"/>
            <a:ext cx="720000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250</a:t>
            </a:r>
            <a:endParaRPr kumimoji="0" lang="zh-TW" altLang="en-US" dirty="0"/>
          </a:p>
        </p:txBody>
      </p:sp>
      <p:sp>
        <p:nvSpPr>
          <p:cNvPr id="57" name="矩形 56"/>
          <p:cNvSpPr/>
          <p:nvPr/>
        </p:nvSpPr>
        <p:spPr bwMode="auto">
          <a:xfrm rot="5400000">
            <a:off x="6976595" y="2540950"/>
            <a:ext cx="615915" cy="33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30</a:t>
            </a:r>
            <a:endParaRPr kumimoji="0" lang="zh-TW" altLang="en-US" dirty="0"/>
          </a:p>
        </p:txBody>
      </p:sp>
      <p:sp>
        <p:nvSpPr>
          <p:cNvPr id="58" name="矩形 57"/>
          <p:cNvSpPr/>
          <p:nvPr/>
        </p:nvSpPr>
        <p:spPr bwMode="auto">
          <a:xfrm rot="5400000">
            <a:off x="5307738" y="5339020"/>
            <a:ext cx="720000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250</a:t>
            </a:r>
            <a:endParaRPr kumimoji="0" lang="zh-TW" altLang="en-US" dirty="0"/>
          </a:p>
        </p:txBody>
      </p:sp>
      <p:sp>
        <p:nvSpPr>
          <p:cNvPr id="59" name="矩形 58"/>
          <p:cNvSpPr/>
          <p:nvPr/>
        </p:nvSpPr>
        <p:spPr bwMode="auto">
          <a:xfrm rot="5400000">
            <a:off x="6016197" y="5339020"/>
            <a:ext cx="1080000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500</a:t>
            </a:r>
            <a:endParaRPr kumimoji="0" lang="zh-TW" altLang="en-US" dirty="0"/>
          </a:p>
        </p:txBody>
      </p:sp>
      <p:sp>
        <p:nvSpPr>
          <p:cNvPr id="60" name="矩形 59"/>
          <p:cNvSpPr/>
          <p:nvPr/>
        </p:nvSpPr>
        <p:spPr bwMode="auto">
          <a:xfrm rot="5400000">
            <a:off x="6587350" y="5417854"/>
            <a:ext cx="1800000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1000</a:t>
            </a:r>
            <a:endParaRPr kumimoji="0" lang="zh-TW" altLang="en-US" dirty="0"/>
          </a:p>
        </p:txBody>
      </p:sp>
      <p:sp>
        <p:nvSpPr>
          <p:cNvPr id="61" name="矩形 60"/>
          <p:cNvSpPr/>
          <p:nvPr/>
        </p:nvSpPr>
        <p:spPr bwMode="auto">
          <a:xfrm rot="5400000">
            <a:off x="7618596" y="5389490"/>
            <a:ext cx="1455605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784</a:t>
            </a:r>
            <a:endParaRPr kumimoji="0" lang="zh-TW" altLang="en-US" dirty="0"/>
          </a:p>
        </p:txBody>
      </p:sp>
      <p:pic>
        <p:nvPicPr>
          <p:cNvPr id="62" name="圖片 6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155" y="6087889"/>
            <a:ext cx="628650" cy="581025"/>
          </a:xfrm>
          <a:prstGeom prst="rect">
            <a:avLst/>
          </a:prstGeom>
        </p:spPr>
      </p:pic>
      <p:pic>
        <p:nvPicPr>
          <p:cNvPr id="63" name="圖片 6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1212" y="6054901"/>
            <a:ext cx="628650" cy="647700"/>
          </a:xfrm>
          <a:prstGeom prst="rect">
            <a:avLst/>
          </a:prstGeom>
        </p:spPr>
      </p:pic>
      <p:cxnSp>
        <p:nvCxnSpPr>
          <p:cNvPr id="64" name="直線單箭頭接點 63"/>
          <p:cNvCxnSpPr/>
          <p:nvPr/>
        </p:nvCxnSpPr>
        <p:spPr>
          <a:xfrm rot="5400000">
            <a:off x="1590705" y="5311118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rot="5400000">
            <a:off x="2525952" y="5311118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rot="5400000">
            <a:off x="3484105" y="5311118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rot="5400000">
            <a:off x="4375150" y="5311118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rot="5400000">
            <a:off x="5275957" y="5311118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rot="5400000">
            <a:off x="6119626" y="5311118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rot="5400000">
            <a:off x="7025902" y="5311118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rot="5400000">
            <a:off x="7947687" y="5311118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 bwMode="auto">
          <a:xfrm rot="5400000">
            <a:off x="4517849" y="5296244"/>
            <a:ext cx="615915" cy="33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30</a:t>
            </a:r>
            <a:endParaRPr kumimoji="0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0362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5" grpId="0" animBg="1"/>
      <p:bldP spid="46" grpId="0" animBg="1"/>
      <p:bldP spid="52" grpId="0" animBg="1"/>
      <p:bldP spid="53" grpId="0" animBg="1"/>
      <p:bldP spid="54" grpId="0" animBg="1"/>
      <p:bldP spid="55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38" y="1747517"/>
            <a:ext cx="3037904" cy="2946949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 bwMode="auto">
          <a:xfrm rot="5400000">
            <a:off x="5490249" y="2512359"/>
            <a:ext cx="1455605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784</a:t>
            </a:r>
            <a:endParaRPr kumimoji="0" lang="zh-TW" altLang="en-US" dirty="0"/>
          </a:p>
        </p:txBody>
      </p:sp>
      <p:sp>
        <p:nvSpPr>
          <p:cNvPr id="46" name="矩形 45"/>
          <p:cNvSpPr/>
          <p:nvPr/>
        </p:nvSpPr>
        <p:spPr bwMode="auto">
          <a:xfrm rot="5400000">
            <a:off x="7611666" y="2531684"/>
            <a:ext cx="1455605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784</a:t>
            </a:r>
            <a:endParaRPr kumimoji="0" lang="zh-TW" altLang="en-US" dirty="0"/>
          </a:p>
        </p:txBody>
      </p:sp>
      <p:pic>
        <p:nvPicPr>
          <p:cNvPr id="48" name="圖片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726" y="3511603"/>
            <a:ext cx="628650" cy="581025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5618" y="3497089"/>
            <a:ext cx="647700" cy="619125"/>
          </a:xfrm>
          <a:prstGeom prst="rect">
            <a:avLst/>
          </a:prstGeom>
        </p:spPr>
      </p:pic>
      <p:cxnSp>
        <p:nvCxnSpPr>
          <p:cNvPr id="50" name="直線單箭頭接點 49"/>
          <p:cNvCxnSpPr/>
          <p:nvPr/>
        </p:nvCxnSpPr>
        <p:spPr>
          <a:xfrm rot="5400000">
            <a:off x="7799718" y="2515476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rot="5400000">
            <a:off x="6748276" y="2506179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 bwMode="auto">
          <a:xfrm rot="5400000">
            <a:off x="360654" y="5389489"/>
            <a:ext cx="1455605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784</a:t>
            </a:r>
            <a:endParaRPr kumimoji="0" lang="zh-TW" altLang="en-US" dirty="0"/>
          </a:p>
        </p:txBody>
      </p:sp>
      <p:sp>
        <p:nvSpPr>
          <p:cNvPr id="53" name="矩形 52"/>
          <p:cNvSpPr/>
          <p:nvPr/>
        </p:nvSpPr>
        <p:spPr bwMode="auto">
          <a:xfrm rot="5400000">
            <a:off x="1157971" y="5417854"/>
            <a:ext cx="1800000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1000</a:t>
            </a:r>
            <a:endParaRPr kumimoji="0" lang="zh-TW" altLang="en-US" dirty="0"/>
          </a:p>
        </p:txBody>
      </p:sp>
      <p:sp>
        <p:nvSpPr>
          <p:cNvPr id="54" name="矩形 53"/>
          <p:cNvSpPr/>
          <p:nvPr/>
        </p:nvSpPr>
        <p:spPr bwMode="auto">
          <a:xfrm rot="5400000">
            <a:off x="2455954" y="5339020"/>
            <a:ext cx="1080000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500</a:t>
            </a:r>
            <a:endParaRPr kumimoji="0" lang="zh-TW" altLang="en-US" dirty="0"/>
          </a:p>
        </p:txBody>
      </p:sp>
      <p:sp>
        <p:nvSpPr>
          <p:cNvPr id="55" name="矩形 54"/>
          <p:cNvSpPr/>
          <p:nvPr/>
        </p:nvSpPr>
        <p:spPr bwMode="auto">
          <a:xfrm rot="5400000">
            <a:off x="3534936" y="5339020"/>
            <a:ext cx="720000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250</a:t>
            </a:r>
            <a:endParaRPr kumimoji="0" lang="zh-TW" altLang="en-US" dirty="0"/>
          </a:p>
        </p:txBody>
      </p:sp>
      <p:sp>
        <p:nvSpPr>
          <p:cNvPr id="56" name="矩形 55"/>
          <p:cNvSpPr/>
          <p:nvPr/>
        </p:nvSpPr>
        <p:spPr bwMode="auto">
          <a:xfrm rot="5400000">
            <a:off x="4619609" y="5339020"/>
            <a:ext cx="360000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2</a:t>
            </a:r>
            <a:endParaRPr kumimoji="0" lang="zh-TW" altLang="en-US" dirty="0"/>
          </a:p>
        </p:txBody>
      </p:sp>
      <p:sp>
        <p:nvSpPr>
          <p:cNvPr id="57" name="矩形 56"/>
          <p:cNvSpPr/>
          <p:nvPr/>
        </p:nvSpPr>
        <p:spPr bwMode="auto">
          <a:xfrm rot="5400000">
            <a:off x="7098500" y="2531454"/>
            <a:ext cx="360000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2</a:t>
            </a:r>
            <a:endParaRPr kumimoji="0" lang="zh-TW" altLang="en-US" dirty="0"/>
          </a:p>
        </p:txBody>
      </p:sp>
      <p:sp>
        <p:nvSpPr>
          <p:cNvPr id="58" name="矩形 57"/>
          <p:cNvSpPr/>
          <p:nvPr/>
        </p:nvSpPr>
        <p:spPr bwMode="auto">
          <a:xfrm rot="5400000">
            <a:off x="5307738" y="5339020"/>
            <a:ext cx="720000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250</a:t>
            </a:r>
            <a:endParaRPr kumimoji="0" lang="zh-TW" altLang="en-US" dirty="0"/>
          </a:p>
        </p:txBody>
      </p:sp>
      <p:sp>
        <p:nvSpPr>
          <p:cNvPr id="59" name="矩形 58"/>
          <p:cNvSpPr/>
          <p:nvPr/>
        </p:nvSpPr>
        <p:spPr bwMode="auto">
          <a:xfrm rot="5400000">
            <a:off x="6016197" y="5339020"/>
            <a:ext cx="1080000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500</a:t>
            </a:r>
            <a:endParaRPr kumimoji="0" lang="zh-TW" altLang="en-US" dirty="0"/>
          </a:p>
        </p:txBody>
      </p:sp>
      <p:sp>
        <p:nvSpPr>
          <p:cNvPr id="60" name="矩形 59"/>
          <p:cNvSpPr/>
          <p:nvPr/>
        </p:nvSpPr>
        <p:spPr bwMode="auto">
          <a:xfrm rot="5400000">
            <a:off x="6587350" y="5417854"/>
            <a:ext cx="1800000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1000</a:t>
            </a:r>
            <a:endParaRPr kumimoji="0" lang="zh-TW" altLang="en-US" dirty="0"/>
          </a:p>
        </p:txBody>
      </p:sp>
      <p:sp>
        <p:nvSpPr>
          <p:cNvPr id="61" name="矩形 60"/>
          <p:cNvSpPr/>
          <p:nvPr/>
        </p:nvSpPr>
        <p:spPr bwMode="auto">
          <a:xfrm rot="5400000">
            <a:off x="7618596" y="5389490"/>
            <a:ext cx="1455605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784</a:t>
            </a:r>
            <a:endParaRPr kumimoji="0" lang="zh-TW" altLang="en-US" dirty="0"/>
          </a:p>
        </p:txBody>
      </p:sp>
      <p:pic>
        <p:nvPicPr>
          <p:cNvPr id="62" name="圖片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55" y="6087889"/>
            <a:ext cx="628650" cy="581025"/>
          </a:xfrm>
          <a:prstGeom prst="rect">
            <a:avLst/>
          </a:prstGeom>
        </p:spPr>
      </p:pic>
      <p:pic>
        <p:nvPicPr>
          <p:cNvPr id="63" name="圖片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1212" y="6054901"/>
            <a:ext cx="628650" cy="647700"/>
          </a:xfrm>
          <a:prstGeom prst="rect">
            <a:avLst/>
          </a:prstGeom>
        </p:spPr>
      </p:pic>
      <p:cxnSp>
        <p:nvCxnSpPr>
          <p:cNvPr id="64" name="直線單箭頭接點 63"/>
          <p:cNvCxnSpPr/>
          <p:nvPr/>
        </p:nvCxnSpPr>
        <p:spPr>
          <a:xfrm rot="5400000">
            <a:off x="1590705" y="5311118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rot="5400000">
            <a:off x="2525952" y="5311118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rot="5400000">
            <a:off x="3484105" y="5311118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rot="5400000">
            <a:off x="4375150" y="5311118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rot="5400000">
            <a:off x="5275957" y="5311118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rot="5400000">
            <a:off x="6119626" y="5311118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rot="5400000">
            <a:off x="7025902" y="5311118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rot="5400000">
            <a:off x="7947687" y="5311118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5290" y="113739"/>
            <a:ext cx="2658436" cy="2593596"/>
          </a:xfrm>
          <a:prstGeom prst="rect">
            <a:avLst/>
          </a:prstGeom>
        </p:spPr>
      </p:pic>
      <p:cxnSp>
        <p:nvCxnSpPr>
          <p:cNvPr id="38" name="直線單箭頭接點 37"/>
          <p:cNvCxnSpPr/>
          <p:nvPr/>
        </p:nvCxnSpPr>
        <p:spPr>
          <a:xfrm flipH="1" flipV="1">
            <a:off x="4998140" y="1864877"/>
            <a:ext cx="2251412" cy="6114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56" idx="1"/>
          </p:cNvCxnSpPr>
          <p:nvPr/>
        </p:nvCxnSpPr>
        <p:spPr>
          <a:xfrm flipH="1" flipV="1">
            <a:off x="2632872" y="3829093"/>
            <a:ext cx="2166737" cy="15058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475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Pokémon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hlinkClick r:id="rId2"/>
              </a:rPr>
              <a:t>http://140.112.21.35:2880/~tlkagk/pokemon/pca.html</a:t>
            </a:r>
            <a:endParaRPr lang="en-US" altLang="zh-TW" sz="2400" dirty="0"/>
          </a:p>
          <a:p>
            <a:r>
              <a:rPr lang="en-US" altLang="zh-TW" sz="2400" dirty="0">
                <a:hlinkClick r:id="rId3"/>
              </a:rPr>
              <a:t>http://140.112.21.35:2880/~tlkagk/pokemon/auto.html</a:t>
            </a:r>
            <a:endParaRPr lang="en-US" altLang="zh-TW" sz="2400" dirty="0"/>
          </a:p>
          <a:p>
            <a:r>
              <a:rPr lang="en-US" altLang="zh-TW" sz="2400" dirty="0"/>
              <a:t>The code is modified from</a:t>
            </a:r>
          </a:p>
          <a:p>
            <a:pPr lvl="1"/>
            <a:r>
              <a:rPr lang="en-US" altLang="zh-TW" dirty="0"/>
              <a:t>http://jkunst.com/r/pokemon-visualize-em-all/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679" y="3543027"/>
            <a:ext cx="3221964" cy="312101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143" y="3990350"/>
            <a:ext cx="3171139" cy="222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21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Auto-encoder – Text Retrieval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705073" y="3126910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word string:</a:t>
            </a:r>
          </a:p>
          <a:p>
            <a:r>
              <a:rPr lang="en-US" altLang="zh-TW" sz="2400" dirty="0"/>
              <a:t>“This is an apple”</a:t>
            </a:r>
            <a:endParaRPr lang="zh-TW" altLang="en-US" sz="2400" dirty="0"/>
          </a:p>
        </p:txBody>
      </p:sp>
      <p:grpSp>
        <p:nvGrpSpPr>
          <p:cNvPr id="26" name="群組 25"/>
          <p:cNvGrpSpPr/>
          <p:nvPr/>
        </p:nvGrpSpPr>
        <p:grpSpPr>
          <a:xfrm>
            <a:off x="6409577" y="2487028"/>
            <a:ext cx="1519641" cy="3108147"/>
            <a:chOff x="2701219" y="2523404"/>
            <a:chExt cx="1519641" cy="3108147"/>
          </a:xfrm>
        </p:grpSpPr>
        <p:grpSp>
          <p:nvGrpSpPr>
            <p:cNvPr id="18" name="群組 17"/>
            <p:cNvGrpSpPr/>
            <p:nvPr/>
          </p:nvGrpSpPr>
          <p:grpSpPr>
            <a:xfrm>
              <a:off x="3640000" y="2523404"/>
              <a:ext cx="580860" cy="3108147"/>
              <a:chOff x="5573899" y="1757768"/>
              <a:chExt cx="580860" cy="3108147"/>
            </a:xfrm>
          </p:grpSpPr>
          <p:grpSp>
            <p:nvGrpSpPr>
              <p:cNvPr id="9" name="群組 8"/>
              <p:cNvGrpSpPr/>
              <p:nvPr/>
            </p:nvGrpSpPr>
            <p:grpSpPr>
              <a:xfrm>
                <a:off x="5573899" y="1757768"/>
                <a:ext cx="580860" cy="3108147"/>
                <a:chOff x="5720499" y="4355528"/>
                <a:chExt cx="580860" cy="3108147"/>
              </a:xfrm>
            </p:grpSpPr>
            <p:grpSp>
              <p:nvGrpSpPr>
                <p:cNvPr id="10" name="群組 9"/>
                <p:cNvGrpSpPr/>
                <p:nvPr/>
              </p:nvGrpSpPr>
              <p:grpSpPr>
                <a:xfrm rot="5400000">
                  <a:off x="4456855" y="5619172"/>
                  <a:ext cx="3108147" cy="580860"/>
                  <a:chOff x="-1832609" y="4515986"/>
                  <a:chExt cx="4854734" cy="907268"/>
                </a:xfrm>
              </p:grpSpPr>
              <p:sp>
                <p:nvSpPr>
                  <p:cNvPr id="12" name="矩形 11"/>
                  <p:cNvSpPr/>
                  <p:nvPr/>
                </p:nvSpPr>
                <p:spPr>
                  <a:xfrm>
                    <a:off x="-1832609" y="4713637"/>
                    <a:ext cx="4854734" cy="709617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3" name="橢圓 12"/>
                  <p:cNvSpPr/>
                  <p:nvPr/>
                </p:nvSpPr>
                <p:spPr>
                  <a:xfrm>
                    <a:off x="-1671298" y="4820782"/>
                    <a:ext cx="495300" cy="495300"/>
                  </a:xfrm>
                  <a:prstGeom prst="ellipse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4" name="橢圓 13"/>
                  <p:cNvSpPr/>
                  <p:nvPr/>
                </p:nvSpPr>
                <p:spPr>
                  <a:xfrm>
                    <a:off x="-966448" y="4820782"/>
                    <a:ext cx="495300" cy="495300"/>
                  </a:xfrm>
                  <a:prstGeom prst="ellipse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5" name="文字方塊 14"/>
                  <p:cNvSpPr txBox="1"/>
                  <p:nvPr/>
                </p:nvSpPr>
                <p:spPr>
                  <a:xfrm>
                    <a:off x="2359576" y="4515986"/>
                    <a:ext cx="662543" cy="8172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800" b="1" dirty="0"/>
                      <a:t>…</a:t>
                    </a:r>
                    <a:endParaRPr lang="zh-TW" altLang="en-US" sz="2800" b="1" dirty="0"/>
                  </a:p>
                </p:txBody>
              </p:sp>
            </p:grpSp>
            <p:sp>
              <p:nvSpPr>
                <p:cNvPr id="11" name="橢圓 10"/>
                <p:cNvSpPr/>
                <p:nvPr/>
              </p:nvSpPr>
              <p:spPr>
                <a:xfrm rot="5400000">
                  <a:off x="5789104" y="5354358"/>
                  <a:ext cx="317106" cy="317107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6" name="橢圓 15"/>
              <p:cNvSpPr/>
              <p:nvPr/>
            </p:nvSpPr>
            <p:spPr>
              <a:xfrm rot="5400000">
                <a:off x="5642504" y="3213561"/>
                <a:ext cx="317106" cy="317107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橢圓 16"/>
              <p:cNvSpPr/>
              <p:nvPr/>
            </p:nvSpPr>
            <p:spPr>
              <a:xfrm rot="5400000">
                <a:off x="5649614" y="3672267"/>
                <a:ext cx="317106" cy="317107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9" name="文字方塊 18"/>
            <p:cNvSpPr txBox="1"/>
            <p:nvPr/>
          </p:nvSpPr>
          <p:spPr>
            <a:xfrm>
              <a:off x="2911156" y="2523404"/>
              <a:ext cx="7402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/>
                <a:t>this </a:t>
              </a:r>
              <a:endParaRPr lang="zh-TW" altLang="en-US" sz="2400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2899367" y="2943786"/>
              <a:ext cx="7402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/>
                <a:t>is</a:t>
              </a:r>
              <a:endParaRPr lang="zh-TW" altLang="en-US" sz="2400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2927976" y="3412617"/>
              <a:ext cx="7402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/>
                <a:t>a</a:t>
              </a:r>
              <a:endParaRPr lang="zh-TW" altLang="en-US" sz="2400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933873" y="3870722"/>
              <a:ext cx="7402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/>
                <a:t>an</a:t>
              </a:r>
              <a:endParaRPr lang="zh-TW" altLang="en-US" sz="2400" dirty="0"/>
            </a:p>
          </p:txBody>
        </p:sp>
        <p:sp>
          <p:nvSpPr>
            <p:cNvPr id="23" name="橢圓 22"/>
            <p:cNvSpPr/>
            <p:nvPr/>
          </p:nvSpPr>
          <p:spPr>
            <a:xfrm rot="5400000">
              <a:off x="3720703" y="4881218"/>
              <a:ext cx="317106" cy="3171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2706999" y="4353976"/>
              <a:ext cx="973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/>
                <a:t>apple</a:t>
              </a:r>
              <a:endParaRPr lang="zh-TW" altLang="en-US" sz="24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2701219" y="4782465"/>
              <a:ext cx="973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/>
                <a:t>pen</a:t>
              </a:r>
              <a:endParaRPr lang="zh-TW" altLang="en-US" sz="2400" dirty="0"/>
            </a:p>
          </p:txBody>
        </p:sp>
      </p:grpSp>
      <p:sp>
        <p:nvSpPr>
          <p:cNvPr id="45" name="文字方塊 44"/>
          <p:cNvSpPr txBox="1"/>
          <p:nvPr/>
        </p:nvSpPr>
        <p:spPr>
          <a:xfrm>
            <a:off x="7814465" y="2518025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7814465" y="2967992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7814465" y="341418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7814465" y="38354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7822923" y="430092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7822923" y="4749778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718259" y="1849406"/>
            <a:ext cx="2143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Bag-of-word </a:t>
            </a:r>
            <a:endParaRPr lang="zh-TW" altLang="en-US" sz="2800" b="1" i="1" u="sng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5412753" y="5738434"/>
            <a:ext cx="3223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Semantics are not considered.</a:t>
            </a:r>
            <a:endParaRPr lang="zh-TW" altLang="en-US" sz="2800" dirty="0"/>
          </a:p>
        </p:txBody>
      </p:sp>
      <p:cxnSp>
        <p:nvCxnSpPr>
          <p:cNvPr id="58" name="直線單箭頭接點 57"/>
          <p:cNvCxnSpPr/>
          <p:nvPr/>
        </p:nvCxnSpPr>
        <p:spPr>
          <a:xfrm>
            <a:off x="898161" y="5929913"/>
            <a:ext cx="38069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1080912" y="2967992"/>
            <a:ext cx="0" cy="3145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endCxn id="68" idx="3"/>
          </p:cNvCxnSpPr>
          <p:nvPr/>
        </p:nvCxnSpPr>
        <p:spPr>
          <a:xfrm flipV="1">
            <a:off x="1112578" y="4071305"/>
            <a:ext cx="466951" cy="1839200"/>
          </a:xfrm>
          <a:prstGeom prst="line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endCxn id="69" idx="2"/>
          </p:cNvCxnSpPr>
          <p:nvPr/>
        </p:nvCxnSpPr>
        <p:spPr>
          <a:xfrm flipV="1">
            <a:off x="1085449" y="5467372"/>
            <a:ext cx="1818180" cy="468923"/>
          </a:xfrm>
          <a:prstGeom prst="line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flipV="1">
            <a:off x="1085449" y="5689670"/>
            <a:ext cx="3181223" cy="218344"/>
          </a:xfrm>
          <a:prstGeom prst="line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endCxn id="67" idx="2"/>
          </p:cNvCxnSpPr>
          <p:nvPr/>
        </p:nvCxnSpPr>
        <p:spPr>
          <a:xfrm flipV="1">
            <a:off x="1117114" y="4201076"/>
            <a:ext cx="2837124" cy="1728837"/>
          </a:xfrm>
          <a:prstGeom prst="line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橢圓 63"/>
          <p:cNvSpPr/>
          <p:nvPr/>
        </p:nvSpPr>
        <p:spPr>
          <a:xfrm>
            <a:off x="3196633" y="3896814"/>
            <a:ext cx="154745" cy="15474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2307448" y="3147527"/>
            <a:ext cx="154745" cy="1547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2563408" y="4178596"/>
            <a:ext cx="154745" cy="1547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3954238" y="4123703"/>
            <a:ext cx="154745" cy="1547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1556867" y="3939222"/>
            <a:ext cx="154745" cy="1547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2903629" y="5389999"/>
            <a:ext cx="154745" cy="1547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4288541" y="5606251"/>
            <a:ext cx="154745" cy="1547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1" name="直線接點 70"/>
          <p:cNvCxnSpPr/>
          <p:nvPr/>
        </p:nvCxnSpPr>
        <p:spPr>
          <a:xfrm flipV="1">
            <a:off x="1134259" y="3337412"/>
            <a:ext cx="1173189" cy="2573093"/>
          </a:xfrm>
          <a:prstGeom prst="line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>
            <a:endCxn id="66" idx="3"/>
          </p:cNvCxnSpPr>
          <p:nvPr/>
        </p:nvCxnSpPr>
        <p:spPr>
          <a:xfrm flipV="1">
            <a:off x="1114609" y="4310679"/>
            <a:ext cx="1471461" cy="1619234"/>
          </a:xfrm>
          <a:prstGeom prst="line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endCxn id="64" idx="3"/>
          </p:cNvCxnSpPr>
          <p:nvPr/>
        </p:nvCxnSpPr>
        <p:spPr>
          <a:xfrm flipV="1">
            <a:off x="1114608" y="4028897"/>
            <a:ext cx="2104687" cy="188160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1152742" y="1876485"/>
            <a:ext cx="329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Vector Space Model</a:t>
            </a:r>
            <a:endParaRPr lang="zh-TW" altLang="en-US" sz="2800" b="1" i="1" u="sng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2776767" y="4927813"/>
            <a:ext cx="1484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document</a:t>
            </a:r>
            <a:endParaRPr lang="zh-TW" altLang="en-US" sz="24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2563408" y="3464292"/>
            <a:ext cx="1484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query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65815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5" grpId="0"/>
      <p:bldP spid="46" grpId="0"/>
      <p:bldP spid="47" grpId="0"/>
      <p:bldP spid="48" grpId="0"/>
      <p:bldP spid="49" grpId="0"/>
      <p:bldP spid="50" grpId="0"/>
      <p:bldP spid="3" grpId="0"/>
      <p:bldP spid="57" grpId="0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4" grpId="0"/>
      <p:bldP spid="76" grpId="0"/>
      <p:bldP spid="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Auto-encoder – Text Retrieval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464" y="1621717"/>
            <a:ext cx="4069014" cy="3093216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 rot="5400000">
            <a:off x="2330096" y="4540314"/>
            <a:ext cx="367299" cy="2256207"/>
            <a:chOff x="3640000" y="2523406"/>
            <a:chExt cx="454318" cy="2790736"/>
          </a:xfrm>
        </p:grpSpPr>
        <p:grpSp>
          <p:nvGrpSpPr>
            <p:cNvPr id="11" name="群組 10"/>
            <p:cNvGrpSpPr/>
            <p:nvPr/>
          </p:nvGrpSpPr>
          <p:grpSpPr>
            <a:xfrm>
              <a:off x="3640000" y="2523406"/>
              <a:ext cx="454318" cy="2790736"/>
              <a:chOff x="5573899" y="1757770"/>
              <a:chExt cx="454318" cy="2790736"/>
            </a:xfrm>
          </p:grpSpPr>
          <p:grpSp>
            <p:nvGrpSpPr>
              <p:cNvPr id="19" name="群組 18"/>
              <p:cNvGrpSpPr/>
              <p:nvPr/>
            </p:nvGrpSpPr>
            <p:grpSpPr>
              <a:xfrm>
                <a:off x="5573899" y="1757770"/>
                <a:ext cx="454318" cy="2790736"/>
                <a:chOff x="5720499" y="4355530"/>
                <a:chExt cx="454318" cy="2790736"/>
              </a:xfrm>
            </p:grpSpPr>
            <p:grpSp>
              <p:nvGrpSpPr>
                <p:cNvPr id="22" name="群組 21"/>
                <p:cNvGrpSpPr/>
                <p:nvPr/>
              </p:nvGrpSpPr>
              <p:grpSpPr>
                <a:xfrm rot="5400000">
                  <a:off x="4552290" y="5523739"/>
                  <a:ext cx="2790736" cy="454318"/>
                  <a:chOff x="-1832607" y="4713636"/>
                  <a:chExt cx="4358958" cy="709617"/>
                </a:xfrm>
              </p:grpSpPr>
              <p:sp>
                <p:nvSpPr>
                  <p:cNvPr id="24" name="矩形 23"/>
                  <p:cNvSpPr/>
                  <p:nvPr/>
                </p:nvSpPr>
                <p:spPr>
                  <a:xfrm>
                    <a:off x="-1832607" y="4713636"/>
                    <a:ext cx="4358958" cy="709617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5" name="橢圓 24"/>
                  <p:cNvSpPr/>
                  <p:nvPr/>
                </p:nvSpPr>
                <p:spPr>
                  <a:xfrm>
                    <a:off x="-1671298" y="4820782"/>
                    <a:ext cx="495300" cy="495300"/>
                  </a:xfrm>
                  <a:prstGeom prst="ellipse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6" name="橢圓 25"/>
                  <p:cNvSpPr/>
                  <p:nvPr/>
                </p:nvSpPr>
                <p:spPr>
                  <a:xfrm>
                    <a:off x="-966448" y="4820782"/>
                    <a:ext cx="495300" cy="495300"/>
                  </a:xfrm>
                  <a:prstGeom prst="ellipse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23" name="橢圓 22"/>
                <p:cNvSpPr/>
                <p:nvPr/>
              </p:nvSpPr>
              <p:spPr>
                <a:xfrm rot="5400000">
                  <a:off x="5789104" y="5354358"/>
                  <a:ext cx="317106" cy="317107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20" name="橢圓 19"/>
              <p:cNvSpPr/>
              <p:nvPr/>
            </p:nvSpPr>
            <p:spPr>
              <a:xfrm rot="5400000">
                <a:off x="5642504" y="3213561"/>
                <a:ext cx="317106" cy="317107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橢圓 20"/>
              <p:cNvSpPr/>
              <p:nvPr/>
            </p:nvSpPr>
            <p:spPr>
              <a:xfrm rot="5400000">
                <a:off x="5649614" y="3672267"/>
                <a:ext cx="317106" cy="317107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6" name="橢圓 15"/>
            <p:cNvSpPr/>
            <p:nvPr/>
          </p:nvSpPr>
          <p:spPr>
            <a:xfrm rot="5400000">
              <a:off x="3720703" y="4881218"/>
              <a:ext cx="317106" cy="3171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1602391" y="4772640"/>
            <a:ext cx="1822710" cy="3310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1616721" y="4072734"/>
            <a:ext cx="1822710" cy="3310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1602391" y="3385594"/>
            <a:ext cx="1822710" cy="3310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5" name="群組 44"/>
          <p:cNvGrpSpPr/>
          <p:nvPr/>
        </p:nvGrpSpPr>
        <p:grpSpPr>
          <a:xfrm>
            <a:off x="2122892" y="2581609"/>
            <a:ext cx="753990" cy="331076"/>
            <a:chOff x="1953308" y="2350103"/>
            <a:chExt cx="753990" cy="331076"/>
          </a:xfrm>
        </p:grpSpPr>
        <p:sp>
          <p:nvSpPr>
            <p:cNvPr id="42" name="矩形 41"/>
            <p:cNvSpPr/>
            <p:nvPr/>
          </p:nvSpPr>
          <p:spPr>
            <a:xfrm>
              <a:off x="1953308" y="2350103"/>
              <a:ext cx="753990" cy="3310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/>
            <p:cNvSpPr/>
            <p:nvPr/>
          </p:nvSpPr>
          <p:spPr>
            <a:xfrm rot="10800000">
              <a:off x="2422355" y="2379330"/>
              <a:ext cx="256368" cy="256368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/>
            <p:cNvSpPr/>
            <p:nvPr/>
          </p:nvSpPr>
          <p:spPr>
            <a:xfrm rot="10800000">
              <a:off x="2057523" y="2379330"/>
              <a:ext cx="256368" cy="256368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3009882" y="2317598"/>
            <a:ext cx="859097" cy="859097"/>
            <a:chOff x="2653360" y="1711830"/>
            <a:chExt cx="859097" cy="859097"/>
          </a:xfrm>
        </p:grpSpPr>
        <p:cxnSp>
          <p:nvCxnSpPr>
            <p:cNvPr id="48" name="直線單箭頭接點 47"/>
            <p:cNvCxnSpPr/>
            <p:nvPr/>
          </p:nvCxnSpPr>
          <p:spPr>
            <a:xfrm>
              <a:off x="2653360" y="2133600"/>
              <a:ext cx="8590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/>
            <p:nvPr/>
          </p:nvCxnSpPr>
          <p:spPr>
            <a:xfrm rot="16200000">
              <a:off x="2653360" y="2141379"/>
              <a:ext cx="8590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向右箭號 50"/>
          <p:cNvSpPr/>
          <p:nvPr/>
        </p:nvSpPr>
        <p:spPr>
          <a:xfrm rot="20320554">
            <a:off x="3438466" y="2533189"/>
            <a:ext cx="435429" cy="1526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向下箭號 52"/>
          <p:cNvSpPr/>
          <p:nvPr/>
        </p:nvSpPr>
        <p:spPr>
          <a:xfrm flipV="1">
            <a:off x="2198888" y="5023288"/>
            <a:ext cx="628650" cy="41913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向下箭號 53"/>
          <p:cNvSpPr/>
          <p:nvPr/>
        </p:nvSpPr>
        <p:spPr>
          <a:xfrm flipV="1">
            <a:off x="2208527" y="4323775"/>
            <a:ext cx="628650" cy="41913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向下箭號 54"/>
          <p:cNvSpPr/>
          <p:nvPr/>
        </p:nvSpPr>
        <p:spPr>
          <a:xfrm flipV="1">
            <a:off x="2205683" y="3610006"/>
            <a:ext cx="628650" cy="41913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向下箭號 55"/>
          <p:cNvSpPr/>
          <p:nvPr/>
        </p:nvSpPr>
        <p:spPr>
          <a:xfrm flipV="1">
            <a:off x="2215354" y="2914105"/>
            <a:ext cx="628650" cy="41913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1612605" y="5894409"/>
            <a:ext cx="190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Bag-of-word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91292" y="6250217"/>
            <a:ext cx="294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(document or query)</a:t>
            </a:r>
            <a:endParaRPr lang="zh-TW" altLang="en-US" sz="2400" dirty="0"/>
          </a:p>
        </p:txBody>
      </p:sp>
      <p:grpSp>
        <p:nvGrpSpPr>
          <p:cNvPr id="9" name="群組 8"/>
          <p:cNvGrpSpPr/>
          <p:nvPr/>
        </p:nvGrpSpPr>
        <p:grpSpPr>
          <a:xfrm>
            <a:off x="4444464" y="2559843"/>
            <a:ext cx="1029237" cy="461665"/>
            <a:chOff x="4311114" y="2628815"/>
            <a:chExt cx="1029237" cy="461665"/>
          </a:xfrm>
        </p:grpSpPr>
        <p:sp>
          <p:nvSpPr>
            <p:cNvPr id="3" name="橢圓 2"/>
            <p:cNvSpPr/>
            <p:nvPr/>
          </p:nvSpPr>
          <p:spPr>
            <a:xfrm>
              <a:off x="5226051" y="2662067"/>
              <a:ext cx="114300" cy="114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4311114" y="2628815"/>
              <a:ext cx="9961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solidFill>
                    <a:srgbClr val="FF0000"/>
                  </a:solidFill>
                </a:rPr>
                <a:t>query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920" y="4614835"/>
            <a:ext cx="2256156" cy="210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文字方塊 6"/>
          <p:cNvSpPr txBox="1">
            <a:spLocks noChangeArrowheads="1"/>
          </p:cNvSpPr>
          <p:nvPr/>
        </p:nvSpPr>
        <p:spPr bwMode="auto">
          <a:xfrm>
            <a:off x="5992812" y="5351604"/>
            <a:ext cx="3024188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2000"/>
              <a:t>LSA: project documents to 2 latent topics</a:t>
            </a:r>
            <a:endParaRPr kumimoji="0" lang="zh-TW" altLang="en-US" sz="2000"/>
          </a:p>
        </p:txBody>
      </p:sp>
      <p:sp>
        <p:nvSpPr>
          <p:cNvPr id="59" name="文字方塊 7"/>
          <p:cNvSpPr txBox="1">
            <a:spLocks noChangeArrowheads="1"/>
          </p:cNvSpPr>
          <p:nvPr/>
        </p:nvSpPr>
        <p:spPr bwMode="auto">
          <a:xfrm>
            <a:off x="328067" y="5478520"/>
            <a:ext cx="12331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lvl="1" algn="ctr"/>
            <a:r>
              <a:rPr kumimoji="0" lang="en-US" altLang="zh-TW" sz="2400" dirty="0"/>
              <a:t>2000</a:t>
            </a:r>
            <a:endParaRPr kumimoji="0" lang="zh-TW" altLang="en-US" sz="2400" dirty="0"/>
          </a:p>
        </p:txBody>
      </p:sp>
      <p:sp>
        <p:nvSpPr>
          <p:cNvPr id="46" name="文字方塊 7"/>
          <p:cNvSpPr txBox="1">
            <a:spLocks noChangeArrowheads="1"/>
          </p:cNvSpPr>
          <p:nvPr/>
        </p:nvSpPr>
        <p:spPr bwMode="auto">
          <a:xfrm>
            <a:off x="649472" y="4706823"/>
            <a:ext cx="12331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lvl="1" algn="ctr"/>
            <a:r>
              <a:rPr kumimoji="0" lang="en-US" altLang="zh-TW" sz="2400" dirty="0"/>
              <a:t>500</a:t>
            </a:r>
            <a:endParaRPr kumimoji="0" lang="zh-TW" altLang="en-US" sz="2400" dirty="0"/>
          </a:p>
        </p:txBody>
      </p:sp>
      <p:sp>
        <p:nvSpPr>
          <p:cNvPr id="60" name="文字方塊 7"/>
          <p:cNvSpPr txBox="1">
            <a:spLocks noChangeArrowheads="1"/>
          </p:cNvSpPr>
          <p:nvPr/>
        </p:nvSpPr>
        <p:spPr bwMode="auto">
          <a:xfrm>
            <a:off x="638992" y="4011384"/>
            <a:ext cx="12331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lvl="1" algn="ctr"/>
            <a:r>
              <a:rPr kumimoji="0" lang="en-US" altLang="zh-TW" sz="2400" dirty="0"/>
              <a:t>250</a:t>
            </a:r>
            <a:endParaRPr kumimoji="0" lang="zh-TW" altLang="en-US" sz="2400" dirty="0"/>
          </a:p>
        </p:txBody>
      </p:sp>
      <p:sp>
        <p:nvSpPr>
          <p:cNvPr id="61" name="文字方塊 7"/>
          <p:cNvSpPr txBox="1">
            <a:spLocks noChangeArrowheads="1"/>
          </p:cNvSpPr>
          <p:nvPr/>
        </p:nvSpPr>
        <p:spPr bwMode="auto">
          <a:xfrm>
            <a:off x="638992" y="3316903"/>
            <a:ext cx="12331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lvl="1" algn="ctr"/>
            <a:r>
              <a:rPr kumimoji="0" lang="en-US" altLang="zh-TW" sz="2400" dirty="0"/>
              <a:t>125</a:t>
            </a:r>
            <a:endParaRPr kumimoji="0" lang="zh-TW" altLang="en-US" sz="2400" dirty="0"/>
          </a:p>
        </p:txBody>
      </p:sp>
      <p:sp>
        <p:nvSpPr>
          <p:cNvPr id="62" name="文字方塊 7"/>
          <p:cNvSpPr txBox="1">
            <a:spLocks noChangeArrowheads="1"/>
          </p:cNvSpPr>
          <p:nvPr/>
        </p:nvSpPr>
        <p:spPr bwMode="auto">
          <a:xfrm>
            <a:off x="1255556" y="2513878"/>
            <a:ext cx="12331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lvl="1" algn="ctr"/>
            <a:r>
              <a:rPr kumimoji="0" lang="en-US" altLang="zh-TW" sz="2400" dirty="0"/>
              <a:t>2</a:t>
            </a:r>
            <a:endParaRPr kumimoji="0"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87366" y="1394321"/>
            <a:ext cx="4209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documents talking about the same thing will have close code.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43772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51" grpId="0" animBg="1"/>
      <p:bldP spid="53" grpId="0" animBg="1"/>
      <p:bldP spid="54" grpId="0" animBg="1"/>
      <p:bldP spid="55" grpId="0" animBg="1"/>
      <p:bldP spid="56" grpId="0" animBg="1"/>
      <p:bldP spid="57" grpId="0"/>
      <p:bldP spid="36" grpId="0"/>
      <p:bldP spid="58" grpId="0"/>
      <p:bldP spid="59" grpId="0"/>
      <p:bldP spid="46" grpId="0"/>
      <p:bldP spid="60" grpId="0"/>
      <p:bldP spid="61" grpId="0"/>
      <p:bldP spid="62" grpId="0"/>
      <p:bldP spid="6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2049</TotalTime>
  <Words>904</Words>
  <Application>Microsoft Office PowerPoint</Application>
  <PresentationFormat>如螢幕大小 (4:3)</PresentationFormat>
  <Paragraphs>331</Paragraphs>
  <Slides>24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0" baseType="lpstr">
      <vt:lpstr>新細明體</vt:lpstr>
      <vt:lpstr>Arial</vt:lpstr>
      <vt:lpstr>Calibri</vt:lpstr>
      <vt:lpstr>Calibri Light</vt:lpstr>
      <vt:lpstr>Cambria Math</vt:lpstr>
      <vt:lpstr>Office 佈景主題</vt:lpstr>
      <vt:lpstr>Unsupervised Learning: Deep Auto-encoder</vt:lpstr>
      <vt:lpstr>Auto-encoder</vt:lpstr>
      <vt:lpstr>Starting from PCA</vt:lpstr>
      <vt:lpstr>Deep Auto-encoder</vt:lpstr>
      <vt:lpstr>Deep Auto-encoder</vt:lpstr>
      <vt:lpstr>PowerPoint 簡報</vt:lpstr>
      <vt:lpstr>Pokémon</vt:lpstr>
      <vt:lpstr>Auto-encoder – Text Retrieval</vt:lpstr>
      <vt:lpstr>Auto-encoder – Text Retrieval</vt:lpstr>
      <vt:lpstr>Auto-encoder –  Similar Image Search</vt:lpstr>
      <vt:lpstr>Auto-encoder –  Similar Image Search</vt:lpstr>
      <vt:lpstr>PowerPoint 簡報</vt:lpstr>
      <vt:lpstr>Auto-encoder – Pre-training DNN</vt:lpstr>
      <vt:lpstr>Auto-encoder – Pre-training DNN</vt:lpstr>
      <vt:lpstr>Auto-encoder – Pre-training DNN</vt:lpstr>
      <vt:lpstr>Auto-encoder – Pre-training DNN</vt:lpstr>
      <vt:lpstr>Auto-encoder</vt:lpstr>
      <vt:lpstr>Learning More  - Restricted Boltzmann Machine</vt:lpstr>
      <vt:lpstr>Learning More  - Deep Belief Network</vt:lpstr>
      <vt:lpstr>Auto-encoder  for CNN</vt:lpstr>
      <vt:lpstr>CNN -Unpooling</vt:lpstr>
      <vt:lpstr>CNN  - Deconvolution</vt:lpstr>
      <vt:lpstr>Next …..</vt:lpstr>
      <vt:lpstr>Next …..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Auto-encoder</dc:title>
  <dc:creator>Hung-yi Lee</dc:creator>
  <cp:lastModifiedBy>Hung-yi Lee</cp:lastModifiedBy>
  <cp:revision>65</cp:revision>
  <dcterms:created xsi:type="dcterms:W3CDTF">2016-11-08T03:36:08Z</dcterms:created>
  <dcterms:modified xsi:type="dcterms:W3CDTF">2016-11-18T04:37:49Z</dcterms:modified>
</cp:coreProperties>
</file>