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66" r:id="rId4"/>
    <p:sldId id="267" r:id="rId5"/>
    <p:sldId id="264" r:id="rId6"/>
    <p:sldId id="265" r:id="rId7"/>
    <p:sldId id="274" r:id="rId8"/>
    <p:sldId id="275" r:id="rId9"/>
    <p:sldId id="276" r:id="rId10"/>
    <p:sldId id="270" r:id="rId11"/>
    <p:sldId id="290" r:id="rId12"/>
    <p:sldId id="288" r:id="rId13"/>
    <p:sldId id="289" r:id="rId14"/>
    <p:sldId id="291" r:id="rId15"/>
    <p:sldId id="292" r:id="rId16"/>
    <p:sldId id="278" r:id="rId17"/>
    <p:sldId id="296" r:id="rId18"/>
    <p:sldId id="279" r:id="rId19"/>
    <p:sldId id="297" r:id="rId20"/>
    <p:sldId id="298" r:id="rId21"/>
    <p:sldId id="299" r:id="rId22"/>
    <p:sldId id="294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77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776" autoAdjust="0"/>
  </p:normalViewPr>
  <p:slideViewPr>
    <p:cSldViewPr snapToGrid="0">
      <p:cViewPr varScale="1">
        <p:scale>
          <a:sx n="58" d="100"/>
          <a:sy n="58" d="100"/>
        </p:scale>
        <p:origin x="177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541EB-2E1B-4FA9-BDEC-406FE9A168D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A2F3F8D-50FF-4E14-8741-2E1279D13B0E}">
      <dgm:prSet phldrT="[文字]" custT="1"/>
      <dgm:spPr/>
      <dgm:t>
        <a:bodyPr/>
        <a:lstStyle/>
        <a:p>
          <a:r>
            <a:rPr lang="en-US" altLang="zh-TW" sz="3200" dirty="0"/>
            <a:t>Low-density Separation Assumption</a:t>
          </a:r>
          <a:endParaRPr lang="zh-TW" altLang="en-US" sz="3200" dirty="0"/>
        </a:p>
      </dgm:t>
    </dgm:pt>
    <dgm:pt modelId="{7CA36AB6-D0FB-4907-B3B6-78F6E40BF21A}" type="parTrans" cxnId="{7D318777-E083-4E85-A06E-975D7ED3A3BB}">
      <dgm:prSet/>
      <dgm:spPr/>
      <dgm:t>
        <a:bodyPr/>
        <a:lstStyle/>
        <a:p>
          <a:endParaRPr lang="zh-TW" altLang="en-US"/>
        </a:p>
      </dgm:t>
    </dgm:pt>
    <dgm:pt modelId="{67D066C5-0D1F-46AE-AF2B-AA53AF41998B}" type="sibTrans" cxnId="{7D318777-E083-4E85-A06E-975D7ED3A3BB}">
      <dgm:prSet/>
      <dgm:spPr/>
      <dgm:t>
        <a:bodyPr/>
        <a:lstStyle/>
        <a:p>
          <a:endParaRPr lang="zh-TW" altLang="en-US"/>
        </a:p>
      </dgm:t>
    </dgm:pt>
    <dgm:pt modelId="{9124F4B9-22AA-4147-8C19-937C83340AA2}">
      <dgm:prSet phldrT="[文字]" custT="1"/>
      <dgm:spPr/>
      <dgm:t>
        <a:bodyPr/>
        <a:lstStyle/>
        <a:p>
          <a:r>
            <a:rPr lang="en-US" altLang="zh-TW" sz="3200" dirty="0"/>
            <a:t>Smoothness Assumption</a:t>
          </a:r>
          <a:endParaRPr lang="zh-TW" altLang="en-US" sz="3200" dirty="0"/>
        </a:p>
      </dgm:t>
    </dgm:pt>
    <dgm:pt modelId="{C895A863-7E5C-4BC9-8C14-16380AF6F6B0}" type="parTrans" cxnId="{87A7179F-AC1D-47D8-9A27-49DBA2B307CB}">
      <dgm:prSet/>
      <dgm:spPr/>
      <dgm:t>
        <a:bodyPr/>
        <a:lstStyle/>
        <a:p>
          <a:endParaRPr lang="zh-TW" altLang="en-US"/>
        </a:p>
      </dgm:t>
    </dgm:pt>
    <dgm:pt modelId="{1AB113E4-4D74-4649-8FD0-234D2732878D}" type="sibTrans" cxnId="{87A7179F-AC1D-47D8-9A27-49DBA2B307CB}">
      <dgm:prSet/>
      <dgm:spPr/>
      <dgm:t>
        <a:bodyPr/>
        <a:lstStyle/>
        <a:p>
          <a:endParaRPr lang="zh-TW" altLang="en-US"/>
        </a:p>
      </dgm:t>
    </dgm:pt>
    <dgm:pt modelId="{5ACAD6BB-D258-4CE6-85AE-45D839A23FB5}">
      <dgm:prSet phldrT="[文字]" custT="1"/>
      <dgm:spPr/>
      <dgm:t>
        <a:bodyPr/>
        <a:lstStyle/>
        <a:p>
          <a:r>
            <a:rPr lang="en-US" altLang="zh-TW" sz="3200" dirty="0"/>
            <a:t>Semi-supervised Learning for Generative Model</a:t>
          </a:r>
          <a:endParaRPr lang="zh-TW" altLang="en-US" sz="3200" dirty="0"/>
        </a:p>
      </dgm:t>
    </dgm:pt>
    <dgm:pt modelId="{B2893194-8D7E-45BA-AFF4-071512A3C71C}" type="parTrans" cxnId="{B91E0501-0AE4-4A48-B9B0-7DCA4BFBA1E7}">
      <dgm:prSet/>
      <dgm:spPr/>
      <dgm:t>
        <a:bodyPr/>
        <a:lstStyle/>
        <a:p>
          <a:endParaRPr lang="zh-TW" altLang="en-US"/>
        </a:p>
      </dgm:t>
    </dgm:pt>
    <dgm:pt modelId="{74BF0F54-EC76-436A-95FA-8299EA31CF75}" type="sibTrans" cxnId="{B91E0501-0AE4-4A48-B9B0-7DCA4BFBA1E7}">
      <dgm:prSet/>
      <dgm:spPr/>
      <dgm:t>
        <a:bodyPr/>
        <a:lstStyle/>
        <a:p>
          <a:endParaRPr lang="zh-TW" altLang="en-US"/>
        </a:p>
      </dgm:t>
    </dgm:pt>
    <dgm:pt modelId="{DFC54697-5E0B-417B-A2E9-0E0297BE0E9B}">
      <dgm:prSet phldrT="[文字]" custT="1"/>
      <dgm:spPr/>
      <dgm:t>
        <a:bodyPr/>
        <a:lstStyle/>
        <a:p>
          <a:r>
            <a:rPr lang="en-US" altLang="zh-TW" sz="3200" dirty="0"/>
            <a:t>Better Representation</a:t>
          </a:r>
          <a:endParaRPr lang="zh-TW" altLang="en-US" sz="3200" dirty="0"/>
        </a:p>
      </dgm:t>
    </dgm:pt>
    <dgm:pt modelId="{1E633BCB-80A9-45BD-B352-56EE3022860C}" type="parTrans" cxnId="{DD6A6201-6858-48B8-A7A7-9C4D21533F1C}">
      <dgm:prSet/>
      <dgm:spPr/>
      <dgm:t>
        <a:bodyPr/>
        <a:lstStyle/>
        <a:p>
          <a:endParaRPr lang="zh-TW" altLang="en-US"/>
        </a:p>
      </dgm:t>
    </dgm:pt>
    <dgm:pt modelId="{90241F8E-15F9-41B1-BE14-F761057FE01A}" type="sibTrans" cxnId="{DD6A6201-6858-48B8-A7A7-9C4D21533F1C}">
      <dgm:prSet/>
      <dgm:spPr/>
      <dgm:t>
        <a:bodyPr/>
        <a:lstStyle/>
        <a:p>
          <a:endParaRPr lang="zh-TW" altLang="en-US"/>
        </a:p>
      </dgm:t>
    </dgm:pt>
    <dgm:pt modelId="{B5E4694C-5EE7-425D-AE72-008312347043}" type="pres">
      <dgm:prSet presAssocID="{40C541EB-2E1B-4FA9-BDEC-406FE9A168D9}" presName="linear" presStyleCnt="0">
        <dgm:presLayoutVars>
          <dgm:animLvl val="lvl"/>
          <dgm:resizeHandles val="exact"/>
        </dgm:presLayoutVars>
      </dgm:prSet>
      <dgm:spPr/>
    </dgm:pt>
    <dgm:pt modelId="{553C01B3-1E7F-4F44-9E88-3175A32F82E3}" type="pres">
      <dgm:prSet presAssocID="{5ACAD6BB-D258-4CE6-85AE-45D839A23F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612798-E487-4131-934E-31A6FFBC9F6F}" type="pres">
      <dgm:prSet presAssocID="{74BF0F54-EC76-436A-95FA-8299EA31CF75}" presName="spacer" presStyleCnt="0"/>
      <dgm:spPr/>
    </dgm:pt>
    <dgm:pt modelId="{69CBCB8E-F03C-4F4D-AF62-D1DED1C14CD5}" type="pres">
      <dgm:prSet presAssocID="{7A2F3F8D-50FF-4E14-8741-2E1279D13B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994B6F-461A-439A-BE5A-FCA781A73A31}" type="pres">
      <dgm:prSet presAssocID="{67D066C5-0D1F-46AE-AF2B-AA53AF41998B}" presName="spacer" presStyleCnt="0"/>
      <dgm:spPr/>
    </dgm:pt>
    <dgm:pt modelId="{4FD389D9-4261-4010-9EA7-A7768C59D3CE}" type="pres">
      <dgm:prSet presAssocID="{9124F4B9-22AA-4147-8C19-937C83340A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955526-7BF7-4F23-8FA7-872F9FE9BEB2}" type="pres">
      <dgm:prSet presAssocID="{1AB113E4-4D74-4649-8FD0-234D2732878D}" presName="spacer" presStyleCnt="0"/>
      <dgm:spPr/>
    </dgm:pt>
    <dgm:pt modelId="{FC6C8B1E-B54B-4560-A5F5-760C342C7DA4}" type="pres">
      <dgm:prSet presAssocID="{DFC54697-5E0B-417B-A2E9-0E0297BE0E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6FA815-B45B-4834-95AD-EE20E11855B9}" type="presOf" srcId="{40C541EB-2E1B-4FA9-BDEC-406FE9A168D9}" destId="{B5E4694C-5EE7-425D-AE72-008312347043}" srcOrd="0" destOrd="0" presId="urn:microsoft.com/office/officeart/2005/8/layout/vList2"/>
    <dgm:cxn modelId="{7D318777-E083-4E85-A06E-975D7ED3A3BB}" srcId="{40C541EB-2E1B-4FA9-BDEC-406FE9A168D9}" destId="{7A2F3F8D-50FF-4E14-8741-2E1279D13B0E}" srcOrd="1" destOrd="0" parTransId="{7CA36AB6-D0FB-4907-B3B6-78F6E40BF21A}" sibTransId="{67D066C5-0D1F-46AE-AF2B-AA53AF41998B}"/>
    <dgm:cxn modelId="{07354279-EDD2-4B9B-AA72-48148F3A7D3C}" type="presOf" srcId="{DFC54697-5E0B-417B-A2E9-0E0297BE0E9B}" destId="{FC6C8B1E-B54B-4560-A5F5-760C342C7DA4}" srcOrd="0" destOrd="0" presId="urn:microsoft.com/office/officeart/2005/8/layout/vList2"/>
    <dgm:cxn modelId="{87A7179F-AC1D-47D8-9A27-49DBA2B307CB}" srcId="{40C541EB-2E1B-4FA9-BDEC-406FE9A168D9}" destId="{9124F4B9-22AA-4147-8C19-937C83340AA2}" srcOrd="2" destOrd="0" parTransId="{C895A863-7E5C-4BC9-8C14-16380AF6F6B0}" sibTransId="{1AB113E4-4D74-4649-8FD0-234D2732878D}"/>
    <dgm:cxn modelId="{B91E0501-0AE4-4A48-B9B0-7DCA4BFBA1E7}" srcId="{40C541EB-2E1B-4FA9-BDEC-406FE9A168D9}" destId="{5ACAD6BB-D258-4CE6-85AE-45D839A23FB5}" srcOrd="0" destOrd="0" parTransId="{B2893194-8D7E-45BA-AFF4-071512A3C71C}" sibTransId="{74BF0F54-EC76-436A-95FA-8299EA31CF75}"/>
    <dgm:cxn modelId="{DD6A6201-6858-48B8-A7A7-9C4D21533F1C}" srcId="{40C541EB-2E1B-4FA9-BDEC-406FE9A168D9}" destId="{DFC54697-5E0B-417B-A2E9-0E0297BE0E9B}" srcOrd="3" destOrd="0" parTransId="{1E633BCB-80A9-45BD-B352-56EE3022860C}" sibTransId="{90241F8E-15F9-41B1-BE14-F761057FE01A}"/>
    <dgm:cxn modelId="{08DF59BD-C0B9-4E24-B746-45A3EFFE2052}" type="presOf" srcId="{5ACAD6BB-D258-4CE6-85AE-45D839A23FB5}" destId="{553C01B3-1E7F-4F44-9E88-3175A32F82E3}" srcOrd="0" destOrd="0" presId="urn:microsoft.com/office/officeart/2005/8/layout/vList2"/>
    <dgm:cxn modelId="{BF02EE4A-258A-45F2-822D-B6FDA6D572DC}" type="presOf" srcId="{7A2F3F8D-50FF-4E14-8741-2E1279D13B0E}" destId="{69CBCB8E-F03C-4F4D-AF62-D1DED1C14CD5}" srcOrd="0" destOrd="0" presId="urn:microsoft.com/office/officeart/2005/8/layout/vList2"/>
    <dgm:cxn modelId="{ACA8B25D-C389-4E9C-AB90-7BE963E568B2}" type="presOf" srcId="{9124F4B9-22AA-4147-8C19-937C83340AA2}" destId="{4FD389D9-4261-4010-9EA7-A7768C59D3CE}" srcOrd="0" destOrd="0" presId="urn:microsoft.com/office/officeart/2005/8/layout/vList2"/>
    <dgm:cxn modelId="{E8716D7B-9851-4244-A676-BAAB229C5B21}" type="presParOf" srcId="{B5E4694C-5EE7-425D-AE72-008312347043}" destId="{553C01B3-1E7F-4F44-9E88-3175A32F82E3}" srcOrd="0" destOrd="0" presId="urn:microsoft.com/office/officeart/2005/8/layout/vList2"/>
    <dgm:cxn modelId="{8DE85021-6CD6-4624-8A1C-4A872486B685}" type="presParOf" srcId="{B5E4694C-5EE7-425D-AE72-008312347043}" destId="{21612798-E487-4131-934E-31A6FFBC9F6F}" srcOrd="1" destOrd="0" presId="urn:microsoft.com/office/officeart/2005/8/layout/vList2"/>
    <dgm:cxn modelId="{3F12BABC-290F-4AAE-983D-94CF4585523C}" type="presParOf" srcId="{B5E4694C-5EE7-425D-AE72-008312347043}" destId="{69CBCB8E-F03C-4F4D-AF62-D1DED1C14CD5}" srcOrd="2" destOrd="0" presId="urn:microsoft.com/office/officeart/2005/8/layout/vList2"/>
    <dgm:cxn modelId="{F6598080-C90B-42C8-B196-F6893343D91E}" type="presParOf" srcId="{B5E4694C-5EE7-425D-AE72-008312347043}" destId="{F8994B6F-461A-439A-BE5A-FCA781A73A31}" srcOrd="3" destOrd="0" presId="urn:microsoft.com/office/officeart/2005/8/layout/vList2"/>
    <dgm:cxn modelId="{33502F3D-493C-4F42-A13C-0DA462BDEFF4}" type="presParOf" srcId="{B5E4694C-5EE7-425D-AE72-008312347043}" destId="{4FD389D9-4261-4010-9EA7-A7768C59D3CE}" srcOrd="4" destOrd="0" presId="urn:microsoft.com/office/officeart/2005/8/layout/vList2"/>
    <dgm:cxn modelId="{524D05F8-05EB-4B41-AB0B-CF4F00BC5C21}" type="presParOf" srcId="{B5E4694C-5EE7-425D-AE72-008312347043}" destId="{D4955526-7BF7-4F23-8FA7-872F9FE9BEB2}" srcOrd="5" destOrd="0" presId="urn:microsoft.com/office/officeart/2005/8/layout/vList2"/>
    <dgm:cxn modelId="{8686393E-24AD-4166-BD41-06201F695736}" type="presParOf" srcId="{B5E4694C-5EE7-425D-AE72-008312347043}" destId="{FC6C8B1E-B54B-4560-A5F5-760C342C7D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01B3-1E7F-4F44-9E88-3175A32F82E3}">
      <dsp:nvSpPr>
        <dsp:cNvPr id="0" name=""/>
        <dsp:cNvSpPr/>
      </dsp:nvSpPr>
      <dsp:spPr>
        <a:xfrm>
          <a:off x="0" y="228"/>
          <a:ext cx="7886700" cy="1078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Semi-supervised Learning for Generative Model</a:t>
          </a:r>
          <a:endParaRPr lang="zh-TW" altLang="en-US" sz="3200" kern="1200" dirty="0"/>
        </a:p>
      </dsp:txBody>
      <dsp:txXfrm>
        <a:off x="52648" y="52876"/>
        <a:ext cx="7781404" cy="973206"/>
      </dsp:txXfrm>
    </dsp:sp>
    <dsp:sp modelId="{69CBCB8E-F03C-4F4D-AF62-D1DED1C14CD5}">
      <dsp:nvSpPr>
        <dsp:cNvPr id="0" name=""/>
        <dsp:cNvSpPr/>
      </dsp:nvSpPr>
      <dsp:spPr>
        <a:xfrm>
          <a:off x="0" y="1091021"/>
          <a:ext cx="7886700" cy="1078502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Low-density Separation Assumption</a:t>
          </a:r>
          <a:endParaRPr lang="zh-TW" altLang="en-US" sz="3200" kern="1200" dirty="0"/>
        </a:p>
      </dsp:txBody>
      <dsp:txXfrm>
        <a:off x="52648" y="1143669"/>
        <a:ext cx="7781404" cy="973206"/>
      </dsp:txXfrm>
    </dsp:sp>
    <dsp:sp modelId="{4FD389D9-4261-4010-9EA7-A7768C59D3CE}">
      <dsp:nvSpPr>
        <dsp:cNvPr id="0" name=""/>
        <dsp:cNvSpPr/>
      </dsp:nvSpPr>
      <dsp:spPr>
        <a:xfrm>
          <a:off x="0" y="2181814"/>
          <a:ext cx="7886700" cy="1078502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Smoothness Assumption</a:t>
          </a:r>
          <a:endParaRPr lang="zh-TW" altLang="en-US" sz="3200" kern="1200" dirty="0"/>
        </a:p>
      </dsp:txBody>
      <dsp:txXfrm>
        <a:off x="52648" y="2234462"/>
        <a:ext cx="7781404" cy="973206"/>
      </dsp:txXfrm>
    </dsp:sp>
    <dsp:sp modelId="{FC6C8B1E-B54B-4560-A5F5-760C342C7DA4}">
      <dsp:nvSpPr>
        <dsp:cNvPr id="0" name=""/>
        <dsp:cNvSpPr/>
      </dsp:nvSpPr>
      <dsp:spPr>
        <a:xfrm>
          <a:off x="0" y="3272607"/>
          <a:ext cx="7886700" cy="1078502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Better Representation</a:t>
          </a:r>
          <a:endParaRPr lang="zh-TW" altLang="en-US" sz="3200" kern="1200" dirty="0"/>
        </a:p>
      </dsp:txBody>
      <dsp:txXfrm>
        <a:off x="52648" y="3325255"/>
        <a:ext cx="7781404" cy="97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1B72-0CD5-450B-A11C-F3D64DC0A97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F2D8-5257-478E-BFCD-DBA10957B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https://www.youtube.com/watch?v=Jp7f4uYU29A</a:t>
            </a:r>
          </a:p>
          <a:p>
            <a:r>
              <a:rPr lang="zh-TW" altLang="en-US" dirty="0"/>
              <a:t>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6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Some mistake may be corrected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2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https://www.cs.cornell.edu/people/tj/publications/joachims_99c.pdf</a:t>
            </a:r>
          </a:p>
          <a:p>
            <a:endParaRPr lang="en-US" altLang="zh-TW" dirty="0"/>
          </a:p>
          <a:p>
            <a:r>
              <a:rPr lang="en-US" altLang="zh-TW" dirty="0"/>
              <a:t>http://www.cs.cmu.edu/~guestrin/Class/10701-S06/Slides/tsvms-pca.pdf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1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2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血輪演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0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1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Asteroid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小行星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Comet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彗星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zodiac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黃道帶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耶路撒冷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zaɪən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 + 3 + 1</a:t>
            </a:r>
          </a:p>
          <a:p>
            <a:r>
              <a:rPr lang="en-US" altLang="zh-TW" dirty="0"/>
              <a:t>Assume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lable</a:t>
            </a:r>
            <a:r>
              <a:rPr lang="en-US" altLang="zh-TW" baseline="0" dirty="0"/>
              <a:t> a scalar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5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8 + 75 + 9 + 16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4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7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https://github.com/CuriousAI/ladder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https://arxiv.org/pdf/1507.02672.pdf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76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http://olivier.chapelle.cc/ssl-book/ssl_toc.pdf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89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Peesuod</a:t>
            </a:r>
            <a:r>
              <a:rPr lang="en-US" altLang="zh-TW" dirty="0"/>
              <a:t>-labels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7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Generating pseudo-labels for unlabeled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Where to put cluster and label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3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https://www.youtube.com/watch?v=Jp7f4uYU29A</a:t>
            </a:r>
          </a:p>
          <a:p>
            <a:r>
              <a:rPr lang="zh-TW" altLang="en-US" dirty="0"/>
              <a:t>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1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2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truth 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4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https://www.cis.upenn.edu/~mkearns/papers/em-kmeans.pdf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9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4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9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9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0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0BB7-6D25-480B-B968-AC2369C05EE6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image" Target="../media/image53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Maximum likelihood with labelled data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Maximum likelihood with labelled + unlabeled data</a:t>
            </a:r>
            <a:endParaRPr lang="zh-TW" altLang="en-US" sz="2400" dirty="0"/>
          </a:p>
          <a:p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62543" y="2524013"/>
                <a:ext cx="380463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3" y="2524013"/>
                <a:ext cx="3804631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24294" y="4236372"/>
                <a:ext cx="603511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4" y="4236372"/>
                <a:ext cx="6035114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77703" y="5371391"/>
                <a:ext cx="6012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03" y="5371391"/>
                <a:ext cx="6012735" cy="369332"/>
              </a:xfrm>
              <a:prstGeom prst="rect">
                <a:avLst/>
              </a:prstGeom>
              <a:blipFill>
                <a:blip r:embed="rId5"/>
                <a:stretch>
                  <a:fillRect l="-70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460652" y="5844531"/>
                <a:ext cx="5502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can come from either C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and C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52" y="5844531"/>
                <a:ext cx="5502411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872833" y="1768000"/>
            <a:ext cx="2829549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Closed-form solution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59103" y="4188796"/>
            <a:ext cx="17793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Solved iteratively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64459" y="837692"/>
                <a:ext cx="3890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59" y="837692"/>
                <a:ext cx="3890104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221046" y="2500209"/>
            <a:ext cx="2815482" cy="920012"/>
            <a:chOff x="5221046" y="2500209"/>
            <a:chExt cx="2815482" cy="920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5285442" y="2598427"/>
                  <a:ext cx="2711640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altLang="zh-TW" sz="2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442" y="2598427"/>
                  <a:ext cx="2711640" cy="738664"/>
                </a:xfrm>
                <a:prstGeom prst="rect">
                  <a:avLst/>
                </a:prstGeom>
                <a:blipFill>
                  <a:blip r:embed="rId8"/>
                  <a:stretch>
                    <a:fillRect r="-2921" b="-173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285442" y="2500209"/>
                  <a:ext cx="16194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442" y="2500209"/>
                  <a:ext cx="1619482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3947" r="-5263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5221046" y="2500209"/>
              <a:ext cx="2815482" cy="920012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54600" y="5300493"/>
            <a:ext cx="6135838" cy="53141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Low-density Separation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3692" y="4468186"/>
            <a:ext cx="355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非黑即白</a:t>
            </a:r>
          </a:p>
        </p:txBody>
      </p:sp>
      <p:sp>
        <p:nvSpPr>
          <p:cNvPr id="5" name="矩形 4"/>
          <p:cNvSpPr/>
          <p:nvPr/>
        </p:nvSpPr>
        <p:spPr>
          <a:xfrm>
            <a:off x="729547" y="5299183"/>
            <a:ext cx="2696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/>
              <a:t>“Black-or-white”</a:t>
            </a:r>
            <a:endParaRPr lang="zh-TW" altLang="en-US" sz="2400" i="1" dirty="0"/>
          </a:p>
        </p:txBody>
      </p:sp>
      <p:grpSp>
        <p:nvGrpSpPr>
          <p:cNvPr id="60" name="群組 59"/>
          <p:cNvGrpSpPr/>
          <p:nvPr/>
        </p:nvGrpSpPr>
        <p:grpSpPr>
          <a:xfrm>
            <a:off x="3871901" y="3837530"/>
            <a:ext cx="4738005" cy="2230924"/>
            <a:chOff x="3871901" y="3837530"/>
            <a:chExt cx="4738005" cy="2230924"/>
          </a:xfrm>
        </p:grpSpPr>
        <p:grpSp>
          <p:nvGrpSpPr>
            <p:cNvPr id="54" name="群組 53"/>
            <p:cNvGrpSpPr/>
            <p:nvPr/>
          </p:nvGrpSpPr>
          <p:grpSpPr>
            <a:xfrm>
              <a:off x="3871901" y="4510692"/>
              <a:ext cx="1836057" cy="1345463"/>
              <a:chOff x="-946844" y="4141498"/>
              <a:chExt cx="1836057" cy="134546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-460615" y="4216394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-3415" y="451654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700527" y="521481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3415" y="5298275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845243" y="457162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26356" y="4883031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-418886" y="4576359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540870" y="422495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-946844" y="510102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641" y="4828885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395301" y="4912342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50585" y="414149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300958" y="5111914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506399" y="4548577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橢圓 19"/>
            <p:cNvSpPr/>
            <p:nvPr/>
          </p:nvSpPr>
          <p:spPr>
            <a:xfrm>
              <a:off x="7710021" y="388711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7427665" y="465545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7128771" y="470103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23678" y="482589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913766" y="568897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891449" y="542982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187507" y="551328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8081949" y="422984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6737726" y="4135504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248052" y="581749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891449" y="5117089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701278" y="383753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421220" y="579631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7717278" y="5879768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8056548" y="574988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772036" y="4791366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31792" y="4439962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059234" y="5111979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677363" y="534835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562924" y="446075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7635410" y="416306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8237513" y="5530016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7564200" y="491777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6889964" y="532692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8335948" y="519476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7109947" y="421437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8" name="直線接點 47"/>
          <p:cNvCxnSpPr/>
          <p:nvPr/>
        </p:nvCxnSpPr>
        <p:spPr>
          <a:xfrm>
            <a:off x="5987791" y="3873455"/>
            <a:ext cx="340857" cy="2401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157248" y="3723887"/>
            <a:ext cx="405144" cy="25123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圖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88" y="5938573"/>
            <a:ext cx="917791" cy="734233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62" y="5865196"/>
            <a:ext cx="809388" cy="8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Self-training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Given: labelled data 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TW" sz="2400" dirty="0"/>
                  <a:t>, unlabeled data 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Repeat:</a:t>
                </a:r>
              </a:p>
              <a:p>
                <a:pPr lvl="1"/>
                <a:r>
                  <a:rPr lang="en-US" altLang="zh-TW" dirty="0"/>
                  <a:t>Train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 from labelled data set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the unlabeled data set</a:t>
                </a:r>
              </a:p>
              <a:p>
                <a:pPr lvl="2"/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Remove a set of data from unlabeled data set, and add them into the labeled data set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336800" y="3539629"/>
            <a:ext cx="3556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Independent to the model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94981" y="5737044"/>
            <a:ext cx="314960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How to choose the data set remains open</a:t>
            </a:r>
            <a:endParaRPr lang="zh-TW" altLang="en-US" sz="2400" dirty="0"/>
          </a:p>
        </p:txBody>
      </p:sp>
      <p:sp>
        <p:nvSpPr>
          <p:cNvPr id="7" name="箭號: 弧形左彎 6"/>
          <p:cNvSpPr/>
          <p:nvPr/>
        </p:nvSpPr>
        <p:spPr>
          <a:xfrm flipH="1" flipV="1">
            <a:off x="614135" y="3120587"/>
            <a:ext cx="532493" cy="211907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03018" y="3539629"/>
            <a:ext cx="20524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Regression?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44570" y="4569407"/>
            <a:ext cx="193992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Pseudo-label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452913" y="5326744"/>
            <a:ext cx="1582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940978" y="5737044"/>
            <a:ext cx="32870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You can also provide a weight to each data.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Similar to semi-supervised learning for generative model</a:t>
            </a:r>
          </a:p>
          <a:p>
            <a:r>
              <a:rPr lang="en-US" altLang="zh-TW" sz="2400" dirty="0"/>
              <a:t>Hard label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Soft label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580" y="2674232"/>
            <a:ext cx="472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using neural network</a:t>
            </a:r>
            <a:endParaRPr lang="zh-TW" altLang="en-US" sz="2400" dirty="0"/>
          </a:p>
        </p:txBody>
      </p:sp>
      <p:sp>
        <p:nvSpPr>
          <p:cNvPr id="7" name="箭號: 向右 6"/>
          <p:cNvSpPr/>
          <p:nvPr/>
        </p:nvSpPr>
        <p:spPr>
          <a:xfrm rot="19622818">
            <a:off x="2770373" y="4290700"/>
            <a:ext cx="779122" cy="4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59686" y="3832548"/>
                <a:ext cx="294708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New target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86" y="3832548"/>
                <a:ext cx="2947089" cy="615810"/>
              </a:xfrm>
              <a:prstGeom prst="rect">
                <a:avLst/>
              </a:prstGeom>
              <a:blipFill>
                <a:blip r:embed="rId3"/>
                <a:stretch>
                  <a:fillRect l="-6211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517690" y="3936489"/>
            <a:ext cx="123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99513" y="5453065"/>
            <a:ext cx="184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70% Class 1</a:t>
            </a:r>
          </a:p>
          <a:p>
            <a:pPr algn="ctr"/>
            <a:r>
              <a:rPr lang="en-US" altLang="zh-TW" sz="2400" dirty="0"/>
              <a:t>30% Class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3580" y="3098249"/>
                <a:ext cx="5769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 (network parameter) from labelled data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0" y="3098249"/>
                <a:ext cx="5769913" cy="461665"/>
              </a:xfrm>
              <a:prstGeom prst="rect">
                <a:avLst/>
              </a:prstGeom>
              <a:blipFill>
                <a:blip r:embed="rId4"/>
                <a:stretch>
                  <a:fillRect l="-3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562054" y="5364530"/>
                <a:ext cx="31795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New target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0.7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054" y="5364530"/>
                <a:ext cx="3179525" cy="615810"/>
              </a:xfrm>
              <a:prstGeom prst="rect">
                <a:avLst/>
              </a:prstGeom>
              <a:blipFill>
                <a:blip r:embed="rId5"/>
                <a:stretch>
                  <a:fillRect l="-5747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916112" y="6034325"/>
            <a:ext cx="24714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Doesn’t work 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14242" y="4548677"/>
            <a:ext cx="498837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It looks like class 1, then it is class 1.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99123" y="4495196"/>
            <a:ext cx="2313093" cy="637860"/>
            <a:chOff x="-1516977" y="3976925"/>
            <a:chExt cx="2313093" cy="637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00028" y="3987950"/>
                  <a:ext cx="696088" cy="615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8" y="3987950"/>
                  <a:ext cx="696088" cy="615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-767180" y="3976925"/>
                  <a:ext cx="584564" cy="63786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7180" y="3976925"/>
                  <a:ext cx="584564" cy="6378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-1516977" y="4062643"/>
                  <a:ext cx="411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16977" y="4062643"/>
                  <a:ext cx="41171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824" r="-29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號: 向右 17"/>
            <p:cNvSpPr/>
            <p:nvPr/>
          </p:nvSpPr>
          <p:spPr>
            <a:xfrm>
              <a:off x="-1068794" y="4130191"/>
              <a:ext cx="285913" cy="2974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/>
            <p:cNvSpPr/>
            <p:nvPr/>
          </p:nvSpPr>
          <p:spPr>
            <a:xfrm>
              <a:off x="-173013" y="4134540"/>
              <a:ext cx="285913" cy="2974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188675" y="3859677"/>
            <a:ext cx="97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Hard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186896" y="5488005"/>
            <a:ext cx="97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Soft</a:t>
            </a:r>
            <a:endParaRPr lang="zh-TW" altLang="en-US" sz="2400" dirty="0"/>
          </a:p>
        </p:txBody>
      </p:sp>
      <p:sp>
        <p:nvSpPr>
          <p:cNvPr id="24" name="箭號: 向右 23"/>
          <p:cNvSpPr/>
          <p:nvPr/>
        </p:nvSpPr>
        <p:spPr>
          <a:xfrm>
            <a:off x="4751404" y="3977088"/>
            <a:ext cx="658796" cy="42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/>
          <p:cNvSpPr/>
          <p:nvPr/>
        </p:nvSpPr>
        <p:spPr>
          <a:xfrm rot="2481566" flipV="1">
            <a:off x="2769026" y="5180062"/>
            <a:ext cx="779122" cy="4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>
            <a:off x="5118560" y="5476842"/>
            <a:ext cx="368300" cy="42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1" grpId="0"/>
      <p:bldP spid="12" grpId="0"/>
      <p:bldP spid="13" grpId="0"/>
      <p:bldP spid="14" grpId="0" animBg="1"/>
      <p:bldP spid="15" grpId="0" animBg="1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Entropy-based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6409" y="1829570"/>
                <a:ext cx="979706" cy="6378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9" y="1829570"/>
                <a:ext cx="979706" cy="637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22350" y="1907684"/>
                <a:ext cx="411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50" y="1907684"/>
                <a:ext cx="411716" cy="369332"/>
              </a:xfrm>
              <a:prstGeom prst="rect">
                <a:avLst/>
              </a:prstGeom>
              <a:blipFill>
                <a:blip r:embed="rId3"/>
                <a:stretch>
                  <a:fillRect l="-10448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1286209" y="1982414"/>
            <a:ext cx="285913" cy="297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58656" y="1907684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56" y="1907684"/>
                <a:ext cx="417935" cy="369332"/>
              </a:xfrm>
              <a:prstGeom prst="rect">
                <a:avLst/>
              </a:prstGeom>
              <a:blipFill>
                <a:blip r:embed="rId4"/>
                <a:stretch>
                  <a:fillRect l="-17647" r="-29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2714429" y="1982414"/>
            <a:ext cx="285913" cy="297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46760" y="2475540"/>
            <a:ext cx="168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370223" y="3133784"/>
            <a:ext cx="2893161" cy="938822"/>
            <a:chOff x="370223" y="3133784"/>
            <a:chExt cx="2893161" cy="938822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888917" y="3722944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70223" y="3237254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23" y="3237254"/>
                  <a:ext cx="4179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1110515" y="3133784"/>
              <a:ext cx="215900" cy="581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44837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387949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31061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274173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17284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70223" y="4184800"/>
            <a:ext cx="2893161" cy="950382"/>
            <a:chOff x="838595" y="3260426"/>
            <a:chExt cx="2893161" cy="950382"/>
          </a:xfrm>
        </p:grpSpPr>
        <p:cxnSp>
          <p:nvCxnSpPr>
            <p:cNvPr id="26" name="直線單箭頭接點 25"/>
            <p:cNvCxnSpPr/>
            <p:nvPr/>
          </p:nvCxnSpPr>
          <p:spPr>
            <a:xfrm>
              <a:off x="1357289" y="386114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38595" y="3367790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95" y="3367790"/>
                  <a:ext cx="41793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3334311" y="3260426"/>
              <a:ext cx="215900" cy="581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13209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856321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299433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742545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185656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65041" y="5597497"/>
            <a:ext cx="2879524" cy="851320"/>
            <a:chOff x="852232" y="3359488"/>
            <a:chExt cx="2879524" cy="851320"/>
          </a:xfrm>
        </p:grpSpPr>
        <p:cxnSp>
          <p:nvCxnSpPr>
            <p:cNvPr id="36" name="直線單箭頭接點 35"/>
            <p:cNvCxnSpPr/>
            <p:nvPr/>
          </p:nvCxnSpPr>
          <p:spPr>
            <a:xfrm>
              <a:off x="1357289" y="386114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852232" y="3359488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32" y="3359488"/>
                  <a:ext cx="4179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/>
            <p:cNvSpPr/>
            <p:nvPr/>
          </p:nvSpPr>
          <p:spPr>
            <a:xfrm>
              <a:off x="3309241" y="3590416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413209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856321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299433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742545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185656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1540132" y="5813589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105629" y="581738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03590" y="581738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959641" y="5811905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620834" y="3151378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Good!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642180" y="4221140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Good!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639653" y="5320498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121409" y="2859610"/>
                <a:ext cx="3393941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09" y="2859610"/>
                <a:ext cx="3393941" cy="1043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70041" y="1611835"/>
                <a:ext cx="3721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Entropy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</a:t>
                </a:r>
              </a:p>
              <a:p>
                <a:r>
                  <a:rPr lang="en-US" altLang="zh-TW" sz="2400" dirty="0"/>
                  <a:t>Evaluate how concentrate the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41" y="1611835"/>
                <a:ext cx="3721100" cy="1200329"/>
              </a:xfrm>
              <a:prstGeom prst="rect">
                <a:avLst/>
              </a:prstGeom>
              <a:blipFill>
                <a:blip r:embed="rId9"/>
                <a:stretch>
                  <a:fillRect l="-262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303411" y="3200343"/>
                <a:ext cx="1447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11" y="3200343"/>
                <a:ext cx="1447896" cy="369332"/>
              </a:xfrm>
              <a:prstGeom prst="rect">
                <a:avLst/>
              </a:prstGeom>
              <a:blipFill>
                <a:blip r:embed="rId10"/>
                <a:stretch>
                  <a:fillRect l="-4641" r="-46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312366" y="4290659"/>
                <a:ext cx="1447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6" y="4290659"/>
                <a:ext cx="1447896" cy="369332"/>
              </a:xfrm>
              <a:prstGeom prst="rect">
                <a:avLst/>
              </a:prstGeom>
              <a:blipFill>
                <a:blip r:embed="rId11"/>
                <a:stretch>
                  <a:fillRect l="-4202" r="-462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334499" y="5297463"/>
                <a:ext cx="877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99" y="5297463"/>
                <a:ext cx="877804" cy="369332"/>
              </a:xfrm>
              <a:prstGeom prst="rect">
                <a:avLst/>
              </a:prstGeom>
              <a:blipFill>
                <a:blip r:embed="rId12"/>
                <a:stretch>
                  <a:fillRect l="-83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371600" y="6208074"/>
                <a:ext cx="827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00" y="6208074"/>
                <a:ext cx="827662" cy="369332"/>
              </a:xfrm>
              <a:prstGeom prst="rect">
                <a:avLst/>
              </a:prstGeom>
              <a:blipFill>
                <a:blip r:embed="rId13"/>
                <a:stretch>
                  <a:fillRect l="-3676" r="-955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49013" y="5522513"/>
                <a:ext cx="146662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13" y="5522513"/>
                <a:ext cx="1466620" cy="8298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6031346" y="3888707"/>
            <a:ext cx="275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As small as possible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049721" y="4655123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1" y="4655123"/>
                <a:ext cx="2315377" cy="8962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67491" y="5691784"/>
                <a:ext cx="17815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91" y="5691784"/>
                <a:ext cx="1781578" cy="8962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7453998" y="4634579"/>
            <a:ext cx="1219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 data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217833" y="5728918"/>
            <a:ext cx="145536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Outlook: Semi-supervised SVM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45615" y="361822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 rot="20457343">
            <a:off x="2875366" y="3614782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401818" y="2965406"/>
            <a:ext cx="0" cy="1461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959417" y="3989240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466318" y="3210738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148917" y="3989239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05989" y="3210737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49737" y="4464312"/>
            <a:ext cx="327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 boundary that can provide the largest margin and least error</a:t>
            </a:r>
            <a:endParaRPr lang="zh-TW" altLang="en-US" sz="2400" dirty="0"/>
          </a:p>
        </p:txBody>
      </p:sp>
      <p:sp>
        <p:nvSpPr>
          <p:cNvPr id="38" name="橢圓 37"/>
          <p:cNvSpPr/>
          <p:nvPr/>
        </p:nvSpPr>
        <p:spPr>
          <a:xfrm>
            <a:off x="6131851" y="2026529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 rot="20457343">
            <a:off x="7261602" y="202309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6475391" y="1553193"/>
            <a:ext cx="1077015" cy="1307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6345653" y="2397548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852554" y="1619046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535153" y="2397547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992225" y="1619045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131851" y="3913489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20457343">
            <a:off x="7261602" y="391005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/>
          <p:nvPr/>
        </p:nvCxnSpPr>
        <p:spPr>
          <a:xfrm>
            <a:off x="6345653" y="3210737"/>
            <a:ext cx="925869" cy="156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345653" y="4284508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52554" y="3506006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535153" y="4284507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992225" y="3506005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131851" y="567476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 rot="20457343">
            <a:off x="7261602" y="5671322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H="1">
            <a:off x="6407603" y="5267277"/>
            <a:ext cx="1234451" cy="1133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345653" y="6045780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852554" y="5267278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535153" y="6045779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992225" y="5267277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2486553" y="1512307"/>
            <a:ext cx="260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labels for the unlabeled data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46648" y="2265924"/>
            <a:ext cx="1955866" cy="1430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675365" y="3695969"/>
            <a:ext cx="1953908" cy="220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675365" y="3719808"/>
            <a:ext cx="2014084" cy="2194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75277"/>
              </p:ext>
            </p:extLst>
          </p:nvPr>
        </p:nvGraphicFramePr>
        <p:xfrm>
          <a:off x="151212" y="6109868"/>
          <a:ext cx="5461827" cy="643890"/>
        </p:xfrm>
        <a:graphic>
          <a:graphicData uri="http://schemas.openxmlformats.org/drawingml/2006/table">
            <a:tbl>
              <a:tblPr/>
              <a:tblGrid>
                <a:gridCol w="5461827">
                  <a:extLst>
                    <a:ext uri="{9D8B030D-6E8A-4147-A177-3AD203B41FA5}">
                      <a16:colId xmlns:a16="http://schemas.microsoft.com/office/drawing/2014/main" val="377391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Thorsten </a:t>
                      </a:r>
                      <a:r>
                        <a:rPr lang="en-US" dirty="0" err="1"/>
                        <a:t>Joachims</a:t>
                      </a:r>
                      <a:r>
                        <a:rPr lang="en-US" dirty="0"/>
                        <a:t>, ”</a:t>
                      </a:r>
                      <a:r>
                        <a:rPr lang="en-US" i="1" dirty="0" err="1"/>
                        <a:t>Transductive</a:t>
                      </a:r>
                      <a:r>
                        <a:rPr lang="en-US" i="1" dirty="0"/>
                        <a:t> Inference for Text Classification using Support Vector Machines”, </a:t>
                      </a:r>
                      <a:r>
                        <a:rPr lang="en-US" dirty="0"/>
                        <a:t>ICML, 1999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51957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5657990" y="3086768"/>
            <a:ext cx="2266810" cy="1822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3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Smoothness Assumption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66850" y="5105400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zh-TW" altLang="en-US" sz="4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zh-TW" altLang="en-US" sz="4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赤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，近墨者黑</a:t>
            </a:r>
          </a:p>
        </p:txBody>
      </p:sp>
      <p:sp>
        <p:nvSpPr>
          <p:cNvPr id="5" name="矩形 4"/>
          <p:cNvSpPr/>
          <p:nvPr/>
        </p:nvSpPr>
        <p:spPr>
          <a:xfrm>
            <a:off x="1352762" y="5936397"/>
            <a:ext cx="6438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/>
              <a:t>“You are known by the company you keep”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560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Assumption: “similar”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has the same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More precisely:  </a:t>
                </a:r>
              </a:p>
              <a:p>
                <a:pPr lvl="1"/>
                <a:r>
                  <a:rPr lang="en-US" altLang="zh-TW" dirty="0"/>
                  <a:t>x is not uniform.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the same.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38" t="-1961" r="-3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0277" y="4560800"/>
            <a:ext cx="240450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connected by a high density path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430277" y="4036889"/>
            <a:ext cx="25950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0836" y="5850234"/>
            <a:ext cx="331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 </a:t>
            </a:r>
            <a:r>
              <a:rPr lang="zh-TW" altLang="en-US" dirty="0"/>
              <a:t>http://hips.seas.harvard.edu/files/pinwheel.png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844915"/>
            <a:ext cx="4381625" cy="3686742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324538" y="3753582"/>
            <a:ext cx="200087" cy="2000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405043" y="3258344"/>
            <a:ext cx="200087" cy="2000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572250" y="3058257"/>
            <a:ext cx="200087" cy="20008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42422" y="3494390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422" y="3494390"/>
                <a:ext cx="385234" cy="369332"/>
              </a:xfrm>
              <a:prstGeom prst="rect">
                <a:avLst/>
              </a:prstGeom>
              <a:blipFill>
                <a:blip r:embed="rId5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131921" y="3953669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21" y="3953669"/>
                <a:ext cx="391838" cy="369332"/>
              </a:xfrm>
              <a:prstGeom prst="rect">
                <a:avLst/>
              </a:prstGeom>
              <a:blipFill>
                <a:blip r:embed="rId6"/>
                <a:stretch>
                  <a:fillRect l="-10769" t="-163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772337" y="2973634"/>
                <a:ext cx="391839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37" y="2973634"/>
                <a:ext cx="391839" cy="369332"/>
              </a:xfrm>
              <a:prstGeom prst="rect">
                <a:avLst/>
              </a:prstGeom>
              <a:blipFill>
                <a:blip r:embed="rId7"/>
                <a:stretch>
                  <a:fillRect l="-1076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08732" y="5674319"/>
                <a:ext cx="424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have the same label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2" y="5674319"/>
                <a:ext cx="424014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70631" y="6196253"/>
                <a:ext cx="424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have different labels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31" y="6196253"/>
                <a:ext cx="4240143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24" y="2608498"/>
            <a:ext cx="4904724" cy="674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0289" y="3202725"/>
            <a:ext cx="3130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CMSS10"/>
              </a:rPr>
              <a:t>“indirectly” similar</a:t>
            </a:r>
          </a:p>
          <a:p>
            <a:pPr algn="ctr"/>
            <a:r>
              <a:rPr lang="en-US" altLang="zh-TW" sz="2400" dirty="0">
                <a:latin typeface="CMSS10"/>
              </a:rPr>
              <a:t>with stepping stones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18" y="2538147"/>
            <a:ext cx="642667" cy="7446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7704" y="2538147"/>
            <a:ext cx="3167363" cy="81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1385" y="3990759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sp>
        <p:nvSpPr>
          <p:cNvPr id="13" name="箭號: 弧形下彎 12"/>
          <p:cNvSpPr/>
          <p:nvPr/>
        </p:nvSpPr>
        <p:spPr>
          <a:xfrm>
            <a:off x="5614416" y="1936375"/>
            <a:ext cx="2084832" cy="6017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箭號: 弧形下彎 13"/>
          <p:cNvSpPr/>
          <p:nvPr/>
        </p:nvSpPr>
        <p:spPr>
          <a:xfrm flipH="1">
            <a:off x="1445243" y="1881114"/>
            <a:ext cx="3986836" cy="664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74540" y="2084027"/>
            <a:ext cx="142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similar?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68466" y="2048653"/>
            <a:ext cx="207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similar?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412590" y="4642728"/>
            <a:ext cx="6411797" cy="1955712"/>
            <a:chOff x="1412590" y="4488424"/>
            <a:chExt cx="6411797" cy="1955712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2590" y="4488424"/>
              <a:ext cx="6411797" cy="1644499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015725" y="6074804"/>
              <a:ext cx="545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Source of image: </a:t>
              </a:r>
              <a:r>
                <a:rPr lang="zh-TW" altLang="en-US" dirty="0"/>
                <a:t>http://www.moehui.com/5833.html/5/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2807177" y="4590157"/>
            <a:ext cx="3610248" cy="1697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4" grpId="0" animBg="1"/>
      <p:bldP spid="15" grpId="0"/>
      <p:bldP spid="16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Classify astronomy vs. travel articles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385" y="6127233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15028"/>
            <a:ext cx="3810835" cy="29725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15" y="2515028"/>
            <a:ext cx="3810835" cy="29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696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Supervised learning: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E.g.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dirty="0"/>
                  <a:t>: image,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dirty="0"/>
                  <a:t>: class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labels</a:t>
                </a:r>
              </a:p>
              <a:p>
                <a:r>
                  <a:rPr lang="en-US" altLang="zh-TW" sz="2400" dirty="0"/>
                  <a:t>Semi-supervised learning: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A set of unlabeled data, usually U &gt;&gt; R</a:t>
                </a:r>
              </a:p>
              <a:p>
                <a:pPr lvl="1"/>
                <a:r>
                  <a:rPr lang="en-US" altLang="zh-TW" dirty="0" err="1"/>
                  <a:t>Transductive</a:t>
                </a:r>
                <a:r>
                  <a:rPr lang="en-US" altLang="zh-TW" dirty="0"/>
                  <a:t> learning: unlabeled data is the testing data</a:t>
                </a:r>
              </a:p>
              <a:p>
                <a:pPr lvl="1"/>
                <a:r>
                  <a:rPr lang="en-US" altLang="zh-TW" dirty="0"/>
                  <a:t>Inductive learning: unlabeled data is not the testing data</a:t>
                </a:r>
              </a:p>
              <a:p>
                <a:r>
                  <a:rPr lang="en-US" altLang="zh-TW" sz="2400" dirty="0"/>
                  <a:t>Why semi-supervised learning?</a:t>
                </a:r>
              </a:p>
              <a:p>
                <a:pPr lvl="1"/>
                <a:r>
                  <a:rPr lang="en-US" altLang="zh-TW" dirty="0"/>
                  <a:t>Collecting data is easy, but collecting “labelled” data is expensive </a:t>
                </a:r>
              </a:p>
              <a:p>
                <a:pPr lvl="1"/>
                <a:r>
                  <a:rPr lang="en-US" altLang="zh-TW" dirty="0"/>
                  <a:t>We do semi-supervised learning in our lives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69643"/>
              </a:xfrm>
              <a:blipFill>
                <a:blip r:embed="rId3"/>
                <a:stretch>
                  <a:fillRect l="-1005" t="-1627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Classify astronomy vs. travel articles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385" y="6127233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27" y="2598930"/>
            <a:ext cx="7261601" cy="32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and then Label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3" y="1923299"/>
            <a:ext cx="4743451" cy="399118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257094" y="2866555"/>
            <a:ext cx="1664493" cy="1657052"/>
            <a:chOff x="1400174" y="3141018"/>
            <a:chExt cx="1664493" cy="1657052"/>
          </a:xfrm>
        </p:grpSpPr>
        <p:sp>
          <p:nvSpPr>
            <p:cNvPr id="5" name="橢圓 4"/>
            <p:cNvSpPr/>
            <p:nvPr/>
          </p:nvSpPr>
          <p:spPr>
            <a:xfrm>
              <a:off x="1400174" y="3257551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00174" y="4452938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57362" y="3141018"/>
              <a:ext cx="1300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Class 1</a:t>
              </a:r>
              <a:endParaRPr lang="zh-TW" altLang="en-US" sz="2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764504" y="4336405"/>
              <a:ext cx="1300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Class 2</a:t>
              </a:r>
              <a:endParaRPr lang="zh-TW" altLang="en-US" sz="2400" dirty="0"/>
            </a:p>
          </p:txBody>
        </p:sp>
      </p:grpSp>
      <p:sp>
        <p:nvSpPr>
          <p:cNvPr id="10" name="橢圓 9"/>
          <p:cNvSpPr/>
          <p:nvPr/>
        </p:nvSpPr>
        <p:spPr>
          <a:xfrm>
            <a:off x="4844052" y="4076056"/>
            <a:ext cx="195264" cy="1952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018552" y="3651548"/>
            <a:ext cx="195264" cy="1952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99690" y="2744317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172790" y="447833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87090" y="3965576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1643868">
            <a:off x="3377598" y="3375954"/>
            <a:ext cx="2225674" cy="1085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 rot="20707301">
            <a:off x="4711920" y="2360178"/>
            <a:ext cx="2024421" cy="9570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 rot="6784004">
            <a:off x="5406316" y="3783912"/>
            <a:ext cx="1759156" cy="1085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49833" y="45926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951861" y="206458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2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47817" y="47069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3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944" y="3703163"/>
            <a:ext cx="121244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44344" y="2248928"/>
            <a:ext cx="12124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07576" y="4141283"/>
            <a:ext cx="12124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73337" y="5980790"/>
            <a:ext cx="594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all the data to learn a classifier as usual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1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How to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close in a high density region (connected by a high density path)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40" y="2963988"/>
            <a:ext cx="4304213" cy="325583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532314" y="2907584"/>
            <a:ext cx="386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Represented the data points as a </a:t>
            </a:r>
            <a:r>
              <a:rPr lang="en-US" altLang="zh-TW" sz="2400" b="1" i="1" dirty="0"/>
              <a:t>graph</a:t>
            </a:r>
            <a:endParaRPr lang="zh-TW" altLang="en-US" sz="2400" b="1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2314" y="4607212"/>
            <a:ext cx="358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Hyperlink of webpages, citation of papers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8027" y="3757398"/>
            <a:ext cx="324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Graph representation is nature sometimes.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2314" y="5439229"/>
            <a:ext cx="386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Sometimes you have to construct the graph yourself.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55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br>
              <a:rPr lang="en-US" altLang="zh-TW" dirty="0"/>
            </a:br>
            <a:r>
              <a:rPr lang="en-US" altLang="zh-TW" dirty="0"/>
              <a:t>- Graph Construction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Define the similarity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Add edge:</a:t>
                </a:r>
              </a:p>
              <a:p>
                <a:pPr lvl="1"/>
                <a:r>
                  <a:rPr lang="en-US" altLang="zh-TW" dirty="0"/>
                  <a:t>K Nearest Neighbor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i="1" dirty="0"/>
                  <a:t>e</a:t>
                </a:r>
                <a:r>
                  <a:rPr lang="en-US" altLang="zh-TW" dirty="0"/>
                  <a:t>-Neighborhood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Edge weight is proportional to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505444" y="5526849"/>
                <a:ext cx="4495398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4" y="5526849"/>
                <a:ext cx="4495398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54" y="4321305"/>
            <a:ext cx="2872702" cy="24171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243713" y="5492252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293605" y="516108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76284" y="5454277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2751" y="5161080"/>
            <a:ext cx="4078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400" dirty="0"/>
              <a:t>Gaussian Radial Basis Function: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449" y="2589377"/>
            <a:ext cx="2183403" cy="146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377" y="2589377"/>
            <a:ext cx="2643943" cy="147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5953059" y="592126"/>
            <a:ext cx="3050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MSS10"/>
              </a:rPr>
              <a:t>The image is from the tutorial slides of </a:t>
            </a:r>
            <a:r>
              <a:rPr lang="en-US" altLang="zh-TW" dirty="0" err="1">
                <a:latin typeface="GillSans"/>
              </a:rPr>
              <a:t>Amarnag</a:t>
            </a:r>
            <a:r>
              <a:rPr lang="en-US" altLang="zh-TW" dirty="0">
                <a:latin typeface="GillSans"/>
              </a:rPr>
              <a:t> </a:t>
            </a:r>
            <a:r>
              <a:rPr lang="en-US" altLang="zh-TW" dirty="0" err="1">
                <a:latin typeface="GillSans"/>
              </a:rPr>
              <a:t>Subramanya</a:t>
            </a:r>
            <a:r>
              <a:rPr lang="en-US" altLang="zh-TW" dirty="0">
                <a:latin typeface="GillSans"/>
              </a:rPr>
              <a:t> and </a:t>
            </a:r>
            <a:r>
              <a:rPr lang="en-US" altLang="zh-TW" dirty="0" err="1"/>
              <a:t>Partha</a:t>
            </a:r>
            <a:r>
              <a:rPr lang="en-US" altLang="zh-TW" dirty="0"/>
              <a:t> </a:t>
            </a:r>
            <a:r>
              <a:rPr lang="en-US" altLang="zh-TW" dirty="0" err="1"/>
              <a:t>Pratim</a:t>
            </a:r>
            <a:r>
              <a:rPr lang="en-US" altLang="zh-TW" dirty="0"/>
              <a:t> Talukdar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6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7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6" y="1786013"/>
            <a:ext cx="4419753" cy="3199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2590938" y="2927659"/>
            <a:ext cx="674776" cy="603457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549309" y="3786402"/>
            <a:ext cx="606607" cy="57939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3649" y="3546570"/>
            <a:ext cx="10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Class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00331" y="2430018"/>
            <a:ext cx="10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Class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496420" y="1653010"/>
            <a:ext cx="1318991" cy="769822"/>
            <a:chOff x="2927463" y="1663034"/>
            <a:chExt cx="1318991" cy="769822"/>
          </a:xfrm>
        </p:grpSpPr>
        <p:sp>
          <p:nvSpPr>
            <p:cNvPr id="40" name="文字方塊 39"/>
            <p:cNvSpPr txBox="1"/>
            <p:nvPr/>
          </p:nvSpPr>
          <p:spPr>
            <a:xfrm>
              <a:off x="3176022" y="1663034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1" name="箭號: 向下 40"/>
            <p:cNvSpPr/>
            <p:nvPr/>
          </p:nvSpPr>
          <p:spPr>
            <a:xfrm flipV="1">
              <a:off x="2927463" y="1893866"/>
              <a:ext cx="522515" cy="53899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2948476" y="3519803"/>
            <a:ext cx="1070432" cy="925287"/>
            <a:chOff x="2620519" y="1721779"/>
            <a:chExt cx="1070432" cy="925287"/>
          </a:xfrm>
        </p:grpSpPr>
        <p:sp>
          <p:nvSpPr>
            <p:cNvPr id="44" name="文字方塊 43"/>
            <p:cNvSpPr txBox="1"/>
            <p:nvPr/>
          </p:nvSpPr>
          <p:spPr>
            <a:xfrm>
              <a:off x="2620519" y="1721779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5" name="箭號: 向下 44"/>
            <p:cNvSpPr/>
            <p:nvPr/>
          </p:nvSpPr>
          <p:spPr>
            <a:xfrm flipV="1">
              <a:off x="2857504" y="2096195"/>
              <a:ext cx="522515" cy="550871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132136" y="2521057"/>
            <a:ext cx="1332881" cy="833355"/>
            <a:chOff x="2870203" y="1640510"/>
            <a:chExt cx="1332881" cy="833355"/>
          </a:xfrm>
        </p:grpSpPr>
        <p:sp>
          <p:nvSpPr>
            <p:cNvPr id="47" name="文字方塊 46"/>
            <p:cNvSpPr txBox="1"/>
            <p:nvPr/>
          </p:nvSpPr>
          <p:spPr>
            <a:xfrm>
              <a:off x="3132652" y="1640510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8" name="箭號: 向下 47"/>
            <p:cNvSpPr/>
            <p:nvPr/>
          </p:nvSpPr>
          <p:spPr>
            <a:xfrm flipV="1">
              <a:off x="2870203" y="1975927"/>
              <a:ext cx="522515" cy="497938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918965" y="5983276"/>
            <a:ext cx="461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Propagate through the graph</a:t>
            </a:r>
            <a:endParaRPr lang="zh-TW" altLang="en-US" sz="2400" dirty="0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02" y="1606182"/>
            <a:ext cx="3116797" cy="2357641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65" y="4164806"/>
            <a:ext cx="3043254" cy="232308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276629" y="1704610"/>
            <a:ext cx="1553028" cy="54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838716" y="3247548"/>
            <a:ext cx="1553028" cy="54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18965" y="5195853"/>
            <a:ext cx="419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labelled data influence their neighbors. 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606580" y="3830850"/>
            <a:ext cx="4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4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49" grpId="0"/>
      <p:bldP spid="52" grpId="0" animBg="1"/>
      <p:bldP spid="53" grpId="0" animBg="1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572000" y="2504825"/>
            <a:ext cx="352750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means smoother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66073" y="3756528"/>
            <a:ext cx="4282952" cy="2761085"/>
            <a:chOff x="266073" y="3756528"/>
            <a:chExt cx="4282952" cy="2761085"/>
          </a:xfrm>
        </p:grpSpPr>
        <p:sp>
          <p:nvSpPr>
            <p:cNvPr id="9" name="橢圓 8"/>
            <p:cNvSpPr/>
            <p:nvPr/>
          </p:nvSpPr>
          <p:spPr>
            <a:xfrm>
              <a:off x="2012499" y="3756528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1265013" y="5019389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982758" y="4686695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15600" y="5628657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  <p:cxnSp>
          <p:nvCxnSpPr>
            <p:cNvPr id="14" name="直線接點 13"/>
            <p:cNvCxnSpPr>
              <a:stCxn id="9" idx="3"/>
            </p:cNvCxnSpPr>
            <p:nvPr/>
          </p:nvCxnSpPr>
          <p:spPr>
            <a:xfrm flipH="1">
              <a:off x="1699420" y="4289243"/>
              <a:ext cx="404478" cy="7301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2552270" y="4263909"/>
              <a:ext cx="512274" cy="493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1881763" y="5110788"/>
              <a:ext cx="1100995" cy="252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2" idx="1"/>
              <a:endCxn id="11" idx="5"/>
            </p:cNvCxnSpPr>
            <p:nvPr/>
          </p:nvCxnSpPr>
          <p:spPr>
            <a:xfrm flipH="1" flipV="1">
              <a:off x="3515473" y="5219410"/>
              <a:ext cx="491526" cy="500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364848" y="4314631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643669" y="4132851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42889" y="4794224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215158" y="5368210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94414" y="3775498"/>
                  <a:ext cx="9615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4" y="3775498"/>
                  <a:ext cx="961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43" r="-7643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266073" y="5210328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3" y="5210328"/>
                  <a:ext cx="9681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595" t="-1667" r="-759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580876" y="4355744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76" y="4355744"/>
                  <a:ext cx="96814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547" t="-1667" r="-754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3064544" y="6148281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544" y="6148281"/>
                  <a:ext cx="96814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547" t="-1667" r="-691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橢圓 55"/>
          <p:cNvSpPr/>
          <p:nvPr/>
        </p:nvSpPr>
        <p:spPr>
          <a:xfrm>
            <a:off x="6150295" y="3645689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5402809" y="4908550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8" name="橢圓 57"/>
          <p:cNvSpPr/>
          <p:nvPr/>
        </p:nvSpPr>
        <p:spPr>
          <a:xfrm>
            <a:off x="7120554" y="4575856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9" name="橢圓 58"/>
          <p:cNvSpPr/>
          <p:nvPr/>
        </p:nvSpPr>
        <p:spPr>
          <a:xfrm>
            <a:off x="8053396" y="5517818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cxnSp>
        <p:nvCxnSpPr>
          <p:cNvPr id="60" name="直線接點 59"/>
          <p:cNvCxnSpPr>
            <a:stCxn id="56" idx="3"/>
          </p:cNvCxnSpPr>
          <p:nvPr/>
        </p:nvCxnSpPr>
        <p:spPr>
          <a:xfrm flipH="1">
            <a:off x="5837216" y="4178404"/>
            <a:ext cx="404478" cy="730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6690066" y="4153070"/>
            <a:ext cx="512274" cy="493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6019559" y="4999949"/>
            <a:ext cx="1100995" cy="252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9" idx="1"/>
            <a:endCxn id="58" idx="5"/>
          </p:cNvCxnSpPr>
          <p:nvPr/>
        </p:nvCxnSpPr>
        <p:spPr>
          <a:xfrm flipH="1" flipV="1">
            <a:off x="7653269" y="5108571"/>
            <a:ext cx="491526" cy="500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502644" y="4203792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81465" y="4022012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180685" y="4683385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352954" y="5257371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17381" y="3664788"/>
                <a:ext cx="9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81" y="3664788"/>
                <a:ext cx="961545" cy="369332"/>
              </a:xfrm>
              <a:prstGeom prst="rect">
                <a:avLst/>
              </a:prstGeom>
              <a:blipFill>
                <a:blip r:embed="rId8"/>
                <a:stretch>
                  <a:fillRect l="-7595" r="-759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476853" y="5067990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53" y="5067990"/>
                <a:ext cx="968149" cy="369332"/>
              </a:xfrm>
              <a:prstGeom prst="rect">
                <a:avLst/>
              </a:prstGeom>
              <a:blipFill>
                <a:blip r:embed="rId9"/>
                <a:stretch>
                  <a:fillRect l="-7547" r="-75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18672" y="4244905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72" y="4244905"/>
                <a:ext cx="968149" cy="369332"/>
              </a:xfrm>
              <a:prstGeom prst="rect">
                <a:avLst/>
              </a:prstGeom>
              <a:blipFill>
                <a:blip r:embed="rId10"/>
                <a:stretch>
                  <a:fillRect l="-7547" r="-75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70429" y="6067115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29" y="6067115"/>
                <a:ext cx="968149" cy="369332"/>
              </a:xfrm>
              <a:prstGeom prst="rect">
                <a:avLst/>
              </a:prstGeom>
              <a:blipFill>
                <a:blip r:embed="rId11"/>
                <a:stretch>
                  <a:fillRect l="-7595" r="-759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1426184" y="6020021"/>
                <a:ext cx="104099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84" y="6020021"/>
                <a:ext cx="1040991" cy="369332"/>
              </a:xfrm>
              <a:prstGeom prst="rect">
                <a:avLst/>
              </a:prstGeom>
              <a:blipFill>
                <a:blip r:embed="rId12"/>
                <a:stretch>
                  <a:fillRect l="-6977" r="-639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576579" y="5957266"/>
                <a:ext cx="808555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9" y="5957266"/>
                <a:ext cx="808555" cy="369332"/>
              </a:xfrm>
              <a:prstGeom prst="rect">
                <a:avLst/>
              </a:prstGeom>
              <a:blipFill>
                <a:blip r:embed="rId13"/>
                <a:stretch>
                  <a:fillRect l="-9023" r="-8271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761743" y="3060213"/>
            <a:ext cx="502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all data (no matter labelled or not)</a:t>
            </a:r>
            <a:endParaRPr lang="zh-TW" altLang="en-US" sz="2400" dirty="0"/>
          </a:p>
        </p:txBody>
      </p:sp>
      <p:cxnSp>
        <p:nvCxnSpPr>
          <p:cNvPr id="13" name="直線單箭頭接點 12"/>
          <p:cNvCxnSpPr>
            <a:endCxn id="6" idx="1"/>
          </p:cNvCxnSpPr>
          <p:nvPr/>
        </p:nvCxnSpPr>
        <p:spPr>
          <a:xfrm>
            <a:off x="2399920" y="3060213"/>
            <a:ext cx="361823" cy="23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blipFill>
                <a:blip r:embed="rId3"/>
                <a:stretch>
                  <a:fillRect l="-2857" r="-74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01288" y="4463067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(R+U) x (R+U) matrix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11988" y="4990856"/>
            <a:ext cx="248387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Graph Laplacian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6424" y="5716896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24" y="5716896"/>
                <a:ext cx="1530997" cy="369332"/>
              </a:xfrm>
              <a:prstGeom prst="rect">
                <a:avLst/>
              </a:prstGeom>
              <a:blipFill>
                <a:blip r:embed="rId4"/>
                <a:stretch>
                  <a:fillRect l="-3968" r="-31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413986" y="3472960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y</a:t>
            </a:r>
            <a:r>
              <a:rPr lang="en-US" altLang="zh-TW" sz="2400" dirty="0"/>
              <a:t>: (R+U)-dim vector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370530" y="3856909"/>
                <a:ext cx="2675989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30" y="3856909"/>
                <a:ext cx="2675989" cy="497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94" y="2463884"/>
            <a:ext cx="2662856" cy="2068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581842" y="4951270"/>
                <a:ext cx="26353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2" y="4951270"/>
                <a:ext cx="2635337" cy="1360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51580" y="4951270"/>
                <a:ext cx="253511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80" y="4951270"/>
                <a:ext cx="2535117" cy="1360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712685" y="6071714"/>
            <a:ext cx="270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6" idx="2"/>
          </p:cNvCxnSpPr>
          <p:nvPr/>
        </p:nvCxnSpPr>
        <p:spPr>
          <a:xfrm>
            <a:off x="1100975" y="6086228"/>
            <a:ext cx="190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16294" y="4951270"/>
            <a:ext cx="1650231" cy="32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16293" y="5288597"/>
            <a:ext cx="1650231" cy="3278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16293" y="5631584"/>
            <a:ext cx="1650231" cy="3278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416293" y="5965017"/>
            <a:ext cx="1650231" cy="3278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053132" y="4956856"/>
            <a:ext cx="304271" cy="32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527791" y="5313219"/>
            <a:ext cx="307914" cy="318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001921" y="5634246"/>
            <a:ext cx="340221" cy="3251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431745" y="6002726"/>
            <a:ext cx="353172" cy="3232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6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42" grpId="0" animBg="1"/>
      <p:bldP spid="6" grpId="0"/>
      <p:bldP spid="44" grpId="0"/>
      <p:bldP spid="45" grpId="0"/>
      <p:bldP spid="15" grpId="0"/>
      <p:bldP spid="14" grpId="0"/>
      <p:bldP spid="12" grpId="0" animBg="1"/>
      <p:bldP spid="22" grpId="0" animBg="1"/>
      <p:bldP spid="23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blipFill>
                <a:blip r:embed="rId3"/>
                <a:stretch>
                  <a:fillRect l="-2857" r="-74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右 7"/>
          <p:cNvSpPr/>
          <p:nvPr/>
        </p:nvSpPr>
        <p:spPr>
          <a:xfrm flipH="1">
            <a:off x="5612420" y="2505514"/>
            <a:ext cx="39188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18820" y="2365786"/>
            <a:ext cx="27432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Depending on network parameters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06886" y="3425160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86" y="3425160"/>
                <a:ext cx="2315377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87304" y="3631962"/>
                <a:ext cx="626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04" y="3631962"/>
                <a:ext cx="626390" cy="369332"/>
              </a:xfrm>
              <a:prstGeom prst="rect">
                <a:avLst/>
              </a:prstGeom>
              <a:blipFill>
                <a:blip r:embed="rId6"/>
                <a:stretch>
                  <a:fillRect l="-9709" r="-970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58641" y="5432550"/>
            <a:ext cx="426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J. Weston, F. </a:t>
            </a:r>
            <a:r>
              <a:rPr lang="en-US" altLang="zh-TW" dirty="0" err="1"/>
              <a:t>Ratle</a:t>
            </a:r>
            <a:r>
              <a:rPr lang="en-US" altLang="zh-TW" dirty="0"/>
              <a:t>, and R. </a:t>
            </a:r>
            <a:r>
              <a:rPr lang="en-US" altLang="zh-TW" dirty="0" err="1"/>
              <a:t>Collobert</a:t>
            </a:r>
            <a:r>
              <a:rPr lang="en-US" altLang="zh-TW" dirty="0"/>
              <a:t>, “Deep learning via semi-supervised embedding,” ICML, 2008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58273" y="4661637"/>
            <a:ext cx="313243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 a regularization term</a:t>
            </a:r>
            <a:endParaRPr lang="zh-TW" altLang="en-US" sz="2400" dirty="0"/>
          </a:p>
        </p:txBody>
      </p:sp>
      <p:sp>
        <p:nvSpPr>
          <p:cNvPr id="14" name="箭號: 向右 13"/>
          <p:cNvSpPr/>
          <p:nvPr/>
        </p:nvSpPr>
        <p:spPr>
          <a:xfrm rot="5400000" flipH="1">
            <a:off x="3756494" y="4085725"/>
            <a:ext cx="39188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87304" y="3538304"/>
            <a:ext cx="62639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54" y="3445153"/>
            <a:ext cx="2845424" cy="268036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121402" y="6211917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08363" y="6226431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94003" y="4134614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763301" y="6066537"/>
            <a:ext cx="0" cy="278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450262" y="5881679"/>
            <a:ext cx="0" cy="44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0" idx="3"/>
          </p:cNvCxnSpPr>
          <p:nvPr/>
        </p:nvCxnSpPr>
        <p:spPr>
          <a:xfrm flipH="1">
            <a:off x="6577802" y="4134614"/>
            <a:ext cx="665518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577802" y="4529889"/>
            <a:ext cx="698422" cy="255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7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Better Representation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66850" y="5105400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去蕪存菁，化繁為簡</a:t>
            </a:r>
          </a:p>
        </p:txBody>
      </p:sp>
    </p:spTree>
    <p:extLst>
      <p:ext uri="{BB962C8B-B14F-4D97-AF65-F5344CB8AC3E}">
        <p14:creationId xmlns:p14="http://schemas.microsoft.com/office/powerpoint/2010/main" val="19973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Better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3856264" cy="4351338"/>
          </a:xfrm>
        </p:spPr>
        <p:txBody>
          <a:bodyPr/>
          <a:lstStyle/>
          <a:p>
            <a:r>
              <a:rPr lang="en-US" altLang="zh-TW" dirty="0"/>
              <a:t>Find the latent factors behind the observation</a:t>
            </a:r>
          </a:p>
          <a:p>
            <a:r>
              <a:rPr lang="en-US" altLang="zh-TW" dirty="0"/>
              <a:t>The latent factors (usually simpler) are better representations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老版《神雕侠侣》里的插图，收集不易，分享出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354" y="1483959"/>
            <a:ext cx="3899807" cy="55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3429000" y="3005506"/>
            <a:ext cx="2692400" cy="147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3538076" y="3543300"/>
            <a:ext cx="2253124" cy="1950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515271" y="4269043"/>
            <a:ext cx="191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observation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5442" y="5494211"/>
            <a:ext cx="340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Better representation </a:t>
            </a:r>
          </a:p>
          <a:p>
            <a:r>
              <a:rPr lang="en-US" altLang="zh-TW" sz="2800" dirty="0"/>
              <a:t>(Latent factor)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720114" y="5761464"/>
            <a:ext cx="242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(In unsupervised learning part)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92182" y="4255733"/>
            <a:ext cx="6018948" cy="13046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201657" y="2188859"/>
            <a:ext cx="1635242" cy="1690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071710" y="2188859"/>
            <a:ext cx="1379913" cy="16900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semi-supervised learning helps?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06" y="2314549"/>
            <a:ext cx="884072" cy="1150918"/>
          </a:xfrm>
          <a:prstGeom prst="rect">
            <a:avLst/>
          </a:prstGeom>
        </p:spPr>
      </p:pic>
      <p:pic>
        <p:nvPicPr>
          <p:cNvPr id="1026" name="Picture 2" descr="https://s-media-cache-ak0.pinimg.com/originals/0d/1e/96/0d1e961819031a6c8a05a62b7e8b331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01" y="4532926"/>
            <a:ext cx="1377289" cy="7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icturesnew.com/media/images/b1bb6faa9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54" y="4532926"/>
            <a:ext cx="1321914" cy="8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111262" y="2639305"/>
            <a:ext cx="139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 data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84843" y="4492549"/>
            <a:ext cx="170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data</a:t>
            </a:r>
            <a:endParaRPr lang="zh-TW" altLang="en-US" sz="2400" dirty="0"/>
          </a:p>
        </p:txBody>
      </p:sp>
      <p:pic>
        <p:nvPicPr>
          <p:cNvPr id="1034" name="Picture 10" descr="http://d21vu35cjx7sd4.cloudfront.net/dims3/MMAH/crop/0x0%2B0%2B0/resize/645x380/quality/90/?url=http%3A%2F%2Fs3.amazonaws.com%2Fassets.prod.vetstreet.com%2Fc2%2F2a9f709eb411e0a2380050568d634f%2Ffile%2FHarrier-5-645mk0624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70" y="4452635"/>
            <a:ext cx="879247" cy="10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74" y="4452635"/>
            <a:ext cx="1336515" cy="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362656" y="3386195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18890" y="3450671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08332" y="5627342"/>
            <a:ext cx="538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(Image of cats and dogs without labeling)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67" y="2274458"/>
            <a:ext cx="1343468" cy="1255216"/>
          </a:xfrm>
          <a:prstGeom prst="rect">
            <a:avLst/>
          </a:prstGeom>
        </p:spPr>
      </p:pic>
      <p:pic>
        <p:nvPicPr>
          <p:cNvPr id="19" name="Picture 2" descr="https://s-media-cache-ak0.pinimg.com/originals/0d/1e/96/0d1e961819031a6c8a05a62b7e8b331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39" y="4532926"/>
            <a:ext cx="1377289" cy="7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12" y="4452635"/>
            <a:ext cx="1336515" cy="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7" grpId="0" animBg="1"/>
      <p:bldP spid="15" grpId="0"/>
      <p:bldP spid="20" grpId="0"/>
      <p:bldP spid="16" grpId="0"/>
      <p:bldP spid="24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07784" y="5785078"/>
            <a:ext cx="341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http://olivier.chapelle.cc/ssl-book/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82" y="1027907"/>
            <a:ext cx="4181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感謝 劉議隆 同學指出投影片上的錯字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8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semi-supervised learning helps?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85" y="2933057"/>
            <a:ext cx="661344" cy="860963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3517388" y="322976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401693" y="319895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4572000" y="2071799"/>
            <a:ext cx="0" cy="242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006923" y="4030648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028741" y="2465993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877072" y="3919116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7591" y="2437055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3618539" y="1959504"/>
            <a:ext cx="1874333" cy="2540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17934" y="5058731"/>
            <a:ext cx="876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distribution of the unlabeled data tell us </a:t>
            </a:r>
            <a:r>
              <a:rPr lang="en-US" altLang="zh-TW" sz="2800" b="1" i="1" dirty="0"/>
              <a:t>something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53834" y="5615813"/>
            <a:ext cx="482869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Usually with some assumptions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82" y="2833408"/>
            <a:ext cx="688848" cy="792706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990202" y="3958919"/>
            <a:ext cx="2126937" cy="830997"/>
            <a:chOff x="942481" y="2157592"/>
            <a:chExt cx="2126937" cy="830997"/>
          </a:xfrm>
        </p:grpSpPr>
        <p:pic>
          <p:nvPicPr>
            <p:cNvPr id="15" name="Picture 8" descr="http://www.picturesnew.com/media/images/b1bb6faa9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03" y="2237102"/>
              <a:ext cx="1009115" cy="671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942481" y="2157592"/>
              <a:ext cx="1100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Who knows?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4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4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450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3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 </a:t>
            </a:r>
            <a:r>
              <a:rPr lang="en-US" altLang="zh-TW" dirty="0">
                <a:solidFill>
                  <a:srgbClr val="0000FF"/>
                </a:solidFill>
              </a:rPr>
              <a:t>for Generative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labelled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looking for most likely prior probability P(C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) and class-dependent probability 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 is a Gaussian parameterized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2068286" y="3926108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525486" y="500798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5257" y="4592745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837542" y="453859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33600" y="4622056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924221" y="3703125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596617" y="3481498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574064" y="3913240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171746" y="3680049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5627914" y="3882992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 rot="1466399">
            <a:off x="1734387" y="4263708"/>
            <a:ext cx="1687965" cy="65807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blipFill>
                <a:blip r:embed="rId4"/>
                <a:stretch>
                  <a:fillRect l="-11009" r="-917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blipFill>
                <a:blip r:embed="rId5"/>
                <a:stretch>
                  <a:fillRect l="-10000" r="-10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525486" y="5820290"/>
                <a:ext cx="563865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5820290"/>
                <a:ext cx="5638659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橢圓 76"/>
          <p:cNvSpPr/>
          <p:nvPr/>
        </p:nvSpPr>
        <p:spPr>
          <a:xfrm rot="1466399">
            <a:off x="5327763" y="3482741"/>
            <a:ext cx="1687965" cy="65807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76584" y="5472986"/>
                <a:ext cx="4945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With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84" y="5472986"/>
                <a:ext cx="4945673" cy="369332"/>
              </a:xfrm>
              <a:prstGeom prst="rect">
                <a:avLst/>
              </a:prstGeom>
              <a:blipFill>
                <a:blip r:embed="rId7"/>
                <a:stretch>
                  <a:fillRect l="-3695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/>
          <p:nvPr/>
        </p:nvCxnSpPr>
        <p:spPr>
          <a:xfrm>
            <a:off x="3239519" y="3481498"/>
            <a:ext cx="2721548" cy="15660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785303" y="4762147"/>
            <a:ext cx="170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Decision Boundary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23" grpId="0" animBg="1"/>
      <p:bldP spid="24" grpId="0" animBg="1"/>
      <p:bldP spid="53" grpId="0" animBg="1"/>
      <p:bldP spid="61" grpId="0" animBg="1"/>
      <p:bldP spid="63" grpId="0" animBg="1"/>
      <p:bldP spid="68" grpId="0" animBg="1"/>
      <p:bldP spid="69" grpId="0" animBg="1"/>
      <p:bldP spid="32" grpId="0" animBg="1"/>
      <p:bldP spid="33" grpId="0"/>
      <p:bldP spid="75" grpId="0"/>
      <p:bldP spid="76" grpId="0"/>
      <p:bldP spid="77" grpId="0" animBg="1"/>
      <p:bldP spid="78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Semi-supervised </a:t>
            </a:r>
            <a:br>
              <a:rPr lang="en-US" altLang="zh-TW" dirty="0"/>
            </a:br>
            <a:r>
              <a:rPr lang="en-US" altLang="zh-TW" dirty="0"/>
              <a:t>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labelled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looking for most likely prior probability P(C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) and class-dependent probability 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 is a Gaussian parameterized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2068286" y="3926108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525486" y="422625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229428" y="492453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25486" y="500798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683658" y="428133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55257" y="4592745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110015" y="428607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069771" y="393466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1582057" y="481074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837542" y="453859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133600" y="4622056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779486" y="385121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227943" y="4821628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035300" y="4258291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52293" y="336039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178879" y="414382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6029779" y="420483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6965950" y="429917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478236" y="517524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733721" y="490310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029779" y="498656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924221" y="3703125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160055" y="354907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5785303" y="5535211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733721" y="4590367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5994399" y="456235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263492" y="526958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559550" y="535304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596617" y="3481498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614308" y="4264644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574064" y="3913240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289550" y="478931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6519635" y="4821628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5637893" y="4600627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6171746" y="3680049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627914" y="3882992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7219950" y="392412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732236" y="480019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7178220" y="466804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6539593" y="423686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 rot="1466399">
            <a:off x="1734387" y="4263708"/>
            <a:ext cx="1687965" cy="65807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 rot="1466399">
            <a:off x="5327763" y="3482741"/>
            <a:ext cx="1687965" cy="65807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308245" y="3454736"/>
            <a:ext cx="73929" cy="1836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3522666" y="5241490"/>
            <a:ext cx="170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Decision Boundary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06164" y="3617012"/>
            <a:ext cx="1890693" cy="1890693"/>
          </a:xfrm>
          <a:prstGeom prst="ellipse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5285759" y="3604083"/>
            <a:ext cx="1890693" cy="1890693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373814" y="6130739"/>
                <a:ext cx="8141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The unlabeled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help re-estimate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4" y="6130739"/>
                <a:ext cx="8141536" cy="369332"/>
              </a:xfrm>
              <a:prstGeom prst="rect">
                <a:avLst/>
              </a:prstGeom>
              <a:blipFill>
                <a:blip r:embed="rId4"/>
                <a:stretch>
                  <a:fillRect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blipFill>
                <a:blip r:embed="rId5"/>
                <a:stretch>
                  <a:fillRect l="-11009" r="-917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blipFill>
                <a:blip r:embed="rId6"/>
                <a:stretch>
                  <a:fillRect l="-10000" r="-10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  <p:bldP spid="99" grpId="0" animBg="1"/>
      <p:bldP spid="10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Semi-supervised </a:t>
            </a:r>
            <a:br>
              <a:rPr lang="en-US" altLang="zh-TW" dirty="0"/>
            </a:br>
            <a:r>
              <a:rPr lang="en-US" altLang="zh-TW" dirty="0"/>
              <a:t>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Initialization: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 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Step 1: compute the posterior probability of unlabeled data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2: update model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16013" y="2952282"/>
                <a:ext cx="1419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2952282"/>
                <a:ext cx="1419555" cy="369332"/>
              </a:xfrm>
              <a:prstGeom prst="rect">
                <a:avLst/>
              </a:prstGeom>
              <a:blipFill>
                <a:blip r:embed="rId3"/>
                <a:stretch>
                  <a:fillRect l="-429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9539" y="4382254"/>
                <a:ext cx="3713452" cy="72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" y="4382254"/>
                <a:ext cx="3713452" cy="728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9539" y="5380509"/>
                <a:ext cx="6721701" cy="103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" y="5380509"/>
                <a:ext cx="6721701" cy="1032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809986" y="5586859"/>
            <a:ext cx="164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13618" y="3003205"/>
            <a:ext cx="164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Back to step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16665" y="2921854"/>
                <a:ext cx="304550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Depending on model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65" y="2921854"/>
                <a:ext cx="3045506" cy="461665"/>
              </a:xfrm>
              <a:prstGeom prst="rect">
                <a:avLst/>
              </a:prstGeom>
              <a:blipFill>
                <a:blip r:embed="rId6"/>
                <a:stretch>
                  <a:fillRect l="-2800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81367" y="4176344"/>
                <a:ext cx="3875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/>
                  <a:t>: total number of examples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: number of examples belonging to C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67" y="4176344"/>
                <a:ext cx="3875314" cy="1200329"/>
              </a:xfrm>
              <a:prstGeom prst="rect">
                <a:avLst/>
              </a:prstGeom>
              <a:blipFill>
                <a:blip r:embed="rId7"/>
                <a:stretch>
                  <a:fillRect l="-2520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49300" y="4176344"/>
            <a:ext cx="8007381" cy="230362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995886" y="2775081"/>
            <a:ext cx="0" cy="121687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48011" y="379560"/>
            <a:ext cx="409575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algorithm converges eventually, but the initialization influences the results.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063" y="2225685"/>
            <a:ext cx="5315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062" y="3502623"/>
            <a:ext cx="5315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0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  <p:bldP spid="9" grpId="0"/>
      <p:bldP spid="6" grpId="0" animBg="1"/>
      <p:bldP spid="11" grpId="0"/>
      <p:bldP spid="12" grpId="0" animBg="1"/>
      <p:bldP spid="16" grpId="0" animBg="1"/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2230</Words>
  <Application>Microsoft Office PowerPoint</Application>
  <PresentationFormat>如螢幕大小 (4:3)</PresentationFormat>
  <Paragraphs>341</Paragraphs>
  <Slides>31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CMSS10</vt:lpstr>
      <vt:lpstr>GillSans</vt:lpstr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Semi-supervised Learning</vt:lpstr>
      <vt:lpstr>Introduction</vt:lpstr>
      <vt:lpstr>Why semi-supervised learning helps?</vt:lpstr>
      <vt:lpstr>Why semi-supervised learning helps?</vt:lpstr>
      <vt:lpstr>Outline</vt:lpstr>
      <vt:lpstr>Semi-supervised Learning for Generative Model</vt:lpstr>
      <vt:lpstr>Supervised Generative Model</vt:lpstr>
      <vt:lpstr>Semi-supervised  Generative Model</vt:lpstr>
      <vt:lpstr>Semi-supervised  Generative Model</vt:lpstr>
      <vt:lpstr>Why?</vt:lpstr>
      <vt:lpstr>Semi-supervised Learning Low-density Separation</vt:lpstr>
      <vt:lpstr>Self-training</vt:lpstr>
      <vt:lpstr>Self-training</vt:lpstr>
      <vt:lpstr>Entropy-based Regularization</vt:lpstr>
      <vt:lpstr>Outlook: Semi-supervised SVM</vt:lpstr>
      <vt:lpstr>Semi-supervised Learning Smoothness Assumption</vt:lpstr>
      <vt:lpstr>Smoothness Assumption</vt:lpstr>
      <vt:lpstr>Smoothness Assumption</vt:lpstr>
      <vt:lpstr>Smoothness Assumption</vt:lpstr>
      <vt:lpstr>Smoothness Assumption</vt:lpstr>
      <vt:lpstr>Cluster and then Label</vt:lpstr>
      <vt:lpstr>Graph-based Approach</vt:lpstr>
      <vt:lpstr>Graph-based Approach - Graph Construction</vt:lpstr>
      <vt:lpstr>Graph-based Approach</vt:lpstr>
      <vt:lpstr>Graph-based Approach</vt:lpstr>
      <vt:lpstr>Graph-based Approach</vt:lpstr>
      <vt:lpstr>Graph-based Approach</vt:lpstr>
      <vt:lpstr>Semi-supervised Learning Better Representation</vt:lpstr>
      <vt:lpstr>Looking for Better Representation</vt:lpstr>
      <vt:lpstr>Reference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94</cp:revision>
  <dcterms:created xsi:type="dcterms:W3CDTF">2016-11-02T01:28:33Z</dcterms:created>
  <dcterms:modified xsi:type="dcterms:W3CDTF">2016-11-11T08:46:51Z</dcterms:modified>
</cp:coreProperties>
</file>