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19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35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C6D0-5D61-4544-8FB9-7A8F3DFF9F0C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E760-260D-4D30-9063-DDF9CA068A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http://www1.cs.columbia.edu/CAVE/software/softlib/coil-20.php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52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KL&gt;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24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http://www1.cs.columbia.edu/CAVE/software/softlib/coil-20.php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2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3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50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2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7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8C79-9285-4D04-90EC-FD7A06422F01}" type="datetimeFigureOut">
              <a:rPr lang="zh-TW" altLang="en-US" smtClean="0"/>
              <a:t>2016/12/1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DB9B-B39E-4ED5-A131-18DB0A3F2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1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.png"/><Relationship Id="rId7" Type="http://schemas.openxmlformats.org/officeDocument/2006/relationships/image" Target="../media/image1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Unsupervised Learning:</a:t>
            </a:r>
            <a:br>
              <a:rPr lang="en-US" altLang="zh-TW" dirty="0"/>
            </a:br>
            <a:r>
              <a:rPr lang="en-US" altLang="zh-TW" dirty="0"/>
              <a:t>Neighbor 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6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5" y="2429404"/>
            <a:ext cx="5053013" cy="38824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T-distributed Stochastic Neighbor Embedding (t-SNE)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Problem of the previous approaches</a:t>
            </a:r>
          </a:p>
          <a:p>
            <a:pPr lvl="1"/>
            <a:r>
              <a:rPr lang="en-US" altLang="zh-TW" dirty="0"/>
              <a:t>Similar data are close, but different data may collapse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2651388"/>
            <a:ext cx="4410075" cy="34385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30641" y="609376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LLE on MNIST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16854" y="608106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LLE on COIL-20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9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165600" y="797074"/>
            <a:ext cx="3200400" cy="461666"/>
            <a:chOff x="3928533" y="797073"/>
            <a:chExt cx="3200400" cy="461666"/>
          </a:xfrm>
        </p:grpSpPr>
        <p:sp>
          <p:nvSpPr>
            <p:cNvPr id="4" name="文字方塊 3"/>
            <p:cNvSpPr txBox="1"/>
            <p:nvPr/>
          </p:nvSpPr>
          <p:spPr>
            <a:xfrm>
              <a:off x="3928533" y="797073"/>
              <a:ext cx="643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485466" y="797074"/>
              <a:ext cx="643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7" name="箭號: 向右 6"/>
            <p:cNvSpPr/>
            <p:nvPr/>
          </p:nvSpPr>
          <p:spPr>
            <a:xfrm>
              <a:off x="4682066" y="912489"/>
              <a:ext cx="1693333" cy="23083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8759" y="1991199"/>
                <a:ext cx="3986893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similarity between all pairs of x: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9" y="1991199"/>
                <a:ext cx="3986893" cy="878510"/>
              </a:xfrm>
              <a:prstGeom prst="rect">
                <a:avLst/>
              </a:prstGeom>
              <a:blipFill>
                <a:blip r:embed="rId3"/>
                <a:stretch>
                  <a:fillRect l="-2446" t="-5556" b="-1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22585" y="1991199"/>
                <a:ext cx="4683579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similarity between all pairs of z: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85" y="1991199"/>
                <a:ext cx="4683579" cy="878510"/>
              </a:xfrm>
              <a:prstGeom prst="rect">
                <a:avLst/>
              </a:prstGeom>
              <a:blipFill>
                <a:blip r:embed="rId4"/>
                <a:stretch>
                  <a:fillRect l="-2083" t="-5556" b="-1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5584" y="2949502"/>
                <a:ext cx="3450624" cy="84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4" y="2949502"/>
                <a:ext cx="3450624" cy="849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15436" y="2949502"/>
                <a:ext cx="3469283" cy="84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36" y="2949502"/>
                <a:ext cx="3469283" cy="849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48759" y="4238578"/>
            <a:ext cx="84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 set of z making the two distributions as close as possible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73066" y="4785945"/>
                <a:ext cx="417300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66" y="4785945"/>
                <a:ext cx="4173001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03773" y="5555947"/>
                <a:ext cx="4138633" cy="9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73" y="5555947"/>
                <a:ext cx="4138633" cy="9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572217"/>
            <a:ext cx="7810500" cy="2686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 –Similarity Measure 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449004" y="5524997"/>
            <a:ext cx="113212" cy="113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270397" y="4466911"/>
            <a:ext cx="113212" cy="113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033722" y="4466911"/>
            <a:ext cx="113212" cy="113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7" idx="6"/>
          </p:cNvCxnSpPr>
          <p:nvPr/>
        </p:nvCxnSpPr>
        <p:spPr>
          <a:xfrm>
            <a:off x="2146934" y="4523517"/>
            <a:ext cx="123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627120" y="5575074"/>
            <a:ext cx="1821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42997" y="2073323"/>
                <a:ext cx="122174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7" y="2073323"/>
                <a:ext cx="1221745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58818" y="2001774"/>
                <a:ext cx="4154342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18" y="2001774"/>
                <a:ext cx="4154342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58818" y="3001569"/>
                <a:ext cx="3956532" cy="464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18" y="3001569"/>
                <a:ext cx="3956532" cy="464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053993" y="1636005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SNE: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053993" y="2602597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t-SNE: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3570514" y="5518468"/>
            <a:ext cx="113212" cy="113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562216" y="6150953"/>
                <a:ext cx="3280450" cy="557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16" y="6150953"/>
                <a:ext cx="3280450" cy="557268"/>
              </a:xfrm>
              <a:prstGeom prst="rect">
                <a:avLst/>
              </a:prstGeom>
              <a:blipFill>
                <a:blip r:embed="rId6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2997" y="2620645"/>
                <a:ext cx="2884123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7" y="2620645"/>
                <a:ext cx="2884123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75060" y="5088078"/>
                <a:ext cx="2569421" cy="55271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0" y="5088078"/>
                <a:ext cx="2569421" cy="5527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475806" y="4500740"/>
                <a:ext cx="2329419" cy="46493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06" y="4500740"/>
                <a:ext cx="2329419" cy="464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632700" y="233841"/>
                <a:ext cx="1377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Ignore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simplicity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233841"/>
                <a:ext cx="1377950" cy="646331"/>
              </a:xfrm>
              <a:prstGeom prst="rect">
                <a:avLst/>
              </a:prstGeom>
              <a:blipFill>
                <a:blip r:embed="rId10"/>
                <a:stretch>
                  <a:fillRect l="-3540" t="-4717" r="-132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16" grpId="0"/>
      <p:bldP spid="18" grpId="0"/>
      <p:bldP spid="19" grpId="0"/>
      <p:bldP spid="20" grpId="0"/>
      <p:bldP spid="21" grpId="0"/>
      <p:bldP spid="8" grpId="0" animBg="1"/>
      <p:bldP spid="24" grpId="0"/>
      <p:bldP spid="25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77" y="2362786"/>
            <a:ext cx="3855185" cy="36236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Good at visualization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2400" y="6081065"/>
            <a:ext cx="244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t-SNE on MNIST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62206" y="6121395"/>
            <a:ext cx="259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t-SNE on COIL-20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0" y="2397654"/>
            <a:ext cx="4604939" cy="35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t-sne動畫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3363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Locally Linear Embedding (LLE): [</a:t>
            </a:r>
            <a:r>
              <a:rPr lang="en-US" altLang="zh-TW" dirty="0" err="1"/>
              <a:t>Alpaydin</a:t>
            </a:r>
            <a:r>
              <a:rPr lang="en-US" altLang="zh-TW" dirty="0"/>
              <a:t>, Chapter 6.11]</a:t>
            </a:r>
          </a:p>
          <a:p>
            <a:r>
              <a:rPr lang="en-US" altLang="zh-TW" dirty="0"/>
              <a:t>Laplacian Eigenmaps: [</a:t>
            </a:r>
            <a:r>
              <a:rPr lang="en-US" altLang="zh-TW" dirty="0" err="1"/>
              <a:t>Alpaydin</a:t>
            </a:r>
            <a:r>
              <a:rPr lang="en-US" altLang="zh-TW" dirty="0"/>
              <a:t>, Chapter 6.12]</a:t>
            </a:r>
          </a:p>
          <a:p>
            <a:r>
              <a:rPr lang="en-US" altLang="zh-TW" dirty="0"/>
              <a:t>t-SNE</a:t>
            </a:r>
          </a:p>
          <a:p>
            <a:pPr lvl="1"/>
            <a:r>
              <a:rPr lang="en-US" altLang="zh-TW" sz="2800" dirty="0"/>
              <a:t>Laurens van der </a:t>
            </a:r>
            <a:r>
              <a:rPr lang="en-US" altLang="zh-TW" sz="2800" dirty="0" err="1"/>
              <a:t>Maaten</a:t>
            </a:r>
            <a:r>
              <a:rPr lang="en-US" altLang="zh-TW" sz="2800" dirty="0"/>
              <a:t>, Geoffrey Hinton, “Visualizing Data using t-SNE”, JMLR, 2008</a:t>
            </a:r>
          </a:p>
          <a:p>
            <a:pPr lvl="1"/>
            <a:r>
              <a:rPr lang="en-US" altLang="zh-TW" sz="2800" dirty="0"/>
              <a:t>Excellent tutorial: </a:t>
            </a:r>
            <a:r>
              <a:rPr lang="zh-TW" altLang="en-US" sz="2800" dirty="0"/>
              <a:t>https://github.com/oreillymedia/t-SNE-tutorial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6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Manifold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9" y="2066770"/>
            <a:ext cx="4142741" cy="37814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629150" y="550861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Suitable for clustering or following supervised learning</a:t>
            </a:r>
          </a:p>
        </p:txBody>
      </p:sp>
      <p:sp>
        <p:nvSpPr>
          <p:cNvPr id="9" name="橢圓 8"/>
          <p:cNvSpPr/>
          <p:nvPr/>
        </p:nvSpPr>
        <p:spPr>
          <a:xfrm>
            <a:off x="3634886" y="4136309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276862" y="4432345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82931" y="3420398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626380" y="3099209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On a sphere, the sum of the angles of a triangle is not equal to 180° (see spherical trigonometry). A sphere is not a Euclidean space, but locally the laws of Euclidean geometry are good approximations. In a small triangle on the face of the earth, the sum of the angles is very nearly 180°. A sphere can be represented by a collection of two dimensional maps, therefore a sphere is a manifol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84" y="262547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/>
          <p:cNvCxnSpPr/>
          <p:nvPr/>
        </p:nvCxnSpPr>
        <p:spPr>
          <a:xfrm flipV="1">
            <a:off x="1303440" y="3505097"/>
            <a:ext cx="273612" cy="602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7"/>
            <a:endCxn id="12" idx="3"/>
          </p:cNvCxnSpPr>
          <p:nvPr/>
        </p:nvCxnSpPr>
        <p:spPr>
          <a:xfrm flipV="1">
            <a:off x="1330018" y="3227539"/>
            <a:ext cx="318380" cy="2783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201688" y="3483903"/>
            <a:ext cx="150348" cy="150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8" idx="5"/>
            <a:endCxn id="9" idx="2"/>
          </p:cNvCxnSpPr>
          <p:nvPr/>
        </p:nvCxnSpPr>
        <p:spPr>
          <a:xfrm>
            <a:off x="1330018" y="3612233"/>
            <a:ext cx="2304868" cy="5992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4"/>
            <a:endCxn id="10" idx="0"/>
          </p:cNvCxnSpPr>
          <p:nvPr/>
        </p:nvCxnSpPr>
        <p:spPr>
          <a:xfrm>
            <a:off x="1276862" y="3634251"/>
            <a:ext cx="75174" cy="798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10393" y="2343158"/>
            <a:ext cx="2981472" cy="2926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1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Locally Linear Embedding (LLE)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330490" y="3480513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40057" y="232382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534577" y="210610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801606" y="279553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63600" y="369822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748084" y="41318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48204" y="4795526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075155" y="403138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19894" y="240535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153632" y="319574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553446" y="48645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91532" y="497343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518897" y="3586759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97" y="3586759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0526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90201" y="2591769"/>
                <a:ext cx="38260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01" y="2591769"/>
                <a:ext cx="382604" cy="381258"/>
              </a:xfrm>
              <a:prstGeom prst="rect">
                <a:avLst/>
              </a:prstGeom>
              <a:blipFill>
                <a:blip r:embed="rId3"/>
                <a:stretch>
                  <a:fillRect l="-11111" t="-3175"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/>
          <p:cNvSpPr/>
          <p:nvPr/>
        </p:nvSpPr>
        <p:spPr>
          <a:xfrm>
            <a:off x="1714520" y="2708451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660998" y="4053160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66546" y="3100337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endCxn id="6" idx="1"/>
          </p:cNvCxnSpPr>
          <p:nvPr/>
        </p:nvCxnSpPr>
        <p:spPr>
          <a:xfrm>
            <a:off x="1954051" y="2985364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4" idx="7"/>
          </p:cNvCxnSpPr>
          <p:nvPr/>
        </p:nvCxnSpPr>
        <p:spPr>
          <a:xfrm flipH="1">
            <a:off x="1933915" y="3676301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8" idx="2"/>
          </p:cNvCxnSpPr>
          <p:nvPr/>
        </p:nvCxnSpPr>
        <p:spPr>
          <a:xfrm flipH="1">
            <a:off x="2535371" y="3304606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682592" y="3161608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92" y="3161608"/>
                <a:ext cx="491160" cy="399084"/>
              </a:xfrm>
              <a:prstGeom prst="rect">
                <a:avLst/>
              </a:prstGeom>
              <a:blipFill>
                <a:blip r:embed="rId4"/>
                <a:stretch>
                  <a:fillRect l="-7407" r="-864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536439" y="2064192"/>
                <a:ext cx="3732264" cy="780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represents the relation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39" y="2064192"/>
                <a:ext cx="3732264" cy="780342"/>
              </a:xfrm>
              <a:prstGeom prst="rect">
                <a:avLst/>
              </a:prstGeom>
              <a:blipFill>
                <a:blip r:embed="rId5"/>
                <a:stretch>
                  <a:fillRect l="-4902" t="-11719" b="-22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506207" y="3282332"/>
                <a:ext cx="373226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Find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07" y="3282332"/>
                <a:ext cx="3732264" cy="399084"/>
              </a:xfrm>
              <a:prstGeom prst="rect">
                <a:avLst/>
              </a:prstGeom>
              <a:blipFill>
                <a:blip r:embed="rId6"/>
                <a:stretch>
                  <a:fillRect l="-4902" t="-2121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734418" y="4163748"/>
                <a:ext cx="3345788" cy="1173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18" y="4163748"/>
                <a:ext cx="3345788" cy="1173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73484" y="5710906"/>
                <a:ext cx="5560786" cy="87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Then find the dimension reduction results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2400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84" y="5710906"/>
                <a:ext cx="5560786" cy="872675"/>
              </a:xfrm>
              <a:prstGeom prst="rect">
                <a:avLst/>
              </a:prstGeom>
              <a:blipFill>
                <a:blip r:embed="rId8"/>
                <a:stretch>
                  <a:fillRect l="-1754" t="-5594" b="-11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2" grpId="0" animBg="1"/>
      <p:bldP spid="25" grpId="0" animBg="1"/>
      <p:bldP spid="26" grpId="0" animBg="1"/>
      <p:bldP spid="34" grpId="0"/>
      <p:bldP spid="36" grpId="0"/>
      <p:bldP spid="37" grpId="0"/>
      <p:bldP spid="3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3.bp.blogspot.com/-mmFbFCG_vTg/VtREUHCIr7I/AAAAAAABWVQ/0_6yXIQ-EDo/s640/%25E5%259C%25A8%25E5%25A4%25A9%25E9%25A1%2598%25E5%2581%25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77800"/>
            <a:ext cx="5010150" cy="66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19075" y="5725418"/>
            <a:ext cx="348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http://feetsprint.blogspot.tw/2016/02/blog-post_29.html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2985" y="1452990"/>
                <a:ext cx="83865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85" y="1452990"/>
                <a:ext cx="838654" cy="473591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14187" y="4518127"/>
                <a:ext cx="57291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87" y="4518127"/>
                <a:ext cx="572913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845855" y="4518127"/>
                <a:ext cx="57291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55" y="4518127"/>
                <a:ext cx="572913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79279" y="1404424"/>
                <a:ext cx="1042727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79" y="1404424"/>
                <a:ext cx="1042727" cy="473591"/>
              </a:xfrm>
              <a:prstGeom prst="rect">
                <a:avLst/>
              </a:prstGeom>
              <a:blipFill>
                <a:blip r:embed="rId6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5372100" y="990491"/>
            <a:ext cx="0" cy="1232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384800" y="3751695"/>
            <a:ext cx="0" cy="2064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705225" y="1025214"/>
            <a:ext cx="0" cy="1232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17925" y="3786418"/>
            <a:ext cx="0" cy="2064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419390" y="3849956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28957" y="269326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623477" y="247555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890506" y="316498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52500" y="406767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36984" y="450130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637104" y="516496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164055" y="440083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708794" y="277479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242532" y="356519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642346" y="5234024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280432" y="53428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607797" y="3956202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97" y="3956202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2281" t="-158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79101" y="2961212"/>
                <a:ext cx="38260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01" y="2961212"/>
                <a:ext cx="382604" cy="381258"/>
              </a:xfrm>
              <a:prstGeom prst="rect">
                <a:avLst/>
              </a:prstGeom>
              <a:blipFill>
                <a:blip r:embed="rId3"/>
                <a:stretch>
                  <a:fillRect l="-9524" t="-4839" r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/>
          <p:cNvSpPr/>
          <p:nvPr/>
        </p:nvSpPr>
        <p:spPr>
          <a:xfrm>
            <a:off x="1803420" y="3077894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749898" y="4422603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155446" y="3469780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endCxn id="10" idx="1"/>
          </p:cNvCxnSpPr>
          <p:nvPr/>
        </p:nvCxnSpPr>
        <p:spPr>
          <a:xfrm>
            <a:off x="2042951" y="3354807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7"/>
          </p:cNvCxnSpPr>
          <p:nvPr/>
        </p:nvCxnSpPr>
        <p:spPr>
          <a:xfrm flipH="1">
            <a:off x="2022815" y="4045744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9" idx="2"/>
          </p:cNvCxnSpPr>
          <p:nvPr/>
        </p:nvCxnSpPr>
        <p:spPr>
          <a:xfrm flipH="1">
            <a:off x="2624271" y="3674049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771492" y="3531051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492" y="3531051"/>
                <a:ext cx="491160" cy="399084"/>
              </a:xfrm>
              <a:prstGeom prst="rect">
                <a:avLst/>
              </a:prstGeom>
              <a:blipFill>
                <a:blip r:embed="rId4"/>
                <a:stretch>
                  <a:fillRect l="-8750" r="-8750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 rot="7321228">
            <a:off x="6516597" y="3927940"/>
            <a:ext cx="217714" cy="2177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 rot="7321228">
            <a:off x="8109990" y="4024560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 rot="7321228">
            <a:off x="7122353" y="5171438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 rot="7321228">
            <a:off x="7377786" y="384271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 rot="7321228">
            <a:off x="7334761" y="2947583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 rot="7321228">
            <a:off x="6273147" y="308878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 rot="7321228">
            <a:off x="5286215" y="3415282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7321228">
            <a:off x="5654694" y="4267225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 rot="7321228">
            <a:off x="5656331" y="5301724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 rot="7321228">
            <a:off x="6321588" y="4776837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 rot="7321228">
            <a:off x="4998166" y="4193239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 rot="7321228">
            <a:off x="5828363" y="2733636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 rot="7321228">
            <a:off x="7290700" y="3755625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7321228">
            <a:off x="6178955" y="2997251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 rot="7321228">
            <a:off x="6241561" y="4694165"/>
            <a:ext cx="391886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endCxn id="31" idx="1"/>
          </p:cNvCxnSpPr>
          <p:nvPr/>
        </p:nvCxnSpPr>
        <p:spPr>
          <a:xfrm rot="7321228">
            <a:off x="6859044" y="3715454"/>
            <a:ext cx="408322" cy="527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36" idx="7"/>
          </p:cNvCxnSpPr>
          <p:nvPr/>
        </p:nvCxnSpPr>
        <p:spPr>
          <a:xfrm rot="7321228" flipH="1">
            <a:off x="6257214" y="3386404"/>
            <a:ext cx="465138" cy="487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0" idx="2"/>
          </p:cNvCxnSpPr>
          <p:nvPr/>
        </p:nvCxnSpPr>
        <p:spPr>
          <a:xfrm rot="7321228" flipH="1">
            <a:off x="6234378" y="4335365"/>
            <a:ext cx="618261" cy="2560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853369" y="4053026"/>
                <a:ext cx="49116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69" y="4053026"/>
                <a:ext cx="491160" cy="399084"/>
              </a:xfrm>
              <a:prstGeom prst="rect">
                <a:avLst/>
              </a:prstGeom>
              <a:blipFill>
                <a:blip r:embed="rId5"/>
                <a:stretch>
                  <a:fillRect l="-7407" r="-8642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408844" y="3369252"/>
                <a:ext cx="35663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44" y="3369252"/>
                <a:ext cx="356636" cy="381258"/>
              </a:xfrm>
              <a:prstGeom prst="rect">
                <a:avLst/>
              </a:prstGeom>
              <a:blipFill>
                <a:blip r:embed="rId6"/>
                <a:stretch>
                  <a:fillRect l="-10169" t="-4839" r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105523" y="3788341"/>
                <a:ext cx="332014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23" y="3788341"/>
                <a:ext cx="332014" cy="381258"/>
              </a:xfrm>
              <a:prstGeom prst="rect">
                <a:avLst/>
              </a:prstGeom>
              <a:blipFill>
                <a:blip r:embed="rId7"/>
                <a:stretch>
                  <a:fillRect l="-12963" r="-9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770203" y="5779496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Original Space</a:t>
            </a:r>
            <a:endParaRPr lang="zh-TW" altLang="en-US" sz="2800" b="1" i="1" u="sng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803521" y="5779496"/>
            <a:ext cx="360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New (Low-dim) Space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414299" y="1003093"/>
                <a:ext cx="3732264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Find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minimizing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9" y="1003093"/>
                <a:ext cx="3732264" cy="381258"/>
              </a:xfrm>
              <a:prstGeom prst="rect">
                <a:avLst/>
              </a:prstGeom>
              <a:blipFill>
                <a:blip r:embed="rId8"/>
                <a:stretch>
                  <a:fillRect l="-4902" t="-22581" b="-48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12969" y="1813390"/>
                <a:ext cx="373226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unchanged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9" y="1813390"/>
                <a:ext cx="3732264" cy="399084"/>
              </a:xfrm>
              <a:prstGeom prst="rect">
                <a:avLst/>
              </a:prstGeom>
              <a:blipFill>
                <a:blip r:embed="rId10"/>
                <a:stretch>
                  <a:fillRect t="-21212" b="-39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426055" y="1496756"/>
                <a:ext cx="3345788" cy="117365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55" y="1496756"/>
                <a:ext cx="3345788" cy="1173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56" grpId="0"/>
      <p:bldP spid="57" grpId="0"/>
      <p:bldP spid="58" grpId="0"/>
      <p:bldP spid="61" grpId="0"/>
      <p:bldP spid="6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825625"/>
            <a:ext cx="7115175" cy="4695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32000" y="704741"/>
            <a:ext cx="680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Lawrence K. Saul, Sam T. </a:t>
            </a:r>
            <a:r>
              <a:rPr lang="en-US" altLang="zh-TW" dirty="0" err="1"/>
              <a:t>Roweis</a:t>
            </a:r>
            <a:r>
              <a:rPr lang="en-US" altLang="zh-TW" dirty="0"/>
              <a:t>, “Think Globally, Fit Locally: Unsupervised Learning of Low Dimensional Manifolds”, JMLR,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3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pic>
        <p:nvPicPr>
          <p:cNvPr id="2050" name="Picture 2" descr="流形與測地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808"/>
            <a:ext cx="9063162" cy="29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03600" y="5860721"/>
            <a:ext cx="256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Construct the data points as a </a:t>
            </a:r>
            <a:r>
              <a:rPr lang="en-US" altLang="zh-TW" sz="2400" b="1" i="1" u="sng" dirty="0"/>
              <a:t>graph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4186" y="1786188"/>
            <a:ext cx="3199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Distance defined by graph approximate the distance on manifold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2542" y="2934222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10486" y="3025954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20972" y="3000982"/>
            <a:ext cx="3010486" cy="287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0" y="2681990"/>
            <a:ext cx="1847588" cy="18314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i="1" dirty="0"/>
                  <a:t>Review in semi-supervised learning</a:t>
                </a:r>
                <a:r>
                  <a:rPr lang="en-US" altLang="zh-TW" sz="24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probably the same.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00406" y="2752158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6" y="2752158"/>
                <a:ext cx="2315377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986058" y="2952949"/>
                <a:ext cx="626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58" y="2952949"/>
                <a:ext cx="626390" cy="369332"/>
              </a:xfrm>
              <a:prstGeom prst="rect">
                <a:avLst/>
              </a:prstGeom>
              <a:blipFill>
                <a:blip r:embed="rId5"/>
                <a:stretch>
                  <a:fillRect l="-9709" r="-87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915783" y="3532213"/>
            <a:ext cx="313243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 a regularization term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986058" y="2859291"/>
            <a:ext cx="62639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86509" y="4401916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09" y="4401916"/>
                <a:ext cx="1067856" cy="369332"/>
              </a:xfrm>
              <a:prstGeom prst="rect">
                <a:avLst/>
              </a:prstGeom>
              <a:blipFill>
                <a:blip r:embed="rId6"/>
                <a:stretch>
                  <a:fillRect l="-2857" r="-8000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49154" y="4169887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54" y="4169887"/>
                <a:ext cx="3298339" cy="953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702613" y="4988246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(R+U) x (R+U) matrix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52349" y="5543265"/>
            <a:ext cx="2483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 Laplacian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61109" y="6130176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09" y="6130176"/>
                <a:ext cx="1530997" cy="369332"/>
              </a:xfrm>
              <a:prstGeom prst="rect">
                <a:avLst/>
              </a:prstGeom>
              <a:blipFill>
                <a:blip r:embed="rId8"/>
                <a:stretch>
                  <a:fillRect l="-3984" r="-358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80" y="4569459"/>
            <a:ext cx="1847588" cy="199841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600406" y="5243419"/>
            <a:ext cx="287185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 evaluates how smooth your label is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782346" y="230190"/>
            <a:ext cx="3490601" cy="1487960"/>
            <a:chOff x="5782346" y="230190"/>
            <a:chExt cx="3490601" cy="1487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782346" y="764733"/>
                  <a:ext cx="860044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46" y="764733"/>
                  <a:ext cx="860044" cy="399084"/>
                </a:xfrm>
                <a:prstGeom prst="rect">
                  <a:avLst/>
                </a:prstGeom>
                <a:blipFill>
                  <a:blip r:embed="rId10"/>
                  <a:stretch>
                    <a:fillRect l="-4965" r="-2837" b="-242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大括弧 3"/>
            <p:cNvSpPr/>
            <p:nvPr/>
          </p:nvSpPr>
          <p:spPr>
            <a:xfrm>
              <a:off x="6748377" y="309550"/>
              <a:ext cx="211975" cy="13255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918462" y="1254660"/>
              <a:ext cx="368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   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09740" y="230190"/>
              <a:ext cx="1459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similarity   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371497" y="635944"/>
              <a:ext cx="1901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If connected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468244" y="1256485"/>
              <a:ext cx="155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otherwise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0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Eigenmaps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i="1" dirty="0"/>
                  <a:t>Dimension Reduction</a:t>
                </a:r>
                <a:r>
                  <a:rPr lang="en-US" altLang="zh-TW" sz="24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the close to each other.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852342" y="2739578"/>
                <a:ext cx="313149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42" y="2739578"/>
                <a:ext cx="3131498" cy="93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58287" y="5416150"/>
            <a:ext cx="543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Spectral clustering</a:t>
            </a:r>
            <a:r>
              <a:rPr lang="en-US" altLang="zh-TW" sz="2400" dirty="0"/>
              <a:t>: clustering on z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75132" y="3701700"/>
            <a:ext cx="200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Any problem?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94651" y="3677592"/>
                <a:ext cx="34798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sz="2400" dirty="0"/>
                  <a:t>?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51" y="3677592"/>
                <a:ext cx="3479800" cy="473591"/>
              </a:xfrm>
              <a:prstGeom prst="rect">
                <a:avLst/>
              </a:prstGeom>
              <a:blipFill>
                <a:blip r:embed="rId4"/>
                <a:stretch>
                  <a:fillRect l="-2627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924082" y="4279951"/>
            <a:ext cx="378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Giving some constraints to z: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8191" y="4887345"/>
            <a:ext cx="347980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 dim of z is M,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9602" y="4869349"/>
            <a:ext cx="347980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Span{z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, z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… </a:t>
            </a:r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N</a:t>
            </a:r>
            <a:r>
              <a:rPr lang="en-US" altLang="zh-TW" sz="2400" dirty="0"/>
              <a:t>} = R</a:t>
            </a:r>
            <a:r>
              <a:rPr lang="en-US" altLang="zh-TW" sz="2400" baseline="30000" dirty="0"/>
              <a:t>M</a:t>
            </a:r>
            <a:endParaRPr lang="zh-TW" altLang="en-US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920187" y="6057383"/>
            <a:ext cx="7854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Belkin, M., </a:t>
            </a:r>
            <a:r>
              <a:rPr lang="en-US" altLang="zh-TW" dirty="0" err="1"/>
              <a:t>Niyogi</a:t>
            </a:r>
            <a:r>
              <a:rPr lang="en-US" altLang="zh-TW" dirty="0"/>
              <a:t>, P. Laplacian eigenmaps and spectral techniques for embedding and clustering. </a:t>
            </a:r>
            <a:r>
              <a:rPr lang="en-US" altLang="zh-TW" i="1" dirty="0"/>
              <a:t>Advances in neural information processing systems</a:t>
            </a:r>
            <a:r>
              <a:rPr lang="en-US" altLang="zh-TW" dirty="0"/>
              <a:t> . 2002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1074</Words>
  <Application>Microsoft Office PowerPoint</Application>
  <PresentationFormat>如螢幕大小 (4:3)</PresentationFormat>
  <Paragraphs>103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Unsupervised Learning: Neighbor Embedding</vt:lpstr>
      <vt:lpstr>Manifold Learning</vt:lpstr>
      <vt:lpstr>Locally Linear Embedding (LLE)</vt:lpstr>
      <vt:lpstr>LLE</vt:lpstr>
      <vt:lpstr>LLE</vt:lpstr>
      <vt:lpstr>LLE</vt:lpstr>
      <vt:lpstr>Laplacian Eigenmaps</vt:lpstr>
      <vt:lpstr>Laplacian Eigenmaps</vt:lpstr>
      <vt:lpstr>Laplacian Eigenmaps</vt:lpstr>
      <vt:lpstr>T-distributed Stochastic Neighbor Embedding (t-SNE)</vt:lpstr>
      <vt:lpstr>t-SNE</vt:lpstr>
      <vt:lpstr>t-SNE –Similarity Measure </vt:lpstr>
      <vt:lpstr>t-SNE</vt:lpstr>
      <vt:lpstr>PowerPoint 簡報</vt:lpstr>
      <vt:lpstr>To learn more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Approach</dc:title>
  <dc:creator>Hung-yi Lee</dc:creator>
  <cp:lastModifiedBy>Hung-yi Lee</cp:lastModifiedBy>
  <cp:revision>28</cp:revision>
  <dcterms:created xsi:type="dcterms:W3CDTF">2016-11-30T01:24:11Z</dcterms:created>
  <dcterms:modified xsi:type="dcterms:W3CDTF">2016-12-01T14:32:18Z</dcterms:modified>
</cp:coreProperties>
</file>