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60" r:id="rId3"/>
    <p:sldId id="286" r:id="rId4"/>
    <p:sldId id="287" r:id="rId5"/>
    <p:sldId id="288" r:id="rId6"/>
    <p:sldId id="294" r:id="rId7"/>
    <p:sldId id="266" r:id="rId8"/>
    <p:sldId id="267" r:id="rId9"/>
    <p:sldId id="268" r:id="rId10"/>
    <p:sldId id="269" r:id="rId11"/>
    <p:sldId id="270" r:id="rId12"/>
    <p:sldId id="296" r:id="rId13"/>
    <p:sldId id="271" r:id="rId14"/>
    <p:sldId id="273" r:id="rId15"/>
    <p:sldId id="274" r:id="rId16"/>
    <p:sldId id="275" r:id="rId17"/>
    <p:sldId id="276" r:id="rId18"/>
    <p:sldId id="297" r:id="rId19"/>
    <p:sldId id="298" r:id="rId20"/>
    <p:sldId id="277" r:id="rId21"/>
    <p:sldId id="280" r:id="rId22"/>
    <p:sldId id="290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1" autoAdjust="0"/>
    <p:restoredTop sz="93530" autoAdjust="0"/>
  </p:normalViewPr>
  <p:slideViewPr>
    <p:cSldViewPr snapToGrid="0">
      <p:cViewPr varScale="1">
        <p:scale>
          <a:sx n="68" d="100"/>
          <a:sy n="68" d="100"/>
        </p:scale>
        <p:origin x="858" y="54"/>
      </p:cViewPr>
      <p:guideLst/>
    </p:cSldViewPr>
  </p:slideViewPr>
  <p:notesTextViewPr>
    <p:cViewPr>
      <p:scale>
        <a:sx n="1" d="1"/>
        <a:sy n="1" d="1"/>
      </p:scale>
      <p:origin x="0" y="-9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80069-F7FB-4AF8-B701-667BBB2E5619}" type="datetimeFigureOut">
              <a:rPr lang="zh-TW" altLang="en-US" smtClean="0"/>
              <a:t>2016/11/25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D567D-A5DD-4251-A01C-32DCB9462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05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itplus/article/details/37969519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itplus/article/details/37969519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Preparing the demo</a:t>
            </a:r>
          </a:p>
          <a:p>
            <a:endParaRPr lang="en-US" altLang="zh-TW" dirty="0"/>
          </a:p>
          <a:p>
            <a:r>
              <a:rPr lang="en-US" altLang="zh-TW" dirty="0"/>
              <a:t>Extra</a:t>
            </a:r>
            <a:r>
              <a:rPr lang="en-US" altLang="zh-TW" baseline="0" dirty="0"/>
              <a:t> topic:</a:t>
            </a:r>
          </a:p>
          <a:p>
            <a:r>
              <a:rPr lang="en-US" altLang="zh-TW" baseline="0" dirty="0"/>
              <a:t>	maybe I can talk about relation extraction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Rest:</a:t>
            </a:r>
          </a:p>
          <a:p>
            <a:r>
              <a:rPr lang="en-US" altLang="zh-TW" baseline="0" dirty="0"/>
              <a:t>	Paragraph vector</a:t>
            </a:r>
          </a:p>
          <a:p>
            <a:r>
              <a:rPr lang="en-US" altLang="zh-TW" baseline="0" dirty="0"/>
              <a:t>	Introducing document vector</a:t>
            </a:r>
          </a:p>
          <a:p>
            <a:r>
              <a:rPr lang="en-US" altLang="zh-TW" baseline="0" dirty="0"/>
              <a:t>	convolutional DSSM or parsing tree </a:t>
            </a:r>
          </a:p>
          <a:p>
            <a:r>
              <a:rPr lang="en-US" altLang="zh-TW" baseline="0" dirty="0"/>
              <a:t>	Introducing the whole representation</a:t>
            </a:r>
          </a:p>
          <a:p>
            <a:r>
              <a:rPr lang="en-US" altLang="zh-TW" baseline="0" dirty="0"/>
              <a:t>	 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Topic covered:</a:t>
            </a:r>
          </a:p>
          <a:p>
            <a:r>
              <a:rPr lang="en-US" altLang="zh-TW" baseline="0" dirty="0"/>
              <a:t>	Motivation: meaning representation</a:t>
            </a:r>
          </a:p>
          <a:p>
            <a:r>
              <a:rPr lang="en-US" altLang="zh-TW" baseline="0" dirty="0"/>
              <a:t>	Meaning of one word:    </a:t>
            </a:r>
          </a:p>
          <a:p>
            <a:r>
              <a:rPr lang="en-US" altLang="zh-TW" baseline="0" dirty="0"/>
              <a:t>		predict the next word</a:t>
            </a:r>
          </a:p>
          <a:p>
            <a:r>
              <a:rPr lang="en-US" altLang="zh-TW" baseline="0" dirty="0"/>
              <a:t>		structure </a:t>
            </a:r>
          </a:p>
          <a:p>
            <a:r>
              <a:rPr lang="en-US" altLang="zh-TW" baseline="0" dirty="0"/>
              <a:t>		How to train 1</a:t>
            </a:r>
          </a:p>
          <a:p>
            <a:r>
              <a:rPr lang="en-US" altLang="zh-TW" baseline="0" dirty="0"/>
              <a:t>		why? What we get (done)</a:t>
            </a:r>
          </a:p>
          <a:p>
            <a:r>
              <a:rPr lang="en-US" altLang="zh-TW" baseline="0" dirty="0"/>
              <a:t>		other structure 1</a:t>
            </a:r>
          </a:p>
          <a:p>
            <a:r>
              <a:rPr lang="en-US" altLang="zh-TW" baseline="0" dirty="0"/>
              <a:t>	Meaning of a sentence:</a:t>
            </a:r>
          </a:p>
          <a:p>
            <a:r>
              <a:rPr lang="en-US" altLang="zh-TW" baseline="0" dirty="0"/>
              <a:t>		Deep Semantic 1	</a:t>
            </a:r>
          </a:p>
          <a:p>
            <a:r>
              <a:rPr lang="en-US" altLang="zh-TW" baseline="0" dirty="0"/>
              <a:t>			+ convolution 1</a:t>
            </a:r>
          </a:p>
          <a:p>
            <a:r>
              <a:rPr lang="en-US" altLang="zh-TW" baseline="0" dirty="0"/>
              <a:t>		Paragraph Vector 1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Outlook: parsing, composition</a:t>
            </a:r>
          </a:p>
          <a:p>
            <a:r>
              <a:rPr lang="en-US" altLang="zh-TW" baseline="0" dirty="0"/>
              <a:t>	</a:t>
            </a:r>
          </a:p>
          <a:p>
            <a:r>
              <a:rPr lang="en-US" altLang="zh-TW" baseline="0" dirty="0"/>
              <a:t>	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46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http://140.112.21.35:2880/~tlkagk/Word2Vec/</a:t>
            </a: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肥宅 八嘎囧 本魯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魯夫 海賊王 鳴人 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魯蛇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loser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溫拿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魯蛇 窮 溫拿 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研究生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漫畫家</a:t>
            </a: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本魯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廢宅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好棒 好棒棒 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魯蛇 窮 溫拿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 地 溫拿 魯蛇 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 地 專業課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研究生 期刊 漫畫家 </a:t>
            </a: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找最相近詞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廢宅 本魯 宅宅 好棒 好棒棒 魯夫 李逍遙 御坂美琴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A:B = C:?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魯夫 海賊王 鳴人 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大學生 專題研究 忍者 忍術 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大學生 專題研究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漫畫家 作品 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 地 溫拿 魯蛇 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 地 營養學分 專業課 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忍者 查克拉 獵人 生命能量 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忍者 查克拉 魯夫 橡膠果實 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研究生 做實驗 漫畫家 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魯夫 海賊王 鳴人 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魯蛇 窮 溫拿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27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333333"/>
                </a:solidFill>
                <a:latin typeface="CMS"/>
              </a:rPr>
              <a:t>Intuitively, it feels a bit like the two languages have a similar ‘shape’ and that by forcing them to line up at different points, they overlap and other points get pulled into the right positions.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23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Deep walk</a:t>
            </a:r>
          </a:p>
          <a:p>
            <a:r>
              <a:rPr lang="en-US" altLang="zh-TW" dirty="0"/>
              <a:t>https://arxiv.org/pdf/1403.6652v2.pdf</a:t>
            </a:r>
          </a:p>
          <a:p>
            <a:r>
              <a:rPr lang="en-US" altLang="zh-TW" dirty="0">
                <a:hlinkClick r:id="rId3"/>
              </a:rPr>
              <a:t>word2vec </a:t>
            </a:r>
            <a:r>
              <a:rPr lang="zh-TW" altLang="en-US" dirty="0">
                <a:hlinkClick r:id="rId3"/>
              </a:rPr>
              <a:t>中的數學原理詳解（一）目錄和前言</a:t>
            </a:r>
            <a:endParaRPr lang="en-US" altLang="zh-TW" dirty="0"/>
          </a:p>
          <a:p>
            <a:r>
              <a:rPr lang="zh-TW" altLang="en-US" dirty="0"/>
              <a:t>http://blog.csdn.net/itplus/article/details/37969519</a:t>
            </a:r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http://colah.github.io/posts/2014-07-NLP-RNNs-Representations/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059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</a:t>
            </a:r>
            <a:r>
              <a:rPr lang="en-US" altLang="zh-TW" baseline="0" dirty="0"/>
              <a:t> meaning of word is ambiguous</a:t>
            </a:r>
          </a:p>
          <a:p>
            <a:r>
              <a:rPr lang="en-US" altLang="zh-TW" baseline="0" dirty="0"/>
              <a:t>It can be easy for a document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820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r>
              <a:rPr lang="en-US" altLang="zh-TW" baseline="0" dirty="0"/>
              <a:t> is another approach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qeruy</a:t>
            </a:r>
            <a:r>
              <a:rPr lang="en-US" altLang="zh-TW" dirty="0"/>
              <a:t> not always have the common</a:t>
            </a:r>
            <a:r>
              <a:rPr lang="en-US" altLang="zh-TW" baseline="0" dirty="0"/>
              <a:t> word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9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傳染病 </a:t>
            </a:r>
            <a:r>
              <a:rPr lang="en-US" altLang="zh-TW" sz="1200" dirty="0"/>
              <a:t>infection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32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word2vec </a:t>
            </a:r>
            <a:r>
              <a:rPr lang="zh-TW" altLang="en-US" dirty="0">
                <a:hlinkClick r:id="rId3"/>
              </a:rPr>
              <a:t>中的數學原理詳解（一）目錄和前言</a:t>
            </a:r>
            <a:endParaRPr lang="en-US" altLang="zh-TW" dirty="0"/>
          </a:p>
          <a:p>
            <a:r>
              <a:rPr lang="zh-TW" altLang="en-US" dirty="0"/>
              <a:t>http://blog.csdn.net/itplus/article/details/37969519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6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Note that we only consider one input</a:t>
            </a:r>
            <a:r>
              <a:rPr lang="en-US" altLang="zh-TW" baseline="0" dirty="0"/>
              <a:t> word, we only consider wi-1</a:t>
            </a:r>
          </a:p>
          <a:p>
            <a:r>
              <a:rPr lang="en-US" altLang="zh-TW" baseline="0" dirty="0"/>
              <a:t>We will consider multiple word</a:t>
            </a:r>
          </a:p>
          <a:p>
            <a:r>
              <a:rPr lang="en-US" altLang="zh-TW" baseline="0" dirty="0"/>
              <a:t>The structured is a little different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242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man is known by the company he keeps.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觀其友知其人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Why the word vectors can probably capture the meaning of the words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11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Should I</a:t>
            </a:r>
            <a:r>
              <a:rPr lang="zh-TW" altLang="en-US" baseline="0" dirty="0"/>
              <a:t> </a:t>
            </a:r>
            <a:r>
              <a:rPr lang="en-US" altLang="zh-TW" baseline="0" dirty="0"/>
              <a:t>describe it more clearly?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232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Should I</a:t>
            </a:r>
            <a:r>
              <a:rPr lang="zh-TW" altLang="en-US" baseline="0" dirty="0"/>
              <a:t> </a:t>
            </a:r>
            <a:r>
              <a:rPr lang="en-US" altLang="zh-TW" baseline="0" dirty="0"/>
              <a:t>describe it more clearly?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Can consider longer history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88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have talk about this</a:t>
            </a:r>
            <a:r>
              <a:rPr lang="en-US" altLang="zh-TW" baseline="0" dirty="0"/>
              <a:t> concept in RNN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Should I</a:t>
            </a:r>
            <a:r>
              <a:rPr lang="zh-TW" altLang="en-US" baseline="0" dirty="0"/>
              <a:t> </a:t>
            </a:r>
            <a:r>
              <a:rPr lang="en-US" altLang="zh-TW" baseline="0" dirty="0"/>
              <a:t>describe it more clearly?</a:t>
            </a:r>
          </a:p>
          <a:p>
            <a:r>
              <a:rPr lang="en-US" altLang="zh-TW" baseline="0" dirty="0"/>
              <a:t>You can also do avg.</a:t>
            </a:r>
          </a:p>
          <a:p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Pointer concept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120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What can it do?</a:t>
            </a:r>
            <a:r>
              <a:rPr lang="zh-TW" altLang="en-US" dirty="0"/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Application?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73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can it happen</a:t>
            </a:r>
          </a:p>
          <a:p>
            <a:r>
              <a:rPr lang="en-US" altLang="zh-TW" dirty="0"/>
              <a:t>How to explain 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60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Hierarchy is not mentioned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19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2016/11/25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40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2016/11/25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2016/11/25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2016/11/25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91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2016/11/25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39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2016/11/25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42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2016/11/25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53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2016/11/25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5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2016/11/25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9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2016/11/25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6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2016/11/25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2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2377-0DAD-4D3F-B09B-60B759F30EA2}" type="datetimeFigureOut">
              <a:rPr lang="zh-TW" altLang="en-US" smtClean="0"/>
              <a:t>2016/11/25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2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projects/glov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4657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Unsupervised Learning:</a:t>
            </a:r>
            <a:br>
              <a:rPr lang="en-US" altLang="zh-TW" sz="4800" dirty="0"/>
            </a:br>
            <a:r>
              <a:rPr lang="en-US" altLang="zh-TW" sz="4800" dirty="0"/>
              <a:t>Word Embedding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744332"/>
            <a:ext cx="6858000" cy="1655762"/>
          </a:xfrm>
        </p:spPr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57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– Sharing Parameters</a:t>
            </a:r>
            <a:endParaRPr lang="zh-TW" altLang="en-US" dirty="0"/>
          </a:p>
        </p:txBody>
      </p:sp>
      <p:sp>
        <p:nvSpPr>
          <p:cNvPr id="4" name="左大括弧 3"/>
          <p:cNvSpPr/>
          <p:nvPr/>
        </p:nvSpPr>
        <p:spPr>
          <a:xfrm flipH="1">
            <a:off x="6140294" y="1744846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5330320" y="1912977"/>
            <a:ext cx="814717" cy="1798775"/>
            <a:chOff x="5825704" y="3393791"/>
            <a:chExt cx="814717" cy="1798775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3384176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86078" y="1969922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1-of-N encoding</a:t>
            </a:r>
          </a:p>
          <a:p>
            <a:pPr marL="0" lvl="1" algn="ctr"/>
            <a:r>
              <a:rPr lang="en-US" altLang="zh-TW" sz="2400" dirty="0"/>
              <a:t>of the word w</a:t>
            </a:r>
            <a:r>
              <a:rPr lang="en-US" altLang="zh-TW" sz="2400" baseline="-25000" dirty="0"/>
              <a:t>i-2</a:t>
            </a:r>
            <a:r>
              <a:rPr lang="en-US" altLang="zh-TW" sz="2400" dirty="0"/>
              <a:t> </a:t>
            </a:r>
            <a:endParaRPr lang="en-US" altLang="zh-TW" sz="2400" baseline="-25000" dirty="0"/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972049" y="2550695"/>
            <a:ext cx="2271549" cy="589643"/>
            <a:chOff x="-1776073" y="4521305"/>
            <a:chExt cx="3548019" cy="920986"/>
          </a:xfrm>
        </p:grpSpPr>
        <p:sp>
          <p:nvSpPr>
            <p:cNvPr id="15" name="矩形 14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8446" y="4521305"/>
              <a:ext cx="133350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1893805" y="2143872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868263" y="1676359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884881" y="259708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501216" y="2177870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3096023" y="2516524"/>
            <a:ext cx="1722178" cy="593606"/>
            <a:chOff x="-1776072" y="4515117"/>
            <a:chExt cx="2689936" cy="927175"/>
          </a:xfrm>
        </p:grpSpPr>
        <p:sp>
          <p:nvSpPr>
            <p:cNvPr id="25" name="矩形 24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-419636" y="4515117"/>
              <a:ext cx="133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3460543" y="1732191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3452185" y="2159105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245918" y="4423873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1-of-N encoding</a:t>
            </a:r>
          </a:p>
          <a:p>
            <a:pPr marL="0" lvl="1" algn="ctr"/>
            <a:r>
              <a:rPr lang="en-US" altLang="zh-TW" sz="2400" dirty="0"/>
              <a:t>of the word w</a:t>
            </a:r>
            <a:r>
              <a:rPr lang="en-US" altLang="zh-TW" sz="2400" baseline="-25000" dirty="0"/>
              <a:t>i-1</a:t>
            </a:r>
            <a:r>
              <a:rPr lang="en-US" altLang="zh-TW" sz="2400" dirty="0"/>
              <a:t> </a:t>
            </a:r>
            <a:endParaRPr lang="en-US" altLang="zh-TW" sz="2400" baseline="-25000" dirty="0"/>
          </a:p>
        </p:txBody>
      </p:sp>
      <p:grpSp>
        <p:nvGrpSpPr>
          <p:cNvPr id="39" name="群組 38"/>
          <p:cNvGrpSpPr/>
          <p:nvPr/>
        </p:nvGrpSpPr>
        <p:grpSpPr>
          <a:xfrm rot="5400000">
            <a:off x="931889" y="5004646"/>
            <a:ext cx="2271549" cy="589643"/>
            <a:chOff x="-1776073" y="4521305"/>
            <a:chExt cx="3548019" cy="920986"/>
          </a:xfrm>
        </p:grpSpPr>
        <p:sp>
          <p:nvSpPr>
            <p:cNvPr id="40" name="矩形 39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438446" y="4521305"/>
              <a:ext cx="133350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1853645" y="459782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828103" y="4130310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844721" y="5051034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601917" y="5251856"/>
            <a:ext cx="546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weight matrix </a:t>
            </a:r>
            <a:r>
              <a:rPr lang="en-US" altLang="zh-TW" sz="2400" b="1" dirty="0"/>
              <a:t>W</a:t>
            </a:r>
            <a:r>
              <a:rPr lang="en-US" altLang="zh-TW" sz="2400" b="1" baseline="-25000" dirty="0"/>
              <a:t>1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W</a:t>
            </a:r>
            <a:r>
              <a:rPr lang="en-US" altLang="zh-TW" sz="2400" b="1" baseline="-25000" dirty="0"/>
              <a:t>2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are both |Z|X|V| matrices.</a:t>
            </a:r>
            <a:endParaRPr lang="zh-TW" altLang="en-US" sz="2400" baseline="-25000" dirty="0"/>
          </a:p>
        </p:txBody>
      </p:sp>
      <p:sp>
        <p:nvSpPr>
          <p:cNvPr id="49" name="向右箭號 48"/>
          <p:cNvSpPr/>
          <p:nvPr/>
        </p:nvSpPr>
        <p:spPr>
          <a:xfrm>
            <a:off x="2432951" y="2735362"/>
            <a:ext cx="790006" cy="52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rot="19183574">
            <a:off x="2509296" y="4870068"/>
            <a:ext cx="790006" cy="52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1964675" y="3494903"/>
            <a:ext cx="68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dirty="0"/>
              <a:t>x</a:t>
            </a:r>
            <a:r>
              <a:rPr lang="en-US" altLang="zh-TW" sz="2400" b="1" baseline="-25000" dirty="0"/>
              <a:t>i-2</a:t>
            </a:r>
            <a:r>
              <a:rPr lang="en-US" altLang="zh-TW" sz="2400" b="1" dirty="0"/>
              <a:t> </a:t>
            </a:r>
            <a:endParaRPr lang="en-US" altLang="zh-TW" sz="2400" b="1" baseline="-25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964675" y="5938907"/>
            <a:ext cx="68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dirty="0"/>
              <a:t>x</a:t>
            </a:r>
            <a:r>
              <a:rPr lang="en-US" altLang="zh-TW" sz="2400" b="1" baseline="-25000" dirty="0"/>
              <a:t>i-1</a:t>
            </a:r>
            <a:r>
              <a:rPr lang="en-US" altLang="zh-TW" sz="2400" b="1" dirty="0"/>
              <a:t> </a:t>
            </a:r>
            <a:endParaRPr lang="en-US" altLang="zh-TW" sz="2400" b="1" baseline="-25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554032" y="3998933"/>
            <a:ext cx="497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The length of </a:t>
            </a:r>
            <a:r>
              <a:rPr lang="en-US" altLang="zh-TW" sz="2400" b="1" dirty="0"/>
              <a:t>x</a:t>
            </a:r>
            <a:r>
              <a:rPr lang="en-US" altLang="zh-TW" sz="2400" b="1" baseline="-25000" dirty="0"/>
              <a:t>i-1 </a:t>
            </a:r>
            <a:r>
              <a:rPr lang="en-US" altLang="zh-TW" sz="2400" dirty="0"/>
              <a:t>and</a:t>
            </a:r>
            <a:r>
              <a:rPr lang="en-US" altLang="zh-TW" sz="2400" b="1" dirty="0"/>
              <a:t> x</a:t>
            </a:r>
            <a:r>
              <a:rPr lang="en-US" altLang="zh-TW" sz="2400" b="1" baseline="-25000" dirty="0"/>
              <a:t>i-2 </a:t>
            </a:r>
            <a:r>
              <a:rPr lang="en-US" altLang="zh-TW" sz="2400" dirty="0"/>
              <a:t>are both |V|.</a:t>
            </a:r>
            <a:endParaRPr lang="en-US" altLang="zh-TW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308905" y="3224924"/>
            <a:ext cx="68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dirty="0"/>
              <a:t>z</a:t>
            </a:r>
            <a:endParaRPr lang="en-US" altLang="zh-TW" sz="2400" b="1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478651" y="2206056"/>
            <a:ext cx="68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800" b="1" dirty="0"/>
              <a:t>W</a:t>
            </a:r>
            <a:r>
              <a:rPr lang="en-US" altLang="zh-TW" sz="2800" b="1" baseline="-25000" dirty="0"/>
              <a:t>1</a:t>
            </a:r>
            <a:r>
              <a:rPr lang="en-US" altLang="zh-TW" sz="2800" b="1" dirty="0"/>
              <a:t> </a:t>
            </a:r>
            <a:endParaRPr lang="en-US" altLang="zh-TW" sz="2800" b="1" baseline="-25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485304" y="4361142"/>
            <a:ext cx="68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800" b="1" dirty="0"/>
              <a:t>W</a:t>
            </a:r>
            <a:r>
              <a:rPr lang="en-US" altLang="zh-TW" sz="2800" b="1" baseline="-25000" dirty="0"/>
              <a:t>2</a:t>
            </a:r>
            <a:r>
              <a:rPr lang="en-US" altLang="zh-TW" sz="2800" b="1" dirty="0"/>
              <a:t> </a:t>
            </a:r>
            <a:endParaRPr lang="en-US" altLang="zh-TW" sz="2800" b="1" baseline="-25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3536082" y="4415896"/>
            <a:ext cx="295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The length of </a:t>
            </a:r>
            <a:r>
              <a:rPr lang="en-US" altLang="zh-TW" sz="2400" b="1" dirty="0"/>
              <a:t>z</a:t>
            </a:r>
            <a:r>
              <a:rPr lang="en-US" altLang="zh-TW" sz="2400" b="1" baseline="-25000" dirty="0"/>
              <a:t> </a:t>
            </a:r>
            <a:r>
              <a:rPr lang="en-US" altLang="zh-TW" sz="2400" dirty="0"/>
              <a:t>is |Z|.</a:t>
            </a:r>
            <a:endParaRPr lang="en-US" altLang="zh-TW" sz="2400" baseline="-250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396873" y="4827321"/>
            <a:ext cx="295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dirty="0"/>
              <a:t>z</a:t>
            </a:r>
            <a:r>
              <a:rPr lang="en-US" altLang="zh-TW" sz="2400" b="1" baseline="-25000" dirty="0"/>
              <a:t> </a:t>
            </a:r>
            <a:r>
              <a:rPr lang="en-US" altLang="zh-TW" sz="2400" dirty="0"/>
              <a:t>= </a:t>
            </a:r>
            <a:r>
              <a:rPr lang="en-US" altLang="zh-TW" sz="2400" b="1" dirty="0"/>
              <a:t>W</a:t>
            </a:r>
            <a:r>
              <a:rPr lang="en-US" altLang="zh-TW" sz="2400" b="1" baseline="-25000" dirty="0"/>
              <a:t>1</a:t>
            </a:r>
            <a:r>
              <a:rPr lang="en-US" altLang="zh-TW" sz="2400" b="1" dirty="0"/>
              <a:t> x</a:t>
            </a:r>
            <a:r>
              <a:rPr lang="en-US" altLang="zh-TW" sz="2400" b="1" baseline="-25000" dirty="0"/>
              <a:t>i-2</a:t>
            </a:r>
            <a:r>
              <a:rPr lang="en-US" altLang="zh-TW" sz="2400" dirty="0"/>
              <a:t> +</a:t>
            </a:r>
            <a:r>
              <a:rPr lang="en-US" altLang="zh-TW" sz="2400" b="1" dirty="0"/>
              <a:t> W</a:t>
            </a:r>
            <a:r>
              <a:rPr lang="en-US" altLang="zh-TW" sz="2400" b="1" baseline="-25000" dirty="0"/>
              <a:t>2</a:t>
            </a:r>
            <a:r>
              <a:rPr lang="en-US" altLang="zh-TW" sz="2400" b="1" dirty="0"/>
              <a:t> x</a:t>
            </a:r>
            <a:r>
              <a:rPr lang="en-US" altLang="zh-TW" sz="2400" b="1" baseline="-25000" dirty="0"/>
              <a:t>i-1</a:t>
            </a:r>
            <a:r>
              <a:rPr lang="en-US" altLang="zh-TW" sz="2400" dirty="0"/>
              <a:t> </a:t>
            </a:r>
            <a:endParaRPr lang="en-US" altLang="zh-TW" sz="2400" baseline="-25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495519" y="6077783"/>
            <a:ext cx="150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baseline="-25000" dirty="0"/>
              <a:t> </a:t>
            </a:r>
            <a:r>
              <a:rPr lang="en-US" altLang="zh-TW" sz="2400" b="1" dirty="0"/>
              <a:t>W</a:t>
            </a:r>
            <a:r>
              <a:rPr lang="en-US" altLang="zh-TW" sz="2400" b="1" baseline="-25000" dirty="0"/>
              <a:t>1</a:t>
            </a:r>
            <a:r>
              <a:rPr lang="en-US" altLang="zh-TW" sz="2400" b="1" dirty="0"/>
              <a:t> = W</a:t>
            </a:r>
            <a:r>
              <a:rPr lang="en-US" altLang="zh-TW" sz="2400" b="1" baseline="-25000" dirty="0"/>
              <a:t>2</a:t>
            </a:r>
            <a:endParaRPr lang="en-US" altLang="zh-TW" sz="2400" baseline="-250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801528" y="6065615"/>
            <a:ext cx="295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dirty="0"/>
              <a:t>z</a:t>
            </a:r>
            <a:r>
              <a:rPr lang="en-US" altLang="zh-TW" sz="2400" b="1" baseline="-25000" dirty="0"/>
              <a:t> </a:t>
            </a:r>
            <a:r>
              <a:rPr lang="en-US" altLang="zh-TW" sz="2400" dirty="0"/>
              <a:t>= </a:t>
            </a:r>
            <a:r>
              <a:rPr lang="en-US" altLang="zh-TW" sz="2400" b="1" dirty="0">
                <a:solidFill>
                  <a:srgbClr val="0000FF"/>
                </a:solidFill>
              </a:rPr>
              <a:t>W</a:t>
            </a:r>
            <a:r>
              <a:rPr lang="zh-TW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x</a:t>
            </a:r>
            <a:r>
              <a:rPr lang="en-US" altLang="zh-TW" sz="2400" b="1" baseline="-25000" dirty="0"/>
              <a:t>i-2</a:t>
            </a:r>
            <a:r>
              <a:rPr lang="en-US" altLang="zh-TW" sz="2400" dirty="0"/>
              <a:t> +</a:t>
            </a:r>
            <a:r>
              <a:rPr lang="en-US" altLang="zh-TW" sz="2400" b="1" dirty="0"/>
              <a:t> x</a:t>
            </a:r>
            <a:r>
              <a:rPr lang="en-US" altLang="zh-TW" sz="2400" b="1" baseline="-25000" dirty="0"/>
              <a:t>i-1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) </a:t>
            </a:r>
            <a:endParaRPr lang="en-US" altLang="zh-TW" sz="2400" baseline="-25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694887" y="6085523"/>
            <a:ext cx="88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baseline="-25000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</a:rPr>
              <a:t>= W</a:t>
            </a:r>
            <a:endParaRPr lang="en-US" altLang="zh-TW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5612548" y="6131500"/>
            <a:ext cx="467628" cy="3697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9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 animBg="1"/>
      <p:bldP spid="51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54" grpId="0"/>
      <p:bldP spid="61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– Sharing Parameters</a:t>
            </a:r>
            <a:endParaRPr lang="zh-TW" altLang="en-US" dirty="0"/>
          </a:p>
        </p:txBody>
      </p:sp>
      <p:sp>
        <p:nvSpPr>
          <p:cNvPr id="4" name="左大括弧 3"/>
          <p:cNvSpPr/>
          <p:nvPr/>
        </p:nvSpPr>
        <p:spPr>
          <a:xfrm flipH="1">
            <a:off x="6140294" y="1744846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5330320" y="1912977"/>
            <a:ext cx="814717" cy="1798775"/>
            <a:chOff x="5825704" y="3393791"/>
            <a:chExt cx="814717" cy="1798775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3384176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86078" y="1969922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1-of-N encoding</a:t>
            </a:r>
          </a:p>
          <a:p>
            <a:pPr marL="0" lvl="1" algn="ctr"/>
            <a:r>
              <a:rPr lang="en-US" altLang="zh-TW" sz="2400" dirty="0"/>
              <a:t>of the word w</a:t>
            </a:r>
            <a:r>
              <a:rPr lang="en-US" altLang="zh-TW" sz="2400" baseline="-25000" dirty="0"/>
              <a:t>i-2</a:t>
            </a:r>
            <a:r>
              <a:rPr lang="en-US" altLang="zh-TW" sz="2400" dirty="0"/>
              <a:t> </a:t>
            </a:r>
            <a:endParaRPr lang="en-US" altLang="zh-TW" sz="2400" baseline="-25000" dirty="0"/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972049" y="2550695"/>
            <a:ext cx="2271549" cy="589643"/>
            <a:chOff x="-1776073" y="4521305"/>
            <a:chExt cx="3548019" cy="920986"/>
          </a:xfrm>
        </p:grpSpPr>
        <p:sp>
          <p:nvSpPr>
            <p:cNvPr id="15" name="矩形 14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8446" y="4521305"/>
              <a:ext cx="133350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1893805" y="2143872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868263" y="1676359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884881" y="259708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501216" y="2177870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3096023" y="2516524"/>
            <a:ext cx="1722178" cy="593606"/>
            <a:chOff x="-1776072" y="4515117"/>
            <a:chExt cx="2689936" cy="927175"/>
          </a:xfrm>
        </p:grpSpPr>
        <p:sp>
          <p:nvSpPr>
            <p:cNvPr id="25" name="矩形 24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-419636" y="4515117"/>
              <a:ext cx="133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3460543" y="1732191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3452185" y="2159105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245918" y="4423873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1-of-N encoding</a:t>
            </a:r>
          </a:p>
          <a:p>
            <a:pPr marL="0" lvl="1" algn="ctr"/>
            <a:r>
              <a:rPr lang="en-US" altLang="zh-TW" sz="2400" dirty="0"/>
              <a:t>of the word w</a:t>
            </a:r>
            <a:r>
              <a:rPr lang="en-US" altLang="zh-TW" sz="2400" baseline="-25000" dirty="0"/>
              <a:t>i-1</a:t>
            </a:r>
            <a:r>
              <a:rPr lang="en-US" altLang="zh-TW" sz="2400" dirty="0"/>
              <a:t> </a:t>
            </a:r>
            <a:endParaRPr lang="en-US" altLang="zh-TW" sz="2400" baseline="-25000" dirty="0"/>
          </a:p>
        </p:txBody>
      </p:sp>
      <p:grpSp>
        <p:nvGrpSpPr>
          <p:cNvPr id="39" name="群組 38"/>
          <p:cNvGrpSpPr/>
          <p:nvPr/>
        </p:nvGrpSpPr>
        <p:grpSpPr>
          <a:xfrm rot="5400000">
            <a:off x="931889" y="5004646"/>
            <a:ext cx="2271549" cy="589643"/>
            <a:chOff x="-1776073" y="4521305"/>
            <a:chExt cx="3548019" cy="920986"/>
          </a:xfrm>
        </p:grpSpPr>
        <p:sp>
          <p:nvSpPr>
            <p:cNvPr id="40" name="矩形 39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438446" y="4521305"/>
              <a:ext cx="133350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1853645" y="459782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828103" y="4130310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844721" y="5051034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cxnSp>
        <p:nvCxnSpPr>
          <p:cNvPr id="53" name="直線單箭頭接點 52"/>
          <p:cNvCxnSpPr>
            <a:stCxn id="21" idx="3"/>
            <a:endCxn id="30" idx="0"/>
          </p:cNvCxnSpPr>
          <p:nvPr/>
        </p:nvCxnSpPr>
        <p:spPr>
          <a:xfrm>
            <a:off x="2260405" y="1907192"/>
            <a:ext cx="1466941" cy="25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29" idx="2"/>
          </p:cNvCxnSpPr>
          <p:nvPr/>
        </p:nvCxnSpPr>
        <p:spPr>
          <a:xfrm flipV="1">
            <a:off x="2170751" y="2193856"/>
            <a:ext cx="1564953" cy="223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2438554" y="1894890"/>
            <a:ext cx="81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471236" y="3539582"/>
            <a:ext cx="81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j</a:t>
            </a:r>
            <a:endParaRPr lang="zh-TW" altLang="en-US" sz="2400" baseline="-25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216341" y="4477891"/>
            <a:ext cx="513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j</a:t>
            </a:r>
            <a:r>
              <a:rPr lang="en-US" altLang="zh-TW" sz="2400" dirty="0"/>
              <a:t> the same initialization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086424" y="5002402"/>
                <a:ext cx="2214902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24" y="5002402"/>
                <a:ext cx="2214902" cy="7646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083639" y="5865344"/>
                <a:ext cx="2214516" cy="806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639" y="5865344"/>
                <a:ext cx="2214516" cy="8065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6298155" y="4987064"/>
                <a:ext cx="1016047" cy="806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155" y="4987064"/>
                <a:ext cx="1016047" cy="8065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298155" y="5913565"/>
                <a:ext cx="1016176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155" y="5913565"/>
                <a:ext cx="1016176" cy="7646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3216341" y="4009475"/>
            <a:ext cx="513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make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r>
              <a:rPr lang="en-US" altLang="zh-TW" sz="2400" baseline="-25000" dirty="0"/>
              <a:t>  </a:t>
            </a:r>
            <a:r>
              <a:rPr lang="en-US" altLang="zh-TW" sz="2400" dirty="0"/>
              <a:t>equal to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j</a:t>
            </a:r>
            <a:endParaRPr lang="zh-TW" altLang="en-US" sz="2400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5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  <p:bldP spid="31" grpId="0"/>
      <p:bldP spid="32" grpId="0"/>
      <p:bldP spid="57" grpId="0"/>
      <p:bldP spid="59" grpId="0"/>
      <p:bldP spid="63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r>
              <a:rPr lang="en-US" altLang="zh-TW" dirty="0"/>
              <a:t>– Training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81271" y="2007506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潮水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684794" y="2720152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退了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52216" y="3548856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退了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520862" y="426117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/>
              <a:t>就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11504" y="5123101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/>
              <a:t>就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689181" y="587439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知道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38853" y="3020694"/>
            <a:ext cx="346252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潮水  退了  就  知道  誰 </a:t>
            </a:r>
            <a:r>
              <a:rPr lang="en-US" altLang="zh-TW" sz="2400" dirty="0"/>
              <a:t>…</a:t>
            </a:r>
          </a:p>
          <a:p>
            <a:r>
              <a:rPr lang="zh-TW" altLang="en-US" sz="2400" dirty="0"/>
              <a:t>不爽    不要    買 </a:t>
            </a:r>
            <a:r>
              <a:rPr lang="en-US" altLang="zh-TW" sz="2400" dirty="0"/>
              <a:t>…</a:t>
            </a:r>
          </a:p>
          <a:p>
            <a:r>
              <a:rPr lang="zh-TW" altLang="en-US" sz="2400" dirty="0"/>
              <a:t>公道價   八萬   一 </a:t>
            </a:r>
            <a:r>
              <a:rPr lang="en-US" altLang="zh-TW" sz="2400" dirty="0"/>
              <a:t>…</a:t>
            </a:r>
          </a:p>
          <a:p>
            <a:r>
              <a:rPr lang="en-US" altLang="zh-TW" sz="2400" dirty="0"/>
              <a:t>………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252165" y="1996138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 rot="5400000">
            <a:off x="4480146" y="2069180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4480146" y="2795092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4480145" y="3650426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4480145" y="4376338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480145" y="5210152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4480145" y="5936064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272699" y="3555156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272698" y="5158509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175115" y="237559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就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8175115" y="3940302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知道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178656" y="5524728"/>
            <a:ext cx="883308" cy="4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誰</a:t>
            </a:r>
          </a:p>
        </p:txBody>
      </p:sp>
      <p:sp>
        <p:nvSpPr>
          <p:cNvPr id="28" name="矩形 27"/>
          <p:cNvSpPr/>
          <p:nvPr/>
        </p:nvSpPr>
        <p:spPr>
          <a:xfrm rot="5400000">
            <a:off x="7777147" y="2485782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7797878" y="4046485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7797878" y="5608883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6972479" y="2484086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 rot="5400000">
            <a:off x="6972479" y="4046484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 rot="5400000">
            <a:off x="6972479" y="5608882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72372" y="5158509"/>
            <a:ext cx="2175934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Minimizing cross entropy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4809041" y="22397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809041" y="2921338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809041" y="3870154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4809041" y="4598574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809041" y="53739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809041" y="608067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677376" y="259989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6677376" y="418182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6677376" y="574935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7370447" y="2612214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7370447" y="4185353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7370447" y="5749357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6879" y="2538596"/>
            <a:ext cx="1740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Collect data: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51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/>
          <p:cNvSpPr txBox="1"/>
          <p:nvPr/>
        </p:nvSpPr>
        <p:spPr>
          <a:xfrm>
            <a:off x="-1744" y="4889879"/>
            <a:ext cx="42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 </a:t>
            </a:r>
            <a:r>
              <a:rPr lang="en-US" altLang="zh-TW" sz="2800" b="1" dirty="0">
                <a:solidFill>
                  <a:srgbClr val="FF0000"/>
                </a:solidFill>
              </a:rPr>
              <a:t>____   </a:t>
            </a:r>
            <a:r>
              <a:rPr lang="en-US" altLang="zh-TW" sz="2800" dirty="0"/>
              <a:t> </a:t>
            </a:r>
            <a:r>
              <a:rPr lang="en-US" altLang="zh-TW" sz="2800" dirty="0" err="1"/>
              <a:t>w</a:t>
            </a:r>
            <a:r>
              <a:rPr lang="en-US" altLang="zh-TW" sz="2800" baseline="-25000" dirty="0" err="1"/>
              <a:t>i</a:t>
            </a:r>
            <a:r>
              <a:rPr lang="en-US" altLang="zh-TW" sz="2800" dirty="0"/>
              <a:t>    </a:t>
            </a:r>
            <a:r>
              <a:rPr lang="en-US" altLang="zh-TW" sz="2800" b="1" dirty="0">
                <a:solidFill>
                  <a:srgbClr val="FF0000"/>
                </a:solidFill>
              </a:rPr>
              <a:t>____</a:t>
            </a:r>
            <a:r>
              <a:rPr lang="en-US" altLang="zh-TW" sz="2800" dirty="0"/>
              <a:t> ……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br>
              <a:rPr lang="en-US" altLang="zh-TW" dirty="0"/>
            </a:br>
            <a:r>
              <a:rPr lang="en-US" altLang="zh-TW" dirty="0"/>
              <a:t>– Various Architectures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Continuous bag </a:t>
            </a:r>
            <a:r>
              <a:rPr lang="en-US" altLang="zh-TW" dirty="0"/>
              <a:t>of word</a:t>
            </a:r>
            <a:r>
              <a:rPr lang="zh-TW" altLang="en-US" dirty="0"/>
              <a:t> </a:t>
            </a:r>
            <a:r>
              <a:rPr lang="en-US" altLang="zh-TW" dirty="0"/>
              <a:t>(CBOW)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Skip-gram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114" y="2708379"/>
            <a:ext cx="42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 w</a:t>
            </a:r>
            <a:r>
              <a:rPr lang="en-US" altLang="zh-TW" sz="2800" baseline="-25000" dirty="0"/>
              <a:t>i-1</a:t>
            </a:r>
            <a:r>
              <a:rPr lang="en-US" altLang="zh-TW" sz="2800" dirty="0"/>
              <a:t>   </a:t>
            </a:r>
            <a:r>
              <a:rPr lang="en-US" altLang="zh-TW" sz="2800" b="1" dirty="0">
                <a:solidFill>
                  <a:srgbClr val="FF0000"/>
                </a:solidFill>
              </a:rPr>
              <a:t>____</a:t>
            </a:r>
            <a:r>
              <a:rPr lang="en-US" altLang="zh-TW" sz="2800" dirty="0"/>
              <a:t>   w</a:t>
            </a:r>
            <a:r>
              <a:rPr lang="en-US" altLang="zh-TW" sz="2800" baseline="-25000" dirty="0"/>
              <a:t>i+1</a:t>
            </a:r>
            <a:r>
              <a:rPr lang="en-US" altLang="zh-TW" sz="2800" dirty="0"/>
              <a:t> ……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981939" y="3226133"/>
            <a:ext cx="5783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手繪多邊形 5"/>
          <p:cNvSpPr/>
          <p:nvPr/>
        </p:nvSpPr>
        <p:spPr>
          <a:xfrm>
            <a:off x="1348314" y="3270900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695125" y="3226133"/>
            <a:ext cx="5783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 flipH="1">
            <a:off x="2180264" y="3270900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379559" y="2619990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 rot="5400000">
            <a:off x="4463733" y="2691126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 rot="5400000">
            <a:off x="4463733" y="3417038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 rot="5400000">
            <a:off x="7904541" y="3109634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 rot="5400000">
            <a:off x="7099873" y="3107938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4936435" y="286363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4936435" y="3545190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6804770" y="3223743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7497841" y="3236066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248839" y="2992910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41453" y="2543104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25636" y="3295804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i+1</a:t>
            </a:r>
            <a:endParaRPr lang="zh-TW" altLang="en-US" sz="2400" baseline="-25000" dirty="0"/>
          </a:p>
        </p:txBody>
      </p:sp>
      <p:sp>
        <p:nvSpPr>
          <p:cNvPr id="40" name="手繪多邊形 39"/>
          <p:cNvSpPr/>
          <p:nvPr/>
        </p:nvSpPr>
        <p:spPr>
          <a:xfrm rot="985370" flipH="1">
            <a:off x="1199675" y="5361968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/>
          <p:nvPr/>
        </p:nvCxnSpPr>
        <p:spPr>
          <a:xfrm>
            <a:off x="1907464" y="5405243"/>
            <a:ext cx="45206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 41"/>
          <p:cNvSpPr/>
          <p:nvPr/>
        </p:nvSpPr>
        <p:spPr>
          <a:xfrm rot="20766849">
            <a:off x="2278859" y="5399581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360701" y="4801490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 rot="5400000">
            <a:off x="4444875" y="5244104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7941365" y="4936672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7096548" y="4949512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4917577" y="541660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6801445" y="506531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7534665" y="5063104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8285663" y="4819948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922595" y="5096082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66" name="矩形 65"/>
          <p:cNvSpPr/>
          <p:nvPr/>
        </p:nvSpPr>
        <p:spPr>
          <a:xfrm rot="5400000">
            <a:off x="7094675" y="5634281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/>
          <p:cNvCxnSpPr/>
          <p:nvPr/>
        </p:nvCxnSpPr>
        <p:spPr>
          <a:xfrm>
            <a:off x="6799572" y="5750086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 rot="5400000">
            <a:off x="7941364" y="5634281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7534664" y="5760713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8285662" y="5517557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i+1</a:t>
            </a:r>
            <a:endParaRPr lang="zh-TW" altLang="en-US" sz="2400" baseline="-25000" dirty="0"/>
          </a:p>
        </p:txBody>
      </p:sp>
      <p:sp>
        <p:nvSpPr>
          <p:cNvPr id="10" name="矩形 9"/>
          <p:cNvSpPr/>
          <p:nvPr/>
        </p:nvSpPr>
        <p:spPr>
          <a:xfrm>
            <a:off x="3042628" y="3951940"/>
            <a:ext cx="607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solidFill>
                  <a:srgbClr val="333333"/>
                </a:solidFill>
                <a:latin typeface="Georgia" panose="02040502050405020303" pitchFamily="18" charset="0"/>
              </a:rPr>
              <a:t>predicting the word given its context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146139" y="6141280"/>
            <a:ext cx="5875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solidFill>
                  <a:srgbClr val="333333"/>
                </a:solidFill>
                <a:latin typeface="Georgia" panose="02040502050405020303" pitchFamily="18" charset="0"/>
              </a:rPr>
              <a:t>predicting the context given a word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471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/>
      <p:bldP spid="6" grpId="0" animBg="1"/>
      <p:bldP spid="9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7" grpId="0"/>
      <p:bldP spid="55" grpId="0"/>
      <p:bldP spid="56" grpId="0"/>
      <p:bldP spid="40" grpId="0" animBg="1"/>
      <p:bldP spid="42" grpId="0" animBg="1"/>
      <p:bldP spid="43" grpId="0" animBg="1"/>
      <p:bldP spid="44" grpId="0" animBg="1"/>
      <p:bldP spid="57" grpId="0" animBg="1"/>
      <p:bldP spid="58" grpId="0" animBg="1"/>
      <p:bldP spid="63" grpId="0"/>
      <p:bldP spid="64" grpId="0"/>
      <p:bldP spid="66" grpId="0" animBg="1"/>
      <p:bldP spid="68" grpId="0" animBg="1"/>
      <p:bldP spid="70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0" y="1857123"/>
            <a:ext cx="5026573" cy="39553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34" y="1917309"/>
            <a:ext cx="3848100" cy="3771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60294" y="6148053"/>
            <a:ext cx="6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Source: http://www.slideshare.net/hustwj/cikm-keynotenov2014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2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87935" y="5715298"/>
            <a:ext cx="87681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Fu,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Ruiji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et al. "Learning semantic hierarchies via word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embeddings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."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52th Annual Meeting of the Association for Computational Linguistics: Long Papers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Vol. 1. 2014.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9039041" cy="373783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6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Characteristics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Solving analogies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85989" y="2395804"/>
                <a:ext cx="5777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h𝑜𝑡𝑡𝑒𝑟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𝑏𝑖𝑔𝑔𝑒𝑟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𝑏𝑖𝑔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89" y="2395804"/>
                <a:ext cx="57779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67239" y="2833531"/>
                <a:ext cx="6641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𝑅𝑜𝑚𝑒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𝐼𝑡𝑎𝑙𝑦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𝐵𝑒𝑟𝑙𝑖𝑛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𝐺𝑒𝑟𝑚𝑎𝑛𝑦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39" y="2833531"/>
                <a:ext cx="664149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5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67239" y="3263597"/>
                <a:ext cx="5896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𝑘𝑖𝑛𝑔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𝑞𝑢𝑒𝑒𝑛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𝑢𝑛𝑐𝑙𝑒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𝑎𝑢𝑛𝑡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39" y="3263597"/>
                <a:ext cx="589674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2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2144111" y="4674114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Rome : Italy = Berlin : 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879570" y="1388825"/>
                <a:ext cx="488731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𝐺𝑒𝑟𝑚𝑎𝑛𝑦</m:t>
                          </m:r>
                        </m:e>
                      </m:d>
                    </m:oMath>
                  </m:oMathPara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𝐵𝑒𝑟𝑙𝑖𝑛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𝑅𝑜𝑚𝑒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𝐼𝑡𝑎𝑙𝑦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70" y="1388825"/>
                <a:ext cx="4887310" cy="738664"/>
              </a:xfrm>
              <a:prstGeom prst="rect">
                <a:avLst/>
              </a:prstGeom>
              <a:blipFill>
                <a:blip r:embed="rId6"/>
                <a:stretch>
                  <a:fillRect b="-16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667239" y="5332270"/>
                <a:ext cx="61627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Compute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𝐵𝑒𝑟𝑙𝑖𝑛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𝑅𝑜𝑚𝑒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𝐼𝑡𝑎𝑙𝑦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39" y="5332270"/>
                <a:ext cx="616275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67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720002" y="5715298"/>
            <a:ext cx="520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Find the word w with the closest V(w)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2837793" y="5701602"/>
            <a:ext cx="460743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Model used in demo is provided by </a:t>
            </a:r>
            <a:r>
              <a:rPr lang="zh-TW" altLang="en-US" dirty="0"/>
              <a:t>陳仰德</a:t>
            </a:r>
            <a:endParaRPr lang="en-US" altLang="zh-TW" dirty="0"/>
          </a:p>
          <a:p>
            <a:pPr lvl="1"/>
            <a:r>
              <a:rPr lang="en-US" altLang="zh-TW" sz="2800" dirty="0"/>
              <a:t>Part of the project done by</a:t>
            </a:r>
            <a:r>
              <a:rPr lang="zh-TW" altLang="en-US" sz="2800" dirty="0"/>
              <a:t> 陳仰德、林資偉</a:t>
            </a:r>
            <a:endParaRPr lang="en-US" altLang="zh-TW" sz="2800" dirty="0"/>
          </a:p>
          <a:p>
            <a:pPr lvl="1"/>
            <a:r>
              <a:rPr lang="en-US" altLang="zh-TW" sz="2800" dirty="0"/>
              <a:t>TA:</a:t>
            </a:r>
            <a:r>
              <a:rPr lang="zh-TW" altLang="en-US" sz="2800" dirty="0"/>
              <a:t> 劉元銘</a:t>
            </a:r>
            <a:endParaRPr lang="en-US" altLang="zh-TW" sz="2800" dirty="0"/>
          </a:p>
          <a:p>
            <a:pPr lvl="1"/>
            <a:r>
              <a:rPr lang="en-US" altLang="zh-TW" sz="2800" dirty="0"/>
              <a:t>Training data is from PTT (collected by </a:t>
            </a:r>
            <a:r>
              <a:rPr lang="zh-TW" altLang="en-US" sz="2800" dirty="0"/>
              <a:t>葉青峰</a:t>
            </a:r>
            <a:r>
              <a:rPr lang="en-US" altLang="zh-TW" sz="2800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991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Multi-lingual Embedding </a:t>
            </a:r>
            <a:endParaRPr lang="zh-TW" altLang="en-US" dirty="0"/>
          </a:p>
        </p:txBody>
      </p:sp>
      <p:pic>
        <p:nvPicPr>
          <p:cNvPr id="1026" name="Picture 2" descr="http://colah.github.io/posts/2014-07-NLP-RNNs-Representations/img/Socher-BillingualTS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94" y="1443945"/>
            <a:ext cx="6215612" cy="46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28650" y="6128468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Bilingual Word </a:t>
            </a:r>
            <a:r>
              <a:rPr lang="en-US" altLang="zh-TW" dirty="0" err="1">
                <a:solidFill>
                  <a:srgbClr val="333333"/>
                </a:solidFill>
                <a:latin typeface="Helvetica Neue"/>
              </a:rPr>
              <a:t>Embeddings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 for Phrase-Based Machine Translation, Will Zou, Richard </a:t>
            </a:r>
            <a:r>
              <a:rPr lang="en-US" altLang="zh-TW" dirty="0" err="1">
                <a:solidFill>
                  <a:srgbClr val="333333"/>
                </a:solidFill>
                <a:latin typeface="Helvetica Neue"/>
              </a:rPr>
              <a:t>Socher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, Daniel </a:t>
            </a:r>
            <a:r>
              <a:rPr lang="en-US" altLang="zh-TW" dirty="0" err="1">
                <a:solidFill>
                  <a:srgbClr val="333333"/>
                </a:solidFill>
                <a:latin typeface="Helvetica Neue"/>
              </a:rPr>
              <a:t>Cer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 and Christopher Manning, EMNLP, 2013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09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lah.github.io/posts/2014-07-NLP-RNNs-Representations/img/Socher-ImageClassManifo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81758"/>
            <a:ext cx="8403771" cy="554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857829" y="1553029"/>
            <a:ext cx="3701142" cy="333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6695621" y="2764971"/>
            <a:ext cx="2187122" cy="1582057"/>
            <a:chOff x="6695621" y="2764971"/>
            <a:chExt cx="2187122" cy="1582057"/>
          </a:xfrm>
        </p:grpSpPr>
        <p:sp>
          <p:nvSpPr>
            <p:cNvPr id="6" name="矩形 5"/>
            <p:cNvSpPr/>
            <p:nvPr/>
          </p:nvSpPr>
          <p:spPr>
            <a:xfrm>
              <a:off x="7181850" y="2764971"/>
              <a:ext cx="1700893" cy="1226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695621" y="3860800"/>
              <a:ext cx="1700893" cy="486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80785" y="735764"/>
            <a:ext cx="81044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Lucida Grande"/>
              </a:rPr>
              <a:t>Richard </a:t>
            </a:r>
            <a:r>
              <a:rPr lang="en-US" altLang="zh-TW" dirty="0" err="1">
                <a:latin typeface="Lucida Grande"/>
              </a:rPr>
              <a:t>Socher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Milind </a:t>
            </a:r>
            <a:r>
              <a:rPr lang="en-US" altLang="zh-TW" dirty="0" err="1">
                <a:latin typeface="Lucida Grande"/>
              </a:rPr>
              <a:t>Ganjoo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 err="1">
                <a:latin typeface="Lucida Grande"/>
              </a:rPr>
              <a:t>Hamsa</a:t>
            </a:r>
            <a:r>
              <a:rPr lang="en-US" altLang="zh-TW" dirty="0">
                <a:latin typeface="Lucida Grande"/>
              </a:rPr>
              <a:t> Sridhar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Osbert Bastani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Christopher D. Manning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Andrew Y. Ng, </a:t>
            </a:r>
            <a:r>
              <a:rPr lang="en-US" altLang="zh-TW" dirty="0"/>
              <a:t>Zero-Shot Learning Through Cross-Modal Transfer, NIPS, 2013</a:t>
            </a:r>
          </a:p>
        </p:txBody>
      </p:sp>
      <p:sp>
        <p:nvSpPr>
          <p:cNvPr id="9" name="矩形 8"/>
          <p:cNvSpPr/>
          <p:nvPr/>
        </p:nvSpPr>
        <p:spPr>
          <a:xfrm>
            <a:off x="200741" y="949"/>
            <a:ext cx="46297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Multi-domain Embedding 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26669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>
            <a:off x="4627775" y="3713784"/>
            <a:ext cx="4255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4935843" y="761830"/>
            <a:ext cx="0" cy="3192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6963480" y="181071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195770" y="208089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389342" y="1863615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793165" y="1314045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07916" y="2150915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65376" y="1499697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rabbit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5135085" y="2238604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226728" y="2068947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jump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5322939" y="1891651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414582" y="1721994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run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7007916" y="3224869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115449" y="3043140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7180535" y="2887565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288068" y="2658538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tree</a:t>
            </a:r>
            <a:endParaRPr lang="zh-TW" altLang="en-US" sz="24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312775" y="938715"/>
            <a:ext cx="4716059" cy="2876642"/>
            <a:chOff x="308851" y="3133421"/>
            <a:chExt cx="4716059" cy="2876642"/>
          </a:xfrm>
        </p:grpSpPr>
        <p:sp>
          <p:nvSpPr>
            <p:cNvPr id="24" name="文字方塊 23"/>
            <p:cNvSpPr txBox="1"/>
            <p:nvPr/>
          </p:nvSpPr>
          <p:spPr>
            <a:xfrm>
              <a:off x="822286" y="3133421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apple = [ 1   0   0   0   0]</a:t>
              </a:r>
              <a:endParaRPr lang="zh-TW" altLang="en-US" sz="2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68780" y="3719862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bag    = [ 0   1   0   0   0]</a:t>
              </a:r>
              <a:endParaRPr lang="zh-TW" altLang="en-US" sz="2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1771" y="4321716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    = [ 0   0   1   0   0]</a:t>
              </a:r>
              <a:endParaRPr lang="zh-TW" altLang="en-US" sz="24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46273" y="4928525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   = [ 0   0   0   1   0]</a:t>
              </a:r>
              <a:endParaRPr lang="zh-TW" altLang="en-US" sz="24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08851" y="5548398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elephant   = [ 0   0   0   0   1]</a:t>
              </a:r>
              <a:endParaRPr lang="zh-TW" altLang="en-US" sz="24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1087713" y="234687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1-of-N Encoding</a:t>
            </a:r>
            <a:endParaRPr lang="zh-TW" altLang="en-US" sz="2800" b="1" i="1" u="sng" dirty="0"/>
          </a:p>
        </p:txBody>
      </p:sp>
      <p:sp>
        <p:nvSpPr>
          <p:cNvPr id="34" name="矩形 33"/>
          <p:cNvSpPr/>
          <p:nvPr/>
        </p:nvSpPr>
        <p:spPr>
          <a:xfrm>
            <a:off x="5478895" y="196307"/>
            <a:ext cx="2755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Word Embedding</a:t>
            </a:r>
            <a:endParaRPr lang="zh-TW" altLang="en-US" sz="2800" b="1" i="1" u="sng" dirty="0"/>
          </a:p>
        </p:txBody>
      </p:sp>
      <p:sp>
        <p:nvSpPr>
          <p:cNvPr id="52" name="流程圖: 磁碟 51"/>
          <p:cNvSpPr/>
          <p:nvPr/>
        </p:nvSpPr>
        <p:spPr>
          <a:xfrm>
            <a:off x="3832735" y="5078962"/>
            <a:ext cx="1770743" cy="146594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磁碟 52"/>
          <p:cNvSpPr/>
          <p:nvPr/>
        </p:nvSpPr>
        <p:spPr>
          <a:xfrm>
            <a:off x="5825814" y="5107296"/>
            <a:ext cx="1770743" cy="146594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5922776" y="5528605"/>
            <a:ext cx="118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905632" y="5949914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tree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6711186" y="5902790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apple</a:t>
            </a:r>
            <a:endParaRPr lang="zh-TW" altLang="en-US" sz="2400" dirty="0"/>
          </a:p>
        </p:txBody>
      </p:sp>
      <p:grpSp>
        <p:nvGrpSpPr>
          <p:cNvPr id="70" name="群組 69"/>
          <p:cNvGrpSpPr/>
          <p:nvPr/>
        </p:nvGrpSpPr>
        <p:grpSpPr>
          <a:xfrm>
            <a:off x="1619309" y="5078962"/>
            <a:ext cx="2184398" cy="1465943"/>
            <a:chOff x="894520" y="5067085"/>
            <a:chExt cx="2184398" cy="1465943"/>
          </a:xfrm>
        </p:grpSpPr>
        <p:sp>
          <p:nvSpPr>
            <p:cNvPr id="51" name="流程圖: 磁碟 50"/>
            <p:cNvSpPr/>
            <p:nvPr/>
          </p:nvSpPr>
          <p:spPr>
            <a:xfrm>
              <a:off x="1086831" y="5067085"/>
              <a:ext cx="1770743" cy="146594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1529518" y="5569225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101348" y="5862581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cat </a:t>
              </a:r>
              <a:endParaRPr lang="zh-TW" altLang="en-US" sz="2400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1783520" y="5996139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bird</a:t>
              </a:r>
              <a:endParaRPr lang="zh-TW" altLang="en-US" sz="2400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894520" y="5069947"/>
              <a:ext cx="21843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class 1</a:t>
              </a:r>
              <a:endParaRPr lang="zh-TW" altLang="en-US" sz="2400" b="1" dirty="0"/>
            </a:p>
          </p:txBody>
        </p:sp>
      </p:grpSp>
      <p:sp>
        <p:nvSpPr>
          <p:cNvPr id="61" name="文字方塊 60"/>
          <p:cNvSpPr txBox="1"/>
          <p:nvPr/>
        </p:nvSpPr>
        <p:spPr>
          <a:xfrm>
            <a:off x="3774679" y="5080563"/>
            <a:ext cx="190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Class 2</a:t>
            </a:r>
            <a:endParaRPr lang="zh-TW" altLang="en-US" sz="24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005720" y="5107295"/>
            <a:ext cx="144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Class 3</a:t>
            </a:r>
            <a:endParaRPr lang="zh-TW" altLang="en-US" sz="2400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523975" y="5490343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774689" y="5753351"/>
            <a:ext cx="132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jumped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606993" y="6008701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walk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476940" y="4486383"/>
            <a:ext cx="1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Word Class</a:t>
            </a:r>
            <a:endParaRPr lang="zh-TW" altLang="en-US" sz="2800" b="1" i="1" u="sng" dirty="0"/>
          </a:p>
        </p:txBody>
      </p:sp>
      <p:sp>
        <p:nvSpPr>
          <p:cNvPr id="71" name="箭號: 向右 70"/>
          <p:cNvSpPr/>
          <p:nvPr/>
        </p:nvSpPr>
        <p:spPr>
          <a:xfrm rot="2918447">
            <a:off x="3131128" y="4057146"/>
            <a:ext cx="781050" cy="711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箭號: 向右 71"/>
          <p:cNvSpPr/>
          <p:nvPr/>
        </p:nvSpPr>
        <p:spPr>
          <a:xfrm rot="18681553" flipV="1">
            <a:off x="5392803" y="4024030"/>
            <a:ext cx="781050" cy="711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69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33" grpId="0"/>
      <p:bldP spid="34" grpId="0"/>
      <p:bldP spid="52" grpId="0" animBg="1"/>
      <p:bldP spid="53" grpId="0" animBg="1"/>
      <p:bldP spid="57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9" grpId="0"/>
      <p:bldP spid="71" grpId="0" animBg="1"/>
      <p:bldP spid="7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Document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word sequences with different lengths → the vector with the same length</a:t>
            </a:r>
          </a:p>
          <a:p>
            <a:pPr lvl="1"/>
            <a:r>
              <a:rPr lang="en-US" altLang="zh-TW" dirty="0"/>
              <a:t>The vector representing the  meaning of the word sequence</a:t>
            </a:r>
          </a:p>
          <a:p>
            <a:pPr lvl="1"/>
            <a:r>
              <a:rPr lang="en-US" altLang="zh-TW" dirty="0"/>
              <a:t>A word sequence can be a document or a paragraph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146682" y="4151562"/>
            <a:ext cx="588258" cy="2160337"/>
            <a:chOff x="5708302" y="4391724"/>
            <a:chExt cx="588258" cy="2160337"/>
          </a:xfrm>
        </p:grpSpPr>
        <p:grpSp>
          <p:nvGrpSpPr>
            <p:cNvPr id="7" name="群組 6"/>
            <p:cNvGrpSpPr/>
            <p:nvPr/>
          </p:nvGrpSpPr>
          <p:grpSpPr>
            <a:xfrm rot="5400000">
              <a:off x="4922262" y="5177764"/>
              <a:ext cx="2160337" cy="588258"/>
              <a:chOff x="-1776072" y="4523472"/>
              <a:chExt cx="3374313" cy="91882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-1776072" y="4732676"/>
                <a:ext cx="2784185" cy="709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-16712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-96644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64741" y="4523472"/>
                <a:ext cx="1333500" cy="81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/>
                  <a:t>…</a:t>
                </a:r>
                <a:endParaRPr lang="zh-TW" altLang="en-US" sz="2800" b="1" dirty="0"/>
              </a:p>
            </p:txBody>
          </p:sp>
        </p:grpSp>
        <p:sp>
          <p:nvSpPr>
            <p:cNvPr id="12" name="橢圓 11"/>
            <p:cNvSpPr/>
            <p:nvPr/>
          </p:nvSpPr>
          <p:spPr>
            <a:xfrm rot="5400000">
              <a:off x="5789104" y="5354358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向右箭號 14"/>
          <p:cNvSpPr/>
          <p:nvPr/>
        </p:nvSpPr>
        <p:spPr>
          <a:xfrm>
            <a:off x="4492381" y="4546183"/>
            <a:ext cx="1292772" cy="7882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441778" y="4257326"/>
            <a:ext cx="3143030" cy="1644878"/>
            <a:chOff x="903690" y="4257326"/>
            <a:chExt cx="3143030" cy="164487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9384" y="4257326"/>
              <a:ext cx="862727" cy="889098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903690" y="5532872"/>
              <a:ext cx="314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(a document or paragraph)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147339" y="5145766"/>
              <a:ext cx="2563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word sequence</a:t>
              </a:r>
              <a:endParaRPr lang="zh-TW" altLang="en-US" sz="2400" dirty="0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8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Semantic Embedding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444" y="1860242"/>
            <a:ext cx="4069014" cy="3093216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 rot="5400000">
            <a:off x="2207731" y="4096443"/>
            <a:ext cx="367299" cy="2256207"/>
            <a:chOff x="3640000" y="2523406"/>
            <a:chExt cx="454318" cy="2790736"/>
          </a:xfrm>
        </p:grpSpPr>
        <p:grpSp>
          <p:nvGrpSpPr>
            <p:cNvPr id="11" name="群組 10"/>
            <p:cNvGrpSpPr/>
            <p:nvPr/>
          </p:nvGrpSpPr>
          <p:grpSpPr>
            <a:xfrm>
              <a:off x="3640000" y="2523406"/>
              <a:ext cx="454318" cy="2790736"/>
              <a:chOff x="5573899" y="1757770"/>
              <a:chExt cx="454318" cy="2790736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5573899" y="1757770"/>
                <a:ext cx="454318" cy="2790736"/>
                <a:chOff x="5720499" y="4355530"/>
                <a:chExt cx="454318" cy="2790736"/>
              </a:xfrm>
            </p:grpSpPr>
            <p:grpSp>
              <p:nvGrpSpPr>
                <p:cNvPr id="22" name="群組 21"/>
                <p:cNvGrpSpPr/>
                <p:nvPr/>
              </p:nvGrpSpPr>
              <p:grpSpPr>
                <a:xfrm rot="5400000">
                  <a:off x="4552290" y="5523739"/>
                  <a:ext cx="2790736" cy="454318"/>
                  <a:chOff x="-1832607" y="4713636"/>
                  <a:chExt cx="4358958" cy="709617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-1832607" y="4713636"/>
                    <a:ext cx="4358958" cy="70961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" name="橢圓 24"/>
                  <p:cNvSpPr/>
                  <p:nvPr/>
                </p:nvSpPr>
                <p:spPr>
                  <a:xfrm>
                    <a:off x="-1671298" y="4820782"/>
                    <a:ext cx="495300" cy="495300"/>
                  </a:xfrm>
                  <a:prstGeom prst="ellips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" name="橢圓 25"/>
                  <p:cNvSpPr/>
                  <p:nvPr/>
                </p:nvSpPr>
                <p:spPr>
                  <a:xfrm>
                    <a:off x="-966448" y="4820782"/>
                    <a:ext cx="495300" cy="495300"/>
                  </a:xfrm>
                  <a:prstGeom prst="ellips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23" name="橢圓 22"/>
                <p:cNvSpPr/>
                <p:nvPr/>
              </p:nvSpPr>
              <p:spPr>
                <a:xfrm rot="5400000">
                  <a:off x="5789104" y="5354358"/>
                  <a:ext cx="317106" cy="317107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0" name="橢圓 19"/>
              <p:cNvSpPr/>
              <p:nvPr/>
            </p:nvSpPr>
            <p:spPr>
              <a:xfrm rot="5400000">
                <a:off x="5642504" y="3213561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 rot="5400000">
                <a:off x="5649614" y="3672267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橢圓 15"/>
            <p:cNvSpPr/>
            <p:nvPr/>
          </p:nvSpPr>
          <p:spPr>
            <a:xfrm rot="5400000">
              <a:off x="3720703" y="4881218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1480026" y="4328769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494356" y="3628863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480026" y="2941723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2000527" y="2137738"/>
            <a:ext cx="753990" cy="331076"/>
            <a:chOff x="1953308" y="2350103"/>
            <a:chExt cx="753990" cy="331076"/>
          </a:xfrm>
        </p:grpSpPr>
        <p:sp>
          <p:nvSpPr>
            <p:cNvPr id="42" name="矩形 41"/>
            <p:cNvSpPr/>
            <p:nvPr/>
          </p:nvSpPr>
          <p:spPr>
            <a:xfrm>
              <a:off x="1953308" y="2350103"/>
              <a:ext cx="753990" cy="3310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 rot="10800000">
              <a:off x="2422355" y="2379330"/>
              <a:ext cx="256368" cy="25636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 rot="10800000">
              <a:off x="2057523" y="2379330"/>
              <a:ext cx="256368" cy="25636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2887517" y="1873727"/>
            <a:ext cx="859097" cy="859097"/>
            <a:chOff x="2653360" y="1711830"/>
            <a:chExt cx="859097" cy="859097"/>
          </a:xfrm>
        </p:grpSpPr>
        <p:cxnSp>
          <p:nvCxnSpPr>
            <p:cNvPr id="48" name="直線單箭頭接點 47"/>
            <p:cNvCxnSpPr/>
            <p:nvPr/>
          </p:nvCxnSpPr>
          <p:spPr>
            <a:xfrm>
              <a:off x="2653360" y="2133600"/>
              <a:ext cx="8590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rot="16200000">
              <a:off x="2653360" y="2141379"/>
              <a:ext cx="8590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向右箭號 50"/>
          <p:cNvSpPr/>
          <p:nvPr/>
        </p:nvSpPr>
        <p:spPr>
          <a:xfrm rot="20320554">
            <a:off x="3316101" y="2089318"/>
            <a:ext cx="435429" cy="1526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 flipV="1">
            <a:off x="2081843" y="5450538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下箭號 52"/>
          <p:cNvSpPr/>
          <p:nvPr/>
        </p:nvSpPr>
        <p:spPr>
          <a:xfrm flipV="1">
            <a:off x="2076523" y="4579417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 flipV="1">
            <a:off x="2086162" y="3879904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下箭號 54"/>
          <p:cNvSpPr/>
          <p:nvPr/>
        </p:nvSpPr>
        <p:spPr>
          <a:xfrm flipV="1">
            <a:off x="2083318" y="3166135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 flipV="1">
            <a:off x="2092989" y="2470234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1466709" y="5806346"/>
            <a:ext cx="190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Bag-of-word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94220" y="50317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Reference: Hinton, Geoffrey E., and </a:t>
            </a:r>
            <a:r>
              <a:rPr lang="en-US" altLang="zh-TW" dirty="0" err="1"/>
              <a:t>Ruslan</a:t>
            </a:r>
            <a:r>
              <a:rPr lang="en-US" altLang="zh-TW" dirty="0"/>
              <a:t> R. </a:t>
            </a:r>
            <a:r>
              <a:rPr lang="en-US" altLang="zh-TW" dirty="0" err="1"/>
              <a:t>Salakhutdinov</a:t>
            </a:r>
            <a:r>
              <a:rPr lang="en-US" altLang="zh-TW" dirty="0"/>
              <a:t>. "Reducing the dimensionality of data with neural networks." </a:t>
            </a:r>
            <a:r>
              <a:rPr lang="en-US" altLang="zh-TW" i="1" dirty="0"/>
              <a:t>Science</a:t>
            </a:r>
            <a:r>
              <a:rPr lang="en-US" altLang="zh-TW" dirty="0"/>
              <a:t> 313.5786 (2006): 504-507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838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Bag of Word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understand the meaning of a word sequence, the order of the words can not be ignored.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6402" y="3164114"/>
            <a:ext cx="6096000" cy="5370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white blood cells destroying an infection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06402" y="5314478"/>
            <a:ext cx="6096000" cy="5370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an infection destroying white blood cells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44161" y="4221232"/>
            <a:ext cx="447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exactly the same bag-of-word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6945088" y="3164114"/>
            <a:ext cx="1705428" cy="537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positive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6945088" y="5314478"/>
            <a:ext cx="1705428" cy="5370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negative</a:t>
            </a:r>
            <a:endParaRPr lang="zh-TW" altLang="en-US" sz="2800" dirty="0"/>
          </a:p>
        </p:txBody>
      </p:sp>
      <p:sp>
        <p:nvSpPr>
          <p:cNvPr id="10" name="向右箭號 9"/>
          <p:cNvSpPr/>
          <p:nvPr/>
        </p:nvSpPr>
        <p:spPr>
          <a:xfrm>
            <a:off x="6502402" y="3154217"/>
            <a:ext cx="442686" cy="636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6502402" y="5264542"/>
            <a:ext cx="442686" cy="636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809922" y="4005788"/>
            <a:ext cx="19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different</a:t>
            </a:r>
          </a:p>
          <a:p>
            <a:pPr algn="ctr"/>
            <a:r>
              <a:rPr lang="en-US" altLang="zh-TW" sz="2800" dirty="0"/>
              <a:t>meaning</a:t>
            </a:r>
            <a:endParaRPr lang="zh-TW" altLang="en-US" sz="2800" dirty="0"/>
          </a:p>
        </p:txBody>
      </p:sp>
      <p:sp>
        <p:nvSpPr>
          <p:cNvPr id="4" name="向下箭號 3"/>
          <p:cNvSpPr/>
          <p:nvPr/>
        </p:nvSpPr>
        <p:spPr>
          <a:xfrm>
            <a:off x="3454402" y="3777623"/>
            <a:ext cx="742950" cy="43011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 flipV="1">
            <a:off x="3454402" y="4794388"/>
            <a:ext cx="742950" cy="43011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7358744" y="3777624"/>
            <a:ext cx="742950" cy="27810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 flipV="1">
            <a:off x="7358744" y="4959894"/>
            <a:ext cx="742950" cy="3046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1" grpId="0" animBg="1"/>
      <p:bldP spid="12" grpId="0" animBg="1"/>
      <p:bldP spid="10" grpId="0" animBg="1"/>
      <p:bldP spid="14" grpId="0" animBg="1"/>
      <p:bldP spid="13" grpId="0"/>
      <p:bldP spid="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Bag of Word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6311"/>
            <a:ext cx="7886700" cy="5032375"/>
          </a:xfrm>
        </p:spPr>
        <p:txBody>
          <a:bodyPr>
            <a:noAutofit/>
          </a:bodyPr>
          <a:lstStyle/>
          <a:p>
            <a:r>
              <a:rPr lang="en-US" altLang="zh-TW" sz="1800" dirty="0"/>
              <a:t>Paragraph Vector: Le, Quoc, and Tomas </a:t>
            </a:r>
            <a:r>
              <a:rPr lang="en-US" altLang="zh-TW" sz="1800" dirty="0" err="1"/>
              <a:t>Mikolov</a:t>
            </a:r>
            <a:r>
              <a:rPr lang="en-US" altLang="zh-TW" sz="1800" dirty="0"/>
              <a:t>. "Distributed Representations of Sentences and Documents.“ ICML, 2014</a:t>
            </a:r>
            <a:endParaRPr lang="zh-TW" altLang="en-US" sz="1800" dirty="0"/>
          </a:p>
          <a:p>
            <a:r>
              <a:rPr lang="en-US" altLang="zh-TW" sz="1800" dirty="0"/>
              <a:t>Seq2seq Auto-encoder: Li, </a:t>
            </a:r>
            <a:r>
              <a:rPr lang="en-US" altLang="zh-TW" sz="1800" dirty="0" err="1"/>
              <a:t>Jiwei</a:t>
            </a:r>
            <a:r>
              <a:rPr lang="en-US" altLang="zh-TW" sz="1800" dirty="0"/>
              <a:t>, Minh-Thang Luong, and Dan </a:t>
            </a:r>
            <a:r>
              <a:rPr lang="en-US" altLang="zh-TW" sz="1800" dirty="0" err="1"/>
              <a:t>Jurafsky</a:t>
            </a:r>
            <a:r>
              <a:rPr lang="en-US" altLang="zh-TW" sz="1800" dirty="0"/>
              <a:t>. "A hierarchical neural autoencoder for paragraphs and documents." </a:t>
            </a:r>
            <a:r>
              <a:rPr lang="en-US" altLang="zh-TW" sz="1800" dirty="0" err="1"/>
              <a:t>arXiv</a:t>
            </a:r>
            <a:r>
              <a:rPr lang="en-US" altLang="zh-TW" sz="1800" dirty="0"/>
              <a:t> preprint, 2015</a:t>
            </a:r>
          </a:p>
          <a:p>
            <a:r>
              <a:rPr lang="en-US" altLang="zh-TW" sz="1800" dirty="0"/>
              <a:t>Skip Thought: Ryan </a:t>
            </a:r>
            <a:r>
              <a:rPr lang="en-US" altLang="zh-TW" sz="1800" dirty="0" err="1"/>
              <a:t>Kiros</a:t>
            </a:r>
            <a:r>
              <a:rPr lang="en-US" altLang="zh-TW" sz="1800" dirty="0"/>
              <a:t>, </a:t>
            </a:r>
            <a:r>
              <a:rPr lang="en-US" altLang="zh-TW" sz="1800" dirty="0" err="1"/>
              <a:t>Yukun</a:t>
            </a:r>
            <a:r>
              <a:rPr lang="en-US" altLang="zh-TW" sz="1800" dirty="0"/>
              <a:t> Zhu, Ruslan </a:t>
            </a:r>
            <a:r>
              <a:rPr lang="en-US" altLang="zh-TW" sz="1800" dirty="0" err="1"/>
              <a:t>Salakhutdinov</a:t>
            </a:r>
            <a:r>
              <a:rPr lang="en-US" altLang="zh-TW" sz="1800" dirty="0"/>
              <a:t>, Richard S. </a:t>
            </a:r>
            <a:r>
              <a:rPr lang="en-US" altLang="zh-TW" sz="1800" dirty="0" err="1"/>
              <a:t>Zemel</a:t>
            </a:r>
            <a:r>
              <a:rPr lang="en-US" altLang="zh-TW" sz="1800" dirty="0"/>
              <a:t>, Antonio </a:t>
            </a:r>
            <a:r>
              <a:rPr lang="en-US" altLang="zh-TW" sz="1800" dirty="0" err="1"/>
              <a:t>Torralba</a:t>
            </a:r>
            <a:r>
              <a:rPr lang="en-US" altLang="zh-TW" sz="1800" dirty="0"/>
              <a:t>, Raquel </a:t>
            </a:r>
            <a:r>
              <a:rPr lang="en-US" altLang="zh-TW" sz="1800" dirty="0" err="1"/>
              <a:t>Urtasun</a:t>
            </a:r>
            <a:r>
              <a:rPr lang="en-US" altLang="zh-TW" sz="1800" dirty="0"/>
              <a:t>, Sanja Fidler, “Skip-Thought Vectors” </a:t>
            </a:r>
            <a:r>
              <a:rPr lang="en-US" altLang="zh-TW" sz="1800" dirty="0" err="1"/>
              <a:t>arXiv</a:t>
            </a:r>
            <a:r>
              <a:rPr lang="en-US" altLang="zh-TW" sz="1800" dirty="0"/>
              <a:t> preprint, 2015.</a:t>
            </a:r>
            <a:endParaRPr lang="zh-TW" altLang="en-US" sz="1800" dirty="0"/>
          </a:p>
          <a:p>
            <a:r>
              <a:rPr lang="en-US" altLang="zh-TW" sz="1800" dirty="0"/>
              <a:t>Exploiting other kind of labels:</a:t>
            </a:r>
          </a:p>
          <a:p>
            <a:pPr lvl="1"/>
            <a:r>
              <a:rPr lang="en-US" altLang="zh-TW" sz="1800" dirty="0"/>
              <a:t>Huang, Po-Sen, et al. "Learning deep structured semantic models for web search using </a:t>
            </a:r>
            <a:r>
              <a:rPr lang="en-US" altLang="zh-TW" sz="1800" dirty="0" err="1"/>
              <a:t>clickthrough</a:t>
            </a:r>
            <a:r>
              <a:rPr lang="en-US" altLang="zh-TW" sz="1800" dirty="0"/>
              <a:t> data." ACM, 2013.</a:t>
            </a:r>
          </a:p>
          <a:p>
            <a:pPr lvl="1"/>
            <a:r>
              <a:rPr lang="en-US" altLang="zh-TW" sz="1800" dirty="0"/>
              <a:t>Shen, </a:t>
            </a:r>
            <a:r>
              <a:rPr lang="en-US" altLang="zh-TW" sz="1800" dirty="0" err="1"/>
              <a:t>Yelong</a:t>
            </a:r>
            <a:r>
              <a:rPr lang="en-US" altLang="zh-TW" sz="1800" dirty="0"/>
              <a:t>, et al. "A latent semantic model with convolutional-pooling structure for information retrieval." ACM, 2014.</a:t>
            </a:r>
          </a:p>
          <a:p>
            <a:pPr lvl="1"/>
            <a:r>
              <a:rPr lang="en-US" altLang="zh-TW" sz="1800" dirty="0" err="1"/>
              <a:t>Socher</a:t>
            </a:r>
            <a:r>
              <a:rPr lang="en-US" altLang="zh-TW" sz="1800" dirty="0"/>
              <a:t>, Richard, et al. "Recursive deep models for semantic compositionality over a sentiment treebank." EMNLP, 2013.</a:t>
            </a:r>
            <a:endParaRPr lang="zh-TW" altLang="en-US" sz="1800" dirty="0"/>
          </a:p>
          <a:p>
            <a:pPr lvl="1"/>
            <a:r>
              <a:rPr lang="en-US" altLang="zh-TW" sz="1800" dirty="0"/>
              <a:t>Tai, Kai Sheng, Richard </a:t>
            </a:r>
            <a:r>
              <a:rPr lang="en-US" altLang="zh-TW" sz="1800" dirty="0" err="1"/>
              <a:t>Socher</a:t>
            </a:r>
            <a:r>
              <a:rPr lang="en-US" altLang="zh-TW" sz="1800" dirty="0"/>
              <a:t>, and Christopher D. Manning. "Improved semantic representations from tree-structured long short-term memory networks." </a:t>
            </a:r>
            <a:r>
              <a:rPr lang="en-US" altLang="zh-TW" sz="1800" dirty="0" err="1"/>
              <a:t>arXiv</a:t>
            </a:r>
            <a:r>
              <a:rPr lang="en-US" altLang="zh-TW" sz="1800" dirty="0"/>
              <a:t> preprint, 2015.</a:t>
            </a:r>
            <a:endParaRPr lang="zh-TW" altLang="en-US" sz="1800" dirty="0"/>
          </a:p>
          <a:p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9762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learn the meaning of words</a:t>
            </a:r>
            <a:r>
              <a:rPr lang="zh-TW" altLang="en-US" dirty="0"/>
              <a:t> </a:t>
            </a:r>
            <a:r>
              <a:rPr lang="en-US" altLang="zh-TW" dirty="0"/>
              <a:t>from reading a lot of documents without supervision </a:t>
            </a:r>
            <a:endParaRPr lang="zh-TW" altLang="en-US" dirty="0"/>
          </a:p>
        </p:txBody>
      </p:sp>
      <p:pic>
        <p:nvPicPr>
          <p:cNvPr id="4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3564" y="3867000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圖說文字 4"/>
          <p:cNvSpPr/>
          <p:nvPr/>
        </p:nvSpPr>
        <p:spPr>
          <a:xfrm>
            <a:off x="6625450" y="2900447"/>
            <a:ext cx="1764186" cy="1212155"/>
          </a:xfrm>
          <a:prstGeom prst="wedgeRectCallout">
            <a:avLst>
              <a:gd name="adj1" fmla="val -75827"/>
              <a:gd name="adj2" fmla="val 72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http://www.extremetech.com/wp-content/uploads/2013/09/340-640x4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049" y="3007152"/>
            <a:ext cx="1468493" cy="97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下箭號 6"/>
          <p:cNvSpPr/>
          <p:nvPr/>
        </p:nvSpPr>
        <p:spPr>
          <a:xfrm rot="16200000" flipH="1" flipV="1">
            <a:off x="4508247" y="4191048"/>
            <a:ext cx="763742" cy="74449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502936" y="3221196"/>
            <a:ext cx="4114914" cy="3210481"/>
            <a:chOff x="628650" y="3109063"/>
            <a:chExt cx="4114914" cy="3210481"/>
          </a:xfrm>
        </p:grpSpPr>
        <p:cxnSp>
          <p:nvCxnSpPr>
            <p:cNvPr id="10" name="直線單箭頭接點 9"/>
            <p:cNvCxnSpPr/>
            <p:nvPr/>
          </p:nvCxnSpPr>
          <p:spPr>
            <a:xfrm>
              <a:off x="628650" y="6121175"/>
              <a:ext cx="41149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V="1">
              <a:off x="895021" y="3109063"/>
              <a:ext cx="0" cy="3210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/>
            <p:cNvSpPr/>
            <p:nvPr/>
          </p:nvSpPr>
          <p:spPr>
            <a:xfrm>
              <a:off x="3079461" y="5067563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311751" y="5337742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505323" y="5120459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48282" y="4685500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123897" y="5407759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581357" y="4756541"/>
              <a:ext cx="986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rabbit</a:t>
              </a:r>
              <a:endParaRPr lang="zh-TW" altLang="en-US" sz="24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1115992" y="5429352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207635" y="5259695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jump</a:t>
              </a:r>
              <a:endParaRPr lang="zh-TW" altLang="en-US" sz="24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1303846" y="5082399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395489" y="4912742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run</a:t>
              </a:r>
              <a:endParaRPr lang="zh-TW" altLang="en-US" sz="2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73529" y="4390553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281062" y="4208824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flower</a:t>
              </a:r>
              <a:endParaRPr lang="zh-TW" altLang="en-US" sz="2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2282352" y="3926390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389885" y="3697363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tree</a:t>
              </a:r>
              <a:endParaRPr lang="zh-TW" altLang="en-US" sz="2400" dirty="0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799153" y="3158528"/>
            <a:ext cx="381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Word Embedding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Generating Word Vector is </a:t>
            </a:r>
            <a:r>
              <a:rPr lang="en-US" altLang="zh-TW" dirty="0">
                <a:solidFill>
                  <a:srgbClr val="FF0000"/>
                </a:solidFill>
              </a:rPr>
              <a:t>unsupervised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44722" y="3716270"/>
            <a:ext cx="2292514" cy="943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Network</a:t>
            </a:r>
            <a:endParaRPr lang="zh-TW" altLang="en-US" sz="2400" dirty="0"/>
          </a:p>
        </p:txBody>
      </p:sp>
      <p:sp>
        <p:nvSpPr>
          <p:cNvPr id="9" name="向下箭號 8"/>
          <p:cNvSpPr/>
          <p:nvPr/>
        </p:nvSpPr>
        <p:spPr>
          <a:xfrm rot="10800000" flipH="1" flipV="1">
            <a:off x="2409108" y="3246418"/>
            <a:ext cx="763742" cy="46985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10800000" flipH="1" flipV="1">
            <a:off x="2426166" y="4732631"/>
            <a:ext cx="763742" cy="46985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527662" y="2635525"/>
            <a:ext cx="2526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Apple</a:t>
            </a:r>
            <a:endParaRPr lang="zh-TW" altLang="en-US" sz="28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2024264" y="5274969"/>
            <a:ext cx="1567543" cy="319314"/>
            <a:chOff x="5754347" y="3836831"/>
            <a:chExt cx="1567543" cy="319314"/>
          </a:xfrm>
        </p:grpSpPr>
        <p:sp>
          <p:nvSpPr>
            <p:cNvPr id="13" name="矩形 12"/>
            <p:cNvSpPr/>
            <p:nvPr/>
          </p:nvSpPr>
          <p:spPr>
            <a:xfrm>
              <a:off x="5754347" y="3836831"/>
              <a:ext cx="1567543" cy="31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5829640" y="390648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6076701" y="390603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6331994" y="390603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6571649" y="3909031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6814299" y="3906037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橢圓 18"/>
            <p:cNvSpPr/>
            <p:nvPr/>
          </p:nvSpPr>
          <p:spPr>
            <a:xfrm>
              <a:off x="7074003" y="3905848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766133" y="6186801"/>
            <a:ext cx="780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https://garavato.files.wordpress.com/2011/11/stacksdocuments.jpg?w=490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4265239" y="2832538"/>
            <a:ext cx="4048201" cy="2712741"/>
            <a:chOff x="4540340" y="3208089"/>
            <a:chExt cx="4048201" cy="2712741"/>
          </a:xfrm>
        </p:grpSpPr>
        <p:pic>
          <p:nvPicPr>
            <p:cNvPr id="7170" name="Picture 2" descr="https://garavato.files.wordpress.com/2011/11/stacksdocuments.jpg?w=49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399" y="3763851"/>
              <a:ext cx="3242085" cy="2156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/>
            <p:cNvSpPr txBox="1"/>
            <p:nvPr/>
          </p:nvSpPr>
          <p:spPr>
            <a:xfrm>
              <a:off x="4540340" y="3208089"/>
              <a:ext cx="404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Training data is a lot of text</a:t>
              </a:r>
              <a:endParaRPr lang="zh-TW" altLang="en-US" sz="2400" dirty="0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1511502" y="5146247"/>
            <a:ext cx="42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?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70163" y="575371"/>
            <a:ext cx="2400300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How about auto-encoder?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354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2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learn the meaning of words</a:t>
            </a:r>
            <a:r>
              <a:rPr lang="zh-TW" altLang="en-US" dirty="0"/>
              <a:t> </a:t>
            </a:r>
            <a:r>
              <a:rPr lang="en-US" altLang="zh-TW" dirty="0"/>
              <a:t>from reading a lot of documents without supervision</a:t>
            </a:r>
          </a:p>
          <a:p>
            <a:r>
              <a:rPr lang="en-US" altLang="zh-TW" dirty="0"/>
              <a:t>A word can be understood by its context 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56217" y="5714719"/>
            <a:ext cx="3328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蔡英文 520宣誓就職</a:t>
            </a:r>
          </a:p>
        </p:txBody>
      </p:sp>
      <p:pic>
        <p:nvPicPr>
          <p:cNvPr id="12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1939" y="4095987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1256217" y="4861901"/>
            <a:ext cx="3328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馬英九 520宣誓就職</a:t>
            </a:r>
          </a:p>
        </p:txBody>
      </p:sp>
      <p:cxnSp>
        <p:nvCxnSpPr>
          <p:cNvPr id="15" name="直線接點 14"/>
          <p:cNvCxnSpPr/>
          <p:nvPr/>
        </p:nvCxnSpPr>
        <p:spPr>
          <a:xfrm>
            <a:off x="1256217" y="5385121"/>
            <a:ext cx="11392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256216" y="6237939"/>
            <a:ext cx="11392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607831" y="5385121"/>
            <a:ext cx="182414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607830" y="6237939"/>
            <a:ext cx="182414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圖說文字 20"/>
          <p:cNvSpPr/>
          <p:nvPr/>
        </p:nvSpPr>
        <p:spPr>
          <a:xfrm>
            <a:off x="536091" y="3492708"/>
            <a:ext cx="3938159" cy="1039595"/>
          </a:xfrm>
          <a:prstGeom prst="wedgeRoundRectCallout">
            <a:avLst>
              <a:gd name="adj1" fmla="val 100591"/>
              <a:gd name="adj2" fmla="val 841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蔡英文、馬英九 </a:t>
            </a:r>
            <a:r>
              <a:rPr lang="en-US" altLang="zh-TW" sz="2800" dirty="0"/>
              <a:t>are something very similar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4954832" y="3347527"/>
            <a:ext cx="3816324" cy="9376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You shall know a word by the company it keeps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599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exploit the context?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b="1" dirty="0"/>
              <a:t>Count based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If two words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i</a:t>
            </a:r>
            <a:r>
              <a:rPr lang="en-US" altLang="zh-TW" dirty="0"/>
              <a:t> and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j</a:t>
            </a:r>
            <a:r>
              <a:rPr lang="en-US" altLang="zh-TW" dirty="0"/>
              <a:t> frequently co-occur, V(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i</a:t>
            </a:r>
            <a:r>
              <a:rPr lang="en-US" altLang="zh-TW" dirty="0"/>
              <a:t>) and V(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j</a:t>
            </a:r>
            <a:r>
              <a:rPr lang="en-US" altLang="zh-TW" dirty="0"/>
              <a:t>) would be close to each other</a:t>
            </a:r>
          </a:p>
          <a:p>
            <a:pPr lvl="1"/>
            <a:r>
              <a:rPr lang="en-US" altLang="zh-TW" dirty="0"/>
              <a:t>E.g. Glove Vector: </a:t>
            </a:r>
            <a:r>
              <a:rPr lang="en-US" altLang="zh-TW" dirty="0">
                <a:hlinkClick r:id="rId2"/>
              </a:rPr>
              <a:t>http://nlp.stanford.edu/projects/glove/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b="1" dirty="0"/>
              <a:t>Perdition based</a:t>
            </a:r>
          </a:p>
        </p:txBody>
      </p:sp>
      <p:sp>
        <p:nvSpPr>
          <p:cNvPr id="4" name="矩形 3"/>
          <p:cNvSpPr/>
          <p:nvPr/>
        </p:nvSpPr>
        <p:spPr>
          <a:xfrm>
            <a:off x="1153491" y="4026256"/>
            <a:ext cx="1898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V(</a:t>
            </a:r>
            <a:r>
              <a:rPr lang="en-US" altLang="zh-TW" sz="2800" dirty="0" err="1"/>
              <a:t>w</a:t>
            </a:r>
            <a:r>
              <a:rPr lang="en-US" altLang="zh-TW" sz="2800" baseline="-25000" dirty="0" err="1"/>
              <a:t>i</a:t>
            </a:r>
            <a:r>
              <a:rPr lang="en-US" altLang="zh-TW" sz="2800" dirty="0"/>
              <a:t>) </a:t>
            </a:r>
            <a:r>
              <a:rPr lang="en-US" altLang="zh-TW" sz="2800" dirty="0">
                <a:latin typeface="Poor Richard" panose="02080502050505020702" pitchFamily="18" charset="0"/>
              </a:rPr>
              <a:t>. </a:t>
            </a:r>
            <a:r>
              <a:rPr lang="en-US" altLang="zh-TW" sz="2800" dirty="0"/>
              <a:t>V(</a:t>
            </a:r>
            <a:r>
              <a:rPr lang="en-US" altLang="zh-TW" sz="2800" dirty="0" err="1"/>
              <a:t>w</a:t>
            </a:r>
            <a:r>
              <a:rPr lang="en-US" altLang="zh-TW" sz="2800" baseline="-25000" dirty="0" err="1"/>
              <a:t>j</a:t>
            </a:r>
            <a:r>
              <a:rPr lang="en-US" altLang="zh-TW" sz="2800" dirty="0"/>
              <a:t>)</a:t>
            </a:r>
            <a:r>
              <a:rPr lang="en-US" altLang="zh-TW" sz="2800" dirty="0">
                <a:latin typeface="Poor Richard" panose="02080502050505020702" pitchFamily="18" charset="0"/>
              </a:rPr>
              <a:t> </a:t>
            </a:r>
            <a:endParaRPr lang="zh-TW" altLang="en-US" sz="2800" dirty="0"/>
          </a:p>
        </p:txBody>
      </p:sp>
      <p:sp>
        <p:nvSpPr>
          <p:cNvPr id="5" name="箭號: 左-右雙向 4"/>
          <p:cNvSpPr/>
          <p:nvPr/>
        </p:nvSpPr>
        <p:spPr>
          <a:xfrm>
            <a:off x="3130550" y="4087811"/>
            <a:ext cx="1612900" cy="46166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7" name="矩形 6"/>
          <p:cNvSpPr/>
          <p:nvPr/>
        </p:nvSpPr>
        <p:spPr>
          <a:xfrm>
            <a:off x="4973265" y="4016432"/>
            <a:ext cx="588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N</a:t>
            </a:r>
            <a:r>
              <a:rPr lang="en-US" altLang="zh-TW" sz="2800" baseline="-25000" dirty="0" err="1"/>
              <a:t>i,j</a:t>
            </a:r>
            <a:endParaRPr lang="zh-TW" altLang="en-US" sz="28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8679" y="4684411"/>
            <a:ext cx="22479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Inner product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48091" y="4684411"/>
            <a:ext cx="3667259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times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j</a:t>
            </a:r>
            <a:r>
              <a:rPr lang="en-US" altLang="zh-TW" sz="2400" dirty="0"/>
              <a:t> in the same document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199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左大括弧 42"/>
          <p:cNvSpPr/>
          <p:nvPr/>
        </p:nvSpPr>
        <p:spPr>
          <a:xfrm flipH="1">
            <a:off x="6096752" y="1744846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4282303" y="6144244"/>
            <a:ext cx="3764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 flipV="1">
            <a:off x="4573087" y="4269964"/>
            <a:ext cx="0" cy="2279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519437" y="6181919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14437" y="4202662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" name="橢圓 7"/>
          <p:cNvSpPr/>
          <p:nvPr/>
        </p:nvSpPr>
        <p:spPr>
          <a:xfrm>
            <a:off x="5233870" y="530470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466160" y="557488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659732" y="5357605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02691" y="4922646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278306" y="5644905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35766" y="4993687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rabbit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5286778" y="1912977"/>
            <a:ext cx="814717" cy="1798775"/>
            <a:chOff x="5825704" y="3393791"/>
            <a:chExt cx="814717" cy="1798775"/>
          </a:xfrm>
        </p:grpSpPr>
        <p:cxnSp>
          <p:nvCxnSpPr>
            <p:cNvPr id="16" name="直線單箭頭接點 1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3340634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42536" y="1969922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1-of-N encoding</a:t>
            </a:r>
          </a:p>
          <a:p>
            <a:pPr marL="0" lvl="1" algn="ctr"/>
            <a:r>
              <a:rPr lang="en-US" altLang="zh-TW" sz="2400" dirty="0"/>
              <a:t>of the word w</a:t>
            </a:r>
            <a:r>
              <a:rPr lang="en-US" altLang="zh-TW" sz="2400" baseline="-25000" dirty="0"/>
              <a:t>i-1</a:t>
            </a:r>
            <a:r>
              <a:rPr lang="en-US" altLang="zh-TW" sz="2400" dirty="0"/>
              <a:t> </a:t>
            </a:r>
            <a:endParaRPr lang="en-US" altLang="zh-TW" sz="2400" baseline="-25000" dirty="0"/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928507" y="2550695"/>
            <a:ext cx="2271549" cy="589643"/>
            <a:chOff x="-1776073" y="4521305"/>
            <a:chExt cx="3548019" cy="920986"/>
          </a:xfrm>
        </p:grpSpPr>
        <p:sp>
          <p:nvSpPr>
            <p:cNvPr id="25" name="矩形 24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38446" y="4521305"/>
              <a:ext cx="133350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850263" y="2143872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24721" y="1676359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41339" y="259708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457674" y="2177870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grpSp>
        <p:nvGrpSpPr>
          <p:cNvPr id="49" name="群組 48"/>
          <p:cNvGrpSpPr/>
          <p:nvPr/>
        </p:nvGrpSpPr>
        <p:grpSpPr>
          <a:xfrm rot="5400000">
            <a:off x="3052481" y="2516524"/>
            <a:ext cx="1722178" cy="593606"/>
            <a:chOff x="-1776072" y="4515117"/>
            <a:chExt cx="2689936" cy="927175"/>
          </a:xfrm>
        </p:grpSpPr>
        <p:sp>
          <p:nvSpPr>
            <p:cNvPr id="50" name="矩形 49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-419636" y="4515117"/>
              <a:ext cx="133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60" name="文字方塊 59"/>
          <p:cNvSpPr txBox="1"/>
          <p:nvPr/>
        </p:nvSpPr>
        <p:spPr>
          <a:xfrm>
            <a:off x="3417001" y="1732191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3408643" y="2159105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471262" y="4198476"/>
            <a:ext cx="368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Take out the input of the neurons in the first layer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486877" y="4997971"/>
            <a:ext cx="35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Use it to represent a word w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7441462" y="5622350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7548995" y="5440621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jump</a:t>
            </a:r>
            <a:endParaRPr lang="zh-TW" altLang="en-US" sz="2400" dirty="0"/>
          </a:p>
        </p:txBody>
      </p:sp>
      <p:sp>
        <p:nvSpPr>
          <p:cNvPr id="69" name="橢圓 68"/>
          <p:cNvSpPr/>
          <p:nvPr/>
        </p:nvSpPr>
        <p:spPr>
          <a:xfrm>
            <a:off x="7629316" y="5275397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7736849" y="5093668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run</a:t>
            </a:r>
            <a:endParaRPr lang="zh-TW" altLang="en-US" sz="2400" dirty="0"/>
          </a:p>
        </p:txBody>
      </p:sp>
      <p:sp>
        <p:nvSpPr>
          <p:cNvPr id="71" name="橢圓 70"/>
          <p:cNvSpPr/>
          <p:nvPr/>
        </p:nvSpPr>
        <p:spPr>
          <a:xfrm>
            <a:off x="6089445" y="4633377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6196978" y="4451648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73" name="橢圓 72"/>
          <p:cNvSpPr/>
          <p:nvPr/>
        </p:nvSpPr>
        <p:spPr>
          <a:xfrm>
            <a:off x="6277299" y="4333722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6384832" y="4104695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tree</a:t>
            </a:r>
            <a:endParaRPr lang="zh-TW" altLang="en-US" sz="2400" dirty="0"/>
          </a:p>
        </p:txBody>
      </p:sp>
      <p:sp>
        <p:nvSpPr>
          <p:cNvPr id="75" name="弧形箭號 (左彎) 74"/>
          <p:cNvSpPr/>
          <p:nvPr/>
        </p:nvSpPr>
        <p:spPr>
          <a:xfrm rot="19012546">
            <a:off x="4437885" y="2879243"/>
            <a:ext cx="652300" cy="1615419"/>
          </a:xfrm>
          <a:prstGeom prst="curvedLeftArrow">
            <a:avLst>
              <a:gd name="adj1" fmla="val 39287"/>
              <a:gd name="adj2" fmla="val 50000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471262" y="5833752"/>
            <a:ext cx="35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Word vector, word embedding feature: V(w)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endCxn id="51" idx="4"/>
          </p:cNvCxnSpPr>
          <p:nvPr/>
        </p:nvCxnSpPr>
        <p:spPr>
          <a:xfrm>
            <a:off x="2099356" y="1958858"/>
            <a:ext cx="1598215" cy="21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endCxn id="51" idx="4"/>
          </p:cNvCxnSpPr>
          <p:nvPr/>
        </p:nvCxnSpPr>
        <p:spPr>
          <a:xfrm flipV="1">
            <a:off x="2099356" y="2177870"/>
            <a:ext cx="1598215" cy="205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51" idx="4"/>
          </p:cNvCxnSpPr>
          <p:nvPr/>
        </p:nvCxnSpPr>
        <p:spPr>
          <a:xfrm flipV="1">
            <a:off x="2155116" y="2177870"/>
            <a:ext cx="1542455" cy="66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52" idx="4"/>
          </p:cNvCxnSpPr>
          <p:nvPr/>
        </p:nvCxnSpPr>
        <p:spPr>
          <a:xfrm>
            <a:off x="2107734" y="1969922"/>
            <a:ext cx="1589837" cy="65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52" idx="4"/>
          </p:cNvCxnSpPr>
          <p:nvPr/>
        </p:nvCxnSpPr>
        <p:spPr>
          <a:xfrm>
            <a:off x="2107734" y="2390133"/>
            <a:ext cx="1589837" cy="239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52" idx="4"/>
          </p:cNvCxnSpPr>
          <p:nvPr/>
        </p:nvCxnSpPr>
        <p:spPr>
          <a:xfrm flipV="1">
            <a:off x="2146267" y="2629136"/>
            <a:ext cx="1551304" cy="21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 rot="5400000">
            <a:off x="2595674" y="3138119"/>
            <a:ext cx="853747" cy="33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5802260" y="540512"/>
            <a:ext cx="345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  w</a:t>
            </a:r>
            <a:r>
              <a:rPr lang="en-US" altLang="zh-TW" sz="2400" baseline="-25000" dirty="0"/>
              <a:t>i-2</a:t>
            </a:r>
            <a:r>
              <a:rPr lang="en-US" altLang="zh-TW" sz="2400" dirty="0"/>
              <a:t>   w</a:t>
            </a:r>
            <a:r>
              <a:rPr lang="en-US" altLang="zh-TW" sz="2400" baseline="-25000" dirty="0"/>
              <a:t>i-1</a:t>
            </a:r>
            <a:r>
              <a:rPr lang="en-US" altLang="zh-TW" sz="2400" dirty="0"/>
              <a:t>   </a:t>
            </a:r>
            <a:r>
              <a:rPr lang="en-US" altLang="zh-TW" sz="2400" b="1" dirty="0">
                <a:solidFill>
                  <a:srgbClr val="FF0000"/>
                </a:solidFill>
              </a:rPr>
              <a:t>___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7193190" y="1002177"/>
            <a:ext cx="42962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35"/>
          <p:cNvSpPr/>
          <p:nvPr/>
        </p:nvSpPr>
        <p:spPr>
          <a:xfrm>
            <a:off x="7363701" y="1002177"/>
            <a:ext cx="518227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763924" y="400695"/>
            <a:ext cx="4724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7751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22" grpId="0" animBg="1"/>
      <p:bldP spid="23" grpId="0"/>
      <p:bldP spid="31" grpId="0"/>
      <p:bldP spid="32" grpId="0"/>
      <p:bldP spid="33" grpId="0"/>
      <p:bldP spid="42" grpId="0" animBg="1"/>
      <p:bldP spid="60" grpId="0"/>
      <p:bldP spid="62" grpId="0"/>
      <p:bldP spid="63" grpId="0"/>
      <p:bldP spid="64" grpId="0"/>
      <p:bldP spid="65" grpId="0" animBg="1"/>
      <p:bldP spid="66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9" grpId="0"/>
      <p:bldP spid="82" grpId="0"/>
      <p:bldP spid="84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94865" y="4328946"/>
            <a:ext cx="249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Training text: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3260" y="4852361"/>
            <a:ext cx="408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r>
              <a:rPr lang="zh-TW" altLang="en-US" sz="2800" dirty="0"/>
              <a:t>  蔡英文  宣誓就職 </a:t>
            </a:r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49926" y="5810373"/>
            <a:ext cx="406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r>
              <a:rPr lang="zh-TW" altLang="en-US" sz="2800" dirty="0"/>
              <a:t>  馬英九  宣誓就職 </a:t>
            </a:r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299895" y="5252752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305039" y="6202062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604420" y="5246663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617273" y="6232526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501216" y="3433986"/>
            <a:ext cx="247094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“</a:t>
            </a:r>
            <a:r>
              <a:rPr lang="zh-TW" altLang="en-US" sz="2400" dirty="0"/>
              <a:t>宣誓就職</a:t>
            </a:r>
            <a:r>
              <a:rPr lang="en-US" altLang="zh-TW" sz="2400" dirty="0"/>
              <a:t>” should have large probability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4708143" y="6155670"/>
            <a:ext cx="2931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4998927" y="4281390"/>
            <a:ext cx="0" cy="2279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167975" y="6202062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440277" y="4214088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8" name="橢圓 47"/>
          <p:cNvSpPr/>
          <p:nvPr/>
        </p:nvSpPr>
        <p:spPr>
          <a:xfrm>
            <a:off x="5659710" y="5316135"/>
            <a:ext cx="134608" cy="1346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883660" y="5686442"/>
            <a:ext cx="134608" cy="1346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841213" y="4989078"/>
            <a:ext cx="127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蔡英文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6072052" y="5457746"/>
            <a:ext cx="127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馬英九</a:t>
            </a:r>
          </a:p>
        </p:txBody>
      </p:sp>
      <p:sp>
        <p:nvSpPr>
          <p:cNvPr id="53" name="矩形 52"/>
          <p:cNvSpPr/>
          <p:nvPr/>
        </p:nvSpPr>
        <p:spPr>
          <a:xfrm>
            <a:off x="4963569" y="486827"/>
            <a:ext cx="3816324" cy="9376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You shall know a word by the company it keeps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10735" y="2891754"/>
            <a:ext cx="122790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蔡英文  </a:t>
            </a:r>
            <a:endParaRPr lang="en-US" altLang="zh-TW" sz="2400" dirty="0"/>
          </a:p>
          <a:p>
            <a:pPr algn="ctr"/>
            <a:r>
              <a:rPr lang="en-US" altLang="zh-TW" sz="2400" dirty="0"/>
              <a:t>or </a:t>
            </a:r>
          </a:p>
          <a:p>
            <a:pPr algn="ctr"/>
            <a:r>
              <a:rPr lang="zh-TW" altLang="en-US" sz="2400" dirty="0"/>
              <a:t>馬英九 </a:t>
            </a:r>
          </a:p>
        </p:txBody>
      </p:sp>
      <p:sp>
        <p:nvSpPr>
          <p:cNvPr id="63" name="左大括弧 62"/>
          <p:cNvSpPr/>
          <p:nvPr/>
        </p:nvSpPr>
        <p:spPr>
          <a:xfrm flipH="1">
            <a:off x="6096752" y="1744846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9" name="群組 88"/>
          <p:cNvGrpSpPr/>
          <p:nvPr/>
        </p:nvGrpSpPr>
        <p:grpSpPr>
          <a:xfrm>
            <a:off x="5286778" y="1912977"/>
            <a:ext cx="814717" cy="1798775"/>
            <a:chOff x="5825704" y="3393791"/>
            <a:chExt cx="814717" cy="1798775"/>
          </a:xfrm>
        </p:grpSpPr>
        <p:cxnSp>
          <p:nvCxnSpPr>
            <p:cNvPr id="90" name="直線單箭頭接點 89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字方塊 94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96" name="矩形 95"/>
          <p:cNvSpPr/>
          <p:nvPr/>
        </p:nvSpPr>
        <p:spPr>
          <a:xfrm>
            <a:off x="3340634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grpSp>
        <p:nvGrpSpPr>
          <p:cNvPr id="97" name="群組 96"/>
          <p:cNvGrpSpPr/>
          <p:nvPr/>
        </p:nvGrpSpPr>
        <p:grpSpPr>
          <a:xfrm rot="5400000">
            <a:off x="928507" y="2550695"/>
            <a:ext cx="2271549" cy="589643"/>
            <a:chOff x="-1776073" y="4521305"/>
            <a:chExt cx="3548019" cy="920986"/>
          </a:xfrm>
        </p:grpSpPr>
        <p:sp>
          <p:nvSpPr>
            <p:cNvPr id="98" name="矩形 97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438446" y="4521305"/>
              <a:ext cx="133350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103" name="文字方塊 102"/>
          <p:cNvSpPr txBox="1"/>
          <p:nvPr/>
        </p:nvSpPr>
        <p:spPr>
          <a:xfrm>
            <a:off x="1850263" y="2143872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824721" y="1676359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1841339" y="259708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6457674" y="2177870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grpSp>
        <p:nvGrpSpPr>
          <p:cNvPr id="107" name="群組 106"/>
          <p:cNvGrpSpPr/>
          <p:nvPr/>
        </p:nvGrpSpPr>
        <p:grpSpPr>
          <a:xfrm rot="5400000">
            <a:off x="3052481" y="2516524"/>
            <a:ext cx="1722178" cy="593606"/>
            <a:chOff x="-1776072" y="4515117"/>
            <a:chExt cx="2689936" cy="927175"/>
          </a:xfrm>
        </p:grpSpPr>
        <p:sp>
          <p:nvSpPr>
            <p:cNvPr id="108" name="矩形 107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-419636" y="4515117"/>
              <a:ext cx="133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3417001" y="1732191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3408643" y="2159105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</a:p>
        </p:txBody>
      </p:sp>
      <p:cxnSp>
        <p:nvCxnSpPr>
          <p:cNvPr id="114" name="直線單箭頭接點 113"/>
          <p:cNvCxnSpPr>
            <a:endCxn id="109" idx="4"/>
          </p:cNvCxnSpPr>
          <p:nvPr/>
        </p:nvCxnSpPr>
        <p:spPr>
          <a:xfrm>
            <a:off x="2099356" y="1958858"/>
            <a:ext cx="1598215" cy="21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endCxn id="109" idx="4"/>
          </p:cNvCxnSpPr>
          <p:nvPr/>
        </p:nvCxnSpPr>
        <p:spPr>
          <a:xfrm flipV="1">
            <a:off x="2099356" y="2177870"/>
            <a:ext cx="1598215" cy="205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endCxn id="109" idx="4"/>
          </p:cNvCxnSpPr>
          <p:nvPr/>
        </p:nvCxnSpPr>
        <p:spPr>
          <a:xfrm flipV="1">
            <a:off x="2155116" y="2177870"/>
            <a:ext cx="1542455" cy="66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endCxn id="110" idx="4"/>
          </p:cNvCxnSpPr>
          <p:nvPr/>
        </p:nvCxnSpPr>
        <p:spPr>
          <a:xfrm>
            <a:off x="2107734" y="1969922"/>
            <a:ext cx="1589837" cy="65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endCxn id="110" idx="4"/>
          </p:cNvCxnSpPr>
          <p:nvPr/>
        </p:nvCxnSpPr>
        <p:spPr>
          <a:xfrm>
            <a:off x="2107734" y="2390133"/>
            <a:ext cx="1589837" cy="239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110" idx="4"/>
          </p:cNvCxnSpPr>
          <p:nvPr/>
        </p:nvCxnSpPr>
        <p:spPr>
          <a:xfrm flipV="1">
            <a:off x="2146267" y="2629136"/>
            <a:ext cx="1551304" cy="21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 rot="5400000">
            <a:off x="2595674" y="3138119"/>
            <a:ext cx="853747" cy="33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81" name="弧形箭號 (左彎) 80"/>
          <p:cNvSpPr/>
          <p:nvPr/>
        </p:nvSpPr>
        <p:spPr>
          <a:xfrm rot="18249225">
            <a:off x="4639095" y="2639306"/>
            <a:ext cx="652300" cy="2102436"/>
          </a:xfrm>
          <a:prstGeom prst="curvedLeftArrow">
            <a:avLst>
              <a:gd name="adj1" fmla="val 39287"/>
              <a:gd name="adj2" fmla="val 50000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2" grpId="0" animBg="1"/>
      <p:bldP spid="45" grpId="0"/>
      <p:bldP spid="46" grpId="0"/>
      <p:bldP spid="48" grpId="0" animBg="1"/>
      <p:bldP spid="49" grpId="0" animBg="1"/>
      <p:bldP spid="50" grpId="0"/>
      <p:bldP spid="51" grpId="0"/>
      <p:bldP spid="41" grpId="0" animBg="1"/>
      <p:bldP spid="63" grpId="0" animBg="1"/>
      <p:bldP spid="96" grpId="0" animBg="1"/>
      <p:bldP spid="103" grpId="0"/>
      <p:bldP spid="104" grpId="0"/>
      <p:bldP spid="105" grpId="0"/>
      <p:bldP spid="106" grpId="0" animBg="1"/>
      <p:bldP spid="112" grpId="0"/>
      <p:bldP spid="113" grpId="0"/>
      <p:bldP spid="120" grpId="0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– Sharing Parameters</a:t>
            </a:r>
            <a:endParaRPr lang="zh-TW" altLang="en-US" dirty="0"/>
          </a:p>
        </p:txBody>
      </p:sp>
      <p:sp>
        <p:nvSpPr>
          <p:cNvPr id="4" name="左大括弧 3"/>
          <p:cNvSpPr/>
          <p:nvPr/>
        </p:nvSpPr>
        <p:spPr>
          <a:xfrm flipH="1">
            <a:off x="6140294" y="1744846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5330320" y="1912977"/>
            <a:ext cx="814717" cy="1798775"/>
            <a:chOff x="5825704" y="3393791"/>
            <a:chExt cx="814717" cy="1798775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3384176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501216" y="2177870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3096023" y="2516524"/>
            <a:ext cx="1722178" cy="593606"/>
            <a:chOff x="-1776072" y="4515117"/>
            <a:chExt cx="2689936" cy="927175"/>
          </a:xfrm>
        </p:grpSpPr>
        <p:sp>
          <p:nvSpPr>
            <p:cNvPr id="25" name="矩形 24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-419636" y="4515117"/>
              <a:ext cx="133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3460543" y="1732191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3452185" y="2159105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45918" y="1676359"/>
            <a:ext cx="2156727" cy="4758883"/>
            <a:chOff x="245918" y="1676359"/>
            <a:chExt cx="2156727" cy="4758883"/>
          </a:xfrm>
        </p:grpSpPr>
        <p:sp>
          <p:nvSpPr>
            <p:cNvPr id="13" name="文字方塊 12"/>
            <p:cNvSpPr txBox="1"/>
            <p:nvPr/>
          </p:nvSpPr>
          <p:spPr>
            <a:xfrm>
              <a:off x="286078" y="1969922"/>
              <a:ext cx="15603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altLang="zh-TW" sz="2400" dirty="0"/>
                <a:t>1-of-N encoding</a:t>
              </a:r>
            </a:p>
            <a:p>
              <a:pPr marL="0" lvl="1" algn="ctr"/>
              <a:r>
                <a:rPr lang="en-US" altLang="zh-TW" sz="2400" dirty="0"/>
                <a:t>of the word w</a:t>
              </a:r>
              <a:r>
                <a:rPr lang="en-US" altLang="zh-TW" sz="2400" baseline="-25000" dirty="0"/>
                <a:t>i-2</a:t>
              </a:r>
              <a:r>
                <a:rPr lang="en-US" altLang="zh-TW" sz="2400" dirty="0"/>
                <a:t> </a:t>
              </a:r>
              <a:endParaRPr lang="en-US" altLang="zh-TW" sz="2400" baseline="-25000" dirty="0"/>
            </a:p>
          </p:txBody>
        </p:sp>
        <p:grpSp>
          <p:nvGrpSpPr>
            <p:cNvPr id="14" name="群組 13"/>
            <p:cNvGrpSpPr/>
            <p:nvPr/>
          </p:nvGrpSpPr>
          <p:grpSpPr>
            <a:xfrm rot="5400000">
              <a:off x="972049" y="2550695"/>
              <a:ext cx="2271549" cy="589643"/>
              <a:chOff x="-1776073" y="4521305"/>
              <a:chExt cx="3548019" cy="92098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1776073" y="4732673"/>
                <a:ext cx="3362325" cy="7096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-16712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-96644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-2615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438446" y="4521305"/>
                <a:ext cx="1333500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/>
                  <a:t>……</a:t>
                </a:r>
                <a:endParaRPr lang="zh-TW" altLang="en-US" sz="2800" b="1" dirty="0"/>
              </a:p>
            </p:txBody>
          </p:sp>
        </p:grpSp>
        <p:sp>
          <p:nvSpPr>
            <p:cNvPr id="20" name="文字方塊 19"/>
            <p:cNvSpPr txBox="1"/>
            <p:nvPr/>
          </p:nvSpPr>
          <p:spPr>
            <a:xfrm>
              <a:off x="1893805" y="2143872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1</a:t>
              </a:r>
              <a:endParaRPr lang="en-US" altLang="zh-TW" sz="2400" baseline="-250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868263" y="1676359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0</a:t>
              </a:r>
              <a:endParaRPr lang="en-US" altLang="zh-TW" sz="2400" baseline="-250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884881" y="2597083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0</a:t>
              </a:r>
              <a:endParaRPr lang="en-US" altLang="zh-TW" sz="2400" baseline="-25000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245918" y="4423873"/>
              <a:ext cx="15603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altLang="zh-TW" sz="2400" dirty="0"/>
                <a:t>1-of-N encoding</a:t>
              </a:r>
            </a:p>
            <a:p>
              <a:pPr marL="0" lvl="1" algn="ctr"/>
              <a:r>
                <a:rPr lang="en-US" altLang="zh-TW" sz="2400" dirty="0"/>
                <a:t>of the word w</a:t>
              </a:r>
              <a:r>
                <a:rPr lang="en-US" altLang="zh-TW" sz="2400" baseline="-25000" dirty="0"/>
                <a:t>i-1</a:t>
              </a:r>
              <a:r>
                <a:rPr lang="en-US" altLang="zh-TW" sz="2400" dirty="0"/>
                <a:t> </a:t>
              </a:r>
              <a:endParaRPr lang="en-US" altLang="zh-TW" sz="2400" baseline="-25000" dirty="0"/>
            </a:p>
          </p:txBody>
        </p:sp>
        <p:grpSp>
          <p:nvGrpSpPr>
            <p:cNvPr id="39" name="群組 38"/>
            <p:cNvGrpSpPr/>
            <p:nvPr/>
          </p:nvGrpSpPr>
          <p:grpSpPr>
            <a:xfrm rot="5400000">
              <a:off x="931889" y="5004646"/>
              <a:ext cx="2271549" cy="589643"/>
              <a:chOff x="-1776073" y="4521305"/>
              <a:chExt cx="3548019" cy="920986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-1776073" y="4732673"/>
                <a:ext cx="3362325" cy="7096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-16712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-96644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-2615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438446" y="4521305"/>
                <a:ext cx="1333500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/>
                  <a:t>……</a:t>
                </a:r>
                <a:endParaRPr lang="zh-TW" altLang="en-US" sz="2800" b="1" dirty="0"/>
              </a:p>
            </p:txBody>
          </p:sp>
        </p:grpSp>
        <p:sp>
          <p:nvSpPr>
            <p:cNvPr id="45" name="文字方塊 44"/>
            <p:cNvSpPr txBox="1"/>
            <p:nvPr/>
          </p:nvSpPr>
          <p:spPr>
            <a:xfrm>
              <a:off x="1853645" y="4597823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0</a:t>
              </a:r>
              <a:endParaRPr lang="en-US" altLang="zh-TW" sz="2400" baseline="-250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828103" y="4130310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0</a:t>
              </a:r>
              <a:endParaRPr lang="en-US" altLang="zh-TW" sz="2400" baseline="-250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1844721" y="5051034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1</a:t>
              </a:r>
              <a:endParaRPr lang="en-US" altLang="zh-TW" sz="2400" baseline="-25000" dirty="0"/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3958728" y="4258726"/>
            <a:ext cx="4261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weights with the same color should be the same.</a:t>
            </a:r>
            <a:endParaRPr lang="zh-TW" altLang="en-US" sz="2800" dirty="0"/>
          </a:p>
        </p:txBody>
      </p:sp>
      <p:cxnSp>
        <p:nvCxnSpPr>
          <p:cNvPr id="53" name="直線單箭頭接點 52"/>
          <p:cNvCxnSpPr>
            <a:stCxn id="21" idx="3"/>
            <a:endCxn id="30" idx="0"/>
          </p:cNvCxnSpPr>
          <p:nvPr/>
        </p:nvCxnSpPr>
        <p:spPr>
          <a:xfrm>
            <a:off x="2260405" y="1907192"/>
            <a:ext cx="1466941" cy="251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29" idx="2"/>
          </p:cNvCxnSpPr>
          <p:nvPr/>
        </p:nvCxnSpPr>
        <p:spPr>
          <a:xfrm flipV="1">
            <a:off x="2170751" y="2193856"/>
            <a:ext cx="1564953" cy="2237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30" idx="0"/>
          </p:cNvCxnSpPr>
          <p:nvPr/>
        </p:nvCxnSpPr>
        <p:spPr>
          <a:xfrm flipV="1">
            <a:off x="2227161" y="2159105"/>
            <a:ext cx="1500185" cy="227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29" idx="2"/>
          </p:cNvCxnSpPr>
          <p:nvPr/>
        </p:nvCxnSpPr>
        <p:spPr>
          <a:xfrm flipV="1">
            <a:off x="2160124" y="2193856"/>
            <a:ext cx="1575580" cy="2640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endCxn id="30" idx="0"/>
          </p:cNvCxnSpPr>
          <p:nvPr/>
        </p:nvCxnSpPr>
        <p:spPr>
          <a:xfrm flipV="1">
            <a:off x="2194559" y="2159105"/>
            <a:ext cx="1532787" cy="62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endCxn id="29" idx="2"/>
          </p:cNvCxnSpPr>
          <p:nvPr/>
        </p:nvCxnSpPr>
        <p:spPr>
          <a:xfrm flipV="1">
            <a:off x="2138284" y="2193856"/>
            <a:ext cx="1597420" cy="3039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21" idx="3"/>
            <a:endCxn id="27" idx="4"/>
          </p:cNvCxnSpPr>
          <p:nvPr/>
        </p:nvCxnSpPr>
        <p:spPr>
          <a:xfrm>
            <a:off x="2260405" y="1907192"/>
            <a:ext cx="1480708" cy="721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46" idx="3"/>
            <a:endCxn id="27" idx="4"/>
          </p:cNvCxnSpPr>
          <p:nvPr/>
        </p:nvCxnSpPr>
        <p:spPr>
          <a:xfrm flipV="1">
            <a:off x="2220245" y="2629136"/>
            <a:ext cx="1520868" cy="1732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27" idx="4"/>
          </p:cNvCxnSpPr>
          <p:nvPr/>
        </p:nvCxnSpPr>
        <p:spPr>
          <a:xfrm>
            <a:off x="2195932" y="2399752"/>
            <a:ext cx="1545181" cy="229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endCxn id="27" idx="4"/>
          </p:cNvCxnSpPr>
          <p:nvPr/>
        </p:nvCxnSpPr>
        <p:spPr>
          <a:xfrm flipV="1">
            <a:off x="2147027" y="2629136"/>
            <a:ext cx="1594086" cy="2200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endCxn id="27" idx="4"/>
          </p:cNvCxnSpPr>
          <p:nvPr/>
        </p:nvCxnSpPr>
        <p:spPr>
          <a:xfrm flipV="1">
            <a:off x="2223579" y="2629136"/>
            <a:ext cx="1517534" cy="201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30" idx="2"/>
          </p:cNvCxnSpPr>
          <p:nvPr/>
        </p:nvCxnSpPr>
        <p:spPr>
          <a:xfrm flipV="1">
            <a:off x="2178013" y="2620770"/>
            <a:ext cx="1549333" cy="2625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3965144" y="5364256"/>
            <a:ext cx="4261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Or, one word would have two word vectors.</a:t>
            </a:r>
            <a:endParaRPr lang="zh-TW" altLang="en-US" sz="2800" dirty="0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11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1534</TotalTime>
  <Words>1585</Words>
  <Application>Microsoft Office PowerPoint</Application>
  <PresentationFormat>如螢幕大小 (4:3)</PresentationFormat>
  <Paragraphs>435</Paragraphs>
  <Slides>23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5" baseType="lpstr">
      <vt:lpstr>CMS</vt:lpstr>
      <vt:lpstr>Helvetica Neue</vt:lpstr>
      <vt:lpstr>Lucida Grande</vt:lpstr>
      <vt:lpstr>新細明體</vt:lpstr>
      <vt:lpstr>Arial</vt:lpstr>
      <vt:lpstr>Calibri</vt:lpstr>
      <vt:lpstr>Calibri Light</vt:lpstr>
      <vt:lpstr>Cambria Math</vt:lpstr>
      <vt:lpstr>Georgia</vt:lpstr>
      <vt:lpstr>Poor Richard</vt:lpstr>
      <vt:lpstr>Wingdings</vt:lpstr>
      <vt:lpstr>Office 佈景主題</vt:lpstr>
      <vt:lpstr>Unsupervised Learning: Word Embedding</vt:lpstr>
      <vt:lpstr>PowerPoint 簡報</vt:lpstr>
      <vt:lpstr>Word Embedding</vt:lpstr>
      <vt:lpstr>Word Embedding</vt:lpstr>
      <vt:lpstr>Word Embedding</vt:lpstr>
      <vt:lpstr>How to exploit the context?</vt:lpstr>
      <vt:lpstr>Prediction-based</vt:lpstr>
      <vt:lpstr>Prediction-based</vt:lpstr>
      <vt:lpstr>Prediction-based  – Sharing Parameters</vt:lpstr>
      <vt:lpstr>Prediction-based  – Sharing Parameters</vt:lpstr>
      <vt:lpstr>Prediction-based  – Sharing Parameters</vt:lpstr>
      <vt:lpstr>Prediction-based – Training</vt:lpstr>
      <vt:lpstr>Prediction-based – Various Architectures</vt:lpstr>
      <vt:lpstr>Word Embedding</vt:lpstr>
      <vt:lpstr>Word Embedding</vt:lpstr>
      <vt:lpstr>Word Embedding</vt:lpstr>
      <vt:lpstr>Demo</vt:lpstr>
      <vt:lpstr>Multi-lingual Embedding </vt:lpstr>
      <vt:lpstr>PowerPoint 簡報</vt:lpstr>
      <vt:lpstr>Document Embedding</vt:lpstr>
      <vt:lpstr>Semantic Embedding</vt:lpstr>
      <vt:lpstr>Beyond Bag of Word</vt:lpstr>
      <vt:lpstr>Beyond Bag of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machines know  the meaning of a word?</dc:title>
  <dc:creator>Hung-yi Lee</dc:creator>
  <cp:lastModifiedBy>Hung-yi Lee</cp:lastModifiedBy>
  <cp:revision>38</cp:revision>
  <dcterms:created xsi:type="dcterms:W3CDTF">2016-11-08T03:38:24Z</dcterms:created>
  <dcterms:modified xsi:type="dcterms:W3CDTF">2016-11-25T00:43:08Z</dcterms:modified>
</cp:coreProperties>
</file>