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39"/>
  </p:notesMasterIdLst>
  <p:sldIdLst>
    <p:sldId id="256" r:id="rId2"/>
    <p:sldId id="257" r:id="rId3"/>
    <p:sldId id="287" r:id="rId4"/>
    <p:sldId id="273" r:id="rId5"/>
    <p:sldId id="258" r:id="rId6"/>
    <p:sldId id="298" r:id="rId7"/>
    <p:sldId id="301" r:id="rId8"/>
    <p:sldId id="288" r:id="rId9"/>
    <p:sldId id="264" r:id="rId10"/>
    <p:sldId id="303" r:id="rId11"/>
    <p:sldId id="278" r:id="rId12"/>
    <p:sldId id="265" r:id="rId13"/>
    <p:sldId id="266" r:id="rId14"/>
    <p:sldId id="286" r:id="rId15"/>
    <p:sldId id="289" r:id="rId16"/>
    <p:sldId id="290" r:id="rId17"/>
    <p:sldId id="267" r:id="rId18"/>
    <p:sldId id="268" r:id="rId19"/>
    <p:sldId id="300" r:id="rId20"/>
    <p:sldId id="269" r:id="rId21"/>
    <p:sldId id="270" r:id="rId22"/>
    <p:sldId id="291" r:id="rId23"/>
    <p:sldId id="292" r:id="rId24"/>
    <p:sldId id="304" r:id="rId25"/>
    <p:sldId id="305" r:id="rId26"/>
    <p:sldId id="306" r:id="rId27"/>
    <p:sldId id="307" r:id="rId28"/>
    <p:sldId id="308" r:id="rId29"/>
    <p:sldId id="309" r:id="rId30"/>
    <p:sldId id="310" r:id="rId31"/>
    <p:sldId id="311" r:id="rId32"/>
    <p:sldId id="262" r:id="rId33"/>
    <p:sldId id="294" r:id="rId34"/>
    <p:sldId id="293" r:id="rId35"/>
    <p:sldId id="295" r:id="rId36"/>
    <p:sldId id="296" r:id="rId37"/>
    <p:sldId id="263"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541C0AB-CFBA-4A30-9C6A-561AB091D5C9}">
          <p14:sldIdLst>
            <p14:sldId id="256"/>
            <p14:sldId id="257"/>
            <p14:sldId id="287"/>
            <p14:sldId id="273"/>
            <p14:sldId id="258"/>
            <p14:sldId id="298"/>
            <p14:sldId id="301"/>
            <p14:sldId id="288"/>
            <p14:sldId id="264"/>
            <p14:sldId id="303"/>
            <p14:sldId id="278"/>
            <p14:sldId id="265"/>
            <p14:sldId id="266"/>
            <p14:sldId id="286"/>
            <p14:sldId id="289"/>
            <p14:sldId id="290"/>
            <p14:sldId id="267"/>
            <p14:sldId id="268"/>
            <p14:sldId id="300"/>
            <p14:sldId id="269"/>
            <p14:sldId id="270"/>
            <p14:sldId id="291"/>
            <p14:sldId id="292"/>
            <p14:sldId id="304"/>
            <p14:sldId id="305"/>
            <p14:sldId id="306"/>
            <p14:sldId id="307"/>
            <p14:sldId id="308"/>
            <p14:sldId id="309"/>
            <p14:sldId id="310"/>
            <p14:sldId id="311"/>
            <p14:sldId id="262"/>
            <p14:sldId id="294"/>
            <p14:sldId id="293"/>
            <p14:sldId id="295"/>
            <p14:sldId id="296"/>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82832" autoAdjust="0"/>
  </p:normalViewPr>
  <p:slideViewPr>
    <p:cSldViewPr snapToGrid="0">
      <p:cViewPr varScale="1">
        <p:scale>
          <a:sx n="62" d="100"/>
          <a:sy n="62" d="100"/>
        </p:scale>
        <p:origin x="1440"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BE202-F495-4D17-801F-43F3EB395C49}" type="datetimeFigureOut">
              <a:rPr lang="zh-CN" altLang="en-US" smtClean="0"/>
              <a:t>2017/12/1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B4C48-0DAF-4C2E-B36A-86439624E394}" type="slidenum">
              <a:rPr lang="zh-CN" altLang="en-US" smtClean="0"/>
              <a:t>‹#›</a:t>
            </a:fld>
            <a:endParaRPr lang="zh-CN" altLang="en-US"/>
          </a:p>
        </p:txBody>
      </p:sp>
    </p:spTree>
    <p:extLst>
      <p:ext uri="{BB962C8B-B14F-4D97-AF65-F5344CB8AC3E}">
        <p14:creationId xmlns:p14="http://schemas.microsoft.com/office/powerpoint/2010/main" val="2558833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对象识别方法分为两个阶段：对象检测阶段和对象分类阶段。</a:t>
            </a:r>
          </a:p>
          <a:p>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2</a:t>
            </a:fld>
            <a:endParaRPr lang="zh-CN" altLang="en-US"/>
          </a:p>
        </p:txBody>
      </p:sp>
    </p:spTree>
    <p:extLst>
      <p:ext uri="{BB962C8B-B14F-4D97-AF65-F5344CB8AC3E}">
        <p14:creationId xmlns:p14="http://schemas.microsoft.com/office/powerpoint/2010/main" val="2648951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smtClean="0"/>
              <a:t>引入形状分布的概念来描述对象的几何特征。识别过程中，场景中的对象被分割出来，并用一个</a:t>
            </a:r>
            <a:r>
              <a:rPr lang="en-US" altLang="zh-CN" sz="1200" dirty="0" smtClean="0"/>
              <a:t>ESF</a:t>
            </a:r>
            <a:r>
              <a:rPr lang="zh-CN" altLang="zh-CN" sz="1200" dirty="0" smtClean="0"/>
              <a:t>直方图来表示</a:t>
            </a:r>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11</a:t>
            </a:fld>
            <a:endParaRPr lang="zh-CN" altLang="en-US"/>
          </a:p>
        </p:txBody>
      </p:sp>
    </p:spTree>
    <p:extLst>
      <p:ext uri="{BB962C8B-B14F-4D97-AF65-F5344CB8AC3E}">
        <p14:creationId xmlns:p14="http://schemas.microsoft.com/office/powerpoint/2010/main" val="160069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smtClean="0"/>
              <a:t>一个体素网格（</a:t>
            </a:r>
            <a:r>
              <a:rPr lang="en-US" altLang="zh-CN" sz="1200" dirty="0" smtClean="0"/>
              <a:t>64</a:t>
            </a:r>
            <a:r>
              <a:rPr lang="zh-CN" altLang="zh-CN" sz="1200" dirty="0" smtClean="0"/>
              <a:t>×</a:t>
            </a:r>
            <a:r>
              <a:rPr lang="en-US" altLang="zh-CN" sz="1200" dirty="0" smtClean="0"/>
              <a:t>64</a:t>
            </a:r>
            <a:r>
              <a:rPr lang="zh-CN" altLang="zh-CN" sz="1200" dirty="0" smtClean="0"/>
              <a:t>×</a:t>
            </a:r>
            <a:r>
              <a:rPr lang="en-US" altLang="zh-CN" sz="1200" dirty="0" smtClean="0"/>
              <a:t>64</a:t>
            </a:r>
            <a:r>
              <a:rPr lang="zh-CN" altLang="zh-CN" sz="1200" dirty="0" smtClean="0"/>
              <a:t>）作为一个近似表面，用于有效地追踪连接点对样本的线。</a:t>
            </a:r>
            <a:endParaRPr lang="en-US" altLang="zh-CN" sz="1200" dirty="0" smtClean="0"/>
          </a:p>
          <a:p>
            <a:r>
              <a:rPr lang="zh-CN" altLang="zh-CN" sz="1200" dirty="0" smtClean="0"/>
              <a:t>通过在体素网格中追踪一条线，可以将与不同形状函数有关的统计分类为“在表面上”，“离开表面”或两者的组合</a:t>
            </a:r>
            <a:r>
              <a:rPr lang="zh-CN" altLang="en-US" sz="1200" dirty="0" smtClean="0"/>
              <a:t>。</a:t>
            </a:r>
            <a:r>
              <a:rPr lang="en-US" altLang="zh-CN" sz="1200" dirty="0" smtClean="0"/>
              <a:t/>
            </a:r>
            <a:br>
              <a:rPr lang="en-US" altLang="zh-CN" sz="1200" dirty="0" smtClean="0"/>
            </a:br>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12</a:t>
            </a:fld>
            <a:endParaRPr lang="zh-CN" altLang="en-US"/>
          </a:p>
        </p:txBody>
      </p:sp>
    </p:spTree>
    <p:extLst>
      <p:ext uri="{BB962C8B-B14F-4D97-AF65-F5344CB8AC3E}">
        <p14:creationId xmlns:p14="http://schemas.microsoft.com/office/powerpoint/2010/main" val="1600347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在计算之前，输入的点云会被近似成到</a:t>
            </a:r>
            <a:r>
              <a:rPr lang="en-US" altLang="zh-CN" sz="1200" dirty="0" smtClean="0"/>
              <a:t>64*64</a:t>
            </a:r>
            <a:r>
              <a:rPr lang="zh-CN" altLang="en-US" sz="1200" dirty="0" smtClean="0"/>
              <a:t>的体元网格中。 </a:t>
            </a:r>
            <a:r>
              <a:rPr lang="en-US" altLang="zh-CN" sz="900" dirty="0" smtClean="0"/>
              <a:t/>
            </a:r>
            <a:br>
              <a:rPr lang="en-US" altLang="zh-CN" sz="900" dirty="0" smtClean="0"/>
            </a:br>
            <a:r>
              <a:rPr lang="zh-CN" altLang="en-US" sz="1200" dirty="0" smtClean="0"/>
              <a:t>然后他们又利用点之间的连线与点云表面的关系</a:t>
            </a:r>
            <a:r>
              <a:rPr lang="en-US" altLang="zh-CN" sz="1200" dirty="0" smtClean="0"/>
              <a:t>11</a:t>
            </a:r>
            <a:r>
              <a:rPr lang="zh-CN" altLang="en-US" sz="1200" dirty="0" smtClean="0"/>
              <a:t>，将每一种函数分为了三种不同的类别：在表面上（</a:t>
            </a:r>
            <a:r>
              <a:rPr lang="en-US" altLang="zh-CN" sz="1200" dirty="0" smtClean="0"/>
              <a:t>ON</a:t>
            </a:r>
            <a:r>
              <a:rPr lang="zh-CN" altLang="en-US" sz="1200" dirty="0" smtClean="0"/>
              <a:t>），在表面里</a:t>
            </a:r>
            <a:r>
              <a:rPr lang="en-US" altLang="zh-CN" sz="1200" dirty="0" smtClean="0"/>
              <a:t>(OFF)</a:t>
            </a:r>
            <a:r>
              <a:rPr lang="zh-CN" altLang="en-US" sz="1200" dirty="0" smtClean="0"/>
              <a:t>，混合</a:t>
            </a:r>
            <a:r>
              <a:rPr lang="en-US" altLang="zh-CN" sz="1200" dirty="0" smtClean="0"/>
              <a:t>(MIX)</a:t>
            </a:r>
            <a:r>
              <a:rPr lang="zh-CN" altLang="en-US" sz="1200" dirty="0" smtClean="0"/>
              <a:t>，</a:t>
            </a:r>
            <a:endParaRPr lang="en-US" altLang="zh-CN" sz="1200" dirty="0" smtClean="0"/>
          </a:p>
          <a:p>
            <a:r>
              <a:rPr lang="zh-CN" altLang="en-US" sz="1200" dirty="0" smtClean="0"/>
              <a:t>从而形成</a:t>
            </a:r>
            <a:r>
              <a:rPr lang="en-US" altLang="zh-CN" sz="1200" dirty="0" smtClean="0"/>
              <a:t>9</a:t>
            </a:r>
            <a:r>
              <a:rPr lang="zh-CN" altLang="en-US" sz="1200" dirty="0" smtClean="0"/>
              <a:t>个子直方图。 </a:t>
            </a:r>
            <a:r>
              <a:rPr lang="en-US" altLang="zh-CN" sz="1200" dirty="0" smtClean="0"/>
              <a:t/>
            </a:r>
            <a:br>
              <a:rPr lang="en-US" altLang="zh-CN" sz="1200" dirty="0" smtClean="0"/>
            </a:br>
            <a:r>
              <a:rPr lang="zh-CN" altLang="en-US" sz="1200" dirty="0" smtClean="0"/>
              <a:t>最后的子直方图的生成是利用</a:t>
            </a:r>
            <a:r>
              <a:rPr lang="en-US" altLang="zh-CN" sz="1200" dirty="0" smtClean="0"/>
              <a:t>D2</a:t>
            </a:r>
            <a:r>
              <a:rPr lang="zh-CN" altLang="en-US" sz="1200" dirty="0" smtClean="0"/>
              <a:t>中两点的连线在表面上和在表面里的比例。</a:t>
            </a:r>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13</a:t>
            </a:fld>
            <a:endParaRPr lang="zh-CN" altLang="en-US"/>
          </a:p>
        </p:txBody>
      </p:sp>
    </p:spTree>
    <p:extLst>
      <p:ext uri="{BB962C8B-B14F-4D97-AF65-F5344CB8AC3E}">
        <p14:creationId xmlns:p14="http://schemas.microsoft.com/office/powerpoint/2010/main" val="2615693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对象识别方法分为两个阶段：对象检测阶段和对象分类阶段。</a:t>
            </a:r>
          </a:p>
          <a:p>
            <a:r>
              <a:rPr lang="zh-CN" altLang="zh-CN" sz="1200" kern="1200" dirty="0" smtClean="0">
                <a:solidFill>
                  <a:schemeClr val="tx1"/>
                </a:solidFill>
                <a:effectLst/>
                <a:latin typeface="+mn-lt"/>
                <a:ea typeface="+mn-ea"/>
                <a:cs typeface="+mn-cs"/>
              </a:rPr>
              <a:t>生成我们所需分类类别的样品</a:t>
            </a:r>
            <a:r>
              <a:rPr lang="en-US" altLang="zh-CN" sz="1200" kern="1200" dirty="0" smtClean="0">
                <a:solidFill>
                  <a:schemeClr val="tx1"/>
                </a:solidFill>
                <a:effectLst/>
                <a:latin typeface="+mn-lt"/>
                <a:ea typeface="+mn-ea"/>
                <a:cs typeface="+mn-cs"/>
              </a:rPr>
              <a:t>3D CAD</a:t>
            </a:r>
            <a:r>
              <a:rPr lang="zh-CN" altLang="zh-CN" sz="1200" kern="1200" dirty="0" smtClean="0">
                <a:solidFill>
                  <a:schemeClr val="tx1"/>
                </a:solidFill>
                <a:effectLst/>
                <a:latin typeface="+mn-lt"/>
                <a:ea typeface="+mn-ea"/>
                <a:cs typeface="+mn-cs"/>
              </a:rPr>
              <a:t>模型从</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模型库在线下载。</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使用光线投射技术相对于放置在模型周围的多个视图位置处的虚拟激光扫描仪沿着模型表面采样点。</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对于每个设备模型，从多个视角生成点云，并利用高斯白噪声扰动点以模拟真实世界场景中的数据收集过程</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14</a:t>
            </a:fld>
            <a:endParaRPr lang="zh-CN" altLang="en-US"/>
          </a:p>
        </p:txBody>
      </p:sp>
    </p:spTree>
    <p:extLst>
      <p:ext uri="{BB962C8B-B14F-4D97-AF65-F5344CB8AC3E}">
        <p14:creationId xmlns:p14="http://schemas.microsoft.com/office/powerpoint/2010/main" val="1514599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分离的图表代表每个类别的平均描述符值</a:t>
            </a:r>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16</a:t>
            </a:fld>
            <a:endParaRPr lang="zh-CN" altLang="en-US"/>
          </a:p>
        </p:txBody>
      </p:sp>
    </p:spTree>
    <p:extLst>
      <p:ext uri="{BB962C8B-B14F-4D97-AF65-F5344CB8AC3E}">
        <p14:creationId xmlns:p14="http://schemas.microsoft.com/office/powerpoint/2010/main" val="2463283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17</a:t>
            </a:fld>
            <a:endParaRPr lang="zh-CN" altLang="en-US"/>
          </a:p>
        </p:txBody>
      </p:sp>
    </p:spTree>
    <p:extLst>
      <p:ext uri="{BB962C8B-B14F-4D97-AF65-F5344CB8AC3E}">
        <p14:creationId xmlns:p14="http://schemas.microsoft.com/office/powerpoint/2010/main" val="2650039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是监督学习模型，可以分析数据，识别模式，用于分类和回归分析。学习训练的目的是找到一个超平面。</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而所谓的</a:t>
            </a:r>
            <a:r>
              <a:rPr lang="en-US" altLang="zh-CN" dirty="0" smtClean="0"/>
              <a:t>Support vector</a:t>
            </a:r>
            <a:r>
              <a:rPr lang="zh-CN" altLang="en-US" dirty="0" smtClean="0"/>
              <a:t>就是这些离分界线最近的</a:t>
            </a:r>
            <a:r>
              <a:rPr lang="en-US" altLang="zh-CN" dirty="0" smtClean="0"/>
              <a:t>『</a:t>
            </a:r>
            <a:r>
              <a:rPr lang="zh-CN" altLang="en-US" dirty="0" smtClean="0"/>
              <a:t>点</a:t>
            </a:r>
            <a:r>
              <a:rPr lang="en-US" altLang="zh-CN" dirty="0" smtClean="0"/>
              <a:t>』</a:t>
            </a:r>
            <a:r>
              <a:rPr lang="zh-CN" altLang="en-US" dirty="0" smtClean="0"/>
              <a:t>。因为它恰好在两个类的中间，距离两个类的点都一样远，而且间隔最大。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是</a:t>
            </a:r>
            <a:r>
              <a:rPr lang="zh-CN" altLang="zh-CN" dirty="0" smtClean="0"/>
              <a:t>在高维空间中构建一组分离超平面来进行分类</a:t>
            </a:r>
            <a:r>
              <a:rPr lang="zh-CN" altLang="en-US" dirty="0" smtClean="0"/>
              <a:t>，用于解决分类和回归问题，在处理非线性分类上有很多优势</a:t>
            </a:r>
            <a:r>
              <a:rPr lang="zh-CN"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20</a:t>
            </a:fld>
            <a:endParaRPr lang="zh-CN" altLang="en-US"/>
          </a:p>
        </p:txBody>
      </p:sp>
    </p:spTree>
    <p:extLst>
      <p:ext uri="{BB962C8B-B14F-4D97-AF65-F5344CB8AC3E}">
        <p14:creationId xmlns:p14="http://schemas.microsoft.com/office/powerpoint/2010/main" val="807490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现在已经无法用一条直线分开两个类别，这时我们引入第三个维度，它以直观的方式出现，圆形方程式。</a:t>
            </a:r>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21</a:t>
            </a:fld>
            <a:endParaRPr lang="zh-CN" altLang="en-US"/>
          </a:p>
        </p:txBody>
      </p:sp>
    </p:spTree>
    <p:extLst>
      <p:ext uri="{BB962C8B-B14F-4D97-AF65-F5344CB8AC3E}">
        <p14:creationId xmlns:p14="http://schemas.microsoft.com/office/powerpoint/2010/main" val="3626841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现在已经无法用一条直线分开两个类别，这时我们引入第三个维度，它以直观的方式出现，圆形方程式。</a:t>
            </a:r>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22</a:t>
            </a:fld>
            <a:endParaRPr lang="zh-CN" altLang="en-US"/>
          </a:p>
        </p:txBody>
      </p:sp>
    </p:spTree>
    <p:extLst>
      <p:ext uri="{BB962C8B-B14F-4D97-AF65-F5344CB8AC3E}">
        <p14:creationId xmlns:p14="http://schemas.microsoft.com/office/powerpoint/2010/main" val="1149399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现在已经无法用一条直线分开两个类别，这时我们引入第三个维度，它以直观的方式出现，圆形方程式。</a:t>
            </a:r>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23</a:t>
            </a:fld>
            <a:endParaRPr lang="zh-CN" altLang="en-US"/>
          </a:p>
        </p:txBody>
      </p:sp>
    </p:spTree>
    <p:extLst>
      <p:ext uri="{BB962C8B-B14F-4D97-AF65-F5344CB8AC3E}">
        <p14:creationId xmlns:p14="http://schemas.microsoft.com/office/powerpoint/2010/main" val="132328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3</a:t>
            </a:fld>
            <a:endParaRPr lang="zh-CN" altLang="en-US"/>
          </a:p>
        </p:txBody>
      </p:sp>
    </p:spTree>
    <p:extLst>
      <p:ext uri="{BB962C8B-B14F-4D97-AF65-F5344CB8AC3E}">
        <p14:creationId xmlns:p14="http://schemas.microsoft.com/office/powerpoint/2010/main" val="2685161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核函数：从原空间到新空间的映射为</a:t>
                </a:r>
                <a:r>
                  <a:rPr lang="zh-CN" altLang="en-US" i="0" smtClean="0">
                    <a:latin typeface="Cambria Math" panose="02040503050406030204" pitchFamily="18" charset="0"/>
                  </a:rPr>
                  <a:t>𝜑（</a:t>
                </a:r>
                <a:r>
                  <a:rPr lang="en-US" altLang="zh-CN" dirty="0" smtClean="0"/>
                  <a:t>X</a:t>
                </a:r>
                <a:r>
                  <a:rPr lang="zh-CN" altLang="en-US" dirty="0" smtClean="0"/>
                  <a:t>），新空间的线性函数</a:t>
                </a:r>
                <a:r>
                  <a:rPr lang="zh-CN" altLang="en-US" i="0" smtClean="0">
                    <a:latin typeface="Cambria Math" panose="02040503050406030204" pitchFamily="18" charset="0"/>
                  </a:rPr>
                  <a:t>𝜑（</a:t>
                </a:r>
                <a:r>
                  <a:rPr lang="en-US" altLang="zh-CN" dirty="0" smtClean="0"/>
                  <a:t>Z</a:t>
                </a:r>
                <a:r>
                  <a:rPr lang="zh-CN" altLang="en-US" dirty="0" smtClean="0"/>
                  <a:t>），核函数即时两者的内积</a:t>
                </a:r>
                <a:r>
                  <a:rPr lang="en-US" altLang="zh-CN" dirty="0" smtClean="0"/>
                  <a:t>K</a:t>
                </a:r>
                <a:r>
                  <a:rPr lang="zh-CN" altLang="en-US" dirty="0" smtClean="0"/>
                  <a:t>（</a:t>
                </a:r>
                <a:r>
                  <a:rPr lang="en-US" altLang="zh-CN" dirty="0" smtClean="0"/>
                  <a:t>X</a:t>
                </a:r>
                <a:r>
                  <a:rPr lang="zh-CN" altLang="en-US" dirty="0" smtClean="0"/>
                  <a:t>，</a:t>
                </a:r>
                <a:r>
                  <a:rPr lang="en-US" altLang="zh-CN" dirty="0" smtClean="0"/>
                  <a:t>Z</a:t>
                </a:r>
                <a:r>
                  <a:rPr lang="zh-CN" altLang="en-US" dirty="0" smtClean="0"/>
                  <a:t>）</a:t>
                </a:r>
                <a:r>
                  <a:rPr lang="en-US" altLang="zh-CN" dirty="0" smtClean="0"/>
                  <a:t>=</a:t>
                </a:r>
                <a:r>
                  <a:rPr lang="zh-CN" altLang="en-US" i="0" smtClean="0">
                    <a:latin typeface="Cambria Math" panose="02040503050406030204" pitchFamily="18" charset="0"/>
                  </a:rPr>
                  <a:t>𝜑（</a:t>
                </a:r>
                <a:r>
                  <a:rPr lang="en-US" altLang="zh-CN" dirty="0" smtClean="0"/>
                  <a:t>X</a:t>
                </a:r>
                <a:r>
                  <a:rPr lang="zh-CN" altLang="en-US" dirty="0" smtClean="0"/>
                  <a:t>）</a:t>
                </a:r>
                <a:r>
                  <a:rPr lang="en-US" altLang="zh-CN" dirty="0" smtClean="0"/>
                  <a:t>· </a:t>
                </a:r>
                <a:r>
                  <a:rPr lang="zh-CN" altLang="en-US" i="0" smtClean="0">
                    <a:latin typeface="Cambria Math" panose="02040503050406030204" pitchFamily="18" charset="0"/>
                  </a:rPr>
                  <a:t>𝜑（</a:t>
                </a:r>
                <a:r>
                  <a:rPr lang="en-US" altLang="zh-CN" dirty="0" smtClean="0"/>
                  <a:t>Z</a:t>
                </a:r>
                <a:r>
                  <a:rPr lang="zh-CN" altLang="en-US" dirty="0" smtClean="0"/>
                  <a:t>）</a:t>
                </a:r>
                <a:endParaRPr lang="zh-CN" altLang="en-US" dirty="0"/>
              </a:p>
            </p:txBody>
          </p:sp>
        </mc:Fallback>
      </mc:AlternateContent>
      <p:sp>
        <p:nvSpPr>
          <p:cNvPr id="4" name="灯片编号占位符 3"/>
          <p:cNvSpPr>
            <a:spLocks noGrp="1"/>
          </p:cNvSpPr>
          <p:nvPr>
            <p:ph type="sldNum" sz="quarter" idx="10"/>
          </p:nvPr>
        </p:nvSpPr>
        <p:spPr/>
        <p:txBody>
          <a:bodyPr/>
          <a:lstStyle/>
          <a:p>
            <a:fld id="{829B4C48-0DAF-4C2E-B36A-86439624E394}" type="slidenum">
              <a:rPr lang="zh-CN" altLang="en-US" smtClean="0"/>
              <a:t>32</a:t>
            </a:fld>
            <a:endParaRPr lang="zh-CN" altLang="en-US"/>
          </a:p>
        </p:txBody>
      </p:sp>
    </p:spTree>
    <p:extLst>
      <p:ext uri="{BB962C8B-B14F-4D97-AF65-F5344CB8AC3E}">
        <p14:creationId xmlns:p14="http://schemas.microsoft.com/office/powerpoint/2010/main" val="4052531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对象识别方法分为两个阶段：对象检测阶段和对象分类阶段。</a:t>
            </a:r>
          </a:p>
          <a:p>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33</a:t>
            </a:fld>
            <a:endParaRPr lang="zh-CN" altLang="en-US"/>
          </a:p>
        </p:txBody>
      </p:sp>
    </p:spTree>
    <p:extLst>
      <p:ext uri="{BB962C8B-B14F-4D97-AF65-F5344CB8AC3E}">
        <p14:creationId xmlns:p14="http://schemas.microsoft.com/office/powerpoint/2010/main" val="857418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每个对象类别的正确分类样本的数量相比，</a:t>
            </a:r>
            <a:r>
              <a:rPr lang="en-US" altLang="zh-CN" sz="1200" kern="1200" dirty="0" smtClean="0">
                <a:solidFill>
                  <a:schemeClr val="tx1"/>
                </a:solidFill>
                <a:effectLst/>
                <a:latin typeface="+mn-lt"/>
                <a:ea typeface="+mn-ea"/>
                <a:cs typeface="+mn-cs"/>
              </a:rPr>
              <a:t>Logistic</a:t>
            </a:r>
            <a:r>
              <a:rPr lang="zh-CN" altLang="zh-CN" sz="1200" kern="1200" dirty="0" smtClean="0">
                <a:solidFill>
                  <a:schemeClr val="tx1"/>
                </a:solidFill>
                <a:effectLst/>
                <a:latin typeface="+mn-lt"/>
                <a:ea typeface="+mn-ea"/>
                <a:cs typeface="+mn-cs"/>
              </a:rPr>
              <a:t>回归和</a:t>
            </a:r>
            <a:r>
              <a:rPr lang="en-US" altLang="zh-CN" sz="1200" kern="1200" dirty="0" smtClean="0">
                <a:solidFill>
                  <a:schemeClr val="tx1"/>
                </a:solidFill>
                <a:effectLst/>
                <a:latin typeface="+mn-lt"/>
                <a:ea typeface="+mn-ea"/>
                <a:cs typeface="+mn-cs"/>
              </a:rPr>
              <a:t>SVM</a:t>
            </a:r>
            <a:r>
              <a:rPr lang="zh-CN" altLang="zh-CN" sz="1200" kern="1200" dirty="0" smtClean="0">
                <a:solidFill>
                  <a:schemeClr val="tx1"/>
                </a:solidFill>
                <a:effectLst/>
                <a:latin typeface="+mn-lt"/>
                <a:ea typeface="+mn-ea"/>
                <a:cs typeface="+mn-cs"/>
              </a:rPr>
              <a:t>分类器表现更好</a:t>
            </a:r>
            <a:r>
              <a:rPr lang="zh-CN" altLang="en-US" sz="1200" kern="1200" dirty="0" smtClean="0">
                <a:solidFill>
                  <a:schemeClr val="tx1"/>
                </a:solidFill>
                <a:effectLst/>
                <a:latin typeface="+mn-lt"/>
                <a:ea typeface="+mn-ea"/>
                <a:cs typeface="+mn-cs"/>
              </a:rPr>
              <a:t>。 </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支持向量机分类器显示出最高的整体召回率</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34</a:t>
            </a:fld>
            <a:endParaRPr lang="zh-CN" altLang="en-US"/>
          </a:p>
        </p:txBody>
      </p:sp>
    </p:spTree>
    <p:extLst>
      <p:ext uri="{BB962C8B-B14F-4D97-AF65-F5344CB8AC3E}">
        <p14:creationId xmlns:p14="http://schemas.microsoft.com/office/powerpoint/2010/main" val="4057295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35</a:t>
            </a:fld>
            <a:endParaRPr lang="zh-CN" altLang="en-US"/>
          </a:p>
        </p:txBody>
      </p:sp>
    </p:spTree>
    <p:extLst>
      <p:ext uri="{BB962C8B-B14F-4D97-AF65-F5344CB8AC3E}">
        <p14:creationId xmlns:p14="http://schemas.microsoft.com/office/powerpoint/2010/main" val="3923137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因为除推土机和前装载机以外，所有类别的错误分类不到一次。由于其独特的动臂和铲斗形状，挖掘机类别具有较高的分级性能。</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另一方面，前装载机类由于形状方差较大而表现出较低的有效分类，因此经常与推土机和挖掘机等其他类别混淆。</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总的来说，分类方法被证明是理论上可靠的。</a:t>
            </a:r>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36</a:t>
            </a:fld>
            <a:endParaRPr lang="zh-CN" altLang="en-US"/>
          </a:p>
        </p:txBody>
      </p:sp>
    </p:spTree>
    <p:extLst>
      <p:ext uri="{BB962C8B-B14F-4D97-AF65-F5344CB8AC3E}">
        <p14:creationId xmlns:p14="http://schemas.microsoft.com/office/powerpoint/2010/main" val="38556154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37</a:t>
            </a:fld>
            <a:endParaRPr lang="zh-CN" altLang="en-US"/>
          </a:p>
        </p:txBody>
      </p:sp>
    </p:spTree>
    <p:extLst>
      <p:ext uri="{BB962C8B-B14F-4D97-AF65-F5344CB8AC3E}">
        <p14:creationId xmlns:p14="http://schemas.microsoft.com/office/powerpoint/2010/main" val="1873564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4</a:t>
            </a:fld>
            <a:endParaRPr lang="zh-CN" altLang="en-US"/>
          </a:p>
        </p:txBody>
      </p:sp>
    </p:spTree>
    <p:extLst>
      <p:ext uri="{BB962C8B-B14F-4D97-AF65-F5344CB8AC3E}">
        <p14:creationId xmlns:p14="http://schemas.microsoft.com/office/powerpoint/2010/main" val="3684048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三维点云的目标提取关键性的两步即为：特征提取与选择、分类</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本质上看，凡是涉及到目标识别，其方法流程大体是相同的。</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为什么要搞特征提取，因为我们要识别的目标一般是在一个大场景下，各种目标相互混杂，既然要对某个目标进行识别，当然就需要有一个指标或者数值来最大化不同目标之前的区别，这个指标或者数值就是所谓的目标特征了。所以我们在对目标进行识别时，往往要采用适合本目标的特征。</a:t>
            </a:r>
          </a:p>
          <a:p>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5</a:t>
            </a:fld>
            <a:endParaRPr lang="zh-CN" altLang="en-US"/>
          </a:p>
        </p:txBody>
      </p:sp>
    </p:spTree>
    <p:extLst>
      <p:ext uri="{BB962C8B-B14F-4D97-AF65-F5344CB8AC3E}">
        <p14:creationId xmlns:p14="http://schemas.microsoft.com/office/powerpoint/2010/main" val="1683970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29B4C48-0DAF-4C2E-B36A-86439624E394}"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465734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对象识别方法分为两个阶段：对象检测阶段和对象分类阶段。</a:t>
            </a:r>
          </a:p>
          <a:p>
            <a:r>
              <a:rPr lang="zh-CN" altLang="zh-CN" sz="1200" kern="1200" dirty="0" smtClean="0">
                <a:solidFill>
                  <a:schemeClr val="tx1"/>
                </a:solidFill>
                <a:effectLst/>
                <a:latin typeface="+mn-lt"/>
                <a:ea typeface="+mn-ea"/>
                <a:cs typeface="+mn-cs"/>
              </a:rPr>
              <a:t>生成我们所需分类类别的样品</a:t>
            </a:r>
            <a:r>
              <a:rPr lang="en-US" altLang="zh-CN" sz="1200" kern="1200" dirty="0" smtClean="0">
                <a:solidFill>
                  <a:schemeClr val="tx1"/>
                </a:solidFill>
                <a:effectLst/>
                <a:latin typeface="+mn-lt"/>
                <a:ea typeface="+mn-ea"/>
                <a:cs typeface="+mn-cs"/>
              </a:rPr>
              <a:t>3D CAD</a:t>
            </a:r>
            <a:r>
              <a:rPr lang="zh-CN" altLang="zh-CN" sz="1200" kern="1200" dirty="0" smtClean="0">
                <a:solidFill>
                  <a:schemeClr val="tx1"/>
                </a:solidFill>
                <a:effectLst/>
                <a:latin typeface="+mn-lt"/>
                <a:ea typeface="+mn-ea"/>
                <a:cs typeface="+mn-cs"/>
              </a:rPr>
              <a:t>模型从</a:t>
            </a:r>
            <a:r>
              <a:rPr lang="en-US" altLang="zh-CN" sz="1200" kern="1200" dirty="0" smtClean="0">
                <a:solidFill>
                  <a:schemeClr val="tx1"/>
                </a:solidFill>
                <a:effectLst/>
                <a:latin typeface="+mn-lt"/>
                <a:ea typeface="+mn-ea"/>
                <a:cs typeface="+mn-cs"/>
              </a:rPr>
              <a:t>3D</a:t>
            </a:r>
            <a:r>
              <a:rPr lang="zh-CN" altLang="zh-CN" sz="1200" kern="1200" dirty="0" smtClean="0">
                <a:solidFill>
                  <a:schemeClr val="tx1"/>
                </a:solidFill>
                <a:effectLst/>
                <a:latin typeface="+mn-lt"/>
                <a:ea typeface="+mn-ea"/>
                <a:cs typeface="+mn-cs"/>
              </a:rPr>
              <a:t>模型库在线下载。</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使用光线投射技术相对于放置在模型周围的多个视图位置处的虚拟激光扫描仪沿着模型表面采样点。</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对于每个设备模型，从多个视角生成点云，并利用高斯白噪声扰动点以模拟真实世界场景中的数据收集过程</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7</a:t>
            </a:fld>
            <a:endParaRPr lang="zh-CN" altLang="en-US"/>
          </a:p>
        </p:txBody>
      </p:sp>
    </p:spTree>
    <p:extLst>
      <p:ext uri="{BB962C8B-B14F-4D97-AF65-F5344CB8AC3E}">
        <p14:creationId xmlns:p14="http://schemas.microsoft.com/office/powerpoint/2010/main" val="4193125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对象识别方法分为两个阶段：对象检测阶段和对象分类阶段。</a:t>
            </a:r>
          </a:p>
          <a:p>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8</a:t>
            </a:fld>
            <a:endParaRPr lang="zh-CN" altLang="en-US"/>
          </a:p>
        </p:txBody>
      </p:sp>
    </p:spTree>
    <p:extLst>
      <p:ext uri="{BB962C8B-B14F-4D97-AF65-F5344CB8AC3E}">
        <p14:creationId xmlns:p14="http://schemas.microsoft.com/office/powerpoint/2010/main" val="582844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3D</a:t>
            </a:r>
            <a:r>
              <a:rPr lang="zh-CN" altLang="zh-CN" sz="1200" dirty="0" smtClean="0"/>
              <a:t>点云特征描述与提取是点云信息处理中最基础也是最关键的一部分</a:t>
            </a:r>
            <a:r>
              <a:rPr lang="zh-CN" altLang="en-US" sz="120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t>9</a:t>
            </a:fld>
            <a:endParaRPr lang="zh-CN" altLang="en-US"/>
          </a:p>
        </p:txBody>
      </p:sp>
    </p:spTree>
    <p:extLst>
      <p:ext uri="{BB962C8B-B14F-4D97-AF65-F5344CB8AC3E}">
        <p14:creationId xmlns:p14="http://schemas.microsoft.com/office/powerpoint/2010/main" val="4250915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点特征描述符有</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种特征描述子</a:t>
            </a:r>
            <a:r>
              <a:rPr lang="zh-CN" altLang="en-US" sz="1200" kern="1200" dirty="0" smtClean="0">
                <a:solidFill>
                  <a:schemeClr val="tx1"/>
                </a:solidFill>
                <a:effectLst/>
                <a:latin typeface="+mn-lt"/>
                <a:ea typeface="+mn-ea"/>
                <a:cs typeface="+mn-cs"/>
              </a:rPr>
              <a:t>。如图，</a:t>
            </a:r>
            <a:r>
              <a:rPr lang="zh-CN" altLang="zh-CN" sz="1200" kern="1200" dirty="0" smtClean="0">
                <a:solidFill>
                  <a:schemeClr val="tx1"/>
                </a:solidFill>
                <a:effectLst/>
                <a:latin typeface="+mn-lt"/>
                <a:ea typeface="+mn-ea"/>
                <a:cs typeface="+mn-cs"/>
              </a:rPr>
              <a:t>表示的是一个查询点</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Pq</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PFH</a:t>
            </a:r>
            <a:r>
              <a:rPr lang="zh-CN" altLang="zh-CN" sz="1200" kern="1200" dirty="0" smtClean="0">
                <a:solidFill>
                  <a:schemeClr val="tx1"/>
                </a:solidFill>
                <a:effectLst/>
                <a:latin typeface="+mn-lt"/>
                <a:ea typeface="+mn-ea"/>
                <a:cs typeface="+mn-cs"/>
              </a:rPr>
              <a:t>计算区域，</a:t>
            </a:r>
            <a:r>
              <a:rPr lang="en-US" altLang="zh-CN" sz="1200" kern="1200" dirty="0" err="1" smtClean="0">
                <a:solidFill>
                  <a:schemeClr val="tx1"/>
                </a:solidFill>
                <a:effectLst/>
                <a:latin typeface="+mn-lt"/>
                <a:ea typeface="+mn-ea"/>
                <a:cs typeface="+mn-cs"/>
              </a:rPr>
              <a:t>Pq</a:t>
            </a:r>
            <a:r>
              <a:rPr lang="zh-CN" altLang="zh-CN" sz="1200" kern="1200" dirty="0" smtClean="0">
                <a:solidFill>
                  <a:schemeClr val="tx1"/>
                </a:solidFill>
                <a:effectLst/>
                <a:latin typeface="+mn-lt"/>
                <a:ea typeface="+mn-ea"/>
                <a:cs typeface="+mn-cs"/>
              </a:rPr>
              <a:t>用红色标注并放在圆球的中间位置，半径为</a:t>
            </a:r>
            <a:r>
              <a:rPr lang="en-US" altLang="zh-CN" sz="1200"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Pq</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的所有</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邻元素（即与点</a:t>
            </a:r>
            <a:r>
              <a:rPr lang="en-US" altLang="zh-CN" sz="1200" kern="1200" dirty="0" err="1" smtClean="0">
                <a:solidFill>
                  <a:schemeClr val="tx1"/>
                </a:solidFill>
                <a:effectLst/>
                <a:latin typeface="+mn-lt"/>
                <a:ea typeface="+mn-ea"/>
                <a:cs typeface="+mn-cs"/>
              </a:rPr>
              <a:t>Pq</a:t>
            </a:r>
            <a:r>
              <a:rPr lang="zh-CN" altLang="zh-CN" sz="1200" kern="1200" dirty="0" smtClean="0">
                <a:solidFill>
                  <a:schemeClr val="tx1"/>
                </a:solidFill>
                <a:effectLst/>
                <a:latin typeface="+mn-lt"/>
                <a:ea typeface="+mn-ea"/>
                <a:cs typeface="+mn-cs"/>
              </a:rPr>
              <a:t>的距离小于半径</a:t>
            </a:r>
            <a:r>
              <a:rPr lang="en-US" altLang="zh-CN" sz="1200"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的所有点）全部互相连接在一个网络中。局部坐标系</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uvw</a:t>
            </a:r>
            <a:r>
              <a:rPr lang="zh-CN" altLang="zh-CN" sz="1200" kern="1200" dirty="0" smtClean="0">
                <a:solidFill>
                  <a:schemeClr val="tx1"/>
                </a:solidFill>
                <a:effectLst/>
                <a:latin typeface="+mn-lt"/>
                <a:ea typeface="+mn-ea"/>
                <a:cs typeface="+mn-cs"/>
              </a:rPr>
              <a:t>坐标系</a:t>
            </a:r>
            <a:r>
              <a:rPr lang="zh-CN" altLang="en-US" sz="1200" kern="1200" dirty="0" smtClean="0">
                <a:solidFill>
                  <a:schemeClr val="tx1"/>
                </a:solidFill>
                <a:effectLst/>
                <a:latin typeface="+mn-lt"/>
                <a:ea typeface="+mn-ea"/>
                <a:cs typeface="+mn-cs"/>
              </a:rPr>
              <a:t>下点</a:t>
            </a:r>
            <a:r>
              <a:rPr lang="zh-CN" altLang="zh-CN" sz="1200" kern="1200" dirty="0" smtClean="0">
                <a:solidFill>
                  <a:schemeClr val="tx1"/>
                </a:solidFill>
                <a:effectLst/>
                <a:latin typeface="+mn-lt"/>
                <a:ea typeface="+mn-ea"/>
                <a:cs typeface="+mn-cs"/>
              </a:rPr>
              <a:t>法线之间的偏差可以用一组角度来表示</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是两点</a:t>
            </a:r>
            <a:r>
              <a:rPr lang="en-US" altLang="zh-CN" sz="1200" kern="1200" dirty="0" smtClean="0">
                <a:solidFill>
                  <a:schemeClr val="tx1"/>
                </a:solidFill>
                <a:effectLst/>
                <a:latin typeface="+mn-lt"/>
                <a:ea typeface="+mn-ea"/>
                <a:cs typeface="+mn-cs"/>
              </a:rPr>
              <a:t>Ps</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Pt</a:t>
            </a:r>
            <a:r>
              <a:rPr lang="zh-CN" altLang="zh-CN" sz="1200" kern="1200" dirty="0" smtClean="0">
                <a:solidFill>
                  <a:schemeClr val="tx1"/>
                </a:solidFill>
                <a:effectLst/>
                <a:latin typeface="+mn-lt"/>
                <a:ea typeface="+mn-ea"/>
                <a:cs typeface="+mn-cs"/>
              </a:rPr>
              <a:t>之间的欧氏距离</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最终的</a:t>
            </a:r>
            <a:r>
              <a:rPr lang="en-US" altLang="zh-CN" sz="1200" kern="1200" dirty="0" smtClean="0">
                <a:solidFill>
                  <a:schemeClr val="tx1"/>
                </a:solidFill>
                <a:effectLst/>
                <a:latin typeface="+mn-lt"/>
                <a:ea typeface="+mn-ea"/>
                <a:cs typeface="+mn-cs"/>
              </a:rPr>
              <a:t>PFH</a:t>
            </a:r>
            <a:r>
              <a:rPr lang="zh-CN" altLang="zh-CN" sz="1200" kern="1200" dirty="0" smtClean="0">
                <a:solidFill>
                  <a:schemeClr val="tx1"/>
                </a:solidFill>
                <a:effectLst/>
                <a:latin typeface="+mn-lt"/>
                <a:ea typeface="+mn-ea"/>
                <a:cs typeface="+mn-cs"/>
              </a:rPr>
              <a:t>描述子通过计算邻域内所有两点之间关系而得到的直方图。</a:t>
            </a:r>
          </a:p>
          <a:p>
            <a:endParaRPr lang="zh-CN" altLang="en-US" dirty="0"/>
          </a:p>
        </p:txBody>
      </p:sp>
      <p:sp>
        <p:nvSpPr>
          <p:cNvPr id="4" name="灯片编号占位符 3"/>
          <p:cNvSpPr>
            <a:spLocks noGrp="1"/>
          </p:cNvSpPr>
          <p:nvPr>
            <p:ph type="sldNum" sz="quarter" idx="10"/>
          </p:nvPr>
        </p:nvSpPr>
        <p:spPr/>
        <p:txBody>
          <a:bodyPr/>
          <a:lstStyle/>
          <a:p>
            <a:fld id="{829B4C48-0DAF-4C2E-B36A-86439624E394}"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382573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831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2164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1482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3701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0238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1358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7006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80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8851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150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6535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9757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0080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146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0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003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12/1/2017</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623582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62939" y="1494065"/>
            <a:ext cx="6686549" cy="2510517"/>
          </a:xfrm>
        </p:spPr>
        <p:txBody>
          <a:bodyPr/>
          <a:lstStyle/>
          <a:p>
            <a:pPr algn="ctr"/>
            <a:r>
              <a:rPr lang="en-US" altLang="zh-CN" dirty="0" smtClean="0"/>
              <a:t> </a:t>
            </a:r>
            <a:endParaRPr lang="zh-CN" altLang="zh-CN" dirty="0"/>
          </a:p>
        </p:txBody>
      </p:sp>
      <p:sp>
        <p:nvSpPr>
          <p:cNvPr id="3" name="副标题 2"/>
          <p:cNvSpPr>
            <a:spLocks noGrp="1"/>
          </p:cNvSpPr>
          <p:nvPr>
            <p:ph type="subTitle" idx="1"/>
          </p:nvPr>
        </p:nvSpPr>
        <p:spPr>
          <a:xfrm>
            <a:off x="1634072" y="1066617"/>
            <a:ext cx="6600451" cy="4387885"/>
          </a:xfrm>
        </p:spPr>
        <p:txBody>
          <a:bodyPr>
            <a:normAutofit/>
          </a:bodyPr>
          <a:lstStyle/>
          <a:p>
            <a:endParaRPr lang="en-US" altLang="zh-CN" dirty="0" smtClean="0"/>
          </a:p>
          <a:p>
            <a:endParaRPr lang="en-US" altLang="zh-CN" dirty="0"/>
          </a:p>
          <a:p>
            <a:r>
              <a:rPr lang="zh-CN" altLang="en-US" sz="3600" dirty="0" smtClean="0">
                <a:solidFill>
                  <a:schemeClr val="tx1"/>
                </a:solidFill>
              </a:rPr>
              <a:t>基于机器学习的目标识别与分类</a:t>
            </a:r>
            <a:endParaRPr lang="en-US" altLang="zh-CN" sz="3600" dirty="0" smtClean="0">
              <a:solidFill>
                <a:schemeClr val="tx1"/>
              </a:solidFill>
            </a:endParaRPr>
          </a:p>
          <a:p>
            <a:endParaRPr lang="en-US" altLang="zh-CN" sz="3600" dirty="0">
              <a:solidFill>
                <a:schemeClr val="tx1"/>
              </a:solidFill>
            </a:endParaRPr>
          </a:p>
          <a:p>
            <a:endParaRPr lang="en-US" altLang="zh-CN" sz="3600" dirty="0" smtClean="0">
              <a:solidFill>
                <a:schemeClr val="tx1"/>
              </a:solidFill>
            </a:endParaRPr>
          </a:p>
          <a:p>
            <a:endParaRPr lang="en-US" altLang="zh-CN" sz="3600" dirty="0">
              <a:solidFill>
                <a:schemeClr val="tx1"/>
              </a:solidFill>
            </a:endParaRPr>
          </a:p>
          <a:p>
            <a:r>
              <a:rPr lang="en-US" altLang="zh-CN" sz="3600" dirty="0" smtClean="0">
                <a:solidFill>
                  <a:schemeClr val="tx1"/>
                </a:solidFill>
              </a:rPr>
              <a:t>                              </a:t>
            </a:r>
            <a:r>
              <a:rPr lang="zh-CN" altLang="en-US" sz="2000" dirty="0" smtClean="0">
                <a:solidFill>
                  <a:schemeClr val="tx1"/>
                </a:solidFill>
              </a:rPr>
              <a:t>报告人：鲁小伟</a:t>
            </a:r>
            <a:endParaRPr lang="zh-CN" altLang="en-US" sz="2000" dirty="0">
              <a:solidFill>
                <a:schemeClr val="tx1"/>
              </a:solidFill>
            </a:endParaRPr>
          </a:p>
        </p:txBody>
      </p:sp>
    </p:spTree>
    <p:extLst>
      <p:ext uri="{BB962C8B-B14F-4D97-AF65-F5344CB8AC3E}">
        <p14:creationId xmlns:p14="http://schemas.microsoft.com/office/powerpoint/2010/main" val="900142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7737" y="696037"/>
            <a:ext cx="6683765" cy="668740"/>
          </a:xfrm>
        </p:spPr>
        <p:txBody>
          <a:bodyPr>
            <a:normAutofit fontScale="90000"/>
          </a:bodyPr>
          <a:lstStyle/>
          <a:p>
            <a:r>
              <a:rPr lang="zh-CN" altLang="en-US" dirty="0" smtClean="0"/>
              <a:t>点特征直方图</a:t>
            </a:r>
            <a:r>
              <a:rPr lang="en-US" altLang="zh-CN" dirty="0" smtClean="0"/>
              <a:t/>
            </a:r>
            <a:br>
              <a:rPr lang="en-US" altLang="zh-CN" dirty="0" smtClean="0"/>
            </a:br>
            <a:r>
              <a:rPr lang="en-US" altLang="zh-CN" dirty="0" smtClean="0"/>
              <a:t>     </a:t>
            </a:r>
            <a:endParaRPr lang="zh-CN" altLang="en-US" dirty="0"/>
          </a:p>
        </p:txBody>
      </p:sp>
      <p:pic>
        <p:nvPicPr>
          <p:cNvPr id="4" name="图片 3"/>
          <p:cNvPicPr/>
          <p:nvPr/>
        </p:nvPicPr>
        <p:blipFill>
          <a:blip r:embed="rId3"/>
          <a:stretch>
            <a:fillRect/>
          </a:stretch>
        </p:blipFill>
        <p:spPr>
          <a:xfrm>
            <a:off x="2497540" y="1364777"/>
            <a:ext cx="4382231" cy="2224585"/>
          </a:xfrm>
          <a:prstGeom prst="rect">
            <a:avLst/>
          </a:prstGeom>
        </p:spPr>
      </p:pic>
      <p:pic>
        <p:nvPicPr>
          <p:cNvPr id="5" name="图片 4"/>
          <p:cNvPicPr/>
          <p:nvPr/>
        </p:nvPicPr>
        <p:blipFill>
          <a:blip r:embed="rId4"/>
          <a:stretch>
            <a:fillRect/>
          </a:stretch>
        </p:blipFill>
        <p:spPr>
          <a:xfrm>
            <a:off x="1345015" y="3712367"/>
            <a:ext cx="4606231" cy="2267519"/>
          </a:xfrm>
          <a:prstGeom prst="rect">
            <a:avLst/>
          </a:prstGeom>
        </p:spPr>
      </p:pic>
      <p:sp>
        <p:nvSpPr>
          <p:cNvPr id="6" name="文本框 5"/>
          <p:cNvSpPr txBox="1"/>
          <p:nvPr/>
        </p:nvSpPr>
        <p:spPr>
          <a:xfrm>
            <a:off x="2497540" y="5813946"/>
            <a:ext cx="4885899" cy="586854"/>
          </a:xfrm>
          <a:prstGeom prst="rect">
            <a:avLst/>
          </a:prstGeom>
          <a:noFill/>
        </p:spPr>
        <p:txBody>
          <a:bodyPr wrap="square" rtlCol="0">
            <a:spAutoFit/>
          </a:bodyPr>
          <a:lstStyle/>
          <a:p>
            <a:endParaRPr lang="zh-CN" altLang="en-US" dirty="0">
              <a:solidFill>
                <a:prstClr val="black"/>
              </a:solidFill>
            </a:endParaRPr>
          </a:p>
        </p:txBody>
      </p:sp>
      <p:pic>
        <p:nvPicPr>
          <p:cNvPr id="8" name="图片 7"/>
          <p:cNvPicPr>
            <a:picLocks noChangeAspect="1"/>
          </p:cNvPicPr>
          <p:nvPr/>
        </p:nvPicPr>
        <p:blipFill>
          <a:blip r:embed="rId5"/>
          <a:stretch>
            <a:fillRect/>
          </a:stretch>
        </p:blipFill>
        <p:spPr>
          <a:xfrm>
            <a:off x="5951246" y="3715657"/>
            <a:ext cx="2305050" cy="2264229"/>
          </a:xfrm>
          <a:prstGeom prst="rect">
            <a:avLst/>
          </a:prstGeom>
        </p:spPr>
      </p:pic>
    </p:spTree>
    <p:extLst>
      <p:ext uri="{BB962C8B-B14F-4D97-AF65-F5344CB8AC3E}">
        <p14:creationId xmlns:p14="http://schemas.microsoft.com/office/powerpoint/2010/main" val="371416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4694" y="742001"/>
            <a:ext cx="6683765" cy="721832"/>
          </a:xfrm>
        </p:spPr>
        <p:txBody>
          <a:bodyPr>
            <a:normAutofit fontScale="90000"/>
          </a:bodyPr>
          <a:lstStyle/>
          <a:p>
            <a:r>
              <a:rPr lang="en-US" altLang="zh-CN" sz="4000" dirty="0" smtClean="0"/>
              <a:t>ESF</a:t>
            </a:r>
            <a:r>
              <a:rPr lang="zh-CN" altLang="en-US" sz="4000" dirty="0" smtClean="0"/>
              <a:t>描述符：</a:t>
            </a:r>
            <a:r>
              <a:rPr lang="en-US" altLang="zh-CN" dirty="0" smtClean="0"/>
              <a:t/>
            </a:r>
            <a:br>
              <a:rPr lang="en-US" altLang="zh-CN" dirty="0" smtClean="0"/>
            </a:br>
            <a:endParaRPr lang="zh-CN" altLang="en-US" sz="1500" dirty="0"/>
          </a:p>
        </p:txBody>
      </p:sp>
      <p:sp>
        <p:nvSpPr>
          <p:cNvPr id="3" name="Rectangle 2"/>
          <p:cNvSpPr>
            <a:spLocks noChangeArrowheads="1"/>
          </p:cNvSpPr>
          <p:nvPr/>
        </p:nvSpPr>
        <p:spPr bwMode="auto">
          <a:xfrm>
            <a:off x="2400301" y="1186834"/>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4" name="文本框 3"/>
          <p:cNvSpPr txBox="1"/>
          <p:nvPr/>
        </p:nvSpPr>
        <p:spPr>
          <a:xfrm>
            <a:off x="1944694" y="1608085"/>
            <a:ext cx="6435030" cy="4201150"/>
          </a:xfrm>
          <a:prstGeom prst="rect">
            <a:avLst/>
          </a:prstGeom>
          <a:noFill/>
        </p:spPr>
        <p:txBody>
          <a:bodyPr wrap="square" rtlCol="0">
            <a:spAutoFit/>
          </a:bodyPr>
          <a:lstStyle/>
          <a:p>
            <a:pPr>
              <a:lnSpc>
                <a:spcPct val="150000"/>
              </a:lnSpc>
            </a:pPr>
            <a:r>
              <a:rPr lang="zh-CN" altLang="zh-CN" sz="2000" dirty="0" smtClean="0"/>
              <a:t>形状分布</a:t>
            </a:r>
            <a:r>
              <a:rPr lang="zh-CN" altLang="en-US" sz="2000" dirty="0" smtClean="0"/>
              <a:t>：</a:t>
            </a:r>
            <a:endParaRPr lang="en-US" altLang="zh-CN" sz="2000" dirty="0" smtClean="0"/>
          </a:p>
          <a:p>
            <a:pPr>
              <a:lnSpc>
                <a:spcPct val="150000"/>
              </a:lnSpc>
            </a:pPr>
            <a:r>
              <a:rPr lang="en-US" altLang="zh-CN" sz="2000" dirty="0"/>
              <a:t> </a:t>
            </a:r>
            <a:r>
              <a:rPr lang="en-US" altLang="zh-CN" sz="2000" dirty="0" smtClean="0"/>
              <a:t>      </a:t>
            </a:r>
            <a:r>
              <a:rPr lang="zh-CN" altLang="zh-CN" sz="2000" dirty="0" smtClean="0"/>
              <a:t>是</a:t>
            </a:r>
            <a:r>
              <a:rPr lang="zh-CN" altLang="zh-CN" sz="2000" dirty="0"/>
              <a:t>从多个形状函数中采样的，这些形状函数测量对象的全局几何特性</a:t>
            </a:r>
            <a:r>
              <a:rPr lang="zh-CN" altLang="zh-CN" sz="2000" dirty="0" smtClean="0"/>
              <a:t>。</a:t>
            </a:r>
            <a:endParaRPr lang="en-US" altLang="zh-CN" sz="2000" dirty="0"/>
          </a:p>
          <a:p>
            <a:pPr>
              <a:lnSpc>
                <a:spcPct val="150000"/>
              </a:lnSpc>
            </a:pPr>
            <a:r>
              <a:rPr lang="en-US" altLang="zh-CN" sz="2000" dirty="0" smtClean="0"/>
              <a:t>ESF</a:t>
            </a:r>
            <a:r>
              <a:rPr lang="zh-CN" altLang="zh-CN" sz="2000" dirty="0" smtClean="0"/>
              <a:t>描述符</a:t>
            </a:r>
            <a:r>
              <a:rPr lang="zh-CN" altLang="en-US" sz="2000" dirty="0" smtClean="0"/>
              <a:t>：</a:t>
            </a:r>
            <a:endParaRPr lang="en-US" altLang="zh-CN" sz="2000" dirty="0" smtClean="0"/>
          </a:p>
          <a:p>
            <a:pPr>
              <a:lnSpc>
                <a:spcPct val="150000"/>
              </a:lnSpc>
            </a:pPr>
            <a:r>
              <a:rPr lang="en-US" altLang="zh-CN" sz="2000" dirty="0"/>
              <a:t> </a:t>
            </a:r>
            <a:r>
              <a:rPr lang="en-US" altLang="zh-CN" sz="2000" dirty="0" smtClean="0"/>
              <a:t>      </a:t>
            </a:r>
            <a:r>
              <a:rPr lang="en-US" altLang="zh-CN" sz="2000" dirty="0"/>
              <a:t>ESF</a:t>
            </a:r>
            <a:r>
              <a:rPr lang="zh-CN" altLang="zh-CN" sz="2000" dirty="0"/>
              <a:t>描述符</a:t>
            </a:r>
            <a:r>
              <a:rPr lang="zh-CN" altLang="en-US" sz="2000" dirty="0"/>
              <a:t>（</a:t>
            </a:r>
            <a:r>
              <a:rPr lang="zh-CN" altLang="zh-CN" sz="2000" dirty="0"/>
              <a:t>形状函数集合</a:t>
            </a:r>
            <a:r>
              <a:rPr lang="zh-CN" altLang="en-US" sz="2000" dirty="0"/>
              <a:t>）</a:t>
            </a:r>
            <a:r>
              <a:rPr lang="zh-CN" altLang="zh-CN" sz="2000" dirty="0"/>
              <a:t>描述了具有包括角度，面积和距离形状函数的</a:t>
            </a:r>
            <a:r>
              <a:rPr lang="en-US" altLang="zh-CN" sz="2000" dirty="0"/>
              <a:t>640</a:t>
            </a:r>
            <a:r>
              <a:rPr lang="zh-CN" altLang="zh-CN" sz="2000" dirty="0"/>
              <a:t>维特征集的</a:t>
            </a:r>
            <a:r>
              <a:rPr lang="en-US" altLang="zh-CN" sz="2000" dirty="0"/>
              <a:t>3D</a:t>
            </a:r>
            <a:r>
              <a:rPr lang="zh-CN" altLang="zh-CN" sz="2000" dirty="0"/>
              <a:t>点群集</a:t>
            </a:r>
            <a:r>
              <a:rPr lang="zh-CN" altLang="en-US" sz="2000" dirty="0" smtClean="0"/>
              <a:t>。</a:t>
            </a:r>
            <a:r>
              <a:rPr lang="zh-CN" altLang="zh-CN" sz="2000" dirty="0" smtClean="0"/>
              <a:t>是</a:t>
            </a:r>
            <a:r>
              <a:rPr lang="zh-CN" altLang="zh-CN" sz="2000" dirty="0"/>
              <a:t>描述点云的特征性质的形状函数的十</a:t>
            </a:r>
            <a:r>
              <a:rPr lang="zh-CN" altLang="zh-CN" sz="2000" dirty="0" smtClean="0"/>
              <a:t>个</a:t>
            </a:r>
            <a:r>
              <a:rPr lang="zh-CN" altLang="en-US" sz="2000" dirty="0" smtClean="0"/>
              <a:t>长度为</a:t>
            </a:r>
            <a:r>
              <a:rPr lang="en-US" altLang="zh-CN" sz="2000" dirty="0" smtClean="0"/>
              <a:t>64</a:t>
            </a:r>
            <a:r>
              <a:rPr lang="zh-CN" altLang="zh-CN" sz="2000" dirty="0" smtClean="0"/>
              <a:t>的直方图的</a:t>
            </a:r>
            <a:r>
              <a:rPr lang="zh-CN" altLang="zh-CN" sz="2000" dirty="0"/>
              <a:t>集合</a:t>
            </a:r>
            <a:r>
              <a:rPr lang="zh-CN" altLang="zh-CN" sz="2000" dirty="0" smtClean="0"/>
              <a:t>。</a:t>
            </a:r>
            <a:r>
              <a:rPr lang="en-US" altLang="zh-CN" dirty="0"/>
              <a:t/>
            </a:r>
            <a:br>
              <a:rPr lang="en-US" altLang="zh-CN" dirty="0"/>
            </a:br>
            <a:endParaRPr lang="zh-CN" altLang="en-US" dirty="0"/>
          </a:p>
        </p:txBody>
      </p:sp>
    </p:spTree>
    <p:extLst>
      <p:ext uri="{BB962C8B-B14F-4D97-AF65-F5344CB8AC3E}">
        <p14:creationId xmlns:p14="http://schemas.microsoft.com/office/powerpoint/2010/main" val="1137501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7911" y="1159077"/>
            <a:ext cx="6683765" cy="2913071"/>
          </a:xfrm>
        </p:spPr>
        <p:txBody>
          <a:bodyPr>
            <a:normAutofit/>
          </a:bodyPr>
          <a:lstStyle/>
          <a:p>
            <a:pPr>
              <a:lnSpc>
                <a:spcPct val="150000"/>
              </a:lnSpc>
            </a:pPr>
            <a:r>
              <a:rPr lang="zh-CN" altLang="zh-CN" sz="2000" dirty="0">
                <a:solidFill>
                  <a:schemeClr val="tx1"/>
                </a:solidFill>
                <a:latin typeface="+mn-lt"/>
                <a:ea typeface="+mn-ea"/>
                <a:cs typeface="+mn-cs"/>
              </a:rPr>
              <a:t>计算杯子上一个点云的形状函数</a:t>
            </a:r>
            <a:r>
              <a:rPr lang="zh-CN" altLang="en-US" sz="2000" dirty="0">
                <a:solidFill>
                  <a:schemeClr val="tx1"/>
                </a:solidFill>
                <a:latin typeface="+mn-lt"/>
                <a:ea typeface="+mn-ea"/>
                <a:cs typeface="+mn-cs"/>
              </a:rPr>
              <a:t>形成</a:t>
            </a:r>
            <a:r>
              <a:rPr lang="en-US" altLang="zh-CN" sz="2000" dirty="0">
                <a:solidFill>
                  <a:schemeClr val="tx1"/>
                </a:solidFill>
                <a:latin typeface="+mn-lt"/>
                <a:ea typeface="+mn-ea"/>
                <a:cs typeface="+mn-cs"/>
              </a:rPr>
              <a:t>ESF</a:t>
            </a:r>
            <a:r>
              <a:rPr lang="zh-CN" altLang="en-US" sz="2000" dirty="0">
                <a:solidFill>
                  <a:schemeClr val="tx1"/>
                </a:solidFill>
                <a:latin typeface="+mn-lt"/>
                <a:ea typeface="+mn-ea"/>
                <a:cs typeface="+mn-cs"/>
              </a:rPr>
              <a:t>直方图</a:t>
            </a:r>
            <a:r>
              <a:rPr lang="zh-CN" altLang="zh-CN" sz="2000" dirty="0">
                <a:solidFill>
                  <a:schemeClr val="tx1"/>
                </a:solidFill>
                <a:latin typeface="+mn-lt"/>
                <a:ea typeface="+mn-ea"/>
                <a:cs typeface="+mn-cs"/>
              </a:rPr>
              <a:t>。 </a:t>
            </a:r>
            <a:r>
              <a:rPr lang="en-US" altLang="zh-CN" sz="2000" dirty="0">
                <a:solidFill>
                  <a:schemeClr val="tx1"/>
                </a:solidFill>
                <a:latin typeface="+mn-lt"/>
                <a:ea typeface="+mn-ea"/>
                <a:cs typeface="+mn-cs"/>
              </a:rPr>
              <a:t/>
            </a:r>
            <a:br>
              <a:rPr lang="en-US" altLang="zh-CN" sz="2000" dirty="0">
                <a:solidFill>
                  <a:schemeClr val="tx1"/>
                </a:solidFill>
                <a:latin typeface="+mn-lt"/>
                <a:ea typeface="+mn-ea"/>
                <a:cs typeface="+mn-cs"/>
              </a:rPr>
            </a:br>
            <a:r>
              <a:rPr lang="zh-CN" altLang="zh-CN" sz="2000" dirty="0">
                <a:solidFill>
                  <a:schemeClr val="tx1"/>
                </a:solidFill>
                <a:latin typeface="+mn-lt"/>
                <a:ea typeface="+mn-ea"/>
                <a:cs typeface="+mn-cs"/>
              </a:rPr>
              <a:t>左：点距离分布</a:t>
            </a:r>
            <a:r>
              <a:rPr lang="zh-CN" altLang="en-US" sz="2000" dirty="0">
                <a:solidFill>
                  <a:schemeClr val="tx1"/>
                </a:solidFill>
                <a:latin typeface="+mn-lt"/>
                <a:ea typeface="+mn-ea"/>
                <a:cs typeface="+mn-cs"/>
              </a:rPr>
              <a:t>。</a:t>
            </a:r>
            <a:r>
              <a:rPr lang="zh-CN" altLang="zh-CN" sz="2000" dirty="0">
                <a:solidFill>
                  <a:schemeClr val="tx1"/>
                </a:solidFill>
                <a:latin typeface="+mn-lt"/>
                <a:ea typeface="+mn-ea"/>
                <a:cs typeface="+mn-cs"/>
              </a:rPr>
              <a:t>中：角度</a:t>
            </a:r>
            <a:r>
              <a:rPr lang="zh-CN" altLang="zh-CN" sz="2000" dirty="0" smtClean="0">
                <a:solidFill>
                  <a:schemeClr val="tx1"/>
                </a:solidFill>
                <a:latin typeface="+mn-lt"/>
                <a:ea typeface="+mn-ea"/>
                <a:cs typeface="+mn-cs"/>
              </a:rPr>
              <a:t>分布</a:t>
            </a:r>
            <a:r>
              <a:rPr lang="zh-CN" altLang="en-US" sz="2000" dirty="0">
                <a:solidFill>
                  <a:schemeClr val="tx1"/>
                </a:solidFill>
                <a:latin typeface="+mn-lt"/>
                <a:ea typeface="+mn-ea"/>
                <a:cs typeface="+mn-cs"/>
              </a:rPr>
              <a:t>。</a:t>
            </a:r>
            <a:r>
              <a:rPr lang="zh-CN" altLang="zh-CN" sz="2000" dirty="0" smtClean="0">
                <a:solidFill>
                  <a:schemeClr val="tx1"/>
                </a:solidFill>
                <a:latin typeface="+mn-lt"/>
                <a:ea typeface="+mn-ea"/>
                <a:cs typeface="+mn-cs"/>
              </a:rPr>
              <a:t>右</a:t>
            </a:r>
            <a:r>
              <a:rPr lang="zh-CN" altLang="zh-CN" sz="2000" dirty="0">
                <a:solidFill>
                  <a:schemeClr val="tx1"/>
                </a:solidFill>
                <a:latin typeface="+mn-lt"/>
                <a:ea typeface="+mn-ea"/>
                <a:cs typeface="+mn-cs"/>
              </a:rPr>
              <a:t>：三个采样点的区域。</a:t>
            </a:r>
            <a:r>
              <a:rPr lang="en-US" altLang="zh-CN" sz="2000" dirty="0">
                <a:solidFill>
                  <a:schemeClr val="tx1"/>
                </a:solidFill>
                <a:latin typeface="+mn-lt"/>
                <a:ea typeface="+mn-ea"/>
                <a:cs typeface="+mn-cs"/>
              </a:rPr>
              <a:t/>
            </a:r>
            <a:br>
              <a:rPr lang="en-US" altLang="zh-CN" sz="2000" dirty="0">
                <a:solidFill>
                  <a:schemeClr val="tx1"/>
                </a:solidFill>
                <a:latin typeface="+mn-lt"/>
                <a:ea typeface="+mn-ea"/>
                <a:cs typeface="+mn-cs"/>
              </a:rPr>
            </a:br>
            <a:r>
              <a:rPr lang="zh-CN" altLang="zh-CN" sz="2000" dirty="0">
                <a:solidFill>
                  <a:schemeClr val="tx1"/>
                </a:solidFill>
                <a:latin typeface="+mn-lt"/>
                <a:ea typeface="+mn-ea"/>
                <a:cs typeface="+mn-cs"/>
              </a:rPr>
              <a:t>测量分为“表面”，“表面外”以及“两者”的组合，分别在图的左侧部分表示为绿色，红色和蓝色线。</a:t>
            </a:r>
            <a:r>
              <a:rPr lang="zh-CN" altLang="zh-CN" dirty="0"/>
              <a:t/>
            </a:r>
            <a:br>
              <a:rPr lang="zh-CN" altLang="zh-CN" dirty="0"/>
            </a:br>
            <a:endParaRPr lang="zh-CN" altLang="en-US" dirty="0"/>
          </a:p>
        </p:txBody>
      </p:sp>
      <p:pic>
        <p:nvPicPr>
          <p:cNvPr id="4" name="图片 3"/>
          <p:cNvPicPr/>
          <p:nvPr/>
        </p:nvPicPr>
        <p:blipFill>
          <a:blip r:embed="rId3"/>
          <a:stretch>
            <a:fillRect/>
          </a:stretch>
        </p:blipFill>
        <p:spPr>
          <a:xfrm>
            <a:off x="1835512" y="3365204"/>
            <a:ext cx="6516164" cy="1746397"/>
          </a:xfrm>
          <a:prstGeom prst="rect">
            <a:avLst/>
          </a:prstGeom>
        </p:spPr>
      </p:pic>
    </p:spTree>
    <p:extLst>
      <p:ext uri="{BB962C8B-B14F-4D97-AF65-F5344CB8AC3E}">
        <p14:creationId xmlns:p14="http://schemas.microsoft.com/office/powerpoint/2010/main" val="3764038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7054" y="996544"/>
            <a:ext cx="6571985" cy="2236734"/>
          </a:xfrm>
        </p:spPr>
        <p:txBody>
          <a:bodyPr>
            <a:normAutofit fontScale="90000"/>
          </a:bodyPr>
          <a:lstStyle/>
          <a:p>
            <a:r>
              <a:rPr lang="en-US" altLang="zh-CN" sz="2200" dirty="0"/>
              <a:t>ESF</a:t>
            </a:r>
            <a:r>
              <a:rPr lang="zh-CN" altLang="en-US" sz="2200" dirty="0"/>
              <a:t>描述</a:t>
            </a:r>
            <a:r>
              <a:rPr lang="zh-CN" altLang="en-US" sz="2200" dirty="0" smtClean="0"/>
              <a:t>子的计算</a:t>
            </a:r>
            <a:r>
              <a:rPr lang="en-US" altLang="zh-CN" sz="2200" dirty="0" smtClean="0"/>
              <a:t/>
            </a:r>
            <a:br>
              <a:rPr lang="en-US" altLang="zh-CN" sz="2200" dirty="0" smtClean="0"/>
            </a:br>
            <a:r>
              <a:rPr lang="zh-CN" altLang="en-US" sz="2200" dirty="0" smtClean="0"/>
              <a:t>主要</a:t>
            </a:r>
            <a:r>
              <a:rPr lang="zh-CN" altLang="en-US" sz="2200" dirty="0"/>
              <a:t>是基于三个形状函数（</a:t>
            </a:r>
            <a:r>
              <a:rPr lang="en-US" altLang="zh-CN" sz="2200" dirty="0"/>
              <a:t>shape function</a:t>
            </a:r>
            <a:r>
              <a:rPr lang="zh-CN" altLang="en-US" sz="2200" dirty="0"/>
              <a:t>）： </a:t>
            </a:r>
            <a:r>
              <a:rPr lang="en-US" altLang="zh-CN" sz="2200" dirty="0"/>
              <a:t/>
            </a:r>
            <a:br>
              <a:rPr lang="en-US" altLang="zh-CN" sz="2200" dirty="0"/>
            </a:br>
            <a:r>
              <a:rPr lang="en-US" altLang="zh-CN" sz="2200" dirty="0"/>
              <a:t>1.</a:t>
            </a:r>
            <a:r>
              <a:rPr lang="zh-CN" altLang="en-US" sz="2200" dirty="0"/>
              <a:t>距离（</a:t>
            </a:r>
            <a:r>
              <a:rPr lang="en-US" altLang="zh-CN" sz="2200" dirty="0"/>
              <a:t>D2</a:t>
            </a:r>
            <a:r>
              <a:rPr lang="zh-CN" altLang="en-US" sz="2200" dirty="0"/>
              <a:t>：在点云中随机选取两点之间的距离）</a:t>
            </a:r>
            <a:r>
              <a:rPr lang="en-US" altLang="zh-CN" sz="2200" dirty="0"/>
              <a:t/>
            </a:r>
            <a:br>
              <a:rPr lang="en-US" altLang="zh-CN" sz="2200" dirty="0"/>
            </a:br>
            <a:r>
              <a:rPr lang="en-US" altLang="zh-CN" sz="2200" dirty="0"/>
              <a:t>2.</a:t>
            </a:r>
            <a:r>
              <a:rPr lang="zh-CN" altLang="en-US" sz="2200" dirty="0"/>
              <a:t>角度（</a:t>
            </a:r>
            <a:r>
              <a:rPr lang="en-US" altLang="zh-CN" sz="2200" dirty="0"/>
              <a:t>A3</a:t>
            </a:r>
            <a:r>
              <a:rPr lang="zh-CN" altLang="en-US" sz="2200" dirty="0"/>
              <a:t>：在点云中随机选取三点确定两条边，两边的夹角） </a:t>
            </a:r>
            <a:r>
              <a:rPr lang="en-US" altLang="zh-CN" sz="2200" dirty="0"/>
              <a:t/>
            </a:r>
            <a:br>
              <a:rPr lang="en-US" altLang="zh-CN" sz="2200" dirty="0"/>
            </a:br>
            <a:r>
              <a:rPr lang="en-US" altLang="zh-CN" sz="2200" dirty="0"/>
              <a:t>3.</a:t>
            </a:r>
            <a:r>
              <a:rPr lang="zh-CN" altLang="en-US" sz="2200" dirty="0"/>
              <a:t>面积（</a:t>
            </a:r>
            <a:r>
              <a:rPr lang="en-US" altLang="zh-CN" sz="2200" dirty="0"/>
              <a:t>D3</a:t>
            </a:r>
            <a:r>
              <a:rPr lang="zh-CN" altLang="en-US" sz="2200" dirty="0"/>
              <a:t>：在点云中随机选取三点确定三角形的面积</a:t>
            </a:r>
            <a:r>
              <a:rPr lang="zh-CN" altLang="en-US" sz="2200" dirty="0" smtClean="0"/>
              <a:t>）</a:t>
            </a:r>
            <a:endParaRPr lang="zh-CN" altLang="en-US" sz="1350" dirty="0"/>
          </a:p>
        </p:txBody>
      </p:sp>
      <p:pic>
        <p:nvPicPr>
          <p:cNvPr id="4" name="图片 3"/>
          <p:cNvPicPr>
            <a:picLocks noChangeAspect="1"/>
          </p:cNvPicPr>
          <p:nvPr/>
        </p:nvPicPr>
        <p:blipFill>
          <a:blip r:embed="rId3"/>
          <a:stretch>
            <a:fillRect/>
          </a:stretch>
        </p:blipFill>
        <p:spPr>
          <a:xfrm>
            <a:off x="2349699" y="3233278"/>
            <a:ext cx="5306694" cy="2429301"/>
          </a:xfrm>
          <a:prstGeom prst="rect">
            <a:avLst/>
          </a:prstGeom>
        </p:spPr>
      </p:pic>
    </p:spTree>
    <p:extLst>
      <p:ext uri="{BB962C8B-B14F-4D97-AF65-F5344CB8AC3E}">
        <p14:creationId xmlns:p14="http://schemas.microsoft.com/office/powerpoint/2010/main" val="2070116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7933" y="1528548"/>
            <a:ext cx="7360526" cy="5199797"/>
          </a:xfrm>
        </p:spPr>
        <p:txBody>
          <a:bodyPr>
            <a:normAutofit/>
          </a:bodyPr>
          <a:lstStyle/>
          <a:p>
            <a:endParaRPr lang="zh-CN" altLang="en-US" sz="1200" dirty="0"/>
          </a:p>
        </p:txBody>
      </p:sp>
      <p:pic>
        <p:nvPicPr>
          <p:cNvPr id="3" name="图片 2"/>
          <p:cNvPicPr>
            <a:picLocks noChangeAspect="1"/>
          </p:cNvPicPr>
          <p:nvPr/>
        </p:nvPicPr>
        <p:blipFill>
          <a:blip r:embed="rId3"/>
          <a:stretch>
            <a:fillRect/>
          </a:stretch>
        </p:blipFill>
        <p:spPr>
          <a:xfrm>
            <a:off x="1859774" y="1632346"/>
            <a:ext cx="5790432" cy="4672919"/>
          </a:xfrm>
          <a:prstGeom prst="rect">
            <a:avLst/>
          </a:prstGeom>
        </p:spPr>
      </p:pic>
      <p:sp>
        <p:nvSpPr>
          <p:cNvPr id="4" name="文本框 3"/>
          <p:cNvSpPr txBox="1"/>
          <p:nvPr/>
        </p:nvSpPr>
        <p:spPr>
          <a:xfrm>
            <a:off x="1405721" y="610952"/>
            <a:ext cx="5854890" cy="646331"/>
          </a:xfrm>
          <a:prstGeom prst="rect">
            <a:avLst/>
          </a:prstGeom>
          <a:noFill/>
        </p:spPr>
        <p:txBody>
          <a:bodyPr wrap="square" rtlCol="0">
            <a:spAutoFit/>
          </a:bodyPr>
          <a:lstStyle/>
          <a:p>
            <a:r>
              <a:rPr lang="zh-CN" altLang="en-US" sz="3600" dirty="0" smtClean="0"/>
              <a:t>论文中的分类过程：</a:t>
            </a:r>
            <a:endParaRPr lang="zh-CN" altLang="en-US" sz="3600" dirty="0"/>
          </a:p>
        </p:txBody>
      </p:sp>
    </p:spTree>
    <p:extLst>
      <p:ext uri="{BB962C8B-B14F-4D97-AF65-F5344CB8AC3E}">
        <p14:creationId xmlns:p14="http://schemas.microsoft.com/office/powerpoint/2010/main" val="4179111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5819" y="748124"/>
            <a:ext cx="6589199" cy="713371"/>
          </a:xfrm>
        </p:spPr>
        <p:txBody>
          <a:bodyPr/>
          <a:lstStyle/>
          <a:p>
            <a:r>
              <a:rPr lang="zh-CN" altLang="en-US" dirty="0"/>
              <a:t>建筑设备</a:t>
            </a:r>
            <a:r>
              <a:rPr lang="zh-CN" altLang="en-US" dirty="0" smtClean="0"/>
              <a:t>的点</a:t>
            </a:r>
            <a:r>
              <a:rPr lang="zh-CN" altLang="en-US" dirty="0"/>
              <a:t>云</a:t>
            </a:r>
          </a:p>
        </p:txBody>
      </p:sp>
      <p:pic>
        <p:nvPicPr>
          <p:cNvPr id="6" name="内容占位符 5"/>
          <p:cNvPicPr>
            <a:picLocks noGrp="1" noChangeAspect="1"/>
          </p:cNvPicPr>
          <p:nvPr>
            <p:ph idx="1"/>
          </p:nvPr>
        </p:nvPicPr>
        <p:blipFill>
          <a:blip r:embed="rId2"/>
          <a:stretch>
            <a:fillRect/>
          </a:stretch>
        </p:blipFill>
        <p:spPr>
          <a:xfrm>
            <a:off x="2290304" y="1738823"/>
            <a:ext cx="5048250" cy="3048000"/>
          </a:xfrm>
          <a:prstGeom prst="rect">
            <a:avLst/>
          </a:prstGeom>
        </p:spPr>
      </p:pic>
      <p:sp>
        <p:nvSpPr>
          <p:cNvPr id="7" name="文本框 6"/>
          <p:cNvSpPr txBox="1"/>
          <p:nvPr/>
        </p:nvSpPr>
        <p:spPr>
          <a:xfrm>
            <a:off x="1850199" y="4786823"/>
            <a:ext cx="6589199" cy="923330"/>
          </a:xfrm>
          <a:prstGeom prst="rect">
            <a:avLst/>
          </a:prstGeom>
          <a:noFill/>
        </p:spPr>
        <p:txBody>
          <a:bodyPr wrap="square" rtlCol="0">
            <a:spAutoFit/>
          </a:bodyPr>
          <a:lstStyle/>
          <a:p>
            <a:r>
              <a:rPr lang="en-US" altLang="zh-CN" dirty="0"/>
              <a:t> (a) backhoe loader, (b) bulldozer, (c) dump truck, (d) excavator, (e) front loader </a:t>
            </a:r>
          </a:p>
          <a:p>
            <a:r>
              <a:rPr lang="en-US" altLang="zh-CN" dirty="0"/>
              <a:t> </a:t>
            </a:r>
            <a:endParaRPr lang="zh-CN" altLang="en-US" dirty="0"/>
          </a:p>
        </p:txBody>
      </p:sp>
    </p:spTree>
    <p:extLst>
      <p:ext uri="{BB962C8B-B14F-4D97-AF65-F5344CB8AC3E}">
        <p14:creationId xmlns:p14="http://schemas.microsoft.com/office/powerpoint/2010/main" val="2101873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2138" y="705996"/>
            <a:ext cx="6589199" cy="672428"/>
          </a:xfrm>
        </p:spPr>
        <p:txBody>
          <a:bodyPr>
            <a:normAutofit fontScale="90000"/>
          </a:bodyPr>
          <a:lstStyle/>
          <a:p>
            <a:r>
              <a:rPr lang="en-US" altLang="zh-CN" sz="4000" dirty="0"/>
              <a:t>ESF</a:t>
            </a:r>
            <a:r>
              <a:rPr lang="zh-CN" altLang="en-US" sz="4000" dirty="0"/>
              <a:t>描述符</a:t>
            </a:r>
            <a:r>
              <a:rPr lang="zh-CN" altLang="en-US" sz="4000" dirty="0" smtClean="0"/>
              <a:t>分布</a:t>
            </a:r>
            <a:r>
              <a:rPr lang="en-US" altLang="zh-CN" dirty="0" smtClean="0"/>
              <a:t/>
            </a:r>
            <a:br>
              <a:rPr lang="en-US" altLang="zh-CN" dirty="0" smtClean="0"/>
            </a:br>
            <a:endParaRPr lang="zh-CN" altLang="en-US" dirty="0"/>
          </a:p>
        </p:txBody>
      </p:sp>
      <p:pic>
        <p:nvPicPr>
          <p:cNvPr id="4" name="内容占位符 3"/>
          <p:cNvPicPr>
            <a:picLocks noGrp="1" noChangeAspect="1"/>
          </p:cNvPicPr>
          <p:nvPr>
            <p:ph idx="1"/>
          </p:nvPr>
        </p:nvPicPr>
        <p:blipFill>
          <a:blip r:embed="rId3"/>
          <a:stretch>
            <a:fillRect/>
          </a:stretch>
        </p:blipFill>
        <p:spPr>
          <a:xfrm>
            <a:off x="1712138" y="1805050"/>
            <a:ext cx="6101826" cy="3360716"/>
          </a:xfrm>
          <a:prstGeom prst="rect">
            <a:avLst/>
          </a:prstGeom>
        </p:spPr>
      </p:pic>
    </p:spTree>
    <p:extLst>
      <p:ext uri="{BB962C8B-B14F-4D97-AF65-F5344CB8AC3E}">
        <p14:creationId xmlns:p14="http://schemas.microsoft.com/office/powerpoint/2010/main" val="750443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8948" y="593618"/>
            <a:ext cx="6360024" cy="4251514"/>
          </a:xfrm>
        </p:spPr>
        <p:txBody>
          <a:bodyPr>
            <a:normAutofit/>
          </a:bodyPr>
          <a:lstStyle/>
          <a:p>
            <a:pPr>
              <a:lnSpc>
                <a:spcPct val="150000"/>
              </a:lnSpc>
            </a:pPr>
            <a:r>
              <a:rPr lang="zh-CN" altLang="en-US" dirty="0" smtClean="0"/>
              <a:t>机器学习分类器</a:t>
            </a:r>
            <a:r>
              <a:rPr lang="en-US" altLang="zh-CN" dirty="0" smtClean="0"/>
              <a:t/>
            </a:r>
            <a:br>
              <a:rPr lang="en-US" altLang="zh-CN" dirty="0" smtClean="0"/>
            </a:br>
            <a:r>
              <a:rPr lang="en-US" altLang="zh-CN" dirty="0" smtClean="0"/>
              <a:t>    </a:t>
            </a:r>
            <a:r>
              <a:rPr lang="zh-CN" altLang="zh-CN" sz="2000" dirty="0" smtClean="0">
                <a:solidFill>
                  <a:schemeClr val="tx1"/>
                </a:solidFill>
              </a:rPr>
              <a:t>在</a:t>
            </a:r>
            <a:r>
              <a:rPr lang="zh-CN" altLang="zh-CN" sz="2000" dirty="0">
                <a:solidFill>
                  <a:schemeClr val="tx1"/>
                </a:solidFill>
              </a:rPr>
              <a:t>获得训练和测试样本之后，针对每个点云群集计算相应的</a:t>
            </a:r>
            <a:r>
              <a:rPr lang="en-US" altLang="zh-CN" sz="2000" dirty="0">
                <a:solidFill>
                  <a:schemeClr val="tx1"/>
                </a:solidFill>
              </a:rPr>
              <a:t>ESF</a:t>
            </a:r>
            <a:r>
              <a:rPr lang="zh-CN" altLang="zh-CN" sz="2000" dirty="0">
                <a:solidFill>
                  <a:schemeClr val="tx1"/>
                </a:solidFill>
              </a:rPr>
              <a:t>描述符。</a:t>
            </a:r>
            <a:r>
              <a:rPr lang="zh-CN" altLang="en-US" sz="2000" dirty="0" smtClean="0">
                <a:solidFill>
                  <a:schemeClr val="tx1"/>
                </a:solidFill>
              </a:rPr>
              <a:t>将</a:t>
            </a:r>
            <a:r>
              <a:rPr lang="zh-CN" altLang="en-US" sz="2000" dirty="0">
                <a:solidFill>
                  <a:schemeClr val="tx1"/>
                </a:solidFill>
              </a:rPr>
              <a:t>得到的形状函数</a:t>
            </a:r>
            <a:r>
              <a:rPr lang="zh-CN" altLang="en-US" sz="2000" dirty="0" smtClean="0">
                <a:solidFill>
                  <a:schemeClr val="tx1"/>
                </a:solidFill>
              </a:rPr>
              <a:t>集，</a:t>
            </a:r>
            <a:r>
              <a:rPr lang="zh-CN" altLang="zh-CN" sz="2000" dirty="0" smtClean="0">
                <a:solidFill>
                  <a:schemeClr val="tx1"/>
                </a:solidFill>
              </a:rPr>
              <a:t>通过</a:t>
            </a:r>
            <a:r>
              <a:rPr lang="zh-CN" altLang="zh-CN" sz="2000" dirty="0">
                <a:solidFill>
                  <a:schemeClr val="tx1"/>
                </a:solidFill>
              </a:rPr>
              <a:t>训练和应用机器学习分类器</a:t>
            </a:r>
            <a:r>
              <a:rPr lang="zh-CN" altLang="zh-CN" sz="2000" dirty="0" smtClean="0">
                <a:solidFill>
                  <a:schemeClr val="tx1"/>
                </a:solidFill>
              </a:rPr>
              <a:t>将</a:t>
            </a:r>
            <a:r>
              <a:rPr lang="zh-CN" altLang="en-US" sz="2000" dirty="0" smtClean="0">
                <a:solidFill>
                  <a:schemeClr val="tx1"/>
                </a:solidFill>
              </a:rPr>
              <a:t>已知的</a:t>
            </a:r>
            <a:r>
              <a:rPr lang="zh-CN" altLang="zh-CN" sz="2000" dirty="0" smtClean="0">
                <a:solidFill>
                  <a:schemeClr val="tx1"/>
                </a:solidFill>
              </a:rPr>
              <a:t>类</a:t>
            </a:r>
            <a:r>
              <a:rPr lang="zh-CN" altLang="zh-CN" sz="2000" dirty="0">
                <a:solidFill>
                  <a:schemeClr val="tx1"/>
                </a:solidFill>
              </a:rPr>
              <a:t>标签分配给每个输入点云集群</a:t>
            </a:r>
            <a:r>
              <a:rPr lang="zh-CN" altLang="zh-CN" sz="2000" dirty="0" smtClean="0">
                <a:solidFill>
                  <a:schemeClr val="tx1"/>
                </a:solidFill>
              </a:rPr>
              <a:t>。</a:t>
            </a:r>
            <a:r>
              <a:rPr lang="zh-CN" altLang="en-US" sz="2000" dirty="0" smtClean="0">
                <a:solidFill>
                  <a:schemeClr val="tx1"/>
                </a:solidFill>
              </a:rPr>
              <a:t>根据</a:t>
            </a:r>
            <a:r>
              <a:rPr lang="en-US" altLang="zh-CN" sz="2000" dirty="0" smtClean="0">
                <a:solidFill>
                  <a:schemeClr val="tx1"/>
                </a:solidFill>
              </a:rPr>
              <a:t>ESF</a:t>
            </a:r>
            <a:r>
              <a:rPr lang="zh-CN" altLang="zh-CN" sz="2000" dirty="0" smtClean="0">
                <a:solidFill>
                  <a:schemeClr val="tx1"/>
                </a:solidFill>
              </a:rPr>
              <a:t>描述符</a:t>
            </a:r>
            <a:r>
              <a:rPr lang="zh-CN" altLang="en-US" sz="2000" dirty="0" smtClean="0">
                <a:solidFill>
                  <a:schemeClr val="tx1"/>
                </a:solidFill>
              </a:rPr>
              <a:t>进行分类的</a:t>
            </a:r>
            <a:r>
              <a:rPr lang="zh-CN" altLang="zh-CN" sz="2000" dirty="0" smtClean="0">
                <a:solidFill>
                  <a:schemeClr val="tx1"/>
                </a:solidFill>
              </a:rPr>
              <a:t>研究中</a:t>
            </a:r>
            <a:r>
              <a:rPr lang="zh-CN" altLang="en-US" sz="2000" dirty="0" smtClean="0">
                <a:solidFill>
                  <a:schemeClr val="tx1"/>
                </a:solidFill>
              </a:rPr>
              <a:t>，</a:t>
            </a:r>
            <a:r>
              <a:rPr lang="zh-CN" altLang="zh-CN" sz="2000" dirty="0" smtClean="0">
                <a:solidFill>
                  <a:schemeClr val="tx1"/>
                </a:solidFill>
              </a:rPr>
              <a:t>使用</a:t>
            </a:r>
            <a:r>
              <a:rPr lang="zh-CN" altLang="zh-CN" sz="2000" dirty="0">
                <a:solidFill>
                  <a:schemeClr val="tx1"/>
                </a:solidFill>
              </a:rPr>
              <a:t>的</a:t>
            </a:r>
            <a:r>
              <a:rPr lang="zh-CN" altLang="en-US" sz="2000" dirty="0">
                <a:solidFill>
                  <a:schemeClr val="tx1"/>
                </a:solidFill>
              </a:rPr>
              <a:t>算法有</a:t>
            </a:r>
            <a:r>
              <a:rPr lang="en-US" altLang="zh-CN" sz="2000" dirty="0">
                <a:solidFill>
                  <a:schemeClr val="tx1"/>
                </a:solidFill>
              </a:rPr>
              <a:t>k-</a:t>
            </a:r>
            <a:r>
              <a:rPr lang="zh-CN" altLang="zh-CN" sz="2000" dirty="0">
                <a:solidFill>
                  <a:schemeClr val="tx1"/>
                </a:solidFill>
              </a:rPr>
              <a:t>最近邻（</a:t>
            </a:r>
            <a:r>
              <a:rPr lang="en-US" altLang="zh-CN" sz="2000" dirty="0">
                <a:solidFill>
                  <a:schemeClr val="tx1"/>
                </a:solidFill>
              </a:rPr>
              <a:t>k-NN</a:t>
            </a:r>
            <a:r>
              <a:rPr lang="zh-CN" altLang="zh-CN" sz="2000" dirty="0">
                <a:solidFill>
                  <a:schemeClr val="tx1"/>
                </a:solidFill>
              </a:rPr>
              <a:t>）算法</a:t>
            </a:r>
            <a:r>
              <a:rPr lang="zh-CN" altLang="en-US" sz="2000" dirty="0">
                <a:solidFill>
                  <a:schemeClr val="tx1"/>
                </a:solidFill>
              </a:rPr>
              <a:t>，</a:t>
            </a:r>
            <a:r>
              <a:rPr lang="zh-CN" altLang="zh-CN" sz="2000" dirty="0">
                <a:solidFill>
                  <a:schemeClr val="tx1"/>
                </a:solidFill>
              </a:rPr>
              <a:t>逻辑回归和支持向量机等鉴别分类器的方法</a:t>
            </a:r>
            <a:r>
              <a:rPr lang="zh-CN" altLang="en-US" sz="2000" dirty="0" smtClean="0">
                <a:solidFill>
                  <a:schemeClr val="tx1"/>
                </a:solidFill>
              </a:rPr>
              <a:t>。</a:t>
            </a:r>
            <a:endParaRPr lang="zh-CN" altLang="en-US" sz="2000" dirty="0">
              <a:solidFill>
                <a:schemeClr val="tx1"/>
              </a:solidFill>
            </a:endParaRPr>
          </a:p>
        </p:txBody>
      </p:sp>
    </p:spTree>
    <p:extLst>
      <p:ext uri="{BB962C8B-B14F-4D97-AF65-F5344CB8AC3E}">
        <p14:creationId xmlns:p14="http://schemas.microsoft.com/office/powerpoint/2010/main" val="3703774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2536" y="1496291"/>
            <a:ext cx="7348834" cy="4972748"/>
          </a:xfrm>
        </p:spPr>
        <p:txBody>
          <a:bodyPr>
            <a:normAutofit fontScale="90000"/>
          </a:bodyPr>
          <a:lstStyle/>
          <a:p>
            <a:pPr>
              <a:lnSpc>
                <a:spcPct val="200000"/>
              </a:lnSpc>
            </a:pPr>
            <a:r>
              <a:rPr lang="zh-CN" altLang="en-US" sz="2200" dirty="0" smtClean="0">
                <a:solidFill>
                  <a:schemeClr val="tx1"/>
                </a:solidFill>
              </a:rPr>
              <a:t>       分类</a:t>
            </a:r>
            <a:r>
              <a:rPr lang="zh-CN" altLang="en-US" sz="2200" dirty="0">
                <a:solidFill>
                  <a:schemeClr val="tx1"/>
                </a:solidFill>
              </a:rPr>
              <a:t>和预测算法中的一种，通过历史数据的表现对未来结果发生的概率进行预测。</a:t>
            </a:r>
            <a:r>
              <a:rPr lang="zh-CN" altLang="zh-CN" sz="2200" dirty="0">
                <a:solidFill>
                  <a:schemeClr val="tx1"/>
                </a:solidFill>
              </a:rPr>
              <a:t>逻辑回归方法使用逻辑函数来估计</a:t>
            </a:r>
            <a:r>
              <a:rPr lang="zh-CN" altLang="zh-CN" sz="2200" dirty="0" smtClean="0">
                <a:solidFill>
                  <a:schemeClr val="tx1"/>
                </a:solidFill>
              </a:rPr>
              <a:t>类别概率</a:t>
            </a:r>
            <a:r>
              <a:rPr lang="zh-CN" altLang="zh-CN" sz="2200" dirty="0">
                <a:solidFill>
                  <a:schemeClr val="tx1"/>
                </a:solidFill>
              </a:rPr>
              <a:t>，并从训练样本中学习一组描述符元素的权重</a:t>
            </a:r>
            <a:r>
              <a:rPr lang="zh-CN" altLang="en-US" sz="2200" dirty="0">
                <a:solidFill>
                  <a:schemeClr val="tx1"/>
                </a:solidFill>
              </a:rPr>
              <a:t>。</a:t>
            </a:r>
            <a:br>
              <a:rPr lang="zh-CN" altLang="en-US" sz="2200" dirty="0">
                <a:solidFill>
                  <a:schemeClr val="tx1"/>
                </a:solidFill>
              </a:rPr>
            </a:br>
            <a:r>
              <a:rPr lang="en-US" altLang="zh-CN" sz="2200" dirty="0" smtClean="0">
                <a:solidFill>
                  <a:srgbClr val="FF0000"/>
                </a:solidFill>
                <a:latin typeface="+mn-ea"/>
                <a:ea typeface="+mn-ea"/>
              </a:rPr>
              <a:t>1.</a:t>
            </a:r>
            <a:r>
              <a:rPr lang="en-US" altLang="zh-CN" sz="2200" dirty="0">
                <a:latin typeface="+mn-ea"/>
                <a:ea typeface="+mn-ea"/>
              </a:rPr>
              <a:t> </a:t>
            </a:r>
            <a:r>
              <a:rPr lang="en-US" altLang="zh-CN" sz="2200" dirty="0">
                <a:solidFill>
                  <a:srgbClr val="FF0000"/>
                </a:solidFill>
                <a:latin typeface="+mn-ea"/>
                <a:ea typeface="+mn-ea"/>
              </a:rPr>
              <a:t>logistic</a:t>
            </a:r>
            <a:r>
              <a:rPr lang="zh-CN" altLang="en-US" sz="2200" dirty="0">
                <a:solidFill>
                  <a:srgbClr val="FF0000"/>
                </a:solidFill>
                <a:latin typeface="+mn-ea"/>
                <a:ea typeface="+mn-ea"/>
              </a:rPr>
              <a:t>函数表达式</a:t>
            </a:r>
            <a:br>
              <a:rPr lang="zh-CN" altLang="en-US" sz="2200" dirty="0">
                <a:solidFill>
                  <a:srgbClr val="FF0000"/>
                </a:solidFill>
                <a:latin typeface="+mn-ea"/>
                <a:ea typeface="+mn-ea"/>
              </a:rPr>
            </a:br>
            <a:r>
              <a:rPr lang="en-US" altLang="zh-CN" sz="2200" dirty="0" smtClean="0">
                <a:solidFill>
                  <a:srgbClr val="FF0000"/>
                </a:solidFill>
                <a:latin typeface="+mn-ea"/>
                <a:ea typeface="+mn-ea"/>
              </a:rPr>
              <a:t>2.</a:t>
            </a:r>
            <a:r>
              <a:rPr lang="zh-CN" altLang="en-US" sz="2200" dirty="0" smtClean="0">
                <a:solidFill>
                  <a:srgbClr val="FF0000"/>
                </a:solidFill>
                <a:latin typeface="+mn-ea"/>
                <a:ea typeface="+mn-ea"/>
              </a:rPr>
              <a:t>目标误差函数</a:t>
            </a:r>
            <a:r>
              <a:rPr lang="en-US" altLang="zh-CN" sz="2200" dirty="0" smtClean="0">
                <a:solidFill>
                  <a:srgbClr val="FF0000"/>
                </a:solidFill>
                <a:latin typeface="+mn-ea"/>
                <a:ea typeface="+mn-ea"/>
              </a:rPr>
              <a:t/>
            </a:r>
            <a:br>
              <a:rPr lang="en-US" altLang="zh-CN" sz="2200" dirty="0" smtClean="0">
                <a:solidFill>
                  <a:srgbClr val="FF0000"/>
                </a:solidFill>
                <a:latin typeface="+mn-ea"/>
                <a:ea typeface="+mn-ea"/>
              </a:rPr>
            </a:br>
            <a:r>
              <a:rPr lang="en-US" altLang="zh-CN" sz="2200" dirty="0" smtClean="0">
                <a:solidFill>
                  <a:srgbClr val="FF0000"/>
                </a:solidFill>
                <a:latin typeface="+mn-ea"/>
                <a:ea typeface="+mn-ea"/>
              </a:rPr>
              <a:t>3</a:t>
            </a:r>
            <a:r>
              <a:rPr lang="en-US" altLang="zh-CN" sz="2200" dirty="0">
                <a:solidFill>
                  <a:srgbClr val="FF0000"/>
                </a:solidFill>
                <a:latin typeface="+mn-ea"/>
                <a:ea typeface="+mn-ea"/>
              </a:rPr>
              <a:t>.</a:t>
            </a:r>
            <a:r>
              <a:rPr lang="zh-CN" altLang="en-US" sz="2200" dirty="0">
                <a:solidFill>
                  <a:srgbClr val="FF0000"/>
                </a:solidFill>
                <a:latin typeface="+mn-ea"/>
                <a:ea typeface="+mn-ea"/>
              </a:rPr>
              <a:t>求</a:t>
            </a:r>
            <a:r>
              <a:rPr lang="zh-CN" altLang="en-US" sz="2200" dirty="0" smtClean="0">
                <a:solidFill>
                  <a:srgbClr val="FF0000"/>
                </a:solidFill>
                <a:latin typeface="+mn-ea"/>
                <a:ea typeface="+mn-ea"/>
              </a:rPr>
              <a:t>偏导数</a:t>
            </a:r>
            <a:r>
              <a:rPr lang="en-US" altLang="zh-CN" sz="2200" dirty="0" smtClean="0">
                <a:solidFill>
                  <a:srgbClr val="FF0000"/>
                </a:solidFill>
                <a:latin typeface="+mn-ea"/>
                <a:ea typeface="+mn-ea"/>
              </a:rPr>
              <a:t/>
            </a:r>
            <a:br>
              <a:rPr lang="en-US" altLang="zh-CN" sz="2200" dirty="0" smtClean="0">
                <a:solidFill>
                  <a:srgbClr val="FF0000"/>
                </a:solidFill>
                <a:latin typeface="+mn-ea"/>
                <a:ea typeface="+mn-ea"/>
              </a:rPr>
            </a:br>
            <a:r>
              <a:rPr lang="en-US" altLang="zh-CN" sz="2200" dirty="0" smtClean="0">
                <a:solidFill>
                  <a:srgbClr val="FF0000"/>
                </a:solidFill>
                <a:latin typeface="+mn-ea"/>
                <a:ea typeface="+mn-ea"/>
              </a:rPr>
              <a:t>4.</a:t>
            </a:r>
            <a:r>
              <a:rPr lang="zh-CN" altLang="en-US" sz="2200" dirty="0" smtClean="0">
                <a:solidFill>
                  <a:srgbClr val="FF0000"/>
                </a:solidFill>
                <a:latin typeface="+mn-ea"/>
                <a:ea typeface="+mn-ea"/>
              </a:rPr>
              <a:t>求出最优化的参数</a:t>
            </a:r>
            <a:endParaRPr lang="zh-CN" altLang="en-US" sz="2200" dirty="0">
              <a:solidFill>
                <a:srgbClr val="FF0000"/>
              </a:solidFill>
              <a:latin typeface="+mn-ea"/>
              <a:ea typeface="+mn-ea"/>
            </a:endParaRPr>
          </a:p>
        </p:txBody>
      </p:sp>
      <p:pic>
        <p:nvPicPr>
          <p:cNvPr id="4" name="图片 3"/>
          <p:cNvPicPr>
            <a:picLocks noChangeAspect="1"/>
          </p:cNvPicPr>
          <p:nvPr/>
        </p:nvPicPr>
        <p:blipFill>
          <a:blip r:embed="rId2"/>
          <a:stretch>
            <a:fillRect/>
          </a:stretch>
        </p:blipFill>
        <p:spPr>
          <a:xfrm>
            <a:off x="4956953" y="3526035"/>
            <a:ext cx="2543175" cy="702468"/>
          </a:xfrm>
          <a:prstGeom prst="rect">
            <a:avLst/>
          </a:prstGeom>
        </p:spPr>
      </p:pic>
      <p:pic>
        <p:nvPicPr>
          <p:cNvPr id="5" name="图片 4"/>
          <p:cNvPicPr>
            <a:picLocks noChangeAspect="1"/>
          </p:cNvPicPr>
          <p:nvPr/>
        </p:nvPicPr>
        <p:blipFill>
          <a:blip r:embed="rId3"/>
          <a:stretch>
            <a:fillRect/>
          </a:stretch>
        </p:blipFill>
        <p:spPr>
          <a:xfrm>
            <a:off x="4146493" y="4228503"/>
            <a:ext cx="3952986" cy="507816"/>
          </a:xfrm>
          <a:prstGeom prst="rect">
            <a:avLst/>
          </a:prstGeom>
        </p:spPr>
      </p:pic>
      <p:pic>
        <p:nvPicPr>
          <p:cNvPr id="6" name="图片 5"/>
          <p:cNvPicPr>
            <a:picLocks noChangeAspect="1"/>
          </p:cNvPicPr>
          <p:nvPr/>
        </p:nvPicPr>
        <p:blipFill>
          <a:blip r:embed="rId4"/>
          <a:stretch>
            <a:fillRect/>
          </a:stretch>
        </p:blipFill>
        <p:spPr>
          <a:xfrm>
            <a:off x="4579936" y="4878394"/>
            <a:ext cx="3086100" cy="495300"/>
          </a:xfrm>
          <a:prstGeom prst="rect">
            <a:avLst/>
          </a:prstGeom>
        </p:spPr>
      </p:pic>
      <p:sp>
        <p:nvSpPr>
          <p:cNvPr id="7" name="文本框 6"/>
          <p:cNvSpPr txBox="1"/>
          <p:nvPr/>
        </p:nvSpPr>
        <p:spPr>
          <a:xfrm>
            <a:off x="1776509" y="596052"/>
            <a:ext cx="5524969" cy="646331"/>
          </a:xfrm>
          <a:prstGeom prst="rect">
            <a:avLst/>
          </a:prstGeom>
          <a:noFill/>
        </p:spPr>
        <p:txBody>
          <a:bodyPr wrap="square" rtlCol="0">
            <a:spAutoFit/>
          </a:bodyPr>
          <a:lstStyle/>
          <a:p>
            <a:r>
              <a:rPr lang="zh-CN" altLang="en-US" sz="3600" dirty="0">
                <a:solidFill>
                  <a:schemeClr val="tx1">
                    <a:lumMod val="85000"/>
                    <a:lumOff val="15000"/>
                  </a:schemeClr>
                </a:solidFill>
                <a:latin typeface="+mj-lt"/>
                <a:ea typeface="+mj-ea"/>
                <a:cs typeface="+mj-cs"/>
              </a:rPr>
              <a:t>逻辑回归</a:t>
            </a:r>
          </a:p>
        </p:txBody>
      </p:sp>
    </p:spTree>
    <p:extLst>
      <p:ext uri="{BB962C8B-B14F-4D97-AF65-F5344CB8AC3E}">
        <p14:creationId xmlns:p14="http://schemas.microsoft.com/office/powerpoint/2010/main" val="1635303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21917" y="698538"/>
            <a:ext cx="6589199" cy="4351927"/>
          </a:xfrm>
        </p:spPr>
        <p:txBody>
          <a:bodyPr>
            <a:normAutofit/>
          </a:bodyPr>
          <a:lstStyle/>
          <a:p>
            <a:r>
              <a:rPr lang="zh-CN" altLang="en-US" dirty="0"/>
              <a:t>逻辑</a:t>
            </a:r>
            <a:r>
              <a:rPr lang="zh-CN" altLang="en-US" dirty="0" smtClean="0"/>
              <a:t>回归</a:t>
            </a:r>
            <a:r>
              <a:rPr lang="en-US" altLang="zh-CN" dirty="0"/>
              <a:t/>
            </a:r>
            <a:br>
              <a:rPr lang="en-US" altLang="zh-CN" dirty="0"/>
            </a:br>
            <a:endParaRPr lang="zh-CN" altLang="en-US" sz="2000" dirty="0">
              <a:solidFill>
                <a:srgbClr val="FF0000"/>
              </a:solidFill>
            </a:endParaRPr>
          </a:p>
        </p:txBody>
      </p:sp>
      <p:pic>
        <p:nvPicPr>
          <p:cNvPr id="7" name="图片 6"/>
          <p:cNvPicPr>
            <a:picLocks noChangeAspect="1"/>
          </p:cNvPicPr>
          <p:nvPr/>
        </p:nvPicPr>
        <p:blipFill>
          <a:blip r:embed="rId2"/>
          <a:stretch>
            <a:fillRect/>
          </a:stretch>
        </p:blipFill>
        <p:spPr>
          <a:xfrm>
            <a:off x="2247371" y="1772509"/>
            <a:ext cx="5019675" cy="3781425"/>
          </a:xfrm>
          <a:prstGeom prst="rect">
            <a:avLst/>
          </a:prstGeom>
        </p:spPr>
      </p:pic>
    </p:spTree>
    <p:extLst>
      <p:ext uri="{BB962C8B-B14F-4D97-AF65-F5344CB8AC3E}">
        <p14:creationId xmlns:p14="http://schemas.microsoft.com/office/powerpoint/2010/main" val="69779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691116"/>
            <a:ext cx="6589199" cy="1213884"/>
          </a:xfrm>
        </p:spPr>
        <p:txBody>
          <a:bodyPr>
            <a:normAutofit/>
          </a:bodyPr>
          <a:lstStyle/>
          <a:p>
            <a:pPr>
              <a:spcBef>
                <a:spcPts val="1000"/>
              </a:spcBef>
              <a:buClr>
                <a:schemeClr val="accent1"/>
              </a:buClr>
            </a:pPr>
            <a:r>
              <a:rPr lang="zh-CN" altLang="en-US" dirty="0">
                <a:solidFill>
                  <a:schemeClr val="tx1"/>
                </a:solidFill>
                <a:latin typeface="+mn-lt"/>
                <a:ea typeface="+mn-ea"/>
                <a:cs typeface="+mn-cs"/>
              </a:rPr>
              <a:t>报告内容</a:t>
            </a:r>
          </a:p>
        </p:txBody>
      </p:sp>
      <p:sp>
        <p:nvSpPr>
          <p:cNvPr id="3" name="内容占位符 2"/>
          <p:cNvSpPr>
            <a:spLocks noGrp="1"/>
          </p:cNvSpPr>
          <p:nvPr>
            <p:ph idx="1"/>
          </p:nvPr>
        </p:nvSpPr>
        <p:spPr>
          <a:xfrm>
            <a:off x="2027634" y="1765005"/>
            <a:ext cx="5680971" cy="3649487"/>
          </a:xfrm>
        </p:spPr>
        <p:txBody>
          <a:bodyPr>
            <a:normAutofit/>
          </a:bodyPr>
          <a:lstStyle/>
          <a:p>
            <a:r>
              <a:rPr lang="zh-CN" altLang="en-US" sz="2000" dirty="0">
                <a:solidFill>
                  <a:schemeClr val="tx1"/>
                </a:solidFill>
              </a:rPr>
              <a:t>点云识别</a:t>
            </a:r>
            <a:r>
              <a:rPr lang="zh-CN" altLang="en-US" sz="2000" dirty="0" smtClean="0">
                <a:solidFill>
                  <a:schemeClr val="tx1"/>
                </a:solidFill>
              </a:rPr>
              <a:t>流程及实现</a:t>
            </a:r>
            <a:endParaRPr lang="en-US" altLang="zh-CN" sz="2000" dirty="0" smtClean="0">
              <a:solidFill>
                <a:schemeClr val="tx1"/>
              </a:solidFill>
            </a:endParaRPr>
          </a:p>
          <a:p>
            <a:r>
              <a:rPr lang="zh-CN" altLang="en-US" sz="2000" dirty="0" smtClean="0">
                <a:solidFill>
                  <a:schemeClr val="tx1"/>
                </a:solidFill>
              </a:rPr>
              <a:t>目标分类</a:t>
            </a:r>
            <a:endParaRPr lang="en-US" altLang="zh-CN" sz="2000" dirty="0" smtClean="0">
              <a:solidFill>
                <a:schemeClr val="tx1"/>
              </a:solidFill>
            </a:endParaRPr>
          </a:p>
          <a:p>
            <a:pPr marL="0" indent="0">
              <a:buNone/>
            </a:pPr>
            <a:r>
              <a:rPr lang="en-US" altLang="zh-CN" sz="2000" dirty="0" smtClean="0">
                <a:solidFill>
                  <a:schemeClr val="tx1"/>
                </a:solidFill>
              </a:rPr>
              <a:t>                  </a:t>
            </a:r>
            <a:r>
              <a:rPr lang="zh-CN" altLang="en-US" sz="2000" dirty="0" smtClean="0">
                <a:solidFill>
                  <a:schemeClr val="tx1"/>
                </a:solidFill>
              </a:rPr>
              <a:t>特征描述符</a:t>
            </a:r>
            <a:endParaRPr lang="en-US" altLang="zh-CN" sz="2000" dirty="0" smtClean="0">
              <a:solidFill>
                <a:schemeClr val="tx1"/>
              </a:solidFill>
            </a:endParaRPr>
          </a:p>
          <a:p>
            <a:pPr marL="0" indent="0">
              <a:buNone/>
            </a:pPr>
            <a:r>
              <a:rPr lang="en-US" altLang="zh-CN" sz="2000" dirty="0" smtClean="0">
                <a:solidFill>
                  <a:schemeClr val="tx1"/>
                </a:solidFill>
              </a:rPr>
              <a:t>                  </a:t>
            </a:r>
            <a:r>
              <a:rPr lang="zh-CN" altLang="en-US" sz="2000" dirty="0" smtClean="0">
                <a:solidFill>
                  <a:schemeClr val="tx1"/>
                </a:solidFill>
              </a:rPr>
              <a:t>论文中的分类过程 </a:t>
            </a:r>
            <a:endParaRPr lang="en-US" altLang="zh-CN" sz="2000" dirty="0" smtClean="0">
              <a:solidFill>
                <a:schemeClr val="tx1"/>
              </a:solidFill>
            </a:endParaRPr>
          </a:p>
          <a:p>
            <a:pPr marL="0" indent="0">
              <a:buNone/>
            </a:pPr>
            <a:r>
              <a:rPr lang="zh-CN" altLang="en-US" sz="2000" dirty="0" smtClean="0">
                <a:solidFill>
                  <a:schemeClr val="tx1"/>
                </a:solidFill>
              </a:rPr>
              <a:t>                  机器学习的分类器</a:t>
            </a:r>
            <a:endParaRPr lang="en-US" altLang="zh-CN" sz="2000" dirty="0" smtClean="0">
              <a:solidFill>
                <a:schemeClr val="tx1"/>
              </a:solidFill>
            </a:endParaRPr>
          </a:p>
          <a:p>
            <a:r>
              <a:rPr lang="zh-CN" altLang="en-US" sz="2000" dirty="0" smtClean="0">
                <a:solidFill>
                  <a:schemeClr val="tx1"/>
                </a:solidFill>
              </a:rPr>
              <a:t>总结</a:t>
            </a:r>
            <a:endParaRPr lang="en-US" altLang="zh-CN" sz="2000" dirty="0" smtClean="0">
              <a:solidFill>
                <a:schemeClr val="tx1"/>
              </a:solidFill>
            </a:endParaRPr>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2000" dirty="0"/>
          </a:p>
          <a:p>
            <a:pPr marL="0" indent="0">
              <a:buNone/>
            </a:pPr>
            <a:endParaRPr lang="en-US" altLang="zh-CN" sz="2000" dirty="0"/>
          </a:p>
          <a:p>
            <a:endParaRPr lang="en-US" altLang="zh-CN" sz="2000" dirty="0"/>
          </a:p>
        </p:txBody>
      </p:sp>
    </p:spTree>
    <p:extLst>
      <p:ext uri="{BB962C8B-B14F-4D97-AF65-F5344CB8AC3E}">
        <p14:creationId xmlns:p14="http://schemas.microsoft.com/office/powerpoint/2010/main" val="942123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4959" y="666641"/>
            <a:ext cx="6589199" cy="711783"/>
          </a:xfrm>
        </p:spPr>
        <p:txBody>
          <a:bodyPr>
            <a:normAutofit fontScale="90000"/>
          </a:bodyPr>
          <a:lstStyle/>
          <a:p>
            <a:r>
              <a:rPr lang="zh-CN" altLang="zh-CN" dirty="0"/>
              <a:t>支持向量机（</a:t>
            </a:r>
            <a:r>
              <a:rPr lang="en-US" altLang="zh-CN" dirty="0"/>
              <a:t>SVM</a:t>
            </a:r>
            <a:r>
              <a:rPr lang="zh-CN" altLang="zh-CN" dirty="0" smtClean="0"/>
              <a:t>）</a:t>
            </a:r>
            <a:r>
              <a:rPr lang="en-US" altLang="zh-CN" dirty="0" smtClean="0"/>
              <a:t/>
            </a:r>
            <a:br>
              <a:rPr lang="en-US" altLang="zh-CN" dirty="0" smtClean="0"/>
            </a:br>
            <a:endParaRPr lang="zh-CN" altLang="en-US" sz="2200" dirty="0"/>
          </a:p>
        </p:txBody>
      </p:sp>
      <p:sp>
        <p:nvSpPr>
          <p:cNvPr id="7" name="文本框 6"/>
          <p:cNvSpPr txBox="1"/>
          <p:nvPr/>
        </p:nvSpPr>
        <p:spPr>
          <a:xfrm>
            <a:off x="3650775" y="1673552"/>
            <a:ext cx="5135525" cy="400110"/>
          </a:xfrm>
          <a:prstGeom prst="rect">
            <a:avLst/>
          </a:prstGeom>
          <a:noFill/>
        </p:spPr>
        <p:txBody>
          <a:bodyPr wrap="square" rtlCol="0">
            <a:spAutoFit/>
          </a:bodyPr>
          <a:lstStyle/>
          <a:p>
            <a:r>
              <a:rPr lang="en-US" altLang="zh-CN" sz="2000" dirty="0" smtClean="0"/>
              <a:t>1.</a:t>
            </a:r>
            <a:r>
              <a:rPr lang="zh-CN" altLang="en-US" sz="2000" dirty="0" smtClean="0"/>
              <a:t>处理线性问题</a:t>
            </a:r>
            <a:endParaRPr lang="zh-CN" altLang="en-US" sz="2000" dirty="0"/>
          </a:p>
        </p:txBody>
      </p:sp>
      <p:pic>
        <p:nvPicPr>
          <p:cNvPr id="8" name="图片 7"/>
          <p:cNvPicPr>
            <a:picLocks noChangeAspect="1"/>
          </p:cNvPicPr>
          <p:nvPr/>
        </p:nvPicPr>
        <p:blipFill>
          <a:blip r:embed="rId3"/>
          <a:stretch>
            <a:fillRect/>
          </a:stretch>
        </p:blipFill>
        <p:spPr>
          <a:xfrm>
            <a:off x="2332697" y="2591217"/>
            <a:ext cx="4856532" cy="3360663"/>
          </a:xfrm>
          <a:prstGeom prst="rect">
            <a:avLst/>
          </a:prstGeom>
        </p:spPr>
      </p:pic>
      <p:sp>
        <p:nvSpPr>
          <p:cNvPr id="3" name="矩形 2"/>
          <p:cNvSpPr/>
          <p:nvPr/>
        </p:nvSpPr>
        <p:spPr>
          <a:xfrm>
            <a:off x="907576" y="1331101"/>
            <a:ext cx="4572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3721393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219489" y="2175031"/>
            <a:ext cx="5114925" cy="4178597"/>
          </a:xfrm>
          <a:prstGeom prst="rect">
            <a:avLst/>
          </a:prstGeom>
        </p:spPr>
      </p:pic>
      <p:sp>
        <p:nvSpPr>
          <p:cNvPr id="4" name="文本框 3"/>
          <p:cNvSpPr txBox="1"/>
          <p:nvPr/>
        </p:nvSpPr>
        <p:spPr>
          <a:xfrm>
            <a:off x="3693723" y="1592061"/>
            <a:ext cx="5135525" cy="400110"/>
          </a:xfrm>
          <a:prstGeom prst="rect">
            <a:avLst/>
          </a:prstGeom>
          <a:noFill/>
        </p:spPr>
        <p:txBody>
          <a:bodyPr wrap="square" rtlCol="0">
            <a:spAutoFit/>
          </a:bodyPr>
          <a:lstStyle/>
          <a:p>
            <a:r>
              <a:rPr lang="en-US" altLang="zh-CN" sz="2000" dirty="0" smtClean="0"/>
              <a:t>2.</a:t>
            </a:r>
            <a:r>
              <a:rPr lang="zh-CN" altLang="en-US" sz="2000" dirty="0" smtClean="0"/>
              <a:t>处理非线性问题</a:t>
            </a:r>
            <a:endParaRPr lang="zh-CN" altLang="en-US" sz="2000" dirty="0"/>
          </a:p>
        </p:txBody>
      </p:sp>
      <p:sp>
        <p:nvSpPr>
          <p:cNvPr id="7" name="标题 1"/>
          <p:cNvSpPr>
            <a:spLocks noGrp="1"/>
          </p:cNvSpPr>
          <p:nvPr>
            <p:ph type="title"/>
          </p:nvPr>
        </p:nvSpPr>
        <p:spPr>
          <a:xfrm>
            <a:off x="1604959" y="666641"/>
            <a:ext cx="6589199" cy="711783"/>
          </a:xfrm>
        </p:spPr>
        <p:txBody>
          <a:bodyPr>
            <a:normAutofit fontScale="90000"/>
          </a:bodyPr>
          <a:lstStyle/>
          <a:p>
            <a:r>
              <a:rPr lang="zh-CN" altLang="zh-CN" dirty="0"/>
              <a:t>支持向量机（</a:t>
            </a:r>
            <a:r>
              <a:rPr lang="en-US" altLang="zh-CN" dirty="0"/>
              <a:t>SVM</a:t>
            </a:r>
            <a:r>
              <a:rPr lang="zh-CN" altLang="zh-CN" dirty="0" smtClean="0"/>
              <a:t>）</a:t>
            </a:r>
            <a:r>
              <a:rPr lang="en-US" altLang="zh-CN" dirty="0" smtClean="0"/>
              <a:t/>
            </a:r>
            <a:br>
              <a:rPr lang="en-US" altLang="zh-CN" dirty="0" smtClean="0"/>
            </a:br>
            <a:endParaRPr lang="zh-CN" altLang="en-US" sz="2200" dirty="0"/>
          </a:p>
        </p:txBody>
      </p:sp>
    </p:spTree>
    <p:extLst>
      <p:ext uri="{BB962C8B-B14F-4D97-AF65-F5344CB8AC3E}">
        <p14:creationId xmlns:p14="http://schemas.microsoft.com/office/powerpoint/2010/main" val="3977337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977257" y="2134335"/>
            <a:ext cx="5575891" cy="4061638"/>
          </a:xfrm>
          <a:prstGeom prst="rect">
            <a:avLst/>
          </a:prstGeom>
        </p:spPr>
      </p:pic>
      <p:sp>
        <p:nvSpPr>
          <p:cNvPr id="5" name="文本框 4"/>
          <p:cNvSpPr txBox="1"/>
          <p:nvPr/>
        </p:nvSpPr>
        <p:spPr>
          <a:xfrm>
            <a:off x="3504537" y="1571713"/>
            <a:ext cx="5135525" cy="400110"/>
          </a:xfrm>
          <a:prstGeom prst="rect">
            <a:avLst/>
          </a:prstGeom>
          <a:noFill/>
        </p:spPr>
        <p:txBody>
          <a:bodyPr wrap="square" rtlCol="0">
            <a:spAutoFit/>
          </a:bodyPr>
          <a:lstStyle/>
          <a:p>
            <a:r>
              <a:rPr lang="en-US" altLang="zh-CN" sz="2000" dirty="0" smtClean="0"/>
              <a:t>2.</a:t>
            </a:r>
            <a:r>
              <a:rPr lang="zh-CN" altLang="en-US" sz="2000" dirty="0" smtClean="0"/>
              <a:t>处理非线性问题</a:t>
            </a:r>
            <a:endParaRPr lang="zh-CN" altLang="en-US" sz="2000" dirty="0"/>
          </a:p>
        </p:txBody>
      </p:sp>
      <p:sp>
        <p:nvSpPr>
          <p:cNvPr id="6" name="标题 1"/>
          <p:cNvSpPr>
            <a:spLocks noGrp="1"/>
          </p:cNvSpPr>
          <p:nvPr>
            <p:ph type="title"/>
          </p:nvPr>
        </p:nvSpPr>
        <p:spPr>
          <a:xfrm>
            <a:off x="1604959" y="666641"/>
            <a:ext cx="6589199" cy="711783"/>
          </a:xfrm>
        </p:spPr>
        <p:txBody>
          <a:bodyPr>
            <a:normAutofit fontScale="90000"/>
          </a:bodyPr>
          <a:lstStyle/>
          <a:p>
            <a:r>
              <a:rPr lang="zh-CN" altLang="zh-CN" dirty="0"/>
              <a:t>支持向量机（</a:t>
            </a:r>
            <a:r>
              <a:rPr lang="en-US" altLang="zh-CN" dirty="0"/>
              <a:t>SVM</a:t>
            </a:r>
            <a:r>
              <a:rPr lang="zh-CN" altLang="zh-CN" dirty="0" smtClean="0"/>
              <a:t>）</a:t>
            </a:r>
            <a:r>
              <a:rPr lang="en-US" altLang="zh-CN" dirty="0" smtClean="0"/>
              <a:t/>
            </a:r>
            <a:br>
              <a:rPr lang="en-US" altLang="zh-CN" dirty="0" smtClean="0"/>
            </a:br>
            <a:endParaRPr lang="zh-CN" altLang="en-US" sz="2200" dirty="0"/>
          </a:p>
        </p:txBody>
      </p:sp>
    </p:spTree>
    <p:extLst>
      <p:ext uri="{BB962C8B-B14F-4D97-AF65-F5344CB8AC3E}">
        <p14:creationId xmlns:p14="http://schemas.microsoft.com/office/powerpoint/2010/main" val="1981018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923065" y="2218503"/>
            <a:ext cx="5581650" cy="4029075"/>
          </a:xfrm>
          <a:prstGeom prst="rect">
            <a:avLst/>
          </a:prstGeom>
        </p:spPr>
      </p:pic>
      <p:sp>
        <p:nvSpPr>
          <p:cNvPr id="4" name="文本框 3"/>
          <p:cNvSpPr txBox="1"/>
          <p:nvPr/>
        </p:nvSpPr>
        <p:spPr>
          <a:xfrm>
            <a:off x="3394178" y="1613797"/>
            <a:ext cx="5135525" cy="400110"/>
          </a:xfrm>
          <a:prstGeom prst="rect">
            <a:avLst/>
          </a:prstGeom>
          <a:noFill/>
        </p:spPr>
        <p:txBody>
          <a:bodyPr wrap="square" rtlCol="0">
            <a:spAutoFit/>
          </a:bodyPr>
          <a:lstStyle/>
          <a:p>
            <a:r>
              <a:rPr lang="en-US" altLang="zh-CN" sz="2000" dirty="0" smtClean="0"/>
              <a:t>2.</a:t>
            </a:r>
            <a:r>
              <a:rPr lang="zh-CN" altLang="en-US" sz="2000" dirty="0" smtClean="0"/>
              <a:t>处理非线性问题</a:t>
            </a:r>
            <a:endParaRPr lang="zh-CN" altLang="en-US" sz="2000" dirty="0"/>
          </a:p>
        </p:txBody>
      </p:sp>
      <p:sp>
        <p:nvSpPr>
          <p:cNvPr id="6" name="标题 1"/>
          <p:cNvSpPr>
            <a:spLocks noGrp="1"/>
          </p:cNvSpPr>
          <p:nvPr>
            <p:ph type="title"/>
          </p:nvPr>
        </p:nvSpPr>
        <p:spPr>
          <a:xfrm>
            <a:off x="1604959" y="666641"/>
            <a:ext cx="6589199" cy="711783"/>
          </a:xfrm>
        </p:spPr>
        <p:txBody>
          <a:bodyPr>
            <a:normAutofit fontScale="90000"/>
          </a:bodyPr>
          <a:lstStyle/>
          <a:p>
            <a:r>
              <a:rPr lang="zh-CN" altLang="zh-CN" dirty="0"/>
              <a:t>支持向量机（</a:t>
            </a:r>
            <a:r>
              <a:rPr lang="en-US" altLang="zh-CN" dirty="0"/>
              <a:t>SVM</a:t>
            </a:r>
            <a:r>
              <a:rPr lang="zh-CN" altLang="zh-CN" dirty="0" smtClean="0"/>
              <a:t>）</a:t>
            </a:r>
            <a:r>
              <a:rPr lang="en-US" altLang="zh-CN" dirty="0" smtClean="0"/>
              <a:t/>
            </a:r>
            <a:br>
              <a:rPr lang="en-US" altLang="zh-CN" dirty="0" smtClean="0"/>
            </a:br>
            <a:endParaRPr lang="zh-CN" altLang="en-US" sz="2200" dirty="0"/>
          </a:p>
        </p:txBody>
      </p:sp>
    </p:spTree>
    <p:extLst>
      <p:ext uri="{BB962C8B-B14F-4D97-AF65-F5344CB8AC3E}">
        <p14:creationId xmlns:p14="http://schemas.microsoft.com/office/powerpoint/2010/main" val="339451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624110"/>
            <a:ext cx="6589199" cy="715959"/>
          </a:xfrm>
        </p:spPr>
        <p:txBody>
          <a:bodyPr/>
          <a:lstStyle/>
          <a:p>
            <a:r>
              <a:rPr lang="zh-CN" altLang="en-US" dirty="0"/>
              <a:t>动态过程</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942415" y="1802606"/>
            <a:ext cx="6238875" cy="4439610"/>
          </a:xfrm>
          <a:prstGeom prst="rect">
            <a:avLst/>
          </a:prstGeom>
        </p:spPr>
      </p:pic>
    </p:spTree>
    <p:extLst>
      <p:ext uri="{BB962C8B-B14F-4D97-AF65-F5344CB8AC3E}">
        <p14:creationId xmlns:p14="http://schemas.microsoft.com/office/powerpoint/2010/main" val="2909001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624110"/>
            <a:ext cx="6589199" cy="715959"/>
          </a:xfrm>
        </p:spPr>
        <p:txBody>
          <a:bodyPr/>
          <a:lstStyle/>
          <a:p>
            <a:r>
              <a:rPr lang="zh-CN" altLang="en-US" dirty="0"/>
              <a:t>动态过程</a:t>
            </a:r>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942414" y="1875275"/>
            <a:ext cx="6591985" cy="4147153"/>
          </a:xfrm>
          <a:prstGeom prst="rect">
            <a:avLst/>
          </a:prstGeom>
        </p:spPr>
      </p:pic>
    </p:spTree>
    <p:extLst>
      <p:ext uri="{BB962C8B-B14F-4D97-AF65-F5344CB8AC3E}">
        <p14:creationId xmlns:p14="http://schemas.microsoft.com/office/powerpoint/2010/main" val="2451442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624110"/>
            <a:ext cx="6589199" cy="715959"/>
          </a:xfrm>
        </p:spPr>
        <p:txBody>
          <a:bodyPr/>
          <a:lstStyle/>
          <a:p>
            <a:r>
              <a:rPr lang="zh-CN" altLang="en-US" dirty="0"/>
              <a:t>动态过程</a:t>
            </a:r>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1942414" y="1781504"/>
            <a:ext cx="6591985" cy="4256690"/>
          </a:xfrm>
          <a:prstGeom prst="rect">
            <a:avLst/>
          </a:prstGeom>
        </p:spPr>
      </p:pic>
    </p:spTree>
    <p:extLst>
      <p:ext uri="{BB962C8B-B14F-4D97-AF65-F5344CB8AC3E}">
        <p14:creationId xmlns:p14="http://schemas.microsoft.com/office/powerpoint/2010/main" val="3894217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8718" y="588798"/>
            <a:ext cx="6589199" cy="715959"/>
          </a:xfrm>
        </p:spPr>
        <p:txBody>
          <a:bodyPr/>
          <a:lstStyle/>
          <a:p>
            <a:r>
              <a:rPr lang="zh-CN" altLang="en-US" dirty="0"/>
              <a:t>动态过程</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708718" y="1722382"/>
            <a:ext cx="6825682" cy="4188839"/>
          </a:xfrm>
          <a:prstGeom prst="rect">
            <a:avLst/>
          </a:prstGeom>
        </p:spPr>
      </p:pic>
    </p:spTree>
    <p:extLst>
      <p:ext uri="{BB962C8B-B14F-4D97-AF65-F5344CB8AC3E}">
        <p14:creationId xmlns:p14="http://schemas.microsoft.com/office/powerpoint/2010/main" val="4053321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624110"/>
            <a:ext cx="6589199" cy="715959"/>
          </a:xfrm>
        </p:spPr>
        <p:txBody>
          <a:bodyPr/>
          <a:lstStyle/>
          <a:p>
            <a:r>
              <a:rPr lang="zh-CN" altLang="en-US" dirty="0"/>
              <a:t>动态过程</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628282" y="1476375"/>
            <a:ext cx="6906118" cy="4434847"/>
          </a:xfrm>
          <a:prstGeom prst="rect">
            <a:avLst/>
          </a:prstGeom>
        </p:spPr>
      </p:pic>
    </p:spTree>
    <p:extLst>
      <p:ext uri="{BB962C8B-B14F-4D97-AF65-F5344CB8AC3E}">
        <p14:creationId xmlns:p14="http://schemas.microsoft.com/office/powerpoint/2010/main" val="1615698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624110"/>
            <a:ext cx="6589199" cy="715959"/>
          </a:xfrm>
        </p:spPr>
        <p:txBody>
          <a:bodyPr/>
          <a:lstStyle/>
          <a:p>
            <a:r>
              <a:rPr lang="zh-CN" altLang="en-US" dirty="0"/>
              <a:t>动态过程</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824694" y="1678041"/>
            <a:ext cx="6709706" cy="4360151"/>
          </a:xfrm>
          <a:prstGeom prst="rect">
            <a:avLst/>
          </a:prstGeom>
        </p:spPr>
      </p:pic>
    </p:spTree>
    <p:extLst>
      <p:ext uri="{BB962C8B-B14F-4D97-AF65-F5344CB8AC3E}">
        <p14:creationId xmlns:p14="http://schemas.microsoft.com/office/powerpoint/2010/main" val="17711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691116"/>
            <a:ext cx="6589199" cy="1213884"/>
          </a:xfrm>
        </p:spPr>
        <p:txBody>
          <a:bodyPr/>
          <a:lstStyle/>
          <a:p>
            <a:r>
              <a:rPr lang="zh-CN" altLang="en-US" dirty="0" smtClean="0"/>
              <a:t>报告内容</a:t>
            </a:r>
            <a:endParaRPr lang="zh-CN" altLang="en-US" dirty="0"/>
          </a:p>
        </p:txBody>
      </p:sp>
      <p:sp>
        <p:nvSpPr>
          <p:cNvPr id="3" name="内容占位符 2"/>
          <p:cNvSpPr>
            <a:spLocks noGrp="1"/>
          </p:cNvSpPr>
          <p:nvPr>
            <p:ph idx="1"/>
          </p:nvPr>
        </p:nvSpPr>
        <p:spPr>
          <a:xfrm>
            <a:off x="2027634" y="1765005"/>
            <a:ext cx="5680971" cy="3649487"/>
          </a:xfrm>
        </p:spPr>
        <p:txBody>
          <a:bodyPr>
            <a:normAutofit/>
          </a:bodyPr>
          <a:lstStyle/>
          <a:p>
            <a:r>
              <a:rPr lang="zh-CN" altLang="en-US" sz="2000" dirty="0">
                <a:solidFill>
                  <a:srgbClr val="FF0000"/>
                </a:solidFill>
              </a:rPr>
              <a:t>点云识别</a:t>
            </a:r>
            <a:r>
              <a:rPr lang="zh-CN" altLang="en-US" sz="2000" dirty="0" smtClean="0">
                <a:solidFill>
                  <a:srgbClr val="FF0000"/>
                </a:solidFill>
              </a:rPr>
              <a:t>流程及实现</a:t>
            </a:r>
            <a:endParaRPr lang="en-US" altLang="zh-CN" sz="2000" dirty="0" smtClean="0">
              <a:solidFill>
                <a:srgbClr val="FF0000"/>
              </a:solidFill>
            </a:endParaRPr>
          </a:p>
          <a:p>
            <a:r>
              <a:rPr lang="zh-CN" altLang="en-US" sz="2000" dirty="0">
                <a:solidFill>
                  <a:schemeClr val="tx1"/>
                </a:solidFill>
              </a:rPr>
              <a:t>目标分类</a:t>
            </a:r>
            <a:endParaRPr lang="en-US" altLang="zh-CN" sz="2000" dirty="0">
              <a:solidFill>
                <a:schemeClr val="tx1"/>
              </a:solidFill>
            </a:endParaRPr>
          </a:p>
          <a:p>
            <a:pPr marL="0" indent="0">
              <a:buFont typeface="Wingdings 3" charset="2"/>
              <a:buNone/>
            </a:pPr>
            <a:r>
              <a:rPr lang="en-US" altLang="zh-CN" sz="2000" dirty="0">
                <a:solidFill>
                  <a:schemeClr val="tx1"/>
                </a:solidFill>
              </a:rPr>
              <a:t>                  </a:t>
            </a:r>
            <a:r>
              <a:rPr lang="zh-CN" altLang="en-US" sz="2000" dirty="0">
                <a:solidFill>
                  <a:schemeClr val="tx1"/>
                </a:solidFill>
              </a:rPr>
              <a:t>特征描述符</a:t>
            </a:r>
            <a:endParaRPr lang="en-US" altLang="zh-CN" sz="2000" dirty="0">
              <a:solidFill>
                <a:schemeClr val="tx1"/>
              </a:solidFill>
            </a:endParaRPr>
          </a:p>
          <a:p>
            <a:pPr marL="0" indent="0">
              <a:buFont typeface="Wingdings 3" charset="2"/>
              <a:buNone/>
            </a:pPr>
            <a:r>
              <a:rPr lang="en-US" altLang="zh-CN" sz="2000" dirty="0">
                <a:solidFill>
                  <a:schemeClr val="tx1"/>
                </a:solidFill>
              </a:rPr>
              <a:t>                  </a:t>
            </a:r>
            <a:r>
              <a:rPr lang="zh-CN" altLang="en-US" sz="2000" dirty="0">
                <a:solidFill>
                  <a:schemeClr val="tx1"/>
                </a:solidFill>
              </a:rPr>
              <a:t>论文中的分类过程 </a:t>
            </a:r>
            <a:endParaRPr lang="en-US" altLang="zh-CN" sz="2000" dirty="0">
              <a:solidFill>
                <a:schemeClr val="tx1"/>
              </a:solidFill>
            </a:endParaRPr>
          </a:p>
          <a:p>
            <a:pPr marL="0" indent="0">
              <a:buFont typeface="Wingdings 3" charset="2"/>
              <a:buNone/>
            </a:pPr>
            <a:r>
              <a:rPr lang="zh-CN" altLang="en-US" sz="2000" dirty="0">
                <a:solidFill>
                  <a:schemeClr val="tx1"/>
                </a:solidFill>
              </a:rPr>
              <a:t>                  机器学习的分类器</a:t>
            </a:r>
            <a:endParaRPr lang="en-US" altLang="zh-CN" sz="2000" dirty="0">
              <a:solidFill>
                <a:schemeClr val="tx1"/>
              </a:solidFill>
            </a:endParaRPr>
          </a:p>
          <a:p>
            <a:r>
              <a:rPr lang="zh-CN" altLang="en-US" sz="2000" dirty="0">
                <a:solidFill>
                  <a:schemeClr val="tx1"/>
                </a:solidFill>
              </a:rPr>
              <a:t>总结</a:t>
            </a:r>
            <a:endParaRPr lang="en-US" altLang="zh-CN" sz="2000" dirty="0">
              <a:solidFill>
                <a:schemeClr val="tx1"/>
              </a:solidFill>
            </a:endParaRPr>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2000" dirty="0"/>
          </a:p>
          <a:p>
            <a:pPr marL="0" indent="0">
              <a:buNone/>
            </a:pPr>
            <a:endParaRPr lang="en-US" altLang="zh-CN" sz="2000" dirty="0"/>
          </a:p>
          <a:p>
            <a:endParaRPr lang="en-US" altLang="zh-CN" sz="2000" dirty="0"/>
          </a:p>
        </p:txBody>
      </p:sp>
    </p:spTree>
    <p:extLst>
      <p:ext uri="{BB962C8B-B14F-4D97-AF65-F5344CB8AC3E}">
        <p14:creationId xmlns:p14="http://schemas.microsoft.com/office/powerpoint/2010/main" val="31151427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624110"/>
            <a:ext cx="6589199" cy="715959"/>
          </a:xfrm>
        </p:spPr>
        <p:txBody>
          <a:bodyPr/>
          <a:lstStyle/>
          <a:p>
            <a:r>
              <a:rPr lang="zh-CN" altLang="en-US" dirty="0"/>
              <a:t>动态过程</a:t>
            </a:r>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797926" y="1616786"/>
            <a:ext cx="6736474" cy="4437173"/>
          </a:xfrm>
          <a:prstGeom prst="rect">
            <a:avLst/>
          </a:prstGeom>
        </p:spPr>
      </p:pic>
    </p:spTree>
    <p:extLst>
      <p:ext uri="{BB962C8B-B14F-4D97-AF65-F5344CB8AC3E}">
        <p14:creationId xmlns:p14="http://schemas.microsoft.com/office/powerpoint/2010/main" val="7858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624110"/>
            <a:ext cx="6589199" cy="715959"/>
          </a:xfrm>
        </p:spPr>
        <p:txBody>
          <a:bodyPr/>
          <a:lstStyle/>
          <a:p>
            <a:r>
              <a:rPr lang="zh-CN" altLang="en-US" dirty="0"/>
              <a:t>动态过程</a:t>
            </a:r>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680341" y="1542721"/>
            <a:ext cx="6854059" cy="4590065"/>
          </a:xfrm>
          <a:prstGeom prst="rect">
            <a:avLst/>
          </a:prstGeom>
        </p:spPr>
      </p:pic>
    </p:spTree>
    <p:extLst>
      <p:ext uri="{BB962C8B-B14F-4D97-AF65-F5344CB8AC3E}">
        <p14:creationId xmlns:p14="http://schemas.microsoft.com/office/powerpoint/2010/main" val="943616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8209" y="702938"/>
            <a:ext cx="6589199" cy="651797"/>
          </a:xfrm>
        </p:spPr>
        <p:txBody>
          <a:bodyPr/>
          <a:lstStyle/>
          <a:p>
            <a:r>
              <a:rPr lang="zh-CN" altLang="zh-CN" dirty="0"/>
              <a:t>支持向量机（</a:t>
            </a:r>
            <a:r>
              <a:rPr lang="en-US" altLang="zh-CN" dirty="0"/>
              <a:t>SVM</a:t>
            </a:r>
            <a:r>
              <a:rPr lang="zh-CN" altLang="zh-CN" dirty="0"/>
              <a:t>）</a:t>
            </a:r>
            <a:endParaRPr lang="zh-CN" altLang="en-US" dirty="0"/>
          </a:p>
        </p:txBody>
      </p:sp>
      <mc:AlternateContent xmlns:mc="http://schemas.openxmlformats.org/markup-compatibility/2006" xmlns:a14="http://schemas.microsoft.com/office/drawing/2010/main">
        <mc:Choice Requires="a14">
          <p:sp>
            <p:nvSpPr>
              <p:cNvPr id="31" name="文本框 30"/>
              <p:cNvSpPr txBox="1"/>
              <p:nvPr/>
            </p:nvSpPr>
            <p:spPr>
              <a:xfrm>
                <a:off x="1738209" y="1745031"/>
                <a:ext cx="6176081" cy="3139321"/>
              </a:xfrm>
              <a:prstGeom prst="rect">
                <a:avLst/>
              </a:prstGeom>
              <a:noFill/>
            </p:spPr>
            <p:txBody>
              <a:bodyPr wrap="square" rtlCol="0">
                <a:spAutoFit/>
              </a:bodyPr>
              <a:lstStyle/>
              <a:p>
                <a:pPr>
                  <a:lnSpc>
                    <a:spcPct val="150000"/>
                  </a:lnSpc>
                </a:pPr>
                <a:r>
                  <a:rPr lang="en-US" altLang="zh-CN" sz="2000" dirty="0" smtClean="0">
                    <a:solidFill>
                      <a:schemeClr val="tx1"/>
                    </a:solidFill>
                  </a:rPr>
                  <a:t>       SVM </a:t>
                </a:r>
                <a:r>
                  <a:rPr lang="zh-CN" altLang="en-US" sz="2000" dirty="0">
                    <a:solidFill>
                      <a:schemeClr val="tx1"/>
                    </a:solidFill>
                  </a:rPr>
                  <a:t>其实并不需要真正的向量，它可以用它们的数量积（点积）来进行分类</a:t>
                </a:r>
                <a:r>
                  <a:rPr lang="zh-CN" altLang="en-US" sz="2000" dirty="0" smtClean="0">
                    <a:solidFill>
                      <a:schemeClr val="tx1"/>
                    </a:solidFill>
                  </a:rPr>
                  <a:t>。因为</a:t>
                </a:r>
                <a:r>
                  <a:rPr lang="zh-CN" altLang="en-US" sz="2000" dirty="0">
                    <a:solidFill>
                      <a:schemeClr val="tx1"/>
                    </a:solidFill>
                  </a:rPr>
                  <a:t>最后</a:t>
                </a:r>
                <a:r>
                  <a:rPr lang="zh-CN" altLang="en-US" sz="2000" dirty="0" smtClean="0">
                    <a:solidFill>
                      <a:schemeClr val="tx1"/>
                    </a:solidFill>
                  </a:rPr>
                  <a:t>的分类器的</a:t>
                </a:r>
                <a:r>
                  <a:rPr lang="zh-CN" altLang="en-US" sz="2000" dirty="0">
                    <a:solidFill>
                      <a:schemeClr val="tx1"/>
                    </a:solidFill>
                  </a:rPr>
                  <a:t>表达式里只含用</a:t>
                </a:r>
                <a:r>
                  <a:rPr lang="zh-CN" altLang="en-US" sz="2000" dirty="0" smtClean="0">
                    <a:solidFill>
                      <a:schemeClr val="tx1"/>
                    </a:solidFill>
                  </a:rPr>
                  <a:t>这些核函数的</a:t>
                </a:r>
                <a:r>
                  <a:rPr lang="zh-CN" altLang="en-US" sz="2000" dirty="0">
                    <a:solidFill>
                      <a:schemeClr val="tx1"/>
                    </a:solidFill>
                  </a:rPr>
                  <a:t>信息，而与其他数据点</a:t>
                </a:r>
                <a:r>
                  <a:rPr lang="zh-CN" altLang="en-US" sz="2000" dirty="0" smtClean="0">
                    <a:solidFill>
                      <a:schemeClr val="tx1"/>
                    </a:solidFill>
                  </a:rPr>
                  <a:t>无关。核函数</a:t>
                </a:r>
                <a:r>
                  <a:rPr lang="zh-CN" altLang="en-US" sz="2000" dirty="0">
                    <a:solidFill>
                      <a:schemeClr val="tx1"/>
                    </a:solidFill>
                  </a:rPr>
                  <a:t>：从原空间到新空间的映射为</a:t>
                </a:r>
                <a14:m>
                  <m:oMath xmlns:m="http://schemas.openxmlformats.org/officeDocument/2006/math">
                    <m:r>
                      <a:rPr lang="zh-CN" altLang="en-US" sz="2000" i="1">
                        <a:solidFill>
                          <a:schemeClr val="tx1"/>
                        </a:solidFill>
                        <a:latin typeface="Cambria Math" panose="02040503050406030204" pitchFamily="18" charset="0"/>
                      </a:rPr>
                      <m:t>𝜑</m:t>
                    </m:r>
                    <m:r>
                      <a:rPr lang="zh-CN" altLang="en-US" sz="2000" i="1">
                        <a:solidFill>
                          <a:schemeClr val="tx1"/>
                        </a:solidFill>
                        <a:latin typeface="Cambria Math" panose="02040503050406030204" pitchFamily="18" charset="0"/>
                      </a:rPr>
                      <m:t>（</m:t>
                    </m:r>
                  </m:oMath>
                </a14:m>
                <a:r>
                  <a:rPr lang="en-US" altLang="zh-CN" sz="2000" dirty="0">
                    <a:solidFill>
                      <a:schemeClr val="tx1"/>
                    </a:solidFill>
                  </a:rPr>
                  <a:t>X</a:t>
                </a:r>
                <a:r>
                  <a:rPr lang="zh-CN" altLang="en-US" sz="2000" dirty="0">
                    <a:solidFill>
                      <a:schemeClr val="tx1"/>
                    </a:solidFill>
                  </a:rPr>
                  <a:t>），新空间的线性函数</a:t>
                </a:r>
                <a14:m>
                  <m:oMath xmlns:m="http://schemas.openxmlformats.org/officeDocument/2006/math">
                    <m:r>
                      <a:rPr lang="zh-CN" altLang="en-US" sz="2000" i="1">
                        <a:solidFill>
                          <a:schemeClr val="tx1"/>
                        </a:solidFill>
                        <a:latin typeface="Cambria Math" panose="02040503050406030204" pitchFamily="18" charset="0"/>
                      </a:rPr>
                      <m:t>𝜑</m:t>
                    </m:r>
                    <m:r>
                      <a:rPr lang="zh-CN" altLang="en-US" sz="2000" i="1">
                        <a:solidFill>
                          <a:schemeClr val="tx1"/>
                        </a:solidFill>
                        <a:latin typeface="Cambria Math" panose="02040503050406030204" pitchFamily="18" charset="0"/>
                      </a:rPr>
                      <m:t>（</m:t>
                    </m:r>
                  </m:oMath>
                </a14:m>
                <a:r>
                  <a:rPr lang="en-US" altLang="zh-CN" sz="2000" dirty="0">
                    <a:solidFill>
                      <a:schemeClr val="tx1"/>
                    </a:solidFill>
                  </a:rPr>
                  <a:t>Z</a:t>
                </a:r>
                <a:r>
                  <a:rPr lang="zh-CN" altLang="en-US" sz="2000" dirty="0">
                    <a:solidFill>
                      <a:schemeClr val="tx1"/>
                    </a:solidFill>
                  </a:rPr>
                  <a:t>），核函数</a:t>
                </a:r>
                <a:r>
                  <a:rPr lang="zh-CN" altLang="en-US" sz="2000" dirty="0" smtClean="0">
                    <a:solidFill>
                      <a:schemeClr val="tx1"/>
                    </a:solidFill>
                  </a:rPr>
                  <a:t>即是两者</a:t>
                </a:r>
                <a:r>
                  <a:rPr lang="zh-CN" altLang="en-US" sz="2000" dirty="0">
                    <a:solidFill>
                      <a:schemeClr val="tx1"/>
                    </a:solidFill>
                  </a:rPr>
                  <a:t>的内积</a:t>
                </a:r>
                <a:r>
                  <a:rPr lang="en-US" altLang="zh-CN" sz="2000" dirty="0">
                    <a:solidFill>
                      <a:schemeClr val="tx1"/>
                    </a:solidFill>
                  </a:rPr>
                  <a:t>K</a:t>
                </a:r>
                <a:r>
                  <a:rPr lang="zh-CN" altLang="en-US" sz="2000" dirty="0">
                    <a:solidFill>
                      <a:schemeClr val="tx1"/>
                    </a:solidFill>
                  </a:rPr>
                  <a:t>（</a:t>
                </a:r>
                <a:r>
                  <a:rPr lang="en-US" altLang="zh-CN" sz="2000" dirty="0" smtClean="0">
                    <a:solidFill>
                      <a:schemeClr val="tx1"/>
                    </a:solidFill>
                  </a:rPr>
                  <a:t>X</a:t>
                </a:r>
                <a:r>
                  <a:rPr lang="zh-CN" altLang="en-US" sz="2000" dirty="0" smtClean="0">
                    <a:solidFill>
                      <a:schemeClr val="tx1"/>
                    </a:solidFill>
                  </a:rPr>
                  <a:t>，</a:t>
                </a:r>
                <a:r>
                  <a:rPr lang="en-US" altLang="zh-CN" sz="2000" dirty="0" smtClean="0">
                    <a:solidFill>
                      <a:schemeClr val="tx1"/>
                    </a:solidFill>
                  </a:rPr>
                  <a:t>Z</a:t>
                </a:r>
                <a:r>
                  <a:rPr lang="zh-CN" altLang="en-US" sz="2000" dirty="0">
                    <a:solidFill>
                      <a:schemeClr val="tx1"/>
                    </a:solidFill>
                  </a:rPr>
                  <a:t>）</a:t>
                </a:r>
                <a:r>
                  <a:rPr lang="en-US" altLang="zh-CN" sz="2000" dirty="0">
                    <a:solidFill>
                      <a:schemeClr val="tx1"/>
                    </a:solidFill>
                  </a:rPr>
                  <a:t>=</a:t>
                </a:r>
                <a14:m>
                  <m:oMath xmlns:m="http://schemas.openxmlformats.org/officeDocument/2006/math">
                    <m:r>
                      <a:rPr lang="zh-CN" altLang="en-US" sz="2000" i="1">
                        <a:solidFill>
                          <a:schemeClr val="tx1"/>
                        </a:solidFill>
                        <a:latin typeface="Cambria Math" panose="02040503050406030204" pitchFamily="18" charset="0"/>
                      </a:rPr>
                      <m:t>𝜑</m:t>
                    </m:r>
                    <m:r>
                      <a:rPr lang="zh-CN" altLang="en-US" sz="2000" i="1">
                        <a:solidFill>
                          <a:schemeClr val="tx1"/>
                        </a:solidFill>
                        <a:latin typeface="Cambria Math" panose="02040503050406030204" pitchFamily="18" charset="0"/>
                      </a:rPr>
                      <m:t>（</m:t>
                    </m:r>
                  </m:oMath>
                </a14:m>
                <a:r>
                  <a:rPr lang="en-US" altLang="zh-CN" sz="2000" dirty="0">
                    <a:solidFill>
                      <a:schemeClr val="tx1"/>
                    </a:solidFill>
                  </a:rPr>
                  <a:t>X</a:t>
                </a:r>
                <a:r>
                  <a:rPr lang="zh-CN" altLang="en-US" sz="2000" dirty="0">
                    <a:solidFill>
                      <a:schemeClr val="tx1"/>
                    </a:solidFill>
                  </a:rPr>
                  <a:t>）</a:t>
                </a:r>
                <a:r>
                  <a:rPr lang="en-US" altLang="zh-CN" sz="2000" dirty="0">
                    <a:solidFill>
                      <a:schemeClr val="tx1"/>
                    </a:solidFill>
                  </a:rPr>
                  <a:t>· </a:t>
                </a:r>
                <a14:m>
                  <m:oMath xmlns:m="http://schemas.openxmlformats.org/officeDocument/2006/math">
                    <m:r>
                      <a:rPr lang="zh-CN" altLang="en-US" sz="2000" i="1">
                        <a:solidFill>
                          <a:schemeClr val="tx1"/>
                        </a:solidFill>
                        <a:latin typeface="Cambria Math" panose="02040503050406030204" pitchFamily="18" charset="0"/>
                      </a:rPr>
                      <m:t>𝜑</m:t>
                    </m:r>
                    <m:r>
                      <a:rPr lang="zh-CN" altLang="en-US" sz="2000" i="1">
                        <a:solidFill>
                          <a:schemeClr val="tx1"/>
                        </a:solidFill>
                        <a:latin typeface="Cambria Math" panose="02040503050406030204" pitchFamily="18" charset="0"/>
                      </a:rPr>
                      <m:t>（</m:t>
                    </m:r>
                  </m:oMath>
                </a14:m>
                <a:r>
                  <a:rPr lang="en-US" altLang="zh-CN" sz="2000" dirty="0">
                    <a:solidFill>
                      <a:schemeClr val="tx1"/>
                    </a:solidFill>
                  </a:rPr>
                  <a:t>Z</a:t>
                </a:r>
                <a:r>
                  <a:rPr lang="zh-CN" altLang="en-US" sz="2000" dirty="0" smtClean="0">
                    <a:solidFill>
                      <a:schemeClr val="tx1"/>
                    </a:solidFill>
                  </a:rPr>
                  <a:t>）。</a:t>
                </a:r>
                <a:endParaRPr lang="zh-CN" altLang="en-US" sz="2000" dirty="0">
                  <a:solidFill>
                    <a:schemeClr val="tx1"/>
                  </a:solidFill>
                </a:endParaRPr>
              </a:p>
              <a:p>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1738209" y="1745031"/>
                <a:ext cx="6176081" cy="3139321"/>
              </a:xfrm>
              <a:prstGeom prst="rect">
                <a:avLst/>
              </a:prstGeom>
              <a:blipFill rotWithShape="0">
                <a:blip r:embed="rId3"/>
                <a:stretch>
                  <a:fillRect l="-987" r="-51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0370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691116"/>
            <a:ext cx="6589199" cy="1213884"/>
          </a:xfrm>
        </p:spPr>
        <p:txBody>
          <a:bodyPr/>
          <a:lstStyle/>
          <a:p>
            <a:r>
              <a:rPr lang="zh-CN" altLang="en-US" dirty="0" smtClean="0"/>
              <a:t>报告内容</a:t>
            </a:r>
            <a:endParaRPr lang="zh-CN" altLang="en-US" dirty="0"/>
          </a:p>
        </p:txBody>
      </p:sp>
      <p:sp>
        <p:nvSpPr>
          <p:cNvPr id="3" name="内容占位符 2"/>
          <p:cNvSpPr>
            <a:spLocks noGrp="1"/>
          </p:cNvSpPr>
          <p:nvPr>
            <p:ph idx="1"/>
          </p:nvPr>
        </p:nvSpPr>
        <p:spPr>
          <a:xfrm>
            <a:off x="2027634" y="1765005"/>
            <a:ext cx="5680971" cy="3649487"/>
          </a:xfrm>
        </p:spPr>
        <p:txBody>
          <a:bodyPr>
            <a:normAutofit/>
          </a:bodyPr>
          <a:lstStyle/>
          <a:p>
            <a:r>
              <a:rPr lang="zh-CN" altLang="en-US" sz="2000" dirty="0">
                <a:solidFill>
                  <a:schemeClr val="tx1"/>
                </a:solidFill>
              </a:rPr>
              <a:t>点云识别</a:t>
            </a:r>
            <a:r>
              <a:rPr lang="zh-CN" altLang="en-US" sz="2000" dirty="0" smtClean="0">
                <a:solidFill>
                  <a:schemeClr val="tx1"/>
                </a:solidFill>
              </a:rPr>
              <a:t>流程及实现</a:t>
            </a:r>
            <a:endParaRPr lang="en-US" altLang="zh-CN" sz="2000" dirty="0" smtClean="0">
              <a:solidFill>
                <a:schemeClr val="tx1"/>
              </a:solidFill>
            </a:endParaRPr>
          </a:p>
          <a:p>
            <a:r>
              <a:rPr lang="zh-CN" altLang="en-US" sz="2000" dirty="0">
                <a:solidFill>
                  <a:schemeClr val="tx1"/>
                </a:solidFill>
              </a:rPr>
              <a:t>目标分类</a:t>
            </a:r>
            <a:endParaRPr lang="en-US" altLang="zh-CN" sz="2000" dirty="0">
              <a:solidFill>
                <a:schemeClr val="tx1"/>
              </a:solidFill>
            </a:endParaRPr>
          </a:p>
          <a:p>
            <a:pPr marL="0" indent="0">
              <a:buNone/>
            </a:pPr>
            <a:r>
              <a:rPr lang="en-US" altLang="zh-CN" sz="2000" dirty="0" smtClean="0">
                <a:solidFill>
                  <a:schemeClr val="tx1"/>
                </a:solidFill>
              </a:rPr>
              <a:t>                  </a:t>
            </a:r>
            <a:r>
              <a:rPr lang="zh-CN" altLang="en-US" sz="2000" dirty="0" smtClean="0">
                <a:solidFill>
                  <a:schemeClr val="tx1"/>
                </a:solidFill>
              </a:rPr>
              <a:t>特征描述符</a:t>
            </a:r>
            <a:endParaRPr lang="en-US" altLang="zh-CN" sz="2000" dirty="0" smtClean="0">
              <a:solidFill>
                <a:schemeClr val="tx1"/>
              </a:solidFill>
            </a:endParaRPr>
          </a:p>
          <a:p>
            <a:pPr marL="0" indent="0">
              <a:buNone/>
            </a:pPr>
            <a:r>
              <a:rPr lang="en-US" altLang="zh-CN" sz="2000" dirty="0" smtClean="0">
                <a:solidFill>
                  <a:schemeClr val="tx1"/>
                </a:solidFill>
              </a:rPr>
              <a:t>                  </a:t>
            </a:r>
            <a:r>
              <a:rPr lang="zh-CN" altLang="en-US" sz="2000" dirty="0" smtClean="0">
                <a:solidFill>
                  <a:schemeClr val="tx1"/>
                </a:solidFill>
              </a:rPr>
              <a:t>论文中的分类过程 </a:t>
            </a:r>
            <a:endParaRPr lang="en-US" altLang="zh-CN" sz="2000" dirty="0" smtClean="0">
              <a:solidFill>
                <a:schemeClr val="tx1"/>
              </a:solidFill>
            </a:endParaRPr>
          </a:p>
          <a:p>
            <a:pPr marL="0" indent="0">
              <a:buNone/>
            </a:pPr>
            <a:r>
              <a:rPr lang="zh-CN" altLang="en-US" sz="2000" dirty="0" smtClean="0">
                <a:solidFill>
                  <a:schemeClr val="tx1"/>
                </a:solidFill>
              </a:rPr>
              <a:t>                  机器学习的分类器</a:t>
            </a:r>
            <a:endParaRPr lang="en-US" altLang="zh-CN" sz="2000" dirty="0" smtClean="0">
              <a:solidFill>
                <a:schemeClr val="tx1"/>
              </a:solidFill>
            </a:endParaRPr>
          </a:p>
          <a:p>
            <a:r>
              <a:rPr lang="zh-CN" altLang="en-US" sz="2000" dirty="0" smtClean="0">
                <a:solidFill>
                  <a:srgbClr val="FF0000"/>
                </a:solidFill>
              </a:rPr>
              <a:t>总结</a:t>
            </a:r>
            <a:endParaRPr lang="en-US" altLang="zh-CN" sz="2000" dirty="0" smtClean="0">
              <a:solidFill>
                <a:srgbClr val="FF0000"/>
              </a:solidFill>
            </a:endParaRPr>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2000" dirty="0"/>
          </a:p>
          <a:p>
            <a:pPr marL="0" indent="0">
              <a:buNone/>
            </a:pPr>
            <a:endParaRPr lang="en-US" altLang="zh-CN" sz="2000" dirty="0"/>
          </a:p>
          <a:p>
            <a:endParaRPr lang="en-US" altLang="zh-CN" sz="2000" dirty="0"/>
          </a:p>
        </p:txBody>
      </p:sp>
    </p:spTree>
    <p:extLst>
      <p:ext uri="{BB962C8B-B14F-4D97-AF65-F5344CB8AC3E}">
        <p14:creationId xmlns:p14="http://schemas.microsoft.com/office/powerpoint/2010/main" val="42112892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5656" y="691348"/>
            <a:ext cx="6589199" cy="767962"/>
          </a:xfrm>
        </p:spPr>
        <p:txBody>
          <a:bodyPr/>
          <a:lstStyle/>
          <a:p>
            <a:r>
              <a:rPr lang="zh-CN" altLang="en-US" dirty="0" smtClean="0"/>
              <a:t>分类性能的定量评估</a:t>
            </a:r>
            <a:endParaRPr lang="zh-CN" altLang="en-US" dirty="0"/>
          </a:p>
        </p:txBody>
      </p:sp>
      <p:pic>
        <p:nvPicPr>
          <p:cNvPr id="4" name="内容占位符 3"/>
          <p:cNvPicPr>
            <a:picLocks noGrp="1" noChangeAspect="1"/>
          </p:cNvPicPr>
          <p:nvPr>
            <p:ph idx="1"/>
          </p:nvPr>
        </p:nvPicPr>
        <p:blipFill>
          <a:blip r:embed="rId3"/>
          <a:stretch>
            <a:fillRect/>
          </a:stretch>
        </p:blipFill>
        <p:spPr>
          <a:xfrm>
            <a:off x="2105130" y="2383301"/>
            <a:ext cx="5670250" cy="3916813"/>
          </a:xfrm>
          <a:prstGeom prst="rect">
            <a:avLst/>
          </a:prstGeom>
        </p:spPr>
      </p:pic>
      <p:sp>
        <p:nvSpPr>
          <p:cNvPr id="5" name="文本框 4"/>
          <p:cNvSpPr txBox="1"/>
          <p:nvPr/>
        </p:nvSpPr>
        <p:spPr>
          <a:xfrm>
            <a:off x="2574015" y="1591387"/>
            <a:ext cx="5813946" cy="400110"/>
          </a:xfrm>
          <a:prstGeom prst="rect">
            <a:avLst/>
          </a:prstGeom>
          <a:noFill/>
        </p:spPr>
        <p:txBody>
          <a:bodyPr wrap="square" rtlCol="0">
            <a:spAutoFit/>
          </a:bodyPr>
          <a:lstStyle/>
          <a:p>
            <a:r>
              <a:rPr lang="zh-CN" altLang="en-US" sz="2000" dirty="0" smtClean="0"/>
              <a:t>对于不同的分类算法，正确</a:t>
            </a:r>
            <a:r>
              <a:rPr lang="zh-CN" altLang="en-US" sz="2000" dirty="0"/>
              <a:t>分类</a:t>
            </a:r>
            <a:r>
              <a:rPr lang="zh-CN" altLang="en-US" sz="2000" dirty="0" smtClean="0"/>
              <a:t>数量：</a:t>
            </a:r>
            <a:endParaRPr lang="zh-CN" altLang="en-US" sz="2000" dirty="0"/>
          </a:p>
        </p:txBody>
      </p:sp>
    </p:spTree>
    <p:extLst>
      <p:ext uri="{BB962C8B-B14F-4D97-AF65-F5344CB8AC3E}">
        <p14:creationId xmlns:p14="http://schemas.microsoft.com/office/powerpoint/2010/main" val="30258204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56015" y="624110"/>
            <a:ext cx="6589199" cy="770323"/>
          </a:xfrm>
        </p:spPr>
        <p:txBody>
          <a:bodyPr/>
          <a:lstStyle/>
          <a:p>
            <a:r>
              <a:rPr lang="zh-CN" altLang="en-US" dirty="0" smtClean="0"/>
              <a:t>正确率与回召率</a:t>
            </a:r>
            <a:endParaRPr lang="zh-CN" altLang="en-US" dirty="0"/>
          </a:p>
        </p:txBody>
      </p:sp>
      <p:sp>
        <p:nvSpPr>
          <p:cNvPr id="7" name="Rectangle 4"/>
          <p:cNvSpPr>
            <a:spLocks noGrp="1" noChangeArrowheads="1"/>
          </p:cNvSpPr>
          <p:nvPr>
            <p:ph idx="1"/>
          </p:nvPr>
        </p:nvSpPr>
        <p:spPr bwMode="auto">
          <a:xfrm>
            <a:off x="1643415" y="1800867"/>
            <a:ext cx="57499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fontAlgn="base">
              <a:lnSpc>
                <a:spcPct val="100000"/>
              </a:lnSpc>
              <a:buSzTx/>
              <a:buNone/>
              <a:tabLst/>
            </a:pPr>
            <a:r>
              <a:rPr lang="zh-CN" sz="2000" dirty="0">
                <a:solidFill>
                  <a:schemeClr val="tx1"/>
                </a:solidFill>
              </a:rPr>
              <a:t>正确率 </a:t>
            </a:r>
            <a:r>
              <a:rPr lang="zh-CN" altLang="zh-CN" sz="2000" dirty="0">
                <a:solidFill>
                  <a:schemeClr val="tx1"/>
                </a:solidFill>
              </a:rPr>
              <a:t>= </a:t>
            </a:r>
            <a:r>
              <a:rPr lang="zh-CN" sz="2000" dirty="0">
                <a:solidFill>
                  <a:schemeClr val="tx1"/>
                </a:solidFill>
              </a:rPr>
              <a:t>正确识别的个体总数 </a:t>
            </a:r>
            <a:r>
              <a:rPr lang="zh-CN" altLang="zh-CN" sz="2000" dirty="0">
                <a:solidFill>
                  <a:schemeClr val="tx1"/>
                </a:solidFill>
              </a:rPr>
              <a:t>/  </a:t>
            </a:r>
            <a:r>
              <a:rPr lang="zh-CN" sz="2000" dirty="0">
                <a:solidFill>
                  <a:schemeClr val="tx1"/>
                </a:solidFill>
              </a:rPr>
              <a:t>识别出的个体总数</a:t>
            </a:r>
          </a:p>
        </p:txBody>
      </p:sp>
      <p:sp>
        <p:nvSpPr>
          <p:cNvPr id="9" name="Rectangle 5"/>
          <p:cNvSpPr>
            <a:spLocks noChangeArrowheads="1"/>
          </p:cNvSpPr>
          <p:nvPr/>
        </p:nvSpPr>
        <p:spPr bwMode="auto">
          <a:xfrm rot="10800000" flipV="1">
            <a:off x="1643415" y="2515078"/>
            <a:ext cx="72787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indent="1333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100000"/>
              </a:lnSpc>
              <a:spcBef>
                <a:spcPts val="1000"/>
              </a:spcBef>
              <a:spcAft>
                <a:spcPts val="0"/>
              </a:spcAft>
              <a:buClr>
                <a:schemeClr val="accent1"/>
              </a:buClr>
              <a:buSzTx/>
              <a:tabLst/>
            </a:pPr>
            <a:r>
              <a:rPr lang="zh-CN" sz="2000" dirty="0">
                <a:latin typeface="+mn-lt"/>
              </a:rPr>
              <a:t>召回率 </a:t>
            </a:r>
            <a:r>
              <a:rPr lang="zh-CN" altLang="zh-CN" sz="2000" dirty="0">
                <a:latin typeface="+mn-lt"/>
              </a:rPr>
              <a:t>= </a:t>
            </a:r>
            <a:r>
              <a:rPr lang="zh-CN" sz="2000" dirty="0">
                <a:latin typeface="+mn-lt"/>
              </a:rPr>
              <a:t>正确识别的个体总数 </a:t>
            </a:r>
            <a:r>
              <a:rPr lang="zh-CN" altLang="zh-CN" sz="2000" dirty="0">
                <a:latin typeface="+mn-lt"/>
              </a:rPr>
              <a:t>/  </a:t>
            </a:r>
            <a:r>
              <a:rPr lang="zh-CN" sz="2000" dirty="0">
                <a:latin typeface="+mn-lt"/>
              </a:rPr>
              <a:t>测试集中存在的个体总数 </a:t>
            </a:r>
          </a:p>
        </p:txBody>
      </p:sp>
      <p:sp>
        <p:nvSpPr>
          <p:cNvPr id="10" name="文本框 9"/>
          <p:cNvSpPr txBox="1"/>
          <p:nvPr/>
        </p:nvSpPr>
        <p:spPr>
          <a:xfrm>
            <a:off x="1533056" y="3001930"/>
            <a:ext cx="6812158" cy="3170099"/>
          </a:xfrm>
          <a:prstGeom prst="rect">
            <a:avLst/>
          </a:prstGeom>
          <a:noFill/>
        </p:spPr>
        <p:txBody>
          <a:bodyPr wrap="square" rtlCol="0">
            <a:spAutoFit/>
          </a:bodyPr>
          <a:lstStyle/>
          <a:p>
            <a:pPr>
              <a:lnSpc>
                <a:spcPct val="150000"/>
              </a:lnSpc>
            </a:pPr>
            <a:r>
              <a:rPr lang="en-US" altLang="zh-CN" sz="2000" dirty="0" smtClean="0"/>
              <a:t>       </a:t>
            </a:r>
            <a:r>
              <a:rPr lang="zh-CN" altLang="en-US" sz="2000" dirty="0" smtClean="0"/>
              <a:t>论文中还分析了</a:t>
            </a:r>
            <a:r>
              <a:rPr lang="zh-CN" altLang="zh-CN" sz="2000" dirty="0" smtClean="0"/>
              <a:t>训练</a:t>
            </a:r>
            <a:r>
              <a:rPr lang="zh-CN" altLang="zh-CN" sz="2000" dirty="0"/>
              <a:t>数据的大小和点云分辨率的变量对召回率的影响。 </a:t>
            </a:r>
            <a:r>
              <a:rPr lang="zh-CN" altLang="en-US" sz="2000" dirty="0" smtClean="0"/>
              <a:t>研究发现，</a:t>
            </a:r>
            <a:r>
              <a:rPr lang="zh-CN" altLang="zh-CN" sz="2000" dirty="0" smtClean="0"/>
              <a:t>随着</a:t>
            </a:r>
            <a:r>
              <a:rPr lang="zh-CN" altLang="zh-CN" sz="2000" dirty="0"/>
              <a:t>培训数据样本数量的增加，召回率呈现普遍上升</a:t>
            </a:r>
            <a:r>
              <a:rPr lang="zh-CN" altLang="zh-CN" sz="2000" dirty="0" smtClean="0"/>
              <a:t>趋势</a:t>
            </a:r>
            <a:r>
              <a:rPr lang="zh-CN" altLang="en-US" sz="2000" dirty="0"/>
              <a:t>；</a:t>
            </a:r>
            <a:r>
              <a:rPr lang="zh-CN" altLang="zh-CN" sz="2000" dirty="0" smtClean="0"/>
              <a:t>召回</a:t>
            </a:r>
            <a:r>
              <a:rPr lang="zh-CN" altLang="zh-CN" sz="2000" dirty="0"/>
              <a:t>率随着训练数据和测试数据的分辨率而增加。 </a:t>
            </a:r>
            <a:r>
              <a:rPr lang="zh-CN" altLang="en-US" sz="2000" dirty="0" smtClean="0"/>
              <a:t>研究</a:t>
            </a:r>
            <a:r>
              <a:rPr lang="zh-CN" altLang="zh-CN" sz="2000" dirty="0" smtClean="0"/>
              <a:t>表明</a:t>
            </a:r>
            <a:r>
              <a:rPr lang="zh-CN" altLang="zh-CN" sz="2000" dirty="0"/>
              <a:t>，鉴于大量的训练数据和更高分辨率的激光扫描，物体</a:t>
            </a:r>
            <a:r>
              <a:rPr lang="zh-CN" altLang="zh-CN" sz="2000" dirty="0" smtClean="0"/>
              <a:t>识别</a:t>
            </a:r>
            <a:r>
              <a:rPr lang="zh-CN" altLang="en-US" sz="2000" dirty="0" smtClean="0"/>
              <a:t>的</a:t>
            </a:r>
            <a:r>
              <a:rPr lang="zh-CN" altLang="zh-CN" sz="2000" dirty="0" smtClean="0"/>
              <a:t>结果</a:t>
            </a:r>
            <a:r>
              <a:rPr lang="zh-CN" altLang="zh-CN" sz="2000" dirty="0"/>
              <a:t>在理论上可以</a:t>
            </a:r>
            <a:r>
              <a:rPr lang="zh-CN" altLang="zh-CN" sz="2000" dirty="0" smtClean="0"/>
              <a:t>得到</a:t>
            </a:r>
            <a:r>
              <a:rPr lang="zh-CN" altLang="en-US" sz="2000" dirty="0" smtClean="0"/>
              <a:t>明显</a:t>
            </a:r>
            <a:r>
              <a:rPr lang="zh-CN" altLang="zh-CN" sz="2000" dirty="0" smtClean="0"/>
              <a:t>改善</a:t>
            </a:r>
            <a:r>
              <a:rPr lang="zh-CN" altLang="zh-CN" sz="2000" dirty="0"/>
              <a:t>。</a:t>
            </a:r>
          </a:p>
          <a:p>
            <a:endParaRPr lang="zh-CN" altLang="en-US" sz="2000" dirty="0"/>
          </a:p>
        </p:txBody>
      </p:sp>
    </p:spTree>
    <p:extLst>
      <p:ext uri="{BB962C8B-B14F-4D97-AF65-F5344CB8AC3E}">
        <p14:creationId xmlns:p14="http://schemas.microsoft.com/office/powerpoint/2010/main" val="2461409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50608" y="624110"/>
            <a:ext cx="6589199" cy="781609"/>
          </a:xfrm>
        </p:spPr>
        <p:txBody>
          <a:bodyPr/>
          <a:lstStyle/>
          <a:p>
            <a:r>
              <a:rPr lang="zh-CN" altLang="en-US" dirty="0" smtClean="0"/>
              <a:t>混淆矩阵分析</a:t>
            </a:r>
            <a:endParaRPr lang="zh-CN" altLang="en-US" dirty="0"/>
          </a:p>
        </p:txBody>
      </p:sp>
      <p:pic>
        <p:nvPicPr>
          <p:cNvPr id="4" name="内容占位符 3"/>
          <p:cNvPicPr>
            <a:picLocks noGrp="1" noChangeAspect="1"/>
          </p:cNvPicPr>
          <p:nvPr>
            <p:ph idx="1"/>
          </p:nvPr>
        </p:nvPicPr>
        <p:blipFill>
          <a:blip r:embed="rId3"/>
          <a:stretch>
            <a:fillRect/>
          </a:stretch>
        </p:blipFill>
        <p:spPr>
          <a:xfrm>
            <a:off x="1850608" y="1889694"/>
            <a:ext cx="6110978" cy="4116968"/>
          </a:xfrm>
          <a:prstGeom prst="rect">
            <a:avLst/>
          </a:prstGeom>
        </p:spPr>
      </p:pic>
    </p:spTree>
    <p:extLst>
      <p:ext uri="{BB962C8B-B14F-4D97-AF65-F5344CB8AC3E}">
        <p14:creationId xmlns:p14="http://schemas.microsoft.com/office/powerpoint/2010/main" val="33361681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2091271" y="1217429"/>
            <a:ext cx="6600451" cy="2262781"/>
          </a:xfrm>
        </p:spPr>
        <p:txBody>
          <a:bodyPr/>
          <a:lstStyle/>
          <a:p>
            <a:r>
              <a:rPr lang="zh-CN" altLang="en-US" dirty="0" smtClean="0"/>
              <a:t>谢谢观赏</a:t>
            </a:r>
            <a:r>
              <a:rPr lang="en-US" altLang="zh-CN" dirty="0" smtClean="0"/>
              <a:t>!!!</a:t>
            </a:r>
            <a:endParaRPr lang="zh-CN" altLang="en-US" dirty="0"/>
          </a:p>
        </p:txBody>
      </p:sp>
      <p:sp>
        <p:nvSpPr>
          <p:cNvPr id="5" name="副标题 4"/>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813479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701749"/>
            <a:ext cx="6589199" cy="785858"/>
          </a:xfrm>
        </p:spPr>
        <p:txBody>
          <a:bodyPr>
            <a:normAutofit/>
          </a:bodyPr>
          <a:lstStyle/>
          <a:p>
            <a:r>
              <a:rPr lang="zh-CN" altLang="en-US" dirty="0" smtClean="0"/>
              <a:t>点云的基本概念</a:t>
            </a:r>
            <a:endParaRPr lang="zh-CN" altLang="en-US" dirty="0"/>
          </a:p>
        </p:txBody>
      </p:sp>
      <p:sp>
        <p:nvSpPr>
          <p:cNvPr id="5" name="矩形 4"/>
          <p:cNvSpPr/>
          <p:nvPr/>
        </p:nvSpPr>
        <p:spPr>
          <a:xfrm>
            <a:off x="1945200" y="1654305"/>
            <a:ext cx="6589199" cy="4170372"/>
          </a:xfrm>
          <a:prstGeom prst="rect">
            <a:avLst/>
          </a:prstGeom>
        </p:spPr>
        <p:txBody>
          <a:bodyPr wrap="square">
            <a:spAutoFit/>
          </a:bodyPr>
          <a:lstStyle/>
          <a:p>
            <a:pPr>
              <a:lnSpc>
                <a:spcPct val="150000"/>
              </a:lnSpc>
              <a:spcBef>
                <a:spcPts val="1000"/>
              </a:spcBef>
              <a:buClr>
                <a:schemeClr val="accent1"/>
              </a:buClr>
            </a:pPr>
            <a:r>
              <a:rPr lang="zh-CN" altLang="en-US" sz="2000" dirty="0"/>
              <a:t>点云</a:t>
            </a:r>
            <a:r>
              <a:rPr lang="zh-CN" altLang="en-US" sz="2000" dirty="0" smtClean="0"/>
              <a:t>：</a:t>
            </a:r>
            <a:endParaRPr lang="en-US" altLang="zh-CN" sz="2000" dirty="0" smtClean="0"/>
          </a:p>
          <a:p>
            <a:pPr>
              <a:lnSpc>
                <a:spcPct val="150000"/>
              </a:lnSpc>
              <a:spcBef>
                <a:spcPts val="1000"/>
              </a:spcBef>
              <a:buClr>
                <a:schemeClr val="accent1"/>
              </a:buClr>
            </a:pPr>
            <a:r>
              <a:rPr lang="zh-CN" altLang="en-US" sz="2000" dirty="0" smtClean="0"/>
              <a:t>       通过</a:t>
            </a:r>
            <a:r>
              <a:rPr lang="zh-CN" altLang="en-US" sz="2000" dirty="0"/>
              <a:t>测量仪器得到产品外观表面的点数据集合，称之为点云</a:t>
            </a:r>
            <a:r>
              <a:rPr lang="zh-CN" altLang="en-US" sz="2000" dirty="0" smtClean="0"/>
              <a:t>。</a:t>
            </a:r>
            <a:endParaRPr lang="en-US" altLang="zh-CN" sz="2000" dirty="0" smtClean="0"/>
          </a:p>
          <a:p>
            <a:pPr>
              <a:lnSpc>
                <a:spcPct val="150000"/>
              </a:lnSpc>
              <a:spcBef>
                <a:spcPts val="1000"/>
              </a:spcBef>
              <a:buClr>
                <a:schemeClr val="accent1"/>
              </a:buClr>
            </a:pPr>
            <a:r>
              <a:rPr lang="zh-CN" altLang="en-US" sz="2000" dirty="0" smtClean="0"/>
              <a:t>点</a:t>
            </a:r>
            <a:r>
              <a:rPr lang="zh-CN" altLang="en-US" sz="2000" dirty="0"/>
              <a:t>云数据信息</a:t>
            </a:r>
            <a:r>
              <a:rPr lang="zh-CN" altLang="en-US" sz="2000" dirty="0" smtClean="0"/>
              <a:t>：</a:t>
            </a:r>
            <a:endParaRPr lang="en-US" altLang="zh-CN" sz="2000" dirty="0"/>
          </a:p>
          <a:p>
            <a:pPr>
              <a:lnSpc>
                <a:spcPct val="150000"/>
              </a:lnSpc>
              <a:spcBef>
                <a:spcPts val="1000"/>
              </a:spcBef>
              <a:buClr>
                <a:schemeClr val="accent1"/>
              </a:buClr>
            </a:pPr>
            <a:r>
              <a:rPr lang="en-US" altLang="zh-CN" sz="2000" dirty="0"/>
              <a:t> </a:t>
            </a:r>
            <a:r>
              <a:rPr lang="en-US" altLang="zh-CN" sz="2000" dirty="0" smtClean="0"/>
              <a:t>      </a:t>
            </a:r>
            <a:r>
              <a:rPr lang="zh-CN" altLang="en-US" sz="2000" dirty="0" smtClean="0"/>
              <a:t>根据</a:t>
            </a:r>
            <a:r>
              <a:rPr lang="zh-CN" altLang="en-US" sz="2000" dirty="0"/>
              <a:t>激光测量原理得到的点云，包括三维坐标（</a:t>
            </a:r>
            <a:r>
              <a:rPr lang="en-US" altLang="zh-CN" sz="2000" dirty="0"/>
              <a:t>XYZ</a:t>
            </a:r>
            <a:r>
              <a:rPr lang="zh-CN" altLang="en-US" sz="2000" dirty="0"/>
              <a:t>）和激光反射强度（</a:t>
            </a:r>
            <a:r>
              <a:rPr lang="en-US" altLang="zh-CN" sz="2000" dirty="0"/>
              <a:t>Intensity</a:t>
            </a:r>
            <a:r>
              <a:rPr lang="zh-CN" altLang="en-US" sz="2000" dirty="0"/>
              <a:t>）</a:t>
            </a:r>
            <a:r>
              <a:rPr lang="zh-CN" altLang="en-US" sz="2000" dirty="0" smtClean="0"/>
              <a:t>。根据</a:t>
            </a:r>
            <a:r>
              <a:rPr lang="zh-CN" altLang="en-US" sz="2000" dirty="0"/>
              <a:t>摄影测量原理得到的点云，包括三维坐标（</a:t>
            </a:r>
            <a:r>
              <a:rPr lang="en-US" altLang="zh-CN" sz="2000" dirty="0"/>
              <a:t>XYZ</a:t>
            </a:r>
            <a:r>
              <a:rPr lang="zh-CN" altLang="en-US" sz="2000" dirty="0"/>
              <a:t>）和颜色信息（</a:t>
            </a:r>
            <a:r>
              <a:rPr lang="en-US" altLang="zh-CN" sz="2000" dirty="0"/>
              <a:t>RGB</a:t>
            </a:r>
            <a:r>
              <a:rPr lang="zh-CN" altLang="en-US" sz="2000" dirty="0"/>
              <a:t>）。</a:t>
            </a:r>
          </a:p>
          <a:p>
            <a:pPr indent="200025" algn="just">
              <a:lnSpc>
                <a:spcPct val="150000"/>
              </a:lnSpc>
            </a:pPr>
            <a:endParaRPr lang="zh-CN" altLang="zh-CN" sz="2000" kern="100" dirty="0">
              <a:latin typeface="+mn-ea"/>
            </a:endParaRPr>
          </a:p>
        </p:txBody>
      </p:sp>
    </p:spTree>
    <p:extLst>
      <p:ext uri="{BB962C8B-B14F-4D97-AF65-F5344CB8AC3E}">
        <p14:creationId xmlns:p14="http://schemas.microsoft.com/office/powerpoint/2010/main" val="2551812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4694" y="754912"/>
            <a:ext cx="6683765" cy="627322"/>
          </a:xfrm>
        </p:spPr>
        <p:txBody>
          <a:bodyPr>
            <a:noAutofit/>
          </a:bodyPr>
          <a:lstStyle/>
          <a:p>
            <a:r>
              <a:rPr lang="zh-CN" altLang="en-US" dirty="0"/>
              <a:t>点云识别的基本流程</a:t>
            </a:r>
            <a:r>
              <a:rPr lang="zh-CN" altLang="en-US" dirty="0" smtClean="0"/>
              <a:t>：</a:t>
            </a:r>
            <a:endParaRPr lang="zh-CN" altLang="en-US" dirty="0"/>
          </a:p>
        </p:txBody>
      </p:sp>
      <p:pic>
        <p:nvPicPr>
          <p:cNvPr id="3" name="图片 2"/>
          <p:cNvPicPr/>
          <p:nvPr/>
        </p:nvPicPr>
        <p:blipFill>
          <a:blip r:embed="rId3"/>
          <a:stretch>
            <a:fillRect/>
          </a:stretch>
        </p:blipFill>
        <p:spPr>
          <a:xfrm>
            <a:off x="1787125" y="2346809"/>
            <a:ext cx="6428096" cy="2380593"/>
          </a:xfrm>
          <a:prstGeom prst="rect">
            <a:avLst/>
          </a:prstGeom>
        </p:spPr>
      </p:pic>
    </p:spTree>
    <p:extLst>
      <p:ext uri="{BB962C8B-B14F-4D97-AF65-F5344CB8AC3E}">
        <p14:creationId xmlns:p14="http://schemas.microsoft.com/office/powerpoint/2010/main" val="1945003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691116"/>
            <a:ext cx="6589199" cy="1213884"/>
          </a:xfrm>
        </p:spPr>
        <p:txBody>
          <a:bodyPr/>
          <a:lstStyle/>
          <a:p>
            <a:r>
              <a:rPr lang="zh-CN" altLang="en-US" dirty="0" smtClean="0"/>
              <a:t>实现过程</a:t>
            </a:r>
            <a:endParaRPr lang="zh-CN" altLang="en-US" dirty="0"/>
          </a:p>
        </p:txBody>
      </p:sp>
      <p:sp>
        <p:nvSpPr>
          <p:cNvPr id="3" name="内容占位符 2"/>
          <p:cNvSpPr>
            <a:spLocks noGrp="1"/>
          </p:cNvSpPr>
          <p:nvPr>
            <p:ph idx="1"/>
          </p:nvPr>
        </p:nvSpPr>
        <p:spPr>
          <a:xfrm>
            <a:off x="2027634" y="1765005"/>
            <a:ext cx="5680971" cy="3649487"/>
          </a:xfrm>
        </p:spPr>
        <p:txBody>
          <a:bodyPr>
            <a:normAutofit/>
          </a:bodyPr>
          <a:lstStyle/>
          <a:p>
            <a:pPr>
              <a:lnSpc>
                <a:spcPct val="200000"/>
              </a:lnSpc>
            </a:pPr>
            <a:r>
              <a:rPr lang="zh-CN" altLang="en-US" sz="2000" dirty="0"/>
              <a:t>原始点云数据预处理</a:t>
            </a:r>
          </a:p>
          <a:p>
            <a:pPr>
              <a:lnSpc>
                <a:spcPct val="200000"/>
              </a:lnSpc>
            </a:pPr>
            <a:r>
              <a:rPr lang="zh-CN" altLang="zh-CN" sz="2000" dirty="0"/>
              <a:t>聚类</a:t>
            </a:r>
            <a:r>
              <a:rPr lang="zh-CN" altLang="zh-CN" sz="2000" dirty="0" smtClean="0"/>
              <a:t>分离</a:t>
            </a:r>
            <a:endParaRPr lang="en-US" altLang="zh-CN" sz="2000" dirty="0" smtClean="0"/>
          </a:p>
          <a:p>
            <a:pPr>
              <a:lnSpc>
                <a:spcPct val="200000"/>
              </a:lnSpc>
            </a:pPr>
            <a:r>
              <a:rPr lang="zh-CN" altLang="en-US" sz="2000" dirty="0"/>
              <a:t>确定特征描述符</a:t>
            </a:r>
            <a:endParaRPr lang="en-US" altLang="zh-CN" sz="2000" dirty="0"/>
          </a:p>
          <a:p>
            <a:pPr>
              <a:lnSpc>
                <a:spcPct val="200000"/>
              </a:lnSpc>
            </a:pPr>
            <a:r>
              <a:rPr lang="zh-CN" altLang="en-US" sz="2000" dirty="0"/>
              <a:t>目标识别和分类</a:t>
            </a:r>
            <a:endParaRPr lang="en-US" altLang="zh-CN" sz="2000" dirty="0"/>
          </a:p>
          <a:p>
            <a:pPr marL="0" indent="0">
              <a:buNone/>
            </a:pPr>
            <a:endParaRPr lang="en-US" altLang="zh-CN" sz="2000" dirty="0"/>
          </a:p>
          <a:p>
            <a:endParaRPr lang="en-US" altLang="zh-CN" sz="2000" dirty="0" smtClean="0">
              <a:solidFill>
                <a:srgbClr val="FF0000"/>
              </a:solidFill>
            </a:endParaRPr>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2000" dirty="0"/>
          </a:p>
          <a:p>
            <a:pPr marL="0" indent="0">
              <a:buNone/>
            </a:pPr>
            <a:endParaRPr lang="en-US" altLang="zh-CN" sz="2000" dirty="0"/>
          </a:p>
          <a:p>
            <a:endParaRPr lang="en-US" altLang="zh-CN" sz="2000" dirty="0"/>
          </a:p>
        </p:txBody>
      </p:sp>
    </p:spTree>
    <p:extLst>
      <p:ext uri="{BB962C8B-B14F-4D97-AF65-F5344CB8AC3E}">
        <p14:creationId xmlns:p14="http://schemas.microsoft.com/office/powerpoint/2010/main" val="3947467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7933" y="1528548"/>
            <a:ext cx="7360526" cy="5199797"/>
          </a:xfrm>
        </p:spPr>
        <p:txBody>
          <a:bodyPr>
            <a:normAutofit/>
          </a:bodyPr>
          <a:lstStyle/>
          <a:p>
            <a:endParaRPr lang="zh-CN" altLang="en-US" sz="1200" dirty="0"/>
          </a:p>
        </p:txBody>
      </p:sp>
      <p:pic>
        <p:nvPicPr>
          <p:cNvPr id="3" name="图片 2"/>
          <p:cNvPicPr>
            <a:picLocks noChangeAspect="1"/>
          </p:cNvPicPr>
          <p:nvPr/>
        </p:nvPicPr>
        <p:blipFill>
          <a:blip r:embed="rId3"/>
          <a:stretch>
            <a:fillRect/>
          </a:stretch>
        </p:blipFill>
        <p:spPr>
          <a:xfrm>
            <a:off x="1405721" y="1528548"/>
            <a:ext cx="6880025" cy="5035538"/>
          </a:xfrm>
          <a:prstGeom prst="rect">
            <a:avLst/>
          </a:prstGeom>
        </p:spPr>
      </p:pic>
      <p:sp>
        <p:nvSpPr>
          <p:cNvPr id="4" name="文本框 3"/>
          <p:cNvSpPr txBox="1"/>
          <p:nvPr/>
        </p:nvSpPr>
        <p:spPr>
          <a:xfrm>
            <a:off x="1601664" y="594623"/>
            <a:ext cx="5854890" cy="646331"/>
          </a:xfrm>
          <a:prstGeom prst="rect">
            <a:avLst/>
          </a:prstGeom>
          <a:noFill/>
        </p:spPr>
        <p:txBody>
          <a:bodyPr wrap="square" rtlCol="0">
            <a:spAutoFit/>
          </a:bodyPr>
          <a:lstStyle/>
          <a:p>
            <a:r>
              <a:rPr lang="zh-CN" altLang="en-US" sz="3600" dirty="0" smtClean="0"/>
              <a:t>目标识别流程图：</a:t>
            </a:r>
            <a:endParaRPr lang="zh-CN" altLang="en-US" sz="3600" dirty="0"/>
          </a:p>
        </p:txBody>
      </p:sp>
    </p:spTree>
    <p:extLst>
      <p:ext uri="{BB962C8B-B14F-4D97-AF65-F5344CB8AC3E}">
        <p14:creationId xmlns:p14="http://schemas.microsoft.com/office/powerpoint/2010/main" val="877332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691116"/>
            <a:ext cx="6589199" cy="1213884"/>
          </a:xfrm>
        </p:spPr>
        <p:txBody>
          <a:bodyPr/>
          <a:lstStyle/>
          <a:p>
            <a:r>
              <a:rPr lang="zh-CN" altLang="en-US" dirty="0" smtClean="0"/>
              <a:t>报告内容</a:t>
            </a:r>
            <a:endParaRPr lang="zh-CN" altLang="en-US" dirty="0"/>
          </a:p>
        </p:txBody>
      </p:sp>
      <p:sp>
        <p:nvSpPr>
          <p:cNvPr id="3" name="内容占位符 2"/>
          <p:cNvSpPr>
            <a:spLocks noGrp="1"/>
          </p:cNvSpPr>
          <p:nvPr>
            <p:ph idx="1"/>
          </p:nvPr>
        </p:nvSpPr>
        <p:spPr>
          <a:xfrm>
            <a:off x="2027634" y="1765005"/>
            <a:ext cx="5680971" cy="3649487"/>
          </a:xfrm>
        </p:spPr>
        <p:txBody>
          <a:bodyPr>
            <a:normAutofit/>
          </a:bodyPr>
          <a:lstStyle/>
          <a:p>
            <a:r>
              <a:rPr lang="zh-CN" altLang="en-US" sz="2000" dirty="0">
                <a:solidFill>
                  <a:schemeClr val="tx1"/>
                </a:solidFill>
              </a:rPr>
              <a:t>点云识别</a:t>
            </a:r>
            <a:r>
              <a:rPr lang="zh-CN" altLang="en-US" sz="2000" dirty="0" smtClean="0">
                <a:solidFill>
                  <a:schemeClr val="tx1"/>
                </a:solidFill>
              </a:rPr>
              <a:t>流程及实现</a:t>
            </a:r>
            <a:endParaRPr lang="en-US" altLang="zh-CN" sz="2000" dirty="0" smtClean="0">
              <a:solidFill>
                <a:schemeClr val="tx1"/>
              </a:solidFill>
            </a:endParaRPr>
          </a:p>
          <a:p>
            <a:r>
              <a:rPr lang="zh-CN" altLang="en-US" sz="2000" dirty="0" smtClean="0">
                <a:solidFill>
                  <a:srgbClr val="FF0000"/>
                </a:solidFill>
              </a:rPr>
              <a:t>目标分类</a:t>
            </a:r>
            <a:endParaRPr lang="en-US" altLang="zh-CN" sz="2000" dirty="0" smtClean="0">
              <a:solidFill>
                <a:srgbClr val="FF0000"/>
              </a:solidFill>
            </a:endParaRPr>
          </a:p>
          <a:p>
            <a:pPr marL="0" indent="0">
              <a:buNone/>
            </a:pPr>
            <a:r>
              <a:rPr lang="en-US" altLang="zh-CN" sz="2000" dirty="0" smtClean="0">
                <a:solidFill>
                  <a:schemeClr val="tx1"/>
                </a:solidFill>
              </a:rPr>
              <a:t>                  </a:t>
            </a:r>
            <a:r>
              <a:rPr lang="zh-CN" altLang="en-US" sz="2000" dirty="0" smtClean="0">
                <a:solidFill>
                  <a:schemeClr val="tx1"/>
                </a:solidFill>
              </a:rPr>
              <a:t>特征描述符</a:t>
            </a:r>
            <a:endParaRPr lang="en-US" altLang="zh-CN" sz="2000" dirty="0" smtClean="0">
              <a:solidFill>
                <a:schemeClr val="tx1"/>
              </a:solidFill>
            </a:endParaRPr>
          </a:p>
          <a:p>
            <a:pPr marL="0" indent="0">
              <a:buNone/>
            </a:pPr>
            <a:r>
              <a:rPr lang="en-US" altLang="zh-CN" sz="2000" dirty="0" smtClean="0">
                <a:solidFill>
                  <a:schemeClr val="tx1"/>
                </a:solidFill>
              </a:rPr>
              <a:t>                  </a:t>
            </a:r>
            <a:r>
              <a:rPr lang="zh-CN" altLang="en-US" sz="2000" dirty="0" smtClean="0">
                <a:solidFill>
                  <a:schemeClr val="tx1"/>
                </a:solidFill>
              </a:rPr>
              <a:t>论文中的分类过程 </a:t>
            </a:r>
            <a:endParaRPr lang="en-US" altLang="zh-CN" sz="2000" dirty="0" smtClean="0">
              <a:solidFill>
                <a:schemeClr val="tx1"/>
              </a:solidFill>
            </a:endParaRPr>
          </a:p>
          <a:p>
            <a:pPr marL="0" indent="0">
              <a:buNone/>
            </a:pPr>
            <a:r>
              <a:rPr lang="zh-CN" altLang="en-US" sz="2000" dirty="0" smtClean="0">
                <a:solidFill>
                  <a:schemeClr val="tx1"/>
                </a:solidFill>
              </a:rPr>
              <a:t>                  机器学习的分类器</a:t>
            </a:r>
            <a:endParaRPr lang="en-US" altLang="zh-CN" sz="2000" dirty="0" smtClean="0">
              <a:solidFill>
                <a:schemeClr val="tx1"/>
              </a:solidFill>
            </a:endParaRPr>
          </a:p>
          <a:p>
            <a:r>
              <a:rPr lang="zh-CN" altLang="en-US" sz="2000" dirty="0" smtClean="0">
                <a:solidFill>
                  <a:schemeClr val="tx1"/>
                </a:solidFill>
              </a:rPr>
              <a:t>总结</a:t>
            </a:r>
            <a:endParaRPr lang="en-US" altLang="zh-CN" sz="2000" dirty="0" smtClean="0">
              <a:solidFill>
                <a:schemeClr val="tx1"/>
              </a:solidFill>
            </a:endParaRPr>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2000" dirty="0"/>
          </a:p>
          <a:p>
            <a:pPr marL="0" indent="0">
              <a:buNone/>
            </a:pPr>
            <a:endParaRPr lang="en-US" altLang="zh-CN" sz="2000" dirty="0"/>
          </a:p>
          <a:p>
            <a:endParaRPr lang="en-US" altLang="zh-CN" sz="2000" dirty="0"/>
          </a:p>
        </p:txBody>
      </p:sp>
    </p:spTree>
    <p:extLst>
      <p:ext uri="{BB962C8B-B14F-4D97-AF65-F5344CB8AC3E}">
        <p14:creationId xmlns:p14="http://schemas.microsoft.com/office/powerpoint/2010/main" val="1030698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7981" y="619998"/>
            <a:ext cx="6683765" cy="668740"/>
          </a:xfrm>
        </p:spPr>
        <p:txBody>
          <a:bodyPr>
            <a:normAutofit fontScale="90000"/>
          </a:bodyPr>
          <a:lstStyle/>
          <a:p>
            <a:r>
              <a:rPr lang="zh-CN" altLang="en-US" sz="4000" dirty="0" smtClean="0"/>
              <a:t>特征描述符</a:t>
            </a:r>
            <a:r>
              <a:rPr lang="en-US" altLang="zh-CN" dirty="0" smtClean="0"/>
              <a:t/>
            </a:r>
            <a:br>
              <a:rPr lang="en-US" altLang="zh-CN" dirty="0" smtClean="0"/>
            </a:br>
            <a:r>
              <a:rPr lang="en-US" altLang="zh-CN" dirty="0" smtClean="0"/>
              <a:t>     </a:t>
            </a:r>
            <a:endParaRPr lang="zh-CN" altLang="en-US" dirty="0"/>
          </a:p>
        </p:txBody>
      </p:sp>
      <p:sp>
        <p:nvSpPr>
          <p:cNvPr id="3" name="文本框 2"/>
          <p:cNvSpPr txBox="1"/>
          <p:nvPr/>
        </p:nvSpPr>
        <p:spPr>
          <a:xfrm>
            <a:off x="1714501" y="1593440"/>
            <a:ext cx="6596742" cy="2769989"/>
          </a:xfrm>
          <a:prstGeom prst="rect">
            <a:avLst/>
          </a:prstGeom>
          <a:noFill/>
        </p:spPr>
        <p:txBody>
          <a:bodyPr wrap="square" rtlCol="0">
            <a:spAutoFit/>
          </a:bodyPr>
          <a:lstStyle/>
          <a:p>
            <a:pPr>
              <a:lnSpc>
                <a:spcPct val="150000"/>
              </a:lnSpc>
              <a:buClr>
                <a:schemeClr val="accent1"/>
              </a:buClr>
            </a:pPr>
            <a:r>
              <a:rPr lang="zh-CN" altLang="en-US" sz="2000" dirty="0"/>
              <a:t>概念：</a:t>
            </a:r>
            <a:r>
              <a:rPr lang="zh-CN" altLang="zh-CN" sz="2000" dirty="0"/>
              <a:t>通过</a:t>
            </a:r>
            <a:r>
              <a:rPr lang="zh-CN" altLang="en-US" sz="2000" dirty="0"/>
              <a:t>点云</a:t>
            </a:r>
            <a:r>
              <a:rPr lang="zh-CN" altLang="zh-CN" sz="2000" dirty="0"/>
              <a:t>周围的领域，</a:t>
            </a:r>
            <a:r>
              <a:rPr lang="zh-CN" altLang="en-US" sz="2000" dirty="0"/>
              <a:t>来</a:t>
            </a:r>
            <a:r>
              <a:rPr lang="zh-CN" altLang="zh-CN" sz="2000" dirty="0"/>
              <a:t>表征采样表面的几何性质。</a:t>
            </a:r>
            <a:endParaRPr lang="en-US" altLang="zh-CN" sz="2000" dirty="0"/>
          </a:p>
          <a:p>
            <a:pPr>
              <a:lnSpc>
                <a:spcPct val="150000"/>
              </a:lnSpc>
              <a:buClr>
                <a:schemeClr val="accent1"/>
              </a:buClr>
            </a:pPr>
            <a:r>
              <a:rPr lang="zh-CN" altLang="en-US" sz="2000" dirty="0"/>
              <a:t>比如：</a:t>
            </a:r>
            <a:r>
              <a:rPr lang="en-US" altLang="zh-CN" sz="2000" dirty="0"/>
              <a:t> SIFT</a:t>
            </a:r>
            <a:r>
              <a:rPr lang="zh-CN" altLang="en-US" sz="2000" dirty="0"/>
              <a:t>，</a:t>
            </a:r>
            <a:r>
              <a:rPr lang="en-US" altLang="zh-CN" sz="2000" dirty="0"/>
              <a:t> SURF</a:t>
            </a:r>
            <a:r>
              <a:rPr lang="zh-CN" altLang="en-US" sz="2000" dirty="0"/>
              <a:t>，</a:t>
            </a:r>
            <a:r>
              <a:rPr lang="en-US" altLang="zh-CN" sz="2000" dirty="0"/>
              <a:t> NARF</a:t>
            </a:r>
            <a:r>
              <a:rPr lang="zh-CN" altLang="en-US" sz="2000" dirty="0"/>
              <a:t>（归一化径向特征算法），</a:t>
            </a:r>
            <a:r>
              <a:rPr lang="en-US" altLang="zh-CN" sz="2000" dirty="0"/>
              <a:t>PFH</a:t>
            </a:r>
            <a:r>
              <a:rPr lang="zh-CN" altLang="en-US" sz="2000" dirty="0"/>
              <a:t>（</a:t>
            </a:r>
            <a:r>
              <a:rPr lang="zh-CN" altLang="zh-CN" sz="2000" dirty="0"/>
              <a:t>点特征直方图</a:t>
            </a:r>
            <a:r>
              <a:rPr lang="zh-CN" altLang="en-US" sz="2000" dirty="0"/>
              <a:t>），</a:t>
            </a:r>
            <a:r>
              <a:rPr lang="en-US" altLang="zh-CN" sz="2000" dirty="0"/>
              <a:t> SHOT </a:t>
            </a:r>
            <a:r>
              <a:rPr lang="zh-CN" altLang="en-US" sz="2000" dirty="0"/>
              <a:t>（</a:t>
            </a:r>
            <a:r>
              <a:rPr lang="zh-CN" altLang="zh-CN" sz="2000" dirty="0"/>
              <a:t>方位直方图</a:t>
            </a:r>
            <a:r>
              <a:rPr lang="zh-CN" altLang="en-US" sz="2000" dirty="0"/>
              <a:t>），</a:t>
            </a:r>
            <a:r>
              <a:rPr lang="en-US" altLang="zh-CN" sz="2000" dirty="0"/>
              <a:t>VFH</a:t>
            </a:r>
            <a:r>
              <a:rPr lang="zh-CN" altLang="en-US" sz="2000" dirty="0"/>
              <a:t>（视点特征直方图），</a:t>
            </a:r>
            <a:r>
              <a:rPr lang="en-US" altLang="zh-CN" sz="2000" dirty="0"/>
              <a:t> ESF</a:t>
            </a:r>
            <a:r>
              <a:rPr lang="zh-CN" altLang="zh-CN" sz="2000" dirty="0"/>
              <a:t>（形状函数集）</a:t>
            </a:r>
            <a:r>
              <a:rPr lang="zh-CN" altLang="en-US" sz="2000" dirty="0"/>
              <a:t>等描述符。</a:t>
            </a:r>
            <a:r>
              <a:rPr lang="en-US" altLang="zh-CN" sz="2000" dirty="0">
                <a:solidFill>
                  <a:schemeClr val="tx1">
                    <a:lumMod val="75000"/>
                    <a:lumOff val="25000"/>
                  </a:schemeClr>
                </a:solidFill>
              </a:rPr>
              <a:t/>
            </a:r>
            <a:br>
              <a:rPr lang="en-US" altLang="zh-CN" sz="2000" dirty="0">
                <a:solidFill>
                  <a:schemeClr val="tx1">
                    <a:lumMod val="75000"/>
                    <a:lumOff val="25000"/>
                  </a:schemeClr>
                </a:solidFill>
              </a:rPr>
            </a:br>
            <a:r>
              <a:rPr lang="en-US" altLang="zh-CN" dirty="0" smtClean="0"/>
              <a:t>       </a:t>
            </a:r>
            <a:r>
              <a:rPr lang="en-US" altLang="zh-CN" dirty="0"/>
              <a:t/>
            </a:r>
            <a:br>
              <a:rPr lang="en-US" altLang="zh-CN" dirty="0"/>
            </a:br>
            <a:endParaRPr lang="zh-CN" altLang="en-US" dirty="0"/>
          </a:p>
        </p:txBody>
      </p:sp>
      <p:sp>
        <p:nvSpPr>
          <p:cNvPr id="6" name="文本框 5"/>
          <p:cNvSpPr txBox="1"/>
          <p:nvPr/>
        </p:nvSpPr>
        <p:spPr>
          <a:xfrm>
            <a:off x="2497540" y="5813946"/>
            <a:ext cx="4885899" cy="586854"/>
          </a:xfrm>
          <a:prstGeom prst="rect">
            <a:avLst/>
          </a:prstGeom>
          <a:noFill/>
        </p:spPr>
        <p:txBody>
          <a:bodyPr wrap="square" rtlCol="0">
            <a:spAutoFit/>
          </a:bodyPr>
          <a:lstStyle/>
          <a:p>
            <a:endParaRPr lang="zh-CN" altLang="en-US" dirty="0"/>
          </a:p>
        </p:txBody>
      </p:sp>
      <p:sp>
        <p:nvSpPr>
          <p:cNvPr id="7" name="文本框 6"/>
          <p:cNvSpPr txBox="1"/>
          <p:nvPr/>
        </p:nvSpPr>
        <p:spPr>
          <a:xfrm>
            <a:off x="1714501" y="3770838"/>
            <a:ext cx="6449785" cy="2354491"/>
          </a:xfrm>
          <a:prstGeom prst="rect">
            <a:avLst/>
          </a:prstGeom>
          <a:noFill/>
        </p:spPr>
        <p:txBody>
          <a:bodyPr wrap="square" rtlCol="0">
            <a:spAutoFit/>
          </a:bodyPr>
          <a:lstStyle/>
          <a:p>
            <a:pPr>
              <a:lnSpc>
                <a:spcPct val="150000"/>
              </a:lnSpc>
              <a:spcBef>
                <a:spcPts val="1000"/>
              </a:spcBef>
              <a:spcAft>
                <a:spcPts val="1000"/>
              </a:spcAft>
            </a:pPr>
            <a:r>
              <a:rPr lang="zh-CN" altLang="zh-CN" sz="2000" dirty="0"/>
              <a:t>点特征直方图（</a:t>
            </a:r>
            <a:r>
              <a:rPr lang="en-US" altLang="zh-CN" sz="2000" dirty="0"/>
              <a:t>PFH</a:t>
            </a:r>
            <a:r>
              <a:rPr lang="zh-CN" altLang="zh-CN" sz="2000" dirty="0"/>
              <a:t>）</a:t>
            </a:r>
            <a:r>
              <a:rPr lang="zh-CN" altLang="en-US" sz="2000" dirty="0"/>
              <a:t>：</a:t>
            </a:r>
            <a:r>
              <a:rPr lang="zh-CN" altLang="zh-CN" sz="2000" dirty="0"/>
              <a:t>是基于点与其</a:t>
            </a:r>
            <a:r>
              <a:rPr lang="en-US" altLang="zh-CN" sz="2000" dirty="0"/>
              <a:t>k</a:t>
            </a:r>
            <a:r>
              <a:rPr lang="zh-CN" altLang="zh-CN" sz="2000" dirty="0"/>
              <a:t>邻域之间的关系以及它们的估计法线，简</a:t>
            </a:r>
            <a:r>
              <a:rPr lang="en-US" altLang="zh-CN" sz="2000" dirty="0"/>
              <a:t>c</a:t>
            </a:r>
            <a:r>
              <a:rPr lang="zh-CN" altLang="zh-CN" sz="2000" dirty="0"/>
              <a:t>言之，它考虑估计法线方向之间所有的相互作用</a:t>
            </a:r>
            <a:r>
              <a:rPr lang="zh-CN" altLang="zh-CN" sz="2000" dirty="0" smtClean="0"/>
              <a:t>，捕获样本</a:t>
            </a:r>
            <a:r>
              <a:rPr lang="zh-CN" altLang="zh-CN" sz="2000" dirty="0"/>
              <a:t>表面变化情况，以描述样本的几何特征。</a:t>
            </a:r>
            <a:r>
              <a:rPr lang="en-US" altLang="zh-CN" dirty="0"/>
              <a:t/>
            </a:r>
            <a:br>
              <a:rPr lang="en-US" altLang="zh-CN" dirty="0"/>
            </a:br>
            <a:endParaRPr lang="zh-CN" altLang="en-US" dirty="0"/>
          </a:p>
        </p:txBody>
      </p:sp>
    </p:spTree>
    <p:extLst>
      <p:ext uri="{BB962C8B-B14F-4D97-AF65-F5344CB8AC3E}">
        <p14:creationId xmlns:p14="http://schemas.microsoft.com/office/powerpoint/2010/main" val="248935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3635</TotalTime>
  <Words>1696</Words>
  <Application>Microsoft Office PowerPoint</Application>
  <PresentationFormat>全屏显示(4:3)</PresentationFormat>
  <Paragraphs>182</Paragraphs>
  <Slides>37</Slides>
  <Notes>25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宋体</vt:lpstr>
      <vt:lpstr>幼圆</vt:lpstr>
      <vt:lpstr>Arial</vt:lpstr>
      <vt:lpstr>Calibri</vt:lpstr>
      <vt:lpstr>Cambria Math</vt:lpstr>
      <vt:lpstr>Century Gothic</vt:lpstr>
      <vt:lpstr>Wingdings 3</vt:lpstr>
      <vt:lpstr>丝状</vt:lpstr>
      <vt:lpstr> </vt:lpstr>
      <vt:lpstr>报告内容</vt:lpstr>
      <vt:lpstr>报告内容</vt:lpstr>
      <vt:lpstr>点云的基本概念</vt:lpstr>
      <vt:lpstr>点云识别的基本流程：</vt:lpstr>
      <vt:lpstr>实现过程</vt:lpstr>
      <vt:lpstr>PowerPoint 演示文稿</vt:lpstr>
      <vt:lpstr>报告内容</vt:lpstr>
      <vt:lpstr>特征描述符      </vt:lpstr>
      <vt:lpstr>点特征直方图      </vt:lpstr>
      <vt:lpstr>ESF描述符： </vt:lpstr>
      <vt:lpstr>计算杯子上一个点云的形状函数形成ESF直方图。  左：点距离分布。中：角度分布。右：三个采样点的区域。 测量分为“表面”，“表面外”以及“两者”的组合，分别在图的左侧部分表示为绿色，红色和蓝色线。 </vt:lpstr>
      <vt:lpstr>ESF描述子的计算 主要是基于三个形状函数（shape function）：  1.距离（D2：在点云中随机选取两点之间的距离） 2.角度（A3：在点云中随机选取三点确定两条边，两边的夹角）  3.面积（D3：在点云中随机选取三点确定三角形的面积）</vt:lpstr>
      <vt:lpstr>PowerPoint 演示文稿</vt:lpstr>
      <vt:lpstr>建筑设备的点云</vt:lpstr>
      <vt:lpstr>ESF描述符分布 </vt:lpstr>
      <vt:lpstr>机器学习分类器     在获得训练和测试样本之后，针对每个点云群集计算相应的ESF描述符。将得到的形状函数集，通过训练和应用机器学习分类器将已知的类标签分配给每个输入点云集群。根据ESF描述符进行分类的研究中，使用的算法有k-最近邻（k-NN）算法，逻辑回归和支持向量机等鉴别分类器的方法。</vt:lpstr>
      <vt:lpstr>       分类和预测算法中的一种，通过历史数据的表现对未来结果发生的概率进行预测。逻辑回归方法使用逻辑函数来估计类别概率，并从训练样本中学习一组描述符元素的权重。 1. logistic函数表达式 2.目标误差函数 3.求偏导数 4.求出最优化的参数</vt:lpstr>
      <vt:lpstr>逻辑回归 </vt:lpstr>
      <vt:lpstr>支持向量机（SVM） </vt:lpstr>
      <vt:lpstr>支持向量机（SVM） </vt:lpstr>
      <vt:lpstr>支持向量机（SVM） </vt:lpstr>
      <vt:lpstr>支持向量机（SVM） </vt:lpstr>
      <vt:lpstr>动态过程</vt:lpstr>
      <vt:lpstr>动态过程</vt:lpstr>
      <vt:lpstr>动态过程</vt:lpstr>
      <vt:lpstr>动态过程</vt:lpstr>
      <vt:lpstr>动态过程</vt:lpstr>
      <vt:lpstr>动态过程</vt:lpstr>
      <vt:lpstr>动态过程</vt:lpstr>
      <vt:lpstr>动态过程</vt:lpstr>
      <vt:lpstr>支持向量机（SVM）</vt:lpstr>
      <vt:lpstr>报告内容</vt:lpstr>
      <vt:lpstr>分类性能的定量评估</vt:lpstr>
      <vt:lpstr>正确率与回召率</vt:lpstr>
      <vt:lpstr>混淆矩阵分析</vt:lpstr>
      <vt:lpstr>谢谢观赏!!!</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员工信息管理系统</dc:title>
  <dc:creator>Mr_LZH</dc:creator>
  <cp:lastModifiedBy>LXW</cp:lastModifiedBy>
  <cp:revision>147</cp:revision>
  <dcterms:created xsi:type="dcterms:W3CDTF">2017-07-18T02:49:14Z</dcterms:created>
  <dcterms:modified xsi:type="dcterms:W3CDTF">2017-12-01T09:09:53Z</dcterms:modified>
</cp:coreProperties>
</file>