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5" r:id="rId1"/>
    <p:sldMasterId id="2147484029" r:id="rId2"/>
  </p:sldMasterIdLst>
  <p:notesMasterIdLst>
    <p:notesMasterId r:id="rId42"/>
  </p:notesMasterIdLst>
  <p:sldIdLst>
    <p:sldId id="2778" r:id="rId3"/>
    <p:sldId id="2764" r:id="rId4"/>
    <p:sldId id="2765" r:id="rId5"/>
    <p:sldId id="2784" r:id="rId6"/>
    <p:sldId id="2785" r:id="rId7"/>
    <p:sldId id="2786" r:id="rId8"/>
    <p:sldId id="2787" r:id="rId9"/>
    <p:sldId id="2788" r:id="rId10"/>
    <p:sldId id="2771" r:id="rId11"/>
    <p:sldId id="2790" r:id="rId12"/>
    <p:sldId id="2792" r:id="rId13"/>
    <p:sldId id="2795" r:id="rId14"/>
    <p:sldId id="2796" r:id="rId15"/>
    <p:sldId id="2799" r:id="rId16"/>
    <p:sldId id="2801" r:id="rId17"/>
    <p:sldId id="2800" r:id="rId18"/>
    <p:sldId id="2803" r:id="rId19"/>
    <p:sldId id="2804" r:id="rId20"/>
    <p:sldId id="2805" r:id="rId21"/>
    <p:sldId id="2781" r:id="rId22"/>
    <p:sldId id="2806" r:id="rId23"/>
    <p:sldId id="2807" r:id="rId24"/>
    <p:sldId id="2808" r:id="rId25"/>
    <p:sldId id="2809" r:id="rId26"/>
    <p:sldId id="2812" r:id="rId27"/>
    <p:sldId id="2820" r:id="rId28"/>
    <p:sldId id="2811" r:id="rId29"/>
    <p:sldId id="2810" r:id="rId30"/>
    <p:sldId id="2813" r:id="rId31"/>
    <p:sldId id="2746" r:id="rId32"/>
    <p:sldId id="2814" r:id="rId33"/>
    <p:sldId id="2815" r:id="rId34"/>
    <p:sldId id="2816" r:id="rId35"/>
    <p:sldId id="2817" r:id="rId36"/>
    <p:sldId id="2819" r:id="rId37"/>
    <p:sldId id="2821" r:id="rId38"/>
    <p:sldId id="2782" r:id="rId39"/>
    <p:sldId id="2822" r:id="rId40"/>
    <p:sldId id="2783" r:id="rId41"/>
  </p:sldIdLst>
  <p:sldSz cx="9644063" cy="7232650"/>
  <p:notesSz cx="6858000" cy="9144000"/>
  <p:custDataLst>
    <p:tags r:id="rId43"/>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73" userDrawn="1">
          <p15:clr>
            <a:srgbClr val="A4A3A4"/>
          </p15:clr>
        </p15:guide>
        <p15:guide id="2" pos="3038" userDrawn="1">
          <p15:clr>
            <a:srgbClr val="A4A3A4"/>
          </p15:clr>
        </p15:guide>
        <p15:guide id="3" pos="384" userDrawn="1">
          <p15:clr>
            <a:srgbClr val="A4A3A4"/>
          </p15:clr>
        </p15:guide>
        <p15:guide id="5" orient="horz" pos="4183" userDrawn="1">
          <p15:clr>
            <a:srgbClr val="A4A3A4"/>
          </p15:clr>
        </p15:guide>
        <p15:guide id="6" pos="569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84BE"/>
    <a:srgbClr val="09425E"/>
    <a:srgbClr val="F1B015"/>
    <a:srgbClr val="2E2E2E"/>
    <a:srgbClr val="1D1D1D"/>
    <a:srgbClr val="8ED2E2"/>
    <a:srgbClr val="F0D04E"/>
    <a:srgbClr val="03A9F0"/>
    <a:srgbClr val="212E3C"/>
    <a:srgbClr val="FBBF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53" autoAdjust="0"/>
    <p:restoredTop sz="74801" autoAdjust="0"/>
  </p:normalViewPr>
  <p:slideViewPr>
    <p:cSldViewPr>
      <p:cViewPr varScale="1">
        <p:scale>
          <a:sx n="59" d="100"/>
          <a:sy n="59" d="100"/>
        </p:scale>
        <p:origin x="1314" y="54"/>
      </p:cViewPr>
      <p:guideLst>
        <p:guide orient="horz" pos="373"/>
        <p:guide pos="3038"/>
        <p:guide pos="384"/>
        <p:guide orient="horz" pos="4183"/>
        <p:guide pos="5691"/>
      </p:guideLst>
    </p:cSldViewPr>
  </p:slideViewPr>
  <p:outlineViewPr>
    <p:cViewPr>
      <p:scale>
        <a:sx n="100" d="100"/>
        <a:sy n="100" d="100"/>
      </p:scale>
      <p:origin x="0" y="-41616"/>
    </p:cViewPr>
  </p:outlineViewPr>
  <p:notesTextViewPr>
    <p:cViewPr>
      <p:scale>
        <a:sx n="1" d="1"/>
        <a:sy n="1" d="1"/>
      </p:scale>
      <p:origin x="0" y="0"/>
    </p:cViewPr>
  </p:notesTextViewPr>
  <p:sorterViewPr>
    <p:cViewPr>
      <p:scale>
        <a:sx n="90" d="100"/>
        <a:sy n="90" d="100"/>
      </p:scale>
      <p:origin x="0" y="558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gs" Target="tags/tag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tx1">
                <a:lumMod val="75000"/>
                <a:lumOff val="25000"/>
              </a:schemeClr>
            </a:solidFill>
            <a:ln w="25400">
              <a:noFill/>
            </a:ln>
            <a:effectLst/>
          </c:spPr>
          <c:invertIfNegative val="0"/>
          <c:dPt>
            <c:idx val="6"/>
            <c:invertIfNegative val="0"/>
            <c:bubble3D val="0"/>
            <c:extLst xmlns:c16r2="http://schemas.microsoft.com/office/drawing/2015/06/chart">
              <c:ext xmlns:c16="http://schemas.microsoft.com/office/drawing/2014/chart" uri="{C3380CC4-5D6E-409C-BE32-E72D297353CC}">
                <c16:uniqueId val="{00000000-94D8-4606-94E9-A7625C0762FB}"/>
              </c:ext>
            </c:extLst>
          </c:dPt>
          <c:val>
            <c:numRef>
              <c:f>Sheet1!$B$2:$B$11</c:f>
              <c:numCache>
                <c:formatCode>General</c:formatCode>
                <c:ptCount val="10"/>
                <c:pt idx="0">
                  <c:v>1</c:v>
                </c:pt>
                <c:pt idx="1">
                  <c:v>2</c:v>
                </c:pt>
                <c:pt idx="2">
                  <c:v>3</c:v>
                </c:pt>
                <c:pt idx="3">
                  <c:v>4</c:v>
                </c:pt>
                <c:pt idx="4">
                  <c:v>5</c:v>
                </c:pt>
                <c:pt idx="5">
                  <c:v>6</c:v>
                </c:pt>
                <c:pt idx="6">
                  <c:v>7</c:v>
                </c:pt>
                <c:pt idx="7">
                  <c:v>6</c:v>
                </c:pt>
                <c:pt idx="8">
                  <c:v>5</c:v>
                </c:pt>
                <c:pt idx="9">
                  <c:v>2</c:v>
                </c:pt>
              </c:numCache>
            </c:numRef>
          </c:val>
          <c:extLst xmlns:c16r2="http://schemas.microsoft.com/office/drawing/2015/06/chart">
            <c:ext xmlns:c16="http://schemas.microsoft.com/office/drawing/2014/chart" uri="{C3380CC4-5D6E-409C-BE32-E72D297353CC}">
              <c16:uniqueId val="{00000001-94D8-4606-94E9-A7625C0762FB}"/>
            </c:ext>
          </c:extLst>
        </c:ser>
        <c:ser>
          <c:idx val="1"/>
          <c:order val="1"/>
          <c:spPr>
            <a:solidFill>
              <a:schemeClr val="bg1"/>
            </a:solidFill>
            <a:ln w="25400">
              <a:noFill/>
            </a:ln>
            <a:effectLst/>
          </c:spPr>
          <c:invertIfNegative val="0"/>
          <c:val>
            <c:numRef>
              <c:f>Sheet1!$C$2:$C$11</c:f>
              <c:numCache>
                <c:formatCode>General</c:formatCode>
                <c:ptCount val="10"/>
                <c:pt idx="0">
                  <c:v>9</c:v>
                </c:pt>
                <c:pt idx="1">
                  <c:v>8</c:v>
                </c:pt>
                <c:pt idx="2">
                  <c:v>7</c:v>
                </c:pt>
                <c:pt idx="3">
                  <c:v>6</c:v>
                </c:pt>
                <c:pt idx="4">
                  <c:v>5</c:v>
                </c:pt>
                <c:pt idx="5">
                  <c:v>4</c:v>
                </c:pt>
                <c:pt idx="6">
                  <c:v>3</c:v>
                </c:pt>
                <c:pt idx="7">
                  <c:v>4</c:v>
                </c:pt>
                <c:pt idx="8">
                  <c:v>5</c:v>
                </c:pt>
                <c:pt idx="9">
                  <c:v>3</c:v>
                </c:pt>
              </c:numCache>
            </c:numRef>
          </c:val>
          <c:extLst xmlns:c16r2="http://schemas.microsoft.com/office/drawing/2015/06/chart">
            <c:ext xmlns:c16="http://schemas.microsoft.com/office/drawing/2014/chart" uri="{C3380CC4-5D6E-409C-BE32-E72D297353CC}">
              <c16:uniqueId val="{00000002-94D8-4606-94E9-A7625C0762FB}"/>
            </c:ext>
          </c:extLst>
        </c:ser>
        <c:dLbls>
          <c:showLegendKey val="0"/>
          <c:showVal val="0"/>
          <c:showCatName val="0"/>
          <c:showSerName val="0"/>
          <c:showPercent val="0"/>
          <c:showBubbleSize val="0"/>
        </c:dLbls>
        <c:gapWidth val="20"/>
        <c:axId val="34759024"/>
        <c:axId val="66734784"/>
      </c:barChart>
      <c:catAx>
        <c:axId val="34759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horzOverflow="overflow" vert="horz" wrap="square" anchor="ctr" anchorCtr="1"/>
          <a:lstStyle/>
          <a:p>
            <a:pPr>
              <a:defRPr sz="900" b="0" i="0" u="none" strike="noStrike" kern="1200" baseline="0">
                <a:solidFill>
                  <a:schemeClr val="bg1"/>
                </a:solidFill>
                <a:latin typeface="Roboto" panose="02000000000000000000" pitchFamily="2" charset="0"/>
                <a:ea typeface="Roboto" panose="02000000000000000000" pitchFamily="2" charset="0"/>
                <a:cs typeface="+mn-cs"/>
              </a:defRPr>
            </a:pPr>
            <a:endParaRPr lang="zh-CN"/>
          </a:p>
        </c:txPr>
        <c:crossAx val="66734784"/>
        <c:crosses val="autoZero"/>
        <c:auto val="1"/>
        <c:lblAlgn val="ctr"/>
        <c:lblOffset val="100"/>
        <c:tickMarkSkip val="1"/>
        <c:noMultiLvlLbl val="0"/>
      </c:catAx>
      <c:valAx>
        <c:axId val="6673478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34759024"/>
        <c:crosses val="autoZero"/>
        <c:crossBetween val="between"/>
      </c:valAx>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2017/12/27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940005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300" kern="1200" dirty="0" smtClean="0">
                <a:solidFill>
                  <a:schemeClr val="tx1"/>
                </a:solidFill>
                <a:effectLst/>
                <a:latin typeface="+mn-lt"/>
                <a:ea typeface="+mn-ea"/>
                <a:cs typeface="+mn-cs"/>
              </a:rPr>
              <a:t>检测过程的说明。 点云（左上）首先被分解成</a:t>
            </a:r>
            <a:r>
              <a:rPr lang="en-US" altLang="zh-CN" sz="1300" kern="1200" dirty="0" smtClean="0">
                <a:solidFill>
                  <a:schemeClr val="tx1"/>
                </a:solidFill>
                <a:effectLst/>
                <a:latin typeface="+mn-lt"/>
                <a:ea typeface="+mn-ea"/>
                <a:cs typeface="+mn-cs"/>
              </a:rPr>
              <a:t>3D</a:t>
            </a:r>
            <a:r>
              <a:rPr lang="zh-CN" altLang="zh-CN" sz="1300" kern="1200" dirty="0" smtClean="0">
                <a:solidFill>
                  <a:schemeClr val="tx1"/>
                </a:solidFill>
                <a:effectLst/>
                <a:latin typeface="+mn-lt"/>
                <a:ea typeface="+mn-ea"/>
                <a:cs typeface="+mn-cs"/>
              </a:rPr>
              <a:t>网格（右上）。 对于每个被占用的单元格，单元格内的点以及它们的反射值被映射到一个固定的特征向量</a:t>
            </a:r>
            <a:r>
              <a:rPr lang="zh-CN" altLang="en-US" sz="1300" kern="1200" dirty="0" smtClean="0">
                <a:solidFill>
                  <a:schemeClr val="tx1"/>
                </a:solidFill>
                <a:effectLst/>
                <a:latin typeface="+mn-lt"/>
                <a:ea typeface="+mn-ea"/>
                <a:cs typeface="+mn-cs"/>
              </a:rPr>
              <a:t>，</a:t>
            </a:r>
            <a:r>
              <a:rPr lang="zh-CN" altLang="zh-CN" sz="1300" kern="1200" dirty="0" smtClean="0">
                <a:solidFill>
                  <a:schemeClr val="tx1"/>
                </a:solidFill>
                <a:effectLst/>
                <a:latin typeface="+mn-lt"/>
                <a:ea typeface="+mn-ea"/>
                <a:cs typeface="+mn-cs"/>
              </a:rPr>
              <a:t>未占用的单元通过定义映射到零特征向量。 因此，点云被转换成特征网格（中间左边，每个彩色球体表示为被占用的小区提取的特征向量）。</a:t>
            </a:r>
            <a:r>
              <a:rPr lang="en-US" altLang="zh-CN" sz="1300" kern="1200" dirty="0" smtClean="0">
                <a:solidFill>
                  <a:schemeClr val="tx1"/>
                </a:solidFill>
                <a:effectLst/>
                <a:latin typeface="+mn-lt"/>
                <a:ea typeface="+mn-ea"/>
                <a:cs typeface="+mn-cs"/>
              </a:rPr>
              <a:t>3D</a:t>
            </a:r>
            <a:r>
              <a:rPr lang="zh-CN" altLang="zh-CN" sz="1300" kern="1200" dirty="0" smtClean="0">
                <a:solidFill>
                  <a:schemeClr val="tx1"/>
                </a:solidFill>
                <a:effectLst/>
                <a:latin typeface="+mn-lt"/>
                <a:ea typeface="+mn-ea"/>
                <a:cs typeface="+mn-cs"/>
              </a:rPr>
              <a:t>检测窗口随后在所有三维中通过特征网格滑动，分类器评估每个窗口位置以获取对象</a:t>
            </a:r>
            <a:r>
              <a:rPr lang="zh-CN" altLang="en-US" sz="1300" kern="1200" dirty="0" smtClean="0">
                <a:solidFill>
                  <a:schemeClr val="tx1"/>
                </a:solidFill>
                <a:effectLst/>
                <a:latin typeface="+mn-lt"/>
                <a:ea typeface="+mn-ea"/>
                <a:cs typeface="+mn-cs"/>
              </a:rPr>
              <a:t>。</a:t>
            </a:r>
            <a:r>
              <a:rPr lang="en-US" altLang="zh-CN" sz="1400" dirty="0" smtClean="0">
                <a:latin typeface="+mn-ea"/>
                <a:ea typeface="+mn-ea"/>
              </a:rPr>
              <a:t>3D</a:t>
            </a:r>
            <a:r>
              <a:rPr lang="zh-CN" altLang="zh-CN" sz="1400" dirty="0" smtClean="0">
                <a:latin typeface="+mn-ea"/>
                <a:ea typeface="+mn-ea"/>
              </a:rPr>
              <a:t>空间以固定的分辨率离散成网格，每个被占用的单元格被转换成固定的特征向量。在每个窗口位置，包含在其边界内的特征向量被堆叠成一个单独的长向量并传递给分类器</a:t>
            </a:r>
            <a:r>
              <a:rPr lang="zh-CN" altLang="en-US" sz="1400" dirty="0" smtClean="0">
                <a:latin typeface="+mn-ea"/>
                <a:ea typeface="+mn-ea"/>
              </a:rPr>
              <a:t>。</a:t>
            </a:r>
            <a:r>
              <a:rPr lang="zh-CN" altLang="zh-CN" sz="1400" dirty="0" smtClean="0">
                <a:latin typeface="+mn-ea"/>
                <a:ea typeface="+mn-ea"/>
              </a:rPr>
              <a:t>分类器然后通过返回检测分数来决定检测窗口的当前位置是否</a:t>
            </a:r>
            <a:r>
              <a:rPr lang="zh-CN" altLang="en-US" sz="1400" dirty="0" smtClean="0">
                <a:latin typeface="+mn-ea"/>
                <a:ea typeface="+mn-ea"/>
              </a:rPr>
              <a:t>有识别</a:t>
            </a:r>
            <a:r>
              <a:rPr lang="zh-CN" altLang="zh-CN" sz="1400" dirty="0" smtClean="0">
                <a:latin typeface="+mn-ea"/>
                <a:ea typeface="+mn-ea"/>
              </a:rPr>
              <a:t>的对象。</a:t>
            </a:r>
            <a:endParaRPr lang="zh-CN" altLang="en-US" sz="1400" dirty="0" smtClean="0">
              <a:latin typeface="+mn-ea"/>
              <a:ea typeface="+mn-ea"/>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3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3376383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lvl="0"/>
            <a:r>
              <a:rPr lang="zh-CN" altLang="zh-CN" sz="1300" kern="1200" dirty="0" smtClean="0">
                <a:solidFill>
                  <a:srgbClr val="FF0000"/>
                </a:solidFill>
                <a:effectLst/>
                <a:latin typeface="+mn-lt"/>
                <a:ea typeface="+mn-ea"/>
                <a:cs typeface="+mn-cs"/>
              </a:rPr>
              <a:t>在滑动窗口检测的情况下，线性分类器相当于卷积</a:t>
            </a:r>
            <a:r>
              <a:rPr lang="zh-CN" altLang="en-US" sz="1300" kern="1200" dirty="0" smtClean="0">
                <a:solidFill>
                  <a:srgbClr val="FF0000"/>
                </a:solidFill>
                <a:effectLst/>
                <a:latin typeface="+mn-lt"/>
                <a:ea typeface="+mn-ea"/>
                <a:cs typeface="+mn-cs"/>
              </a:rPr>
              <a:t>。</a:t>
            </a:r>
            <a:r>
              <a:rPr lang="zh-CN" altLang="zh-CN" sz="1300" kern="1200" dirty="0" smtClean="0">
                <a:solidFill>
                  <a:schemeClr val="tx1"/>
                </a:solidFill>
                <a:effectLst/>
                <a:latin typeface="+mn-lt"/>
                <a:ea typeface="+mn-ea"/>
                <a:cs typeface="+mn-cs"/>
              </a:rPr>
              <a:t>特征网格自然是四维的</a:t>
            </a:r>
            <a:r>
              <a:rPr lang="zh-CN" altLang="en-US" sz="1300" kern="1200" dirty="0" smtClean="0">
                <a:solidFill>
                  <a:schemeClr val="tx1"/>
                </a:solidFill>
                <a:effectLst/>
                <a:latin typeface="+mn-lt"/>
                <a:ea typeface="+mn-ea"/>
                <a:cs typeface="+mn-cs"/>
              </a:rPr>
              <a:t>，</a:t>
            </a:r>
            <a:r>
              <a:rPr lang="zh-CN" altLang="zh-CN" sz="1300" kern="1200" dirty="0" smtClean="0">
                <a:solidFill>
                  <a:schemeClr val="tx1"/>
                </a:solidFill>
                <a:effectLst/>
                <a:latin typeface="+mn-lt"/>
                <a:ea typeface="+mn-ea"/>
                <a:cs typeface="+mn-cs"/>
              </a:rPr>
              <a:t>每个单元格有一个特征向量</a:t>
            </a:r>
            <a:r>
              <a:rPr lang="zh-CN" altLang="en-US" sz="1300" kern="1200" dirty="0" smtClean="0">
                <a:solidFill>
                  <a:schemeClr val="tx1"/>
                </a:solidFill>
                <a:effectLst/>
                <a:latin typeface="+mn-lt"/>
                <a:ea typeface="+mn-ea"/>
                <a:cs typeface="+mn-cs"/>
              </a:rPr>
              <a:t>。</a:t>
            </a:r>
            <a:r>
              <a:rPr lang="zh-CN" altLang="zh-CN" sz="1300" kern="1200" dirty="0" smtClean="0">
                <a:solidFill>
                  <a:schemeClr val="tx1"/>
                </a:solidFill>
                <a:effectLst/>
                <a:latin typeface="+mn-lt"/>
                <a:ea typeface="+mn-ea"/>
                <a:cs typeface="+mn-cs"/>
              </a:rPr>
              <a:t>检测窗口的这个位置碰巧只包括三个被占用的单元格（由三个彩色球体表示）。检测窗口的原点由拐角处的大蓝色立方体突出显示，与特征网格上的单元位置ψ</a:t>
            </a:r>
            <a:r>
              <a:rPr lang="en-US" altLang="zh-CN" sz="1300" kern="1200" dirty="0" smtClean="0">
                <a:solidFill>
                  <a:schemeClr val="tx1"/>
                </a:solidFill>
                <a:effectLst/>
                <a:latin typeface="+mn-lt"/>
                <a:ea typeface="+mn-ea"/>
                <a:cs typeface="+mn-cs"/>
              </a:rPr>
              <a:t>=</a:t>
            </a:r>
            <a:r>
              <a:rPr lang="zh-CN" altLang="zh-CN" sz="1300" kern="1200" dirty="0" smtClean="0">
                <a:solidFill>
                  <a:schemeClr val="tx1"/>
                </a:solidFill>
                <a:effectLst/>
                <a:latin typeface="+mn-lt"/>
                <a:ea typeface="+mn-ea"/>
                <a:cs typeface="+mn-cs"/>
              </a:rPr>
              <a:t>φ</a:t>
            </a:r>
            <a:r>
              <a:rPr lang="en-US" altLang="zh-CN" sz="1300" kern="1200" dirty="0" smtClean="0">
                <a:solidFill>
                  <a:schemeClr val="tx1"/>
                </a:solidFill>
                <a:effectLst/>
                <a:latin typeface="+mn-lt"/>
                <a:ea typeface="+mn-ea"/>
                <a:cs typeface="+mn-cs"/>
              </a:rPr>
              <a:t>=</a:t>
            </a:r>
            <a:r>
              <a:rPr lang="zh-CN" altLang="zh-CN" sz="1300" kern="1200" dirty="0" smtClean="0">
                <a:solidFill>
                  <a:schemeClr val="tx1"/>
                </a:solidFill>
                <a:effectLst/>
                <a:latin typeface="+mn-lt"/>
                <a:ea typeface="+mn-ea"/>
                <a:cs typeface="+mn-cs"/>
              </a:rPr>
              <a:t>（</a:t>
            </a:r>
            <a:r>
              <a:rPr lang="en-US" altLang="zh-CN" sz="1300" kern="1200" dirty="0" err="1" smtClean="0">
                <a:solidFill>
                  <a:schemeClr val="tx1"/>
                </a:solidFill>
                <a:effectLst/>
                <a:latin typeface="+mn-lt"/>
                <a:ea typeface="+mn-ea"/>
                <a:cs typeface="+mn-cs"/>
              </a:rPr>
              <a:t>i</a:t>
            </a:r>
            <a:r>
              <a:rPr lang="zh-CN" altLang="zh-CN" sz="1300" kern="1200" dirty="0" smtClean="0">
                <a:solidFill>
                  <a:schemeClr val="tx1"/>
                </a:solidFill>
                <a:effectLst/>
                <a:latin typeface="+mn-lt"/>
                <a:ea typeface="+mn-ea"/>
                <a:cs typeface="+mn-cs"/>
              </a:rPr>
              <a:t>，</a:t>
            </a:r>
            <a:r>
              <a:rPr lang="en-US" altLang="zh-CN" sz="1300" kern="1200" dirty="0" smtClean="0">
                <a:solidFill>
                  <a:schemeClr val="tx1"/>
                </a:solidFill>
                <a:effectLst/>
                <a:latin typeface="+mn-lt"/>
                <a:ea typeface="+mn-ea"/>
                <a:cs typeface="+mn-cs"/>
              </a:rPr>
              <a:t>j</a:t>
            </a:r>
            <a:r>
              <a:rPr lang="zh-CN" altLang="zh-CN" sz="1300" kern="1200" dirty="0" smtClean="0">
                <a:solidFill>
                  <a:schemeClr val="tx1"/>
                </a:solidFill>
                <a:effectLst/>
                <a:latin typeface="+mn-lt"/>
                <a:ea typeface="+mn-ea"/>
                <a:cs typeface="+mn-cs"/>
              </a:rPr>
              <a:t>，</a:t>
            </a:r>
            <a:r>
              <a:rPr lang="en-US" altLang="zh-CN" sz="1300" kern="1200" dirty="0" smtClean="0">
                <a:solidFill>
                  <a:schemeClr val="tx1"/>
                </a:solidFill>
                <a:effectLst/>
                <a:latin typeface="+mn-lt"/>
                <a:ea typeface="+mn-ea"/>
                <a:cs typeface="+mn-cs"/>
              </a:rPr>
              <a:t>k</a:t>
            </a:r>
            <a:r>
              <a:rPr lang="zh-CN" altLang="zh-CN" sz="1300" kern="1200" dirty="0" smtClean="0">
                <a:solidFill>
                  <a:schemeClr val="tx1"/>
                </a:solidFill>
                <a:effectLst/>
                <a:latin typeface="+mn-lt"/>
                <a:ea typeface="+mn-ea"/>
                <a:cs typeface="+mn-cs"/>
              </a:rPr>
              <a:t>）一致。</a:t>
            </a:r>
            <a:endParaRPr lang="en-US" altLang="zh-CN" sz="1300" kern="1200" dirty="0" smtClean="0">
              <a:solidFill>
                <a:schemeClr val="tx1"/>
              </a:solidFill>
              <a:effectLst/>
              <a:latin typeface="+mn-lt"/>
              <a:ea typeface="+mn-ea"/>
              <a:cs typeface="+mn-cs"/>
            </a:endParaRPr>
          </a:p>
          <a:p>
            <a:pPr lvl="0"/>
            <a:r>
              <a:rPr lang="zh-CN" altLang="zh-CN" sz="1300" kern="1200" dirty="0" smtClean="0">
                <a:solidFill>
                  <a:schemeClr val="tx1"/>
                </a:solidFill>
                <a:effectLst/>
                <a:latin typeface="+mn-lt"/>
                <a:ea typeface="+mn-ea"/>
                <a:cs typeface="+mn-cs"/>
              </a:rPr>
              <a:t>网格位置φ</a:t>
            </a:r>
            <a:r>
              <a:rPr lang="en-US" altLang="zh-CN" sz="1300" kern="1200" dirty="0" smtClean="0">
                <a:solidFill>
                  <a:schemeClr val="tx1"/>
                </a:solidFill>
                <a:effectLst/>
                <a:latin typeface="+mn-lt"/>
                <a:ea typeface="+mn-ea"/>
                <a:cs typeface="+mn-cs"/>
              </a:rPr>
              <a:t>=</a:t>
            </a:r>
            <a:r>
              <a:rPr lang="zh-CN" altLang="zh-CN" sz="1300" kern="1200" dirty="0" smtClean="0">
                <a:solidFill>
                  <a:schemeClr val="tx1"/>
                </a:solidFill>
                <a:effectLst/>
                <a:latin typeface="+mn-lt"/>
                <a:ea typeface="+mn-ea"/>
                <a:cs typeface="+mn-cs"/>
              </a:rPr>
              <a:t>（</a:t>
            </a:r>
            <a:r>
              <a:rPr lang="en-US" altLang="zh-CN" sz="1300" kern="1200" dirty="0" err="1" smtClean="0">
                <a:solidFill>
                  <a:schemeClr val="tx1"/>
                </a:solidFill>
                <a:effectLst/>
                <a:latin typeface="+mn-lt"/>
                <a:ea typeface="+mn-ea"/>
                <a:cs typeface="+mn-cs"/>
              </a:rPr>
              <a:t>i</a:t>
            </a:r>
            <a:r>
              <a:rPr lang="en-US" altLang="zh-CN" sz="1300" kern="1200" dirty="0" smtClean="0">
                <a:solidFill>
                  <a:schemeClr val="tx1"/>
                </a:solidFill>
                <a:effectLst/>
                <a:latin typeface="+mn-lt"/>
                <a:ea typeface="+mn-ea"/>
                <a:cs typeface="+mn-cs"/>
              </a:rPr>
              <a:t> + 7</a:t>
            </a:r>
            <a:r>
              <a:rPr lang="zh-CN" altLang="zh-CN" sz="1300" kern="1200" dirty="0" smtClean="0">
                <a:solidFill>
                  <a:schemeClr val="tx1"/>
                </a:solidFill>
                <a:effectLst/>
                <a:latin typeface="+mn-lt"/>
                <a:ea typeface="+mn-ea"/>
                <a:cs typeface="+mn-cs"/>
              </a:rPr>
              <a:t>，</a:t>
            </a:r>
            <a:r>
              <a:rPr lang="en-US" altLang="zh-CN" sz="1300" kern="1200" dirty="0" smtClean="0">
                <a:solidFill>
                  <a:schemeClr val="tx1"/>
                </a:solidFill>
                <a:effectLst/>
                <a:latin typeface="+mn-lt"/>
                <a:ea typeface="+mn-ea"/>
                <a:cs typeface="+mn-cs"/>
              </a:rPr>
              <a:t>j + 3</a:t>
            </a:r>
            <a:r>
              <a:rPr lang="zh-CN" altLang="zh-CN" sz="1300" kern="1200" dirty="0" smtClean="0">
                <a:solidFill>
                  <a:schemeClr val="tx1"/>
                </a:solidFill>
                <a:effectLst/>
                <a:latin typeface="+mn-lt"/>
                <a:ea typeface="+mn-ea"/>
                <a:cs typeface="+mn-cs"/>
              </a:rPr>
              <a:t>，</a:t>
            </a:r>
            <a:r>
              <a:rPr lang="en-US" altLang="zh-CN" sz="1300" kern="1200" dirty="0" smtClean="0">
                <a:solidFill>
                  <a:schemeClr val="tx1"/>
                </a:solidFill>
                <a:effectLst/>
                <a:latin typeface="+mn-lt"/>
                <a:ea typeface="+mn-ea"/>
                <a:cs typeface="+mn-cs"/>
              </a:rPr>
              <a:t>k</a:t>
            </a:r>
            <a:r>
              <a:rPr lang="zh-CN" altLang="zh-CN" sz="1300" kern="1200" dirty="0" smtClean="0">
                <a:solidFill>
                  <a:schemeClr val="tx1"/>
                </a:solidFill>
                <a:effectLst/>
                <a:latin typeface="+mn-lt"/>
                <a:ea typeface="+mn-ea"/>
                <a:cs typeface="+mn-cs"/>
              </a:rPr>
              <a:t>）处被占用的单元的特征向量如图所示。线性分类器的权重是密集的，而且是四维的。示例位置θ</a:t>
            </a:r>
            <a:r>
              <a:rPr lang="en-US" altLang="zh-CN" sz="1300" kern="1200" dirty="0" smtClean="0">
                <a:solidFill>
                  <a:schemeClr val="tx1"/>
                </a:solidFill>
                <a:effectLst/>
                <a:latin typeface="+mn-lt"/>
                <a:ea typeface="+mn-ea"/>
                <a:cs typeface="+mn-cs"/>
              </a:rPr>
              <a:t>=</a:t>
            </a:r>
            <a:r>
              <a:rPr lang="zh-CN" altLang="zh-CN" sz="1300" kern="1200" dirty="0" smtClean="0">
                <a:solidFill>
                  <a:schemeClr val="tx1"/>
                </a:solidFill>
                <a:effectLst/>
                <a:latin typeface="+mn-lt"/>
                <a:ea typeface="+mn-ea"/>
                <a:cs typeface="+mn-cs"/>
              </a:rPr>
              <a:t>（</a:t>
            </a:r>
            <a:r>
              <a:rPr lang="en-US" altLang="zh-CN" sz="1300" kern="1200" dirty="0" smtClean="0">
                <a:solidFill>
                  <a:schemeClr val="tx1"/>
                </a:solidFill>
                <a:effectLst/>
                <a:latin typeface="+mn-lt"/>
                <a:ea typeface="+mn-ea"/>
                <a:cs typeface="+mn-cs"/>
              </a:rPr>
              <a:t>2,3,0</a:t>
            </a:r>
            <a:r>
              <a:rPr lang="zh-CN" altLang="zh-CN" sz="1300" kern="1200" dirty="0" smtClean="0">
                <a:solidFill>
                  <a:schemeClr val="tx1"/>
                </a:solidFill>
                <a:effectLst/>
                <a:latin typeface="+mn-lt"/>
                <a:ea typeface="+mn-ea"/>
                <a:cs typeface="+mn-cs"/>
              </a:rPr>
              <a:t>）的权重向量由一个小洋红色立方体突出显示。所有三个被占用的单元格投票到窗口位置ψ，贡献的分数</a:t>
            </a:r>
            <a:r>
              <a:rPr lang="en-US" altLang="zh-CN" sz="1300" kern="1200" dirty="0" smtClean="0">
                <a:solidFill>
                  <a:schemeClr val="tx1"/>
                </a:solidFill>
                <a:effectLst/>
                <a:latin typeface="+mn-lt"/>
                <a:ea typeface="+mn-ea"/>
                <a:cs typeface="+mn-cs"/>
              </a:rPr>
              <a:t>s</a:t>
            </a:r>
            <a:r>
              <a:rPr lang="zh-CN" altLang="zh-CN" sz="1300" kern="1200" dirty="0" smtClean="0">
                <a:solidFill>
                  <a:schemeClr val="tx1"/>
                </a:solidFill>
                <a:effectLst/>
                <a:latin typeface="+mn-lt"/>
                <a:ea typeface="+mn-ea"/>
                <a:cs typeface="+mn-cs"/>
              </a:rPr>
              <a:t>ψ。</a:t>
            </a:r>
          </a:p>
          <a:p>
            <a:r>
              <a:rPr lang="en-US" altLang="zh-CN" sz="1300" kern="1200" dirty="0" smtClean="0">
                <a:solidFill>
                  <a:schemeClr val="tx1"/>
                </a:solidFill>
                <a:effectLst/>
                <a:latin typeface="+mn-lt"/>
                <a:ea typeface="+mn-ea"/>
                <a:cs typeface="+mn-cs"/>
              </a:rPr>
              <a:t> </a:t>
            </a:r>
            <a:endParaRPr lang="zh-CN" altLang="zh-CN" sz="13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879762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400" dirty="0" smtClean="0"/>
              <a:t>未被任何点占用的单元映射到零特征向量</a:t>
            </a:r>
            <a:r>
              <a:rPr lang="zh-CN" altLang="en-US" sz="1400" dirty="0" smtClean="0"/>
              <a:t>。这种</a:t>
            </a:r>
            <a:r>
              <a:rPr lang="zh-CN" altLang="zh-CN" sz="1400" dirty="0" smtClean="0"/>
              <a:t>方法在被占用的单元数量上是线性的，空单元被完全绕过</a:t>
            </a:r>
            <a:r>
              <a:rPr lang="zh-CN" altLang="en-US" sz="1400" dirty="0" smtClean="0"/>
              <a:t>。</a:t>
            </a:r>
            <a:endParaRPr lang="en-US" altLang="zh-CN" sz="1400" dirty="0" smtClean="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2597461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sz="1300" kern="1200" dirty="0" smtClean="0">
                <a:solidFill>
                  <a:schemeClr val="tx1"/>
                </a:solidFill>
                <a:effectLst/>
                <a:latin typeface="+mn-lt"/>
                <a:ea typeface="+mn-ea"/>
                <a:cs typeface="+mn-cs"/>
              </a:rPr>
              <a:t>利用</a:t>
            </a:r>
            <a:r>
              <a:rPr lang="en-US" altLang="zh-CN" sz="1300" kern="1200" dirty="0" smtClean="0">
                <a:solidFill>
                  <a:schemeClr val="tx1"/>
                </a:solidFill>
                <a:effectLst/>
                <a:latin typeface="+mn-lt"/>
                <a:ea typeface="+mn-ea"/>
                <a:cs typeface="+mn-cs"/>
              </a:rPr>
              <a:t>Vote3D</a:t>
            </a:r>
            <a:r>
              <a:rPr lang="zh-CN" altLang="en-US" sz="1300" kern="1200" dirty="0" smtClean="0">
                <a:solidFill>
                  <a:schemeClr val="tx1"/>
                </a:solidFill>
                <a:effectLst/>
                <a:latin typeface="+mn-lt"/>
                <a:ea typeface="+mn-ea"/>
                <a:cs typeface="+mn-cs"/>
              </a:rPr>
              <a:t>在稀疏的点云空间以特征为中心的投票方法建立有效的</a:t>
            </a:r>
            <a:r>
              <a:rPr lang="en-US" altLang="zh-CN" sz="1300" kern="1200" dirty="0" smtClean="0">
                <a:solidFill>
                  <a:schemeClr val="tx1"/>
                </a:solidFill>
                <a:effectLst/>
                <a:latin typeface="+mn-lt"/>
                <a:ea typeface="+mn-ea"/>
                <a:cs typeface="+mn-cs"/>
              </a:rPr>
              <a:t>CNN</a:t>
            </a:r>
            <a:r>
              <a:rPr lang="zh-CN" altLang="en-US" sz="1300" kern="1200" dirty="0" smtClean="0">
                <a:solidFill>
                  <a:schemeClr val="tx1"/>
                </a:solidFill>
                <a:effectLst/>
                <a:latin typeface="+mn-lt"/>
                <a:ea typeface="+mn-ea"/>
                <a:cs typeface="+mn-cs"/>
              </a:rPr>
              <a:t>，</a:t>
            </a:r>
            <a:r>
              <a:rPr lang="zh-CN" altLang="zh-CN" sz="1300" kern="1200" dirty="0" smtClean="0">
                <a:solidFill>
                  <a:schemeClr val="tx1"/>
                </a:solidFill>
                <a:effectLst/>
                <a:latin typeface="+mn-lt"/>
                <a:ea typeface="+mn-ea"/>
                <a:cs typeface="+mn-cs"/>
              </a:rPr>
              <a:t>对</a:t>
            </a:r>
            <a:endParaRPr lang="en-US" altLang="zh-CN" sz="1300" kern="1200" dirty="0" smtClean="0">
              <a:solidFill>
                <a:schemeClr val="tx1"/>
              </a:solidFill>
              <a:effectLst/>
              <a:latin typeface="+mn-lt"/>
              <a:ea typeface="+mn-ea"/>
              <a:cs typeface="+mn-cs"/>
            </a:endParaRPr>
          </a:p>
          <a:p>
            <a:r>
              <a:rPr lang="zh-CN" altLang="zh-CN" sz="1300" kern="1200" dirty="0" smtClean="0">
                <a:solidFill>
                  <a:schemeClr val="tx1"/>
                </a:solidFill>
                <a:effectLst/>
                <a:latin typeface="+mn-lt"/>
                <a:ea typeface="+mn-ea"/>
                <a:cs typeface="+mn-cs"/>
              </a:rPr>
              <a:t>于包含非零点数的每个单元格，根据单元格中点的统计信息提取特征向量。</a:t>
            </a:r>
            <a:endParaRPr lang="en-US" altLang="zh-CN" sz="13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2631565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406751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2011435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300" kern="1200" dirty="0" smtClean="0">
                <a:solidFill>
                  <a:schemeClr val="tx1"/>
                </a:solidFill>
                <a:effectLst/>
                <a:latin typeface="+mn-lt"/>
                <a:ea typeface="+mn-ea"/>
                <a:cs typeface="+mn-cs"/>
              </a:rPr>
              <a:t>输入</a:t>
            </a:r>
            <a:r>
              <a:rPr lang="en-US" altLang="zh-CN" sz="1300" kern="1200" dirty="0" smtClean="0">
                <a:solidFill>
                  <a:schemeClr val="tx1"/>
                </a:solidFill>
                <a:effectLst/>
                <a:latin typeface="+mn-lt"/>
                <a:ea typeface="+mn-ea"/>
                <a:cs typeface="+mn-cs"/>
              </a:rPr>
              <a:t>x</a:t>
            </a:r>
            <a:r>
              <a:rPr lang="zh-CN" altLang="zh-CN" sz="1300" kern="1200" dirty="0" smtClean="0">
                <a:solidFill>
                  <a:schemeClr val="tx1"/>
                </a:solidFill>
                <a:effectLst/>
                <a:latin typeface="+mn-lt"/>
                <a:ea typeface="+mn-ea"/>
                <a:cs typeface="+mn-cs"/>
              </a:rPr>
              <a:t>（绿色）和中间表示</a:t>
            </a:r>
            <a:r>
              <a:rPr lang="en-US" altLang="zh-CN" sz="1300" kern="1200" dirty="0" err="1" smtClean="0">
                <a:solidFill>
                  <a:schemeClr val="tx1"/>
                </a:solidFill>
                <a:effectLst/>
                <a:latin typeface="+mn-lt"/>
                <a:ea typeface="+mn-ea"/>
                <a:cs typeface="+mn-cs"/>
              </a:rPr>
              <a:t>hc</a:t>
            </a:r>
            <a:r>
              <a:rPr lang="zh-CN" altLang="zh-CN" sz="1300" kern="1200" dirty="0" smtClean="0">
                <a:solidFill>
                  <a:schemeClr val="tx1"/>
                </a:solidFill>
                <a:effectLst/>
                <a:latin typeface="+mn-lt"/>
                <a:ea typeface="+mn-ea"/>
                <a:cs typeface="+mn-cs"/>
              </a:rPr>
              <a:t>（蓝色</a:t>
            </a:r>
            <a:r>
              <a:rPr lang="zh-CN" altLang="en-US" sz="1300" kern="1200" dirty="0" smtClean="0">
                <a:solidFill>
                  <a:schemeClr val="tx1"/>
                </a:solidFill>
                <a:effectLst/>
                <a:latin typeface="+mn-lt"/>
                <a:ea typeface="+mn-ea"/>
                <a:cs typeface="+mn-cs"/>
              </a:rPr>
              <a:t>，主要用于特征提取</a:t>
            </a:r>
            <a:r>
              <a:rPr lang="zh-CN" altLang="zh-CN" sz="1300" kern="1200" dirty="0" smtClean="0">
                <a:solidFill>
                  <a:schemeClr val="tx1"/>
                </a:solidFill>
                <a:effectLst/>
                <a:latin typeface="+mn-lt"/>
                <a:ea typeface="+mn-ea"/>
                <a:cs typeface="+mn-cs"/>
              </a:rPr>
              <a:t>）是稀疏</a:t>
            </a:r>
            <a:r>
              <a:rPr lang="en-US" altLang="zh-CN" sz="1300" kern="1200" dirty="0" smtClean="0">
                <a:solidFill>
                  <a:schemeClr val="tx1"/>
                </a:solidFill>
                <a:effectLst/>
                <a:latin typeface="+mn-lt"/>
                <a:ea typeface="+mn-ea"/>
                <a:cs typeface="+mn-cs"/>
              </a:rPr>
              <a:t>3D</a:t>
            </a:r>
            <a:r>
              <a:rPr lang="zh-CN" altLang="zh-CN" sz="1300" kern="1200" dirty="0" smtClean="0">
                <a:solidFill>
                  <a:schemeClr val="tx1"/>
                </a:solidFill>
                <a:effectLst/>
                <a:latin typeface="+mn-lt"/>
                <a:ea typeface="+mn-ea"/>
                <a:cs typeface="+mn-cs"/>
              </a:rPr>
              <a:t>网格，其中每个占据空间位置保持特征向量（立方体）。 </a:t>
            </a:r>
            <a:endParaRPr lang="en-US" altLang="zh-CN" sz="13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300" kern="1200" dirty="0" smtClean="0">
                <a:solidFill>
                  <a:schemeClr val="tx1"/>
                </a:solidFill>
                <a:effectLst/>
                <a:latin typeface="+mn-lt"/>
                <a:ea typeface="+mn-ea"/>
                <a:cs typeface="+mn-cs"/>
              </a:rPr>
              <a:t>具有滤波器权重</a:t>
            </a:r>
            <a:r>
              <a:rPr lang="en-US" altLang="zh-CN" sz="1300" kern="1200" dirty="0" err="1" smtClean="0">
                <a:solidFill>
                  <a:schemeClr val="tx1"/>
                </a:solidFill>
                <a:effectLst/>
                <a:latin typeface="+mn-lt"/>
                <a:ea typeface="+mn-ea"/>
                <a:cs typeface="+mn-cs"/>
              </a:rPr>
              <a:t>wc</a:t>
            </a:r>
            <a:r>
              <a:rPr lang="zh-CN" altLang="en-US" sz="1300" kern="1200" dirty="0" smtClean="0">
                <a:solidFill>
                  <a:schemeClr val="tx1"/>
                </a:solidFill>
                <a:effectLst/>
                <a:latin typeface="+mn-lt"/>
                <a:ea typeface="+mn-ea"/>
                <a:cs typeface="+mn-cs"/>
              </a:rPr>
              <a:t>（起到分类器的作用）</a:t>
            </a:r>
            <a:r>
              <a:rPr lang="zh-CN" altLang="zh-CN" sz="1300" kern="1200" dirty="0" smtClean="0">
                <a:solidFill>
                  <a:schemeClr val="tx1"/>
                </a:solidFill>
                <a:effectLst/>
                <a:latin typeface="+mn-lt"/>
                <a:ea typeface="+mn-ea"/>
                <a:cs typeface="+mn-cs"/>
              </a:rPr>
              <a:t>的稀疏卷积在</a:t>
            </a:r>
            <a:r>
              <a:rPr lang="en-US" altLang="zh-CN" sz="1300" kern="1200" dirty="0" smtClean="0">
                <a:solidFill>
                  <a:schemeClr val="tx1"/>
                </a:solidFill>
                <a:effectLst/>
                <a:latin typeface="+mn-lt"/>
                <a:ea typeface="+mn-ea"/>
                <a:cs typeface="+mn-cs"/>
              </a:rPr>
              <a:t>3D</a:t>
            </a:r>
            <a:r>
              <a:rPr lang="zh-CN" altLang="zh-CN" sz="1300" kern="1200" dirty="0" smtClean="0">
                <a:solidFill>
                  <a:schemeClr val="tx1"/>
                </a:solidFill>
                <a:effectLst/>
                <a:latin typeface="+mn-lt"/>
                <a:ea typeface="+mn-ea"/>
                <a:cs typeface="+mn-cs"/>
              </a:rPr>
              <a:t>中本地执行以计算预测（红色）</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2982010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300" kern="1200" dirty="0" smtClean="0">
                <a:solidFill>
                  <a:schemeClr val="tx1"/>
                </a:solidFill>
                <a:effectLst/>
                <a:latin typeface="+mn-lt"/>
                <a:ea typeface="+mn-ea"/>
                <a:cs typeface="+mn-cs"/>
              </a:rPr>
              <a:t>在</a:t>
            </a:r>
            <a:r>
              <a:rPr lang="en-US" altLang="zh-CN" sz="1300" kern="1200" dirty="0" smtClean="0">
                <a:solidFill>
                  <a:schemeClr val="tx1"/>
                </a:solidFill>
                <a:effectLst/>
                <a:latin typeface="+mn-lt"/>
                <a:ea typeface="+mn-ea"/>
                <a:cs typeface="+mn-cs"/>
              </a:rPr>
              <a:t>3D</a:t>
            </a:r>
            <a:r>
              <a:rPr lang="zh-CN" altLang="zh-CN" sz="1300" kern="1200" dirty="0" smtClean="0">
                <a:solidFill>
                  <a:schemeClr val="tx1"/>
                </a:solidFill>
                <a:effectLst/>
                <a:latin typeface="+mn-lt"/>
                <a:ea typeface="+mn-ea"/>
                <a:cs typeface="+mn-cs"/>
              </a:rPr>
              <a:t>空间中使用非最大抑制（</a:t>
            </a:r>
            <a:r>
              <a:rPr lang="en-US" altLang="zh-CN" sz="1300" kern="1200" dirty="0" smtClean="0">
                <a:solidFill>
                  <a:schemeClr val="tx1"/>
                </a:solidFill>
                <a:effectLst/>
                <a:latin typeface="+mn-lt"/>
                <a:ea typeface="+mn-ea"/>
                <a:cs typeface="+mn-cs"/>
              </a:rPr>
              <a:t>NMS</a:t>
            </a:r>
            <a:r>
              <a:rPr lang="zh-CN" altLang="zh-CN" sz="1300" kern="1200" dirty="0" smtClean="0">
                <a:solidFill>
                  <a:schemeClr val="tx1"/>
                </a:solidFill>
                <a:effectLst/>
                <a:latin typeface="+mn-lt"/>
                <a:ea typeface="+mn-ea"/>
                <a:cs typeface="+mn-cs"/>
              </a:rPr>
              <a:t>）修剪重复检测</a:t>
            </a:r>
            <a:r>
              <a:rPr lang="zh-CN" altLang="en-US" sz="1300" kern="1200" dirty="0" smtClean="0">
                <a:solidFill>
                  <a:schemeClr val="tx1"/>
                </a:solidFill>
                <a:effectLst/>
                <a:latin typeface="+mn-lt"/>
                <a:ea typeface="+mn-ea"/>
                <a:cs typeface="+mn-cs"/>
              </a:rPr>
              <a:t>框</a:t>
            </a:r>
            <a:r>
              <a:rPr lang="zh-CN" altLang="zh-CN" sz="1300" kern="1200" dirty="0" smtClean="0">
                <a:solidFill>
                  <a:schemeClr val="tx1"/>
                </a:solidFill>
                <a:effectLst/>
                <a:latin typeface="+mn-lt"/>
                <a:ea typeface="+mn-ea"/>
                <a:cs typeface="+mn-cs"/>
              </a:rPr>
              <a:t>。 </a:t>
            </a:r>
            <a:endParaRPr lang="en-US" altLang="zh-CN" sz="13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300" kern="1200" dirty="0" smtClean="0">
                <a:solidFill>
                  <a:schemeClr val="tx1"/>
                </a:solidFill>
                <a:effectLst/>
                <a:latin typeface="+mn-lt"/>
                <a:ea typeface="+mn-ea"/>
                <a:cs typeface="+mn-cs"/>
              </a:rPr>
              <a:t>3D</a:t>
            </a:r>
            <a:r>
              <a:rPr lang="zh-CN" altLang="zh-CN" sz="1300" kern="1200" dirty="0" smtClean="0">
                <a:solidFill>
                  <a:schemeClr val="tx1"/>
                </a:solidFill>
                <a:effectLst/>
                <a:latin typeface="+mn-lt"/>
                <a:ea typeface="+mn-ea"/>
                <a:cs typeface="+mn-cs"/>
              </a:rPr>
              <a:t>中的</a:t>
            </a:r>
            <a:r>
              <a:rPr lang="en-US" altLang="zh-CN" sz="1300" kern="1200" dirty="0" smtClean="0">
                <a:solidFill>
                  <a:schemeClr val="tx1"/>
                </a:solidFill>
                <a:effectLst/>
                <a:latin typeface="+mn-lt"/>
                <a:ea typeface="+mn-ea"/>
                <a:cs typeface="+mn-cs"/>
              </a:rPr>
              <a:t>NMS</a:t>
            </a:r>
            <a:r>
              <a:rPr lang="zh-CN" altLang="zh-CN" sz="1300" kern="1200" dirty="0" smtClean="0">
                <a:solidFill>
                  <a:schemeClr val="tx1"/>
                </a:solidFill>
                <a:effectLst/>
                <a:latin typeface="+mn-lt"/>
                <a:ea typeface="+mn-ea"/>
                <a:cs typeface="+mn-cs"/>
              </a:rPr>
              <a:t>能够更好地处理彼此背后的物体，因为</a:t>
            </a:r>
            <a:r>
              <a:rPr lang="en-US" altLang="zh-CN" sz="1300" kern="1200" dirty="0" smtClean="0">
                <a:solidFill>
                  <a:schemeClr val="tx1"/>
                </a:solidFill>
                <a:effectLst/>
                <a:latin typeface="+mn-lt"/>
                <a:ea typeface="+mn-ea"/>
                <a:cs typeface="+mn-cs"/>
              </a:rPr>
              <a:t>3D</a:t>
            </a:r>
            <a:r>
              <a:rPr lang="zh-CN" altLang="zh-CN" sz="1300" kern="1200" dirty="0" smtClean="0">
                <a:solidFill>
                  <a:schemeClr val="tx1"/>
                </a:solidFill>
                <a:effectLst/>
                <a:latin typeface="+mn-lt"/>
                <a:ea typeface="+mn-ea"/>
                <a:cs typeface="+mn-cs"/>
              </a:rPr>
              <a:t>边界框比</a:t>
            </a:r>
            <a:r>
              <a:rPr lang="en-US" altLang="zh-CN" sz="1300" kern="1200" dirty="0" smtClean="0">
                <a:solidFill>
                  <a:schemeClr val="tx1"/>
                </a:solidFill>
                <a:effectLst/>
                <a:latin typeface="+mn-lt"/>
                <a:ea typeface="+mn-ea"/>
                <a:cs typeface="+mn-cs"/>
              </a:rPr>
              <a:t>2D</a:t>
            </a:r>
            <a:r>
              <a:rPr lang="zh-CN" altLang="zh-CN" sz="1300" kern="1200" dirty="0" smtClean="0">
                <a:solidFill>
                  <a:schemeClr val="tx1"/>
                </a:solidFill>
                <a:effectLst/>
                <a:latin typeface="+mn-lt"/>
                <a:ea typeface="+mn-ea"/>
                <a:cs typeface="+mn-cs"/>
              </a:rPr>
              <a:t>投影少。</a:t>
            </a:r>
            <a:endParaRPr lang="en-US" altLang="zh-CN" sz="13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就是矩形框</a:t>
            </a:r>
            <a:r>
              <a:rPr lang="en-US" altLang="zh-CN" dirty="0" smtClean="0"/>
              <a:t>A</a:t>
            </a:r>
            <a:r>
              <a:rPr lang="zh-CN" altLang="en-US" dirty="0" smtClean="0"/>
              <a:t>、</a:t>
            </a:r>
            <a:r>
              <a:rPr lang="en-US" altLang="zh-CN" dirty="0" smtClean="0"/>
              <a:t>B</a:t>
            </a:r>
            <a:r>
              <a:rPr lang="zh-CN" altLang="en-US" dirty="0" smtClean="0"/>
              <a:t>的重叠面积占</a:t>
            </a:r>
            <a:r>
              <a:rPr lang="en-US" altLang="zh-CN" dirty="0" smtClean="0"/>
              <a:t>A</a:t>
            </a:r>
            <a:r>
              <a:rPr lang="zh-CN" altLang="en-US" dirty="0" smtClean="0"/>
              <a:t>、</a:t>
            </a:r>
            <a:r>
              <a:rPr lang="en-US" altLang="zh-CN" dirty="0" smtClean="0"/>
              <a:t>B</a:t>
            </a:r>
            <a:r>
              <a:rPr lang="zh-CN" altLang="en-US" dirty="0" smtClean="0"/>
              <a:t>并集的面积比例</a:t>
            </a:r>
            <a:endParaRPr lang="zh-CN" altLang="zh-CN" sz="13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12514402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非极大值抑制的方法是：先假设有</a:t>
            </a:r>
            <a:r>
              <a:rPr lang="en-US" altLang="zh-CN" dirty="0" smtClean="0"/>
              <a:t>6</a:t>
            </a:r>
            <a:r>
              <a:rPr lang="zh-CN" altLang="en-US" dirty="0" smtClean="0"/>
              <a:t>个矩形框，根据分类器的类别分类概率做排序，假设从小到大属于车辆的概率 分别为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a:t>
            </a:r>
            <a:r>
              <a:rPr lang="en-US" altLang="zh-CN" dirty="0" smtClean="0"/>
              <a:t>D</a:t>
            </a:r>
            <a:r>
              <a:rPr lang="zh-CN" altLang="en-US" dirty="0" smtClean="0"/>
              <a:t>、</a:t>
            </a:r>
            <a:r>
              <a:rPr lang="en-US" altLang="zh-CN" dirty="0" smtClean="0"/>
              <a:t>E</a:t>
            </a:r>
            <a:r>
              <a:rPr lang="zh-CN" altLang="en-US" dirty="0" smtClean="0"/>
              <a:t>、</a:t>
            </a:r>
            <a:r>
              <a:rPr lang="en-US" altLang="zh-CN" dirty="0" smtClean="0"/>
              <a:t>F</a:t>
            </a:r>
            <a:r>
              <a:rPr lang="zh-CN" altLang="en-US" dirty="0" smtClean="0"/>
              <a:t>。过程如下：</a:t>
            </a:r>
            <a:r>
              <a:rPr lang="en-US" altLang="zh-CN" dirty="0" smtClean="0"/>
              <a:t>1)</a:t>
            </a:r>
            <a:r>
              <a:rPr lang="zh-CN" altLang="en-US" dirty="0" smtClean="0"/>
              <a:t>从最大概率矩形框</a:t>
            </a:r>
            <a:r>
              <a:rPr lang="en-US" altLang="zh-CN" dirty="0" smtClean="0"/>
              <a:t>F</a:t>
            </a:r>
            <a:r>
              <a:rPr lang="zh-CN" altLang="en-US" dirty="0" smtClean="0"/>
              <a:t>开始，分别判断</a:t>
            </a:r>
            <a:r>
              <a:rPr lang="en-US" altLang="zh-CN" dirty="0" smtClean="0"/>
              <a:t>A~E</a:t>
            </a:r>
            <a:r>
              <a:rPr lang="zh-CN" altLang="en-US" dirty="0" smtClean="0"/>
              <a:t>与</a:t>
            </a:r>
            <a:r>
              <a:rPr lang="en-US" altLang="zh-CN" dirty="0" smtClean="0"/>
              <a:t>F</a:t>
            </a:r>
            <a:r>
              <a:rPr lang="zh-CN" altLang="en-US" dirty="0" smtClean="0"/>
              <a:t>的重叠度</a:t>
            </a:r>
            <a:r>
              <a:rPr lang="en-US" altLang="zh-CN" dirty="0" smtClean="0"/>
              <a:t>IOU</a:t>
            </a:r>
            <a:r>
              <a:rPr lang="zh-CN" altLang="en-US" dirty="0" smtClean="0"/>
              <a:t>是否大于某个设定的阈值</a:t>
            </a:r>
            <a:r>
              <a:rPr lang="en-US" altLang="zh-CN" dirty="0" smtClean="0"/>
              <a:t>;</a:t>
            </a:r>
          </a:p>
          <a:p>
            <a:r>
              <a:rPr lang="en-US" altLang="zh-CN" dirty="0" smtClean="0"/>
              <a:t>(2)</a:t>
            </a:r>
            <a:r>
              <a:rPr lang="zh-CN" altLang="en-US" dirty="0" smtClean="0"/>
              <a:t>假设</a:t>
            </a:r>
            <a:r>
              <a:rPr lang="en-US" altLang="zh-CN" dirty="0" smtClean="0"/>
              <a:t>B</a:t>
            </a:r>
            <a:r>
              <a:rPr lang="zh-CN" altLang="en-US" dirty="0" smtClean="0"/>
              <a:t>、</a:t>
            </a:r>
            <a:r>
              <a:rPr lang="en-US" altLang="zh-CN" dirty="0" smtClean="0"/>
              <a:t>D</a:t>
            </a:r>
            <a:r>
              <a:rPr lang="zh-CN" altLang="en-US" dirty="0" smtClean="0"/>
              <a:t>与</a:t>
            </a:r>
            <a:r>
              <a:rPr lang="en-US" altLang="zh-CN" dirty="0" smtClean="0"/>
              <a:t>F</a:t>
            </a:r>
            <a:r>
              <a:rPr lang="zh-CN" altLang="en-US" dirty="0" smtClean="0"/>
              <a:t>的重叠度超过阈值，那么就扔掉</a:t>
            </a:r>
            <a:r>
              <a:rPr lang="en-US" altLang="zh-CN" dirty="0" smtClean="0"/>
              <a:t>B</a:t>
            </a:r>
            <a:r>
              <a:rPr lang="zh-CN" altLang="en-US" dirty="0" smtClean="0"/>
              <a:t>、</a:t>
            </a:r>
            <a:r>
              <a:rPr lang="en-US" altLang="zh-CN" dirty="0" smtClean="0"/>
              <a:t>D</a:t>
            </a:r>
            <a:r>
              <a:rPr lang="zh-CN" altLang="en-US" dirty="0" smtClean="0"/>
              <a:t>；并标记第一个矩形框</a:t>
            </a:r>
            <a:r>
              <a:rPr lang="en-US" altLang="zh-CN" dirty="0" smtClean="0"/>
              <a:t>F</a:t>
            </a:r>
            <a:r>
              <a:rPr lang="zh-CN" altLang="en-US" dirty="0" smtClean="0"/>
              <a:t>，是我们保留下来的。</a:t>
            </a:r>
          </a:p>
          <a:p>
            <a:r>
              <a:rPr lang="en-US" altLang="zh-CN" dirty="0" smtClean="0"/>
              <a:t>(3)</a:t>
            </a:r>
            <a:r>
              <a:rPr lang="zh-CN" altLang="en-US" dirty="0" smtClean="0"/>
              <a:t>从剩下的矩形框</a:t>
            </a:r>
            <a:r>
              <a:rPr lang="en-US" altLang="zh-CN" dirty="0" smtClean="0"/>
              <a:t>A</a:t>
            </a:r>
            <a:r>
              <a:rPr lang="zh-CN" altLang="en-US" dirty="0" smtClean="0"/>
              <a:t>、</a:t>
            </a:r>
            <a:r>
              <a:rPr lang="en-US" altLang="zh-CN" dirty="0" smtClean="0"/>
              <a:t>C</a:t>
            </a:r>
            <a:r>
              <a:rPr lang="zh-CN" altLang="en-US" dirty="0" smtClean="0"/>
              <a:t>、</a:t>
            </a:r>
            <a:r>
              <a:rPr lang="en-US" altLang="zh-CN" dirty="0" smtClean="0"/>
              <a:t>E</a:t>
            </a:r>
            <a:r>
              <a:rPr lang="zh-CN" altLang="en-US" dirty="0" smtClean="0"/>
              <a:t>中，选择概率最大的</a:t>
            </a:r>
            <a:r>
              <a:rPr lang="en-US" altLang="zh-CN" dirty="0" smtClean="0"/>
              <a:t>E</a:t>
            </a:r>
            <a:r>
              <a:rPr lang="zh-CN" altLang="en-US" dirty="0" smtClean="0"/>
              <a:t>，然后判断</a:t>
            </a:r>
            <a:r>
              <a:rPr lang="en-US" altLang="zh-CN" dirty="0" smtClean="0"/>
              <a:t>E</a:t>
            </a:r>
            <a:r>
              <a:rPr lang="zh-CN" altLang="en-US" dirty="0" smtClean="0"/>
              <a:t>与</a:t>
            </a:r>
            <a:r>
              <a:rPr lang="en-US" altLang="zh-CN" dirty="0" smtClean="0"/>
              <a:t>A</a:t>
            </a:r>
            <a:r>
              <a:rPr lang="zh-CN" altLang="en-US" dirty="0" smtClean="0"/>
              <a:t>、</a:t>
            </a:r>
            <a:r>
              <a:rPr lang="en-US" altLang="zh-CN" dirty="0" smtClean="0"/>
              <a:t>C</a:t>
            </a:r>
            <a:r>
              <a:rPr lang="zh-CN" altLang="en-US" dirty="0" smtClean="0"/>
              <a:t>的重叠度，重叠度大于一定的阈值，那么就扔掉；并标记</a:t>
            </a:r>
            <a:r>
              <a:rPr lang="en-US" altLang="zh-CN" dirty="0" smtClean="0"/>
              <a:t>E</a:t>
            </a:r>
            <a:r>
              <a:rPr lang="zh-CN" altLang="en-US" dirty="0" smtClean="0"/>
              <a:t>是我们保留下来的第二个矩形框。</a:t>
            </a:r>
          </a:p>
          <a:p>
            <a:r>
              <a:rPr lang="zh-CN" altLang="en-US" dirty="0" smtClean="0"/>
              <a:t>就这样一直重复，找到所有被保留下来的矩形框</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3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6353279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233213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6064187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21</a:t>
            </a:fld>
            <a:endParaRPr lang="zh-CN" altLang="en-US" dirty="0"/>
          </a:p>
        </p:txBody>
      </p:sp>
    </p:spTree>
    <p:extLst>
      <p:ext uri="{BB962C8B-B14F-4D97-AF65-F5344CB8AC3E}">
        <p14:creationId xmlns:p14="http://schemas.microsoft.com/office/powerpoint/2010/main" val="42187749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400" dirty="0" smtClean="0"/>
              <a:t>根据激光扫面仪设备的特点，两个角度信息，一个距离信息。</a:t>
            </a:r>
            <a:endParaRPr lang="zh-CN" altLang="zh-CN" sz="13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29325854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300" kern="1200" dirty="0" smtClean="0">
                <a:solidFill>
                  <a:schemeClr val="tx1"/>
                </a:solidFill>
                <a:effectLst/>
                <a:latin typeface="+mn-lt"/>
                <a:ea typeface="+mn-ea"/>
                <a:cs typeface="+mn-cs"/>
              </a:rPr>
              <a:t>为了有效地利用成功的深卷积体系结构，我们将点云通过</a:t>
            </a:r>
            <a:r>
              <a:rPr lang="en-US" altLang="zh-CN" sz="1300" kern="1200" dirty="0" smtClean="0">
                <a:solidFill>
                  <a:schemeClr val="tx1"/>
                </a:solidFill>
                <a:effectLst/>
                <a:latin typeface="+mn-lt"/>
                <a:ea typeface="+mn-ea"/>
                <a:cs typeface="+mn-cs"/>
              </a:rPr>
              <a:t>G</a:t>
            </a:r>
            <a:r>
              <a:rPr lang="zh-CN" altLang="zh-CN" sz="1300" kern="1200" dirty="0" smtClean="0">
                <a:solidFill>
                  <a:schemeClr val="tx1"/>
                </a:solidFill>
                <a:effectLst/>
                <a:latin typeface="+mn-lt"/>
                <a:ea typeface="+mn-ea"/>
                <a:cs typeface="+mn-cs"/>
              </a:rPr>
              <a:t>（</a:t>
            </a:r>
            <a:r>
              <a:rPr lang="en-US" altLang="zh-CN" sz="1300" kern="1200" dirty="0" smtClean="0">
                <a:solidFill>
                  <a:schemeClr val="tx1"/>
                </a:solidFill>
                <a:effectLst/>
                <a:latin typeface="+mn-lt"/>
                <a:ea typeface="+mn-ea"/>
                <a:cs typeface="+mn-cs"/>
              </a:rPr>
              <a:t>P</a:t>
            </a:r>
            <a:r>
              <a:rPr lang="zh-CN" altLang="zh-CN" sz="1300" kern="1200" dirty="0" smtClean="0">
                <a:solidFill>
                  <a:schemeClr val="tx1"/>
                </a:solidFill>
                <a:effectLst/>
                <a:latin typeface="+mn-lt"/>
                <a:ea typeface="+mn-ea"/>
                <a:cs typeface="+mn-cs"/>
              </a:rPr>
              <a:t>）∈</a:t>
            </a:r>
            <a:r>
              <a:rPr lang="en-US" altLang="zh-CN" sz="1300" kern="1200" dirty="0" smtClean="0">
                <a:solidFill>
                  <a:schemeClr val="tx1"/>
                </a:solidFill>
                <a:effectLst/>
                <a:latin typeface="+mn-lt"/>
                <a:ea typeface="+mn-ea"/>
                <a:cs typeface="+mn-cs"/>
              </a:rPr>
              <a:t>RH</a:t>
            </a:r>
            <a:r>
              <a:rPr lang="zh-CN" altLang="zh-CN" sz="1300" kern="1200" dirty="0" smtClean="0">
                <a:solidFill>
                  <a:schemeClr val="tx1"/>
                </a:solidFill>
                <a:effectLst/>
                <a:latin typeface="+mn-lt"/>
                <a:ea typeface="+mn-ea"/>
                <a:cs typeface="+mn-cs"/>
              </a:rPr>
              <a:t>×</a:t>
            </a:r>
            <a:r>
              <a:rPr lang="en-US" altLang="zh-CN" sz="1300" kern="1200" dirty="0" smtClean="0">
                <a:solidFill>
                  <a:schemeClr val="tx1"/>
                </a:solidFill>
                <a:effectLst/>
                <a:latin typeface="+mn-lt"/>
                <a:ea typeface="+mn-ea"/>
                <a:cs typeface="+mn-cs"/>
              </a:rPr>
              <a:t>W</a:t>
            </a:r>
            <a:r>
              <a:rPr lang="zh-CN" altLang="zh-CN" sz="1300" kern="1200" dirty="0" smtClean="0">
                <a:solidFill>
                  <a:schemeClr val="tx1"/>
                </a:solidFill>
                <a:effectLst/>
                <a:latin typeface="+mn-lt"/>
                <a:ea typeface="+mn-ea"/>
                <a:cs typeface="+mn-cs"/>
              </a:rPr>
              <a:t>投影到图像表示。</a:t>
            </a:r>
            <a:endParaRPr lang="en-US" altLang="zh-CN" sz="13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300" kern="1200" dirty="0" smtClean="0">
                <a:solidFill>
                  <a:schemeClr val="tx1"/>
                </a:solidFill>
                <a:effectLst/>
                <a:latin typeface="+mn-lt"/>
                <a:ea typeface="+mn-ea"/>
                <a:cs typeface="+mn-cs"/>
              </a:rPr>
              <a:t>我们投</a:t>
            </a:r>
            <a:r>
              <a:rPr lang="zh-CN" altLang="en-US" sz="1300" kern="1200" dirty="0" smtClean="0">
                <a:solidFill>
                  <a:schemeClr val="tx1"/>
                </a:solidFill>
                <a:effectLst/>
                <a:latin typeface="+mn-lt"/>
                <a:ea typeface="+mn-ea"/>
                <a:cs typeface="+mn-cs"/>
              </a:rPr>
              <a:t>。</a:t>
            </a:r>
            <a:r>
              <a:rPr lang="zh-CN" altLang="zh-CN" sz="1300" kern="1200" dirty="0" smtClean="0">
                <a:solidFill>
                  <a:schemeClr val="tx1"/>
                </a:solidFill>
                <a:effectLst/>
                <a:latin typeface="+mn-lt"/>
                <a:ea typeface="+mn-ea"/>
                <a:cs typeface="+mn-cs"/>
              </a:rPr>
              <a:t>影三维点云原始数据，以包含范围和反射信息的特征像图像表示</a:t>
            </a:r>
            <a:r>
              <a:rPr lang="zh-CN" altLang="en-US" sz="1300" kern="1200" dirty="0" smtClean="0">
                <a:solidFill>
                  <a:schemeClr val="tx1"/>
                </a:solidFill>
                <a:effectLst/>
                <a:latin typeface="+mn-lt"/>
                <a:ea typeface="+mn-ea"/>
                <a:cs typeface="+mn-cs"/>
              </a:rPr>
              <a:t>。</a:t>
            </a:r>
            <a:endParaRPr lang="en-US" altLang="zh-CN" sz="13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300" kern="1200" dirty="0" smtClean="0">
                <a:solidFill>
                  <a:schemeClr val="tx1"/>
                </a:solidFill>
                <a:effectLst/>
                <a:latin typeface="+mn-lt"/>
                <a:ea typeface="+mn-ea"/>
                <a:cs typeface="+mn-cs"/>
              </a:rPr>
              <a:t>左图是实况的</a:t>
            </a:r>
            <a:r>
              <a:rPr lang="en-US" altLang="zh-CN" sz="1300" kern="1200" dirty="0" smtClean="0">
                <a:solidFill>
                  <a:schemeClr val="tx1"/>
                </a:solidFill>
                <a:effectLst/>
                <a:latin typeface="+mn-lt"/>
                <a:ea typeface="+mn-ea"/>
                <a:cs typeface="+mn-cs"/>
              </a:rPr>
              <a:t>RGB</a:t>
            </a:r>
            <a:r>
              <a:rPr lang="zh-CN" altLang="en-US" sz="1300" kern="1200" dirty="0" smtClean="0">
                <a:solidFill>
                  <a:schemeClr val="tx1"/>
                </a:solidFill>
                <a:effectLst/>
                <a:latin typeface="+mn-lt"/>
                <a:ea typeface="+mn-ea"/>
                <a:cs typeface="+mn-cs"/>
              </a:rPr>
              <a:t>信息投影到</a:t>
            </a:r>
            <a:r>
              <a:rPr lang="en-US" altLang="zh-CN" sz="1300" kern="1200" dirty="0" smtClean="0">
                <a:solidFill>
                  <a:schemeClr val="tx1"/>
                </a:solidFill>
                <a:effectLst/>
                <a:latin typeface="+mn-lt"/>
                <a:ea typeface="+mn-ea"/>
                <a:cs typeface="+mn-cs"/>
              </a:rPr>
              <a:t>3D</a:t>
            </a:r>
            <a:r>
              <a:rPr lang="zh-CN" altLang="en-US" sz="1300" kern="1200" dirty="0" smtClean="0">
                <a:solidFill>
                  <a:schemeClr val="tx1"/>
                </a:solidFill>
                <a:effectLst/>
                <a:latin typeface="+mn-lt"/>
                <a:ea typeface="+mn-ea"/>
                <a:cs typeface="+mn-cs"/>
              </a:rPr>
              <a:t>中，然后选定车辆作为目标，针对目标进行投射进行</a:t>
            </a:r>
            <a:r>
              <a:rPr lang="en-US" altLang="zh-CN" sz="1300" kern="1200" dirty="0" smtClean="0">
                <a:solidFill>
                  <a:schemeClr val="tx1"/>
                </a:solidFill>
                <a:effectLst/>
                <a:latin typeface="+mn-lt"/>
                <a:ea typeface="+mn-ea"/>
                <a:cs typeface="+mn-cs"/>
              </a:rPr>
              <a:t>G</a:t>
            </a:r>
            <a:r>
              <a:rPr lang="zh-CN" altLang="en-US" sz="1300" kern="1200" dirty="0" smtClean="0">
                <a:solidFill>
                  <a:schemeClr val="tx1"/>
                </a:solidFill>
                <a:effectLst/>
                <a:latin typeface="+mn-lt"/>
                <a:ea typeface="+mn-ea"/>
                <a:cs typeface="+mn-cs"/>
              </a:rPr>
              <a:t>变换。</a:t>
            </a:r>
            <a:endParaRPr lang="zh-CN" altLang="zh-CN" sz="13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23</a:t>
            </a:fld>
            <a:endParaRPr lang="zh-CN" altLang="en-US"/>
          </a:p>
        </p:txBody>
      </p:sp>
    </p:spTree>
    <p:extLst>
      <p:ext uri="{BB962C8B-B14F-4D97-AF65-F5344CB8AC3E}">
        <p14:creationId xmlns:p14="http://schemas.microsoft.com/office/powerpoint/2010/main" val="35014367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3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39462233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300" b="0" i="0" kern="1200" dirty="0" smtClean="0">
                <a:solidFill>
                  <a:schemeClr val="tx1"/>
                </a:solidFill>
                <a:effectLst/>
                <a:latin typeface="+mn-lt"/>
                <a:ea typeface="+mn-ea"/>
                <a:cs typeface="+mn-cs"/>
              </a:rPr>
              <a:t>方法</a:t>
            </a:r>
            <a:r>
              <a:rPr lang="en-US" altLang="zh-CN" sz="1300" b="0" i="0" kern="1200" dirty="0" smtClean="0">
                <a:solidFill>
                  <a:schemeClr val="tx1"/>
                </a:solidFill>
                <a:effectLst/>
                <a:latin typeface="+mn-lt"/>
                <a:ea typeface="+mn-ea"/>
                <a:cs typeface="+mn-cs"/>
              </a:rPr>
              <a:t>1</a:t>
            </a:r>
            <a:r>
              <a:rPr lang="zh-CN" altLang="en-US" sz="1300" b="0" i="0" kern="1200" dirty="0" smtClean="0">
                <a:solidFill>
                  <a:schemeClr val="tx1"/>
                </a:solidFill>
                <a:effectLst/>
                <a:latin typeface="+mn-lt"/>
                <a:ea typeface="+mn-ea"/>
                <a:cs typeface="+mn-cs"/>
              </a:rPr>
              <a:t>：</a:t>
            </a:r>
            <a:r>
              <a:rPr lang="en-US" altLang="zh-CN" sz="1300" b="0" i="0" kern="1200" dirty="0" smtClean="0">
                <a:solidFill>
                  <a:schemeClr val="tx1"/>
                </a:solidFill>
                <a:effectLst/>
                <a:latin typeface="+mn-lt"/>
                <a:ea typeface="+mn-ea"/>
                <a:cs typeface="+mn-cs"/>
              </a:rPr>
              <a:t>full</a:t>
            </a:r>
            <a:r>
              <a:rPr lang="zh-CN" altLang="en-US" sz="1300" b="0" i="0" kern="1200" dirty="0" smtClean="0">
                <a:solidFill>
                  <a:schemeClr val="tx1"/>
                </a:solidFill>
                <a:effectLst/>
                <a:latin typeface="+mn-lt"/>
                <a:ea typeface="+mn-ea"/>
                <a:cs typeface="+mn-cs"/>
              </a:rPr>
              <a:t>卷积， 完整的卷积可以使得原来的定义域变大</a:t>
            </a:r>
            <a:r>
              <a:rPr lang="zh-CN" altLang="en-US" dirty="0" smtClean="0"/>
              <a:t/>
            </a:r>
            <a:br>
              <a:rPr lang="zh-CN" altLang="en-US" dirty="0" smtClean="0"/>
            </a:br>
            <a:r>
              <a:rPr lang="zh-CN" altLang="en-US" sz="1300" b="0" i="0" kern="1200" dirty="0" smtClean="0">
                <a:solidFill>
                  <a:schemeClr val="tx1"/>
                </a:solidFill>
                <a:effectLst/>
                <a:latin typeface="+mn-lt"/>
                <a:ea typeface="+mn-ea"/>
                <a:cs typeface="+mn-cs"/>
              </a:rPr>
              <a:t>方法</a:t>
            </a:r>
            <a:r>
              <a:rPr lang="en-US" altLang="zh-CN" sz="1300" b="0" i="0" kern="1200" dirty="0" smtClean="0">
                <a:solidFill>
                  <a:schemeClr val="tx1"/>
                </a:solidFill>
                <a:effectLst/>
                <a:latin typeface="+mn-lt"/>
                <a:ea typeface="+mn-ea"/>
                <a:cs typeface="+mn-cs"/>
              </a:rPr>
              <a:t>2</a:t>
            </a:r>
            <a:r>
              <a:rPr lang="zh-CN" altLang="en-US" sz="1300" b="0" i="0" kern="1200" dirty="0" smtClean="0">
                <a:solidFill>
                  <a:schemeClr val="tx1"/>
                </a:solidFill>
                <a:effectLst/>
                <a:latin typeface="+mn-lt"/>
                <a:ea typeface="+mn-ea"/>
                <a:cs typeface="+mn-cs"/>
              </a:rPr>
              <a:t>：记录</a:t>
            </a:r>
            <a:r>
              <a:rPr lang="en-US" altLang="zh-CN" sz="1300" b="0" i="0" kern="1200" dirty="0" smtClean="0">
                <a:solidFill>
                  <a:schemeClr val="tx1"/>
                </a:solidFill>
                <a:effectLst/>
                <a:latin typeface="+mn-lt"/>
                <a:ea typeface="+mn-ea"/>
                <a:cs typeface="+mn-cs"/>
              </a:rPr>
              <a:t>pooling index</a:t>
            </a:r>
            <a:r>
              <a:rPr lang="zh-CN" altLang="en-US" sz="1300" b="0" i="0" kern="1200" dirty="0" smtClean="0">
                <a:solidFill>
                  <a:schemeClr val="tx1"/>
                </a:solidFill>
                <a:effectLst/>
                <a:latin typeface="+mn-lt"/>
                <a:ea typeface="+mn-ea"/>
                <a:cs typeface="+mn-cs"/>
              </a:rPr>
              <a:t>，然后扩大空间，再用卷积填充</a:t>
            </a:r>
            <a:r>
              <a:rPr lang="zh-CN" altLang="en-US" sz="1300" kern="1200" dirty="0" smtClean="0">
                <a:solidFill>
                  <a:schemeClr val="tx1"/>
                </a:solidFill>
                <a:effectLst/>
                <a:latin typeface="+mn-lt"/>
                <a:ea typeface="+mn-ea"/>
                <a:cs typeface="+mn-cs"/>
              </a:rPr>
              <a:t> </a:t>
            </a:r>
            <a:endParaRPr lang="en-US" altLang="zh-CN" sz="13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300" kern="1200" dirty="0" smtClean="0">
                <a:solidFill>
                  <a:schemeClr val="tx1"/>
                </a:solidFill>
                <a:effectLst/>
                <a:latin typeface="+mn-lt"/>
                <a:ea typeface="+mn-ea"/>
                <a:cs typeface="+mn-cs"/>
              </a:rPr>
              <a:t>纠正</a:t>
            </a:r>
            <a:r>
              <a:rPr lang="en-US" altLang="zh-CN" sz="1300" kern="1200" dirty="0" smtClean="0">
                <a:solidFill>
                  <a:schemeClr val="tx1"/>
                </a:solidFill>
                <a:effectLst/>
                <a:latin typeface="+mn-lt"/>
                <a:ea typeface="+mn-ea"/>
                <a:cs typeface="+mn-cs"/>
              </a:rPr>
              <a:t>Recti fi cation</a:t>
            </a:r>
            <a:r>
              <a:rPr lang="zh-CN" altLang="zh-CN" sz="1300" kern="1200" dirty="0" smtClean="0">
                <a:solidFill>
                  <a:schemeClr val="tx1"/>
                </a:solidFill>
                <a:effectLst/>
                <a:latin typeface="+mn-lt"/>
                <a:ea typeface="+mn-ea"/>
                <a:cs typeface="+mn-cs"/>
              </a:rPr>
              <a:t>：</a:t>
            </a:r>
            <a:r>
              <a:rPr lang="en-US" altLang="zh-CN" sz="1300" kern="1200" dirty="0" err="1" smtClean="0">
                <a:solidFill>
                  <a:schemeClr val="tx1"/>
                </a:solidFill>
                <a:effectLst/>
                <a:latin typeface="+mn-lt"/>
                <a:ea typeface="+mn-ea"/>
                <a:cs typeface="+mn-cs"/>
              </a:rPr>
              <a:t>convnet</a:t>
            </a:r>
            <a:r>
              <a:rPr lang="zh-CN" altLang="zh-CN" sz="1300" kern="1200" dirty="0" smtClean="0">
                <a:solidFill>
                  <a:schemeClr val="tx1"/>
                </a:solidFill>
                <a:effectLst/>
                <a:latin typeface="+mn-lt"/>
                <a:ea typeface="+mn-ea"/>
                <a:cs typeface="+mn-cs"/>
              </a:rPr>
              <a:t>使用</a:t>
            </a:r>
            <a:r>
              <a:rPr lang="en-US" altLang="zh-CN" sz="1300" kern="1200" dirty="0" err="1" smtClean="0">
                <a:solidFill>
                  <a:schemeClr val="tx1"/>
                </a:solidFill>
                <a:effectLst/>
                <a:latin typeface="+mn-lt"/>
                <a:ea typeface="+mn-ea"/>
                <a:cs typeface="+mn-cs"/>
              </a:rPr>
              <a:t>relu</a:t>
            </a:r>
            <a:r>
              <a:rPr lang="zh-CN" altLang="zh-CN" sz="1300" kern="1200" dirty="0" smtClean="0">
                <a:solidFill>
                  <a:schemeClr val="tx1"/>
                </a:solidFill>
                <a:effectLst/>
                <a:latin typeface="+mn-lt"/>
                <a:ea typeface="+mn-ea"/>
                <a:cs typeface="+mn-cs"/>
              </a:rPr>
              <a:t>非线性，纠正特征映射从而保证特征映射总是正面的。 为了在每一层获得有效的特征重建</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25</a:t>
            </a:fld>
            <a:endParaRPr lang="zh-CN" altLang="en-US"/>
          </a:p>
        </p:txBody>
      </p:sp>
    </p:spTree>
    <p:extLst>
      <p:ext uri="{BB962C8B-B14F-4D97-AF65-F5344CB8AC3E}">
        <p14:creationId xmlns:p14="http://schemas.microsoft.com/office/powerpoint/2010/main" val="33303000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300" b="0" i="0" kern="1200" dirty="0" smtClean="0">
                <a:solidFill>
                  <a:schemeClr val="tx1"/>
                </a:solidFill>
                <a:effectLst/>
                <a:latin typeface="+mn-lt"/>
                <a:ea typeface="+mn-ea"/>
                <a:cs typeface="+mn-cs"/>
              </a:rPr>
              <a:t>1.</a:t>
            </a:r>
            <a:r>
              <a:rPr lang="zh-CN" altLang="en-US" sz="1300" b="0" i="0" kern="1200" dirty="0" smtClean="0">
                <a:solidFill>
                  <a:schemeClr val="tx1"/>
                </a:solidFill>
                <a:effectLst/>
                <a:latin typeface="+mn-lt"/>
                <a:ea typeface="+mn-ea"/>
                <a:cs typeface="+mn-cs"/>
              </a:rPr>
              <a:t>输入图片每个像素进行一次</a:t>
            </a:r>
            <a:r>
              <a:rPr lang="en-US" altLang="zh-CN" sz="1300" b="0" i="0" kern="1200" dirty="0" smtClean="0">
                <a:solidFill>
                  <a:schemeClr val="tx1"/>
                </a:solidFill>
                <a:effectLst/>
                <a:latin typeface="+mn-lt"/>
                <a:ea typeface="+mn-ea"/>
                <a:cs typeface="+mn-cs"/>
              </a:rPr>
              <a:t>full</a:t>
            </a:r>
            <a:r>
              <a:rPr lang="zh-CN" altLang="en-US" sz="1300" b="0" i="0" kern="1200" dirty="0" smtClean="0">
                <a:solidFill>
                  <a:schemeClr val="tx1"/>
                </a:solidFill>
                <a:effectLst/>
                <a:latin typeface="+mn-lt"/>
                <a:ea typeface="+mn-ea"/>
                <a:cs typeface="+mn-cs"/>
              </a:rPr>
              <a:t>卷积，根据</a:t>
            </a:r>
            <a:r>
              <a:rPr lang="en-US" altLang="zh-CN" sz="1300" b="0" i="0" kern="1200" dirty="0" smtClean="0">
                <a:solidFill>
                  <a:schemeClr val="tx1"/>
                </a:solidFill>
                <a:effectLst/>
                <a:latin typeface="+mn-lt"/>
                <a:ea typeface="+mn-ea"/>
                <a:cs typeface="+mn-cs"/>
              </a:rPr>
              <a:t>full</a:t>
            </a:r>
            <a:r>
              <a:rPr lang="zh-CN" altLang="en-US" sz="1300" b="0" i="0" kern="1200" dirty="0" smtClean="0">
                <a:solidFill>
                  <a:schemeClr val="tx1"/>
                </a:solidFill>
                <a:effectLst/>
                <a:latin typeface="+mn-lt"/>
                <a:ea typeface="+mn-ea"/>
                <a:cs typeface="+mn-cs"/>
              </a:rPr>
              <a:t>卷积大小计算可以知道每个像素的卷积后大小为 </a:t>
            </a:r>
            <a:r>
              <a:rPr lang="en-US" altLang="zh-CN" sz="1300" b="0" i="0" kern="1200" dirty="0" smtClean="0">
                <a:solidFill>
                  <a:schemeClr val="tx1"/>
                </a:solidFill>
                <a:effectLst/>
                <a:latin typeface="+mn-lt"/>
                <a:ea typeface="+mn-ea"/>
                <a:cs typeface="+mn-cs"/>
              </a:rPr>
              <a:t>1+4-1=4</a:t>
            </a:r>
            <a:r>
              <a:rPr lang="zh-CN" altLang="en-US" sz="1300" b="0" i="0" kern="1200" dirty="0" smtClean="0">
                <a:solidFill>
                  <a:schemeClr val="tx1"/>
                </a:solidFill>
                <a:effectLst/>
                <a:latin typeface="+mn-lt"/>
                <a:ea typeface="+mn-ea"/>
                <a:cs typeface="+mn-cs"/>
              </a:rPr>
              <a:t>， 即</a:t>
            </a:r>
            <a:r>
              <a:rPr lang="en-US" altLang="zh-CN" sz="1300" b="0" i="0" kern="1200" dirty="0" smtClean="0">
                <a:solidFill>
                  <a:schemeClr val="tx1"/>
                </a:solidFill>
                <a:effectLst/>
                <a:latin typeface="+mn-lt"/>
                <a:ea typeface="+mn-ea"/>
                <a:cs typeface="+mn-cs"/>
              </a:rPr>
              <a:t>4x4</a:t>
            </a:r>
            <a:r>
              <a:rPr lang="zh-CN" altLang="en-US" sz="1300" b="0" i="0" kern="1200" dirty="0" smtClean="0">
                <a:solidFill>
                  <a:schemeClr val="tx1"/>
                </a:solidFill>
                <a:effectLst/>
                <a:latin typeface="+mn-lt"/>
                <a:ea typeface="+mn-ea"/>
                <a:cs typeface="+mn-cs"/>
              </a:rPr>
              <a:t>大小的特征图，输入有</a:t>
            </a:r>
            <a:r>
              <a:rPr lang="en-US" altLang="zh-CN" sz="1300" b="0" i="0" kern="1200" dirty="0" smtClean="0">
                <a:solidFill>
                  <a:schemeClr val="tx1"/>
                </a:solidFill>
                <a:effectLst/>
                <a:latin typeface="+mn-lt"/>
                <a:ea typeface="+mn-ea"/>
                <a:cs typeface="+mn-cs"/>
              </a:rPr>
              <a:t>4</a:t>
            </a:r>
            <a:r>
              <a:rPr lang="zh-CN" altLang="en-US" sz="1300" b="0" i="0" kern="1200" dirty="0" smtClean="0">
                <a:solidFill>
                  <a:schemeClr val="tx1"/>
                </a:solidFill>
                <a:effectLst/>
                <a:latin typeface="+mn-lt"/>
                <a:ea typeface="+mn-ea"/>
                <a:cs typeface="+mn-cs"/>
              </a:rPr>
              <a:t>个像素所以</a:t>
            </a:r>
            <a:r>
              <a:rPr lang="en-US" altLang="zh-CN" sz="1300" b="0" i="0" kern="1200" dirty="0" smtClean="0">
                <a:solidFill>
                  <a:schemeClr val="tx1"/>
                </a:solidFill>
                <a:effectLst/>
                <a:latin typeface="+mn-lt"/>
                <a:ea typeface="+mn-ea"/>
                <a:cs typeface="+mn-cs"/>
              </a:rPr>
              <a:t>4</a:t>
            </a:r>
            <a:r>
              <a:rPr lang="zh-CN" altLang="en-US" sz="1300" b="0" i="0" kern="1200" dirty="0" smtClean="0">
                <a:solidFill>
                  <a:schemeClr val="tx1"/>
                </a:solidFill>
                <a:effectLst/>
                <a:latin typeface="+mn-lt"/>
                <a:ea typeface="+mn-ea"/>
                <a:cs typeface="+mn-cs"/>
              </a:rPr>
              <a:t>个</a:t>
            </a:r>
            <a:r>
              <a:rPr lang="en-US" altLang="zh-CN" sz="1300" b="0" i="0" kern="1200" dirty="0" smtClean="0">
                <a:solidFill>
                  <a:schemeClr val="tx1"/>
                </a:solidFill>
                <a:effectLst/>
                <a:latin typeface="+mn-lt"/>
                <a:ea typeface="+mn-ea"/>
                <a:cs typeface="+mn-cs"/>
              </a:rPr>
              <a:t>4x4</a:t>
            </a:r>
            <a:r>
              <a:rPr lang="zh-CN" altLang="en-US" sz="1300" b="0" i="0" kern="1200" dirty="0" smtClean="0">
                <a:solidFill>
                  <a:schemeClr val="tx1"/>
                </a:solidFill>
                <a:effectLst/>
                <a:latin typeface="+mn-lt"/>
                <a:ea typeface="+mn-ea"/>
                <a:cs typeface="+mn-cs"/>
              </a:rPr>
              <a:t>的特征图</a:t>
            </a:r>
            <a:r>
              <a:rPr lang="zh-CN" altLang="en-US" dirty="0" smtClean="0"/>
              <a:t/>
            </a:r>
            <a:br>
              <a:rPr lang="zh-CN" altLang="en-US" dirty="0" smtClean="0"/>
            </a:br>
            <a:r>
              <a:rPr lang="en-US" altLang="zh-CN" sz="1300" b="0" i="0" kern="1200" dirty="0" smtClean="0">
                <a:solidFill>
                  <a:schemeClr val="tx1"/>
                </a:solidFill>
                <a:effectLst/>
                <a:latin typeface="+mn-lt"/>
                <a:ea typeface="+mn-ea"/>
                <a:cs typeface="+mn-cs"/>
              </a:rPr>
              <a:t>2.</a:t>
            </a:r>
            <a:r>
              <a:rPr lang="zh-CN" altLang="en-US" sz="1300" b="0" i="0" kern="1200" dirty="0" smtClean="0">
                <a:solidFill>
                  <a:schemeClr val="tx1"/>
                </a:solidFill>
                <a:effectLst/>
                <a:latin typeface="+mn-lt"/>
                <a:ea typeface="+mn-ea"/>
                <a:cs typeface="+mn-cs"/>
              </a:rPr>
              <a:t>将</a:t>
            </a:r>
            <a:r>
              <a:rPr lang="en-US" altLang="zh-CN" sz="1300" b="0" i="0" kern="1200" dirty="0" smtClean="0">
                <a:solidFill>
                  <a:schemeClr val="tx1"/>
                </a:solidFill>
                <a:effectLst/>
                <a:latin typeface="+mn-lt"/>
                <a:ea typeface="+mn-ea"/>
                <a:cs typeface="+mn-cs"/>
              </a:rPr>
              <a:t>4</a:t>
            </a:r>
            <a:r>
              <a:rPr lang="zh-CN" altLang="en-US" sz="1300" b="0" i="0" kern="1200" dirty="0" smtClean="0">
                <a:solidFill>
                  <a:schemeClr val="tx1"/>
                </a:solidFill>
                <a:effectLst/>
                <a:latin typeface="+mn-lt"/>
                <a:ea typeface="+mn-ea"/>
                <a:cs typeface="+mn-cs"/>
              </a:rPr>
              <a:t>个特征图进行步长为</a:t>
            </a:r>
            <a:r>
              <a:rPr lang="en-US" altLang="zh-CN" sz="1300" b="0" i="0" kern="1200" dirty="0" smtClean="0">
                <a:solidFill>
                  <a:schemeClr val="tx1"/>
                </a:solidFill>
                <a:effectLst/>
                <a:latin typeface="+mn-lt"/>
                <a:ea typeface="+mn-ea"/>
                <a:cs typeface="+mn-cs"/>
              </a:rPr>
              <a:t>3</a:t>
            </a:r>
            <a:r>
              <a:rPr lang="zh-CN" altLang="en-US" sz="1300" b="0" i="0" kern="1200" dirty="0" smtClean="0">
                <a:solidFill>
                  <a:schemeClr val="tx1"/>
                </a:solidFill>
                <a:effectLst/>
                <a:latin typeface="+mn-lt"/>
                <a:ea typeface="+mn-ea"/>
                <a:cs typeface="+mn-cs"/>
              </a:rPr>
              <a:t>的</a:t>
            </a:r>
            <a:r>
              <a:rPr lang="en-US" altLang="zh-CN" sz="1300" b="0" i="0" kern="1200" dirty="0" smtClean="0">
                <a:solidFill>
                  <a:schemeClr val="tx1"/>
                </a:solidFill>
                <a:effectLst/>
                <a:latin typeface="+mn-lt"/>
                <a:ea typeface="+mn-ea"/>
                <a:cs typeface="+mn-cs"/>
              </a:rPr>
              <a:t>fusion</a:t>
            </a:r>
            <a:r>
              <a:rPr lang="zh-CN" altLang="en-US" sz="1300" b="0" i="0" kern="1200" dirty="0" smtClean="0">
                <a:solidFill>
                  <a:schemeClr val="tx1"/>
                </a:solidFill>
                <a:effectLst/>
                <a:latin typeface="+mn-lt"/>
                <a:ea typeface="+mn-ea"/>
                <a:cs typeface="+mn-cs"/>
              </a:rPr>
              <a:t>（即相加）； 例如红色的特征图仍然是在原来输入位置（左上角），绿色还是在原来的位置（右上角），步长为</a:t>
            </a:r>
            <a:r>
              <a:rPr lang="en-US" altLang="zh-CN" sz="1300" b="0" i="0" kern="1200" dirty="0" smtClean="0">
                <a:solidFill>
                  <a:schemeClr val="tx1"/>
                </a:solidFill>
                <a:effectLst/>
                <a:latin typeface="+mn-lt"/>
                <a:ea typeface="+mn-ea"/>
                <a:cs typeface="+mn-cs"/>
              </a:rPr>
              <a:t>3</a:t>
            </a:r>
            <a:r>
              <a:rPr lang="zh-CN" altLang="en-US" sz="1300" b="0" i="0" kern="1200" dirty="0" smtClean="0">
                <a:solidFill>
                  <a:schemeClr val="tx1"/>
                </a:solidFill>
                <a:effectLst/>
                <a:latin typeface="+mn-lt"/>
                <a:ea typeface="+mn-ea"/>
                <a:cs typeface="+mn-cs"/>
              </a:rPr>
              <a:t>是指每隔</a:t>
            </a:r>
            <a:r>
              <a:rPr lang="en-US" altLang="zh-CN" sz="1300" b="0" i="0" kern="1200" dirty="0" smtClean="0">
                <a:solidFill>
                  <a:schemeClr val="tx1"/>
                </a:solidFill>
                <a:effectLst/>
                <a:latin typeface="+mn-lt"/>
                <a:ea typeface="+mn-ea"/>
                <a:cs typeface="+mn-cs"/>
              </a:rPr>
              <a:t>3</a:t>
            </a:r>
            <a:r>
              <a:rPr lang="zh-CN" altLang="en-US" sz="1300" b="0" i="0" kern="1200" dirty="0" smtClean="0">
                <a:solidFill>
                  <a:schemeClr val="tx1"/>
                </a:solidFill>
                <a:effectLst/>
                <a:latin typeface="+mn-lt"/>
                <a:ea typeface="+mn-ea"/>
                <a:cs typeface="+mn-cs"/>
              </a:rPr>
              <a:t>个像素进行</a:t>
            </a:r>
            <a:r>
              <a:rPr lang="en-US" altLang="zh-CN" sz="1300" b="0" i="0" kern="1200" dirty="0" smtClean="0">
                <a:solidFill>
                  <a:schemeClr val="tx1"/>
                </a:solidFill>
                <a:effectLst/>
                <a:latin typeface="+mn-lt"/>
                <a:ea typeface="+mn-ea"/>
                <a:cs typeface="+mn-cs"/>
              </a:rPr>
              <a:t>fusion</a:t>
            </a:r>
            <a:r>
              <a:rPr lang="zh-CN" altLang="en-US" sz="1300" b="0" i="0" kern="1200" dirty="0" smtClean="0">
                <a:solidFill>
                  <a:schemeClr val="tx1"/>
                </a:solidFill>
                <a:effectLst/>
                <a:latin typeface="+mn-lt"/>
                <a:ea typeface="+mn-ea"/>
                <a:cs typeface="+mn-cs"/>
              </a:rPr>
              <a:t>，重叠部分进行相加，即输出的第</a:t>
            </a:r>
            <a:r>
              <a:rPr lang="en-US" altLang="zh-CN" sz="1300" b="0" i="0" kern="1200" dirty="0" smtClean="0">
                <a:solidFill>
                  <a:schemeClr val="tx1"/>
                </a:solidFill>
                <a:effectLst/>
                <a:latin typeface="+mn-lt"/>
                <a:ea typeface="+mn-ea"/>
                <a:cs typeface="+mn-cs"/>
              </a:rPr>
              <a:t>1</a:t>
            </a:r>
            <a:r>
              <a:rPr lang="zh-CN" altLang="en-US" sz="1300" b="0" i="0" kern="1200" dirty="0" smtClean="0">
                <a:solidFill>
                  <a:schemeClr val="tx1"/>
                </a:solidFill>
                <a:effectLst/>
                <a:latin typeface="+mn-lt"/>
                <a:ea typeface="+mn-ea"/>
                <a:cs typeface="+mn-cs"/>
              </a:rPr>
              <a:t>行第</a:t>
            </a:r>
            <a:r>
              <a:rPr lang="en-US" altLang="zh-CN" sz="1300" b="0" i="0" kern="1200" dirty="0" smtClean="0">
                <a:solidFill>
                  <a:schemeClr val="tx1"/>
                </a:solidFill>
                <a:effectLst/>
                <a:latin typeface="+mn-lt"/>
                <a:ea typeface="+mn-ea"/>
                <a:cs typeface="+mn-cs"/>
              </a:rPr>
              <a:t>4</a:t>
            </a:r>
            <a:r>
              <a:rPr lang="zh-CN" altLang="en-US" sz="1300" b="0" i="0" kern="1200" dirty="0" smtClean="0">
                <a:solidFill>
                  <a:schemeClr val="tx1"/>
                </a:solidFill>
                <a:effectLst/>
                <a:latin typeface="+mn-lt"/>
                <a:ea typeface="+mn-ea"/>
                <a:cs typeface="+mn-cs"/>
              </a:rPr>
              <a:t>列是由红色特阵图的第一行第四列与绿色特征图的第一行第一列相加得到，其他如此类推。</a:t>
            </a:r>
            <a:endParaRPr lang="zh-CN" altLang="zh-CN" sz="13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22193062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sz="1300" kern="1200" dirty="0" smtClean="0">
                <a:solidFill>
                  <a:schemeClr val="tx1"/>
                </a:solidFill>
                <a:effectLst/>
                <a:latin typeface="+mn-lt"/>
                <a:ea typeface="+mn-ea"/>
                <a:cs typeface="+mn-cs"/>
              </a:rPr>
              <a:t>目的是解决梯度的消失以及梯度爆炸的问题</a:t>
            </a:r>
            <a:r>
              <a:rPr lang="zh-CN" altLang="en-US" b="1" i="1" dirty="0" smtClean="0"/>
              <a:t>训练的正向传播中，不会改变当前输出，只记录下</a:t>
            </a:r>
            <a:r>
              <a:rPr lang="en-US" altLang="zh-CN" b="1" i="1" dirty="0" smtClean="0"/>
              <a:t>γ</a:t>
            </a:r>
            <a:r>
              <a:rPr lang="zh-CN" altLang="en-US" b="1" i="1" dirty="0" smtClean="0"/>
              <a:t>与</a:t>
            </a:r>
            <a:r>
              <a:rPr lang="en-US" altLang="zh-CN" b="1" i="1" dirty="0" smtClean="0"/>
              <a:t>β</a:t>
            </a:r>
            <a:r>
              <a:rPr lang="zh-CN" altLang="en-US" dirty="0" smtClean="0"/>
              <a:t>。</a:t>
            </a:r>
          </a:p>
          <a:p>
            <a:r>
              <a:rPr lang="zh-CN" altLang="en-US" b="1" i="1" dirty="0" smtClean="0"/>
              <a:t>在反向传播的时候，根据求得的</a:t>
            </a:r>
            <a:r>
              <a:rPr lang="en-US" altLang="zh-CN" b="1" i="1" dirty="0" smtClean="0"/>
              <a:t>γ</a:t>
            </a:r>
            <a:r>
              <a:rPr lang="zh-CN" altLang="en-US" b="1" i="1" dirty="0" smtClean="0"/>
              <a:t>与</a:t>
            </a:r>
            <a:r>
              <a:rPr lang="en-US" altLang="zh-CN" b="1" i="1" dirty="0" smtClean="0"/>
              <a:t>β</a:t>
            </a:r>
            <a:r>
              <a:rPr lang="zh-CN" altLang="en-US" b="1" i="1" dirty="0" smtClean="0"/>
              <a:t>通过链式求导方式，求出学习速率以至改变权值</a:t>
            </a:r>
            <a:r>
              <a:rPr lang="zh-CN" altLang="en-US"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300" kern="1200" dirty="0" smtClean="0">
                <a:solidFill>
                  <a:schemeClr val="tx1"/>
                </a:solidFill>
                <a:effectLst/>
                <a:latin typeface="+mn-lt"/>
                <a:ea typeface="+mn-ea"/>
                <a:cs typeface="+mn-cs"/>
              </a:rPr>
              <a:t>。</a:t>
            </a:r>
            <a:endParaRPr lang="zh-CN" altLang="zh-CN" sz="13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27</a:t>
            </a:fld>
            <a:endParaRPr lang="zh-CN" altLang="en-US"/>
          </a:p>
        </p:txBody>
      </p:sp>
    </p:spTree>
    <p:extLst>
      <p:ext uri="{BB962C8B-B14F-4D97-AF65-F5344CB8AC3E}">
        <p14:creationId xmlns:p14="http://schemas.microsoft.com/office/powerpoint/2010/main" val="31212367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300" kern="1200" dirty="0" smtClean="0">
                <a:solidFill>
                  <a:schemeClr val="tx1"/>
                </a:solidFill>
                <a:effectLst/>
                <a:latin typeface="+mn-lt"/>
                <a:ea typeface="+mn-ea"/>
                <a:cs typeface="+mn-cs"/>
              </a:rPr>
              <a:t>同卷积网络一样，反卷积网络同样有层次结构，低层输出只能表示出对象的大致形状，而高层的输出则包含了更多的细节。</a:t>
            </a:r>
            <a:endParaRPr lang="en-US" altLang="zh-CN" sz="1300" kern="1200" dirty="0" smtClean="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300" kern="1200" dirty="0" smtClean="0">
                <a:solidFill>
                  <a:schemeClr val="tx1"/>
                </a:solidFill>
                <a:effectLst/>
                <a:latin typeface="+mn-lt"/>
                <a:ea typeface="+mn-ea"/>
                <a:cs typeface="+mn-cs"/>
              </a:rPr>
              <a:t>误差就是根据中间的结果和正确的结果之间的差值来调整参数，纠正最后的反卷积结果。</a:t>
            </a:r>
            <a:endParaRPr lang="en-US" altLang="zh-CN" sz="13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3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35878722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300" kern="1200" dirty="0" smtClean="0">
                <a:solidFill>
                  <a:schemeClr val="tx1"/>
                </a:solidFill>
                <a:effectLst/>
                <a:latin typeface="+mn-lt"/>
                <a:ea typeface="+mn-ea"/>
                <a:cs typeface="+mn-cs"/>
              </a:rPr>
              <a:t>在完成了目标的语义分割之后</a:t>
            </a:r>
            <a:endParaRPr lang="zh-CN" altLang="zh-CN" sz="13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29</a:t>
            </a:fld>
            <a:endParaRPr lang="zh-CN" altLang="en-US"/>
          </a:p>
        </p:txBody>
      </p:sp>
    </p:spTree>
    <p:extLst>
      <p:ext uri="{BB962C8B-B14F-4D97-AF65-F5344CB8AC3E}">
        <p14:creationId xmlns:p14="http://schemas.microsoft.com/office/powerpoint/2010/main" val="21932980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zh-CN" sz="1300" kern="1200" dirty="0" smtClean="0">
                <a:solidFill>
                  <a:schemeClr val="tx1"/>
                </a:solidFill>
                <a:effectLst/>
                <a:latin typeface="+mn-lt"/>
                <a:ea typeface="+mn-ea"/>
                <a:cs typeface="+mn-cs"/>
              </a:rPr>
              <a:t>然后将群集（</a:t>
            </a:r>
            <a:r>
              <a:rPr lang="en-US" altLang="zh-CN" sz="1300" kern="1200" dirty="0" smtClean="0">
                <a:solidFill>
                  <a:schemeClr val="tx1"/>
                </a:solidFill>
                <a:effectLst/>
                <a:latin typeface="+mn-lt"/>
                <a:ea typeface="+mn-ea"/>
                <a:cs typeface="+mn-cs"/>
              </a:rPr>
              <a:t>3D</a:t>
            </a:r>
            <a:r>
              <a:rPr lang="zh-CN" altLang="zh-CN" sz="1300" kern="1200" dirty="0" smtClean="0">
                <a:solidFill>
                  <a:schemeClr val="tx1"/>
                </a:solidFill>
                <a:effectLst/>
                <a:latin typeface="+mn-lt"/>
                <a:ea typeface="+mn-ea"/>
                <a:cs typeface="+mn-cs"/>
              </a:rPr>
              <a:t>的点云数据）投影到地平面上的极坐标网格上</a:t>
            </a:r>
            <a:r>
              <a:rPr lang="zh-CN" altLang="en-US" sz="1300" kern="1200" dirty="0" smtClean="0">
                <a:solidFill>
                  <a:schemeClr val="tx1"/>
                </a:solidFill>
                <a:effectLst/>
                <a:latin typeface="+mn-lt"/>
                <a:ea typeface="+mn-ea"/>
                <a:cs typeface="+mn-cs"/>
              </a:rPr>
              <a:t>。</a:t>
            </a:r>
            <a:r>
              <a:rPr lang="zh-CN" altLang="zh-CN" sz="1300" kern="1200" dirty="0" smtClean="0">
                <a:solidFill>
                  <a:schemeClr val="tx1"/>
                </a:solidFill>
                <a:effectLst/>
                <a:latin typeface="+mn-lt"/>
                <a:ea typeface="+mn-ea"/>
                <a:cs typeface="+mn-cs"/>
              </a:rPr>
              <a:t>定向边界框的配合过程首先在</a:t>
            </a:r>
            <a:r>
              <a:rPr lang="en-US" altLang="zh-CN" sz="1300" kern="1200" dirty="0" smtClean="0">
                <a:solidFill>
                  <a:schemeClr val="tx1"/>
                </a:solidFill>
                <a:effectLst/>
                <a:latin typeface="+mn-lt"/>
                <a:ea typeface="+mn-ea"/>
                <a:cs typeface="+mn-cs"/>
              </a:rPr>
              <a:t>[-</a:t>
            </a:r>
            <a:r>
              <a:rPr lang="zh-CN" altLang="zh-CN" sz="1300" kern="1200" dirty="0" smtClean="0">
                <a:solidFill>
                  <a:schemeClr val="tx1"/>
                </a:solidFill>
                <a:effectLst/>
                <a:latin typeface="+mn-lt"/>
                <a:ea typeface="+mn-ea"/>
                <a:cs typeface="+mn-cs"/>
              </a:rPr>
              <a:t>π</a:t>
            </a:r>
            <a:r>
              <a:rPr lang="en-US" altLang="zh-CN" sz="1300" kern="1200" dirty="0" smtClean="0">
                <a:solidFill>
                  <a:schemeClr val="tx1"/>
                </a:solidFill>
                <a:effectLst/>
                <a:latin typeface="+mn-lt"/>
                <a:ea typeface="+mn-ea"/>
                <a:cs typeface="+mn-cs"/>
              </a:rPr>
              <a:t>/4</a:t>
            </a:r>
            <a:r>
              <a:rPr lang="zh-CN" altLang="zh-CN" sz="1300" kern="1200" dirty="0" smtClean="0">
                <a:solidFill>
                  <a:schemeClr val="tx1"/>
                </a:solidFill>
                <a:effectLst/>
                <a:latin typeface="+mn-lt"/>
                <a:ea typeface="+mn-ea"/>
                <a:cs typeface="+mn-cs"/>
              </a:rPr>
              <a:t>，π</a:t>
            </a:r>
            <a:r>
              <a:rPr lang="en-US" altLang="zh-CN" sz="1300" kern="1200" dirty="0" smtClean="0">
                <a:solidFill>
                  <a:schemeClr val="tx1"/>
                </a:solidFill>
                <a:effectLst/>
                <a:latin typeface="+mn-lt"/>
                <a:ea typeface="+mn-ea"/>
                <a:cs typeface="+mn-cs"/>
              </a:rPr>
              <a:t>/4] </a:t>
            </a:r>
            <a:r>
              <a:rPr lang="zh-CN" altLang="zh-CN" sz="1300" kern="1200" dirty="0" smtClean="0">
                <a:solidFill>
                  <a:schemeClr val="tx1"/>
                </a:solidFill>
                <a:effectLst/>
                <a:latin typeface="+mn-lt"/>
                <a:ea typeface="+mn-ea"/>
                <a:cs typeface="+mn-cs"/>
              </a:rPr>
              <a:t>区间执行边界框的角度扫描。</a:t>
            </a:r>
            <a:endParaRPr lang="en-US" altLang="zh-CN" sz="1300" kern="1200" dirty="0" smtClean="0">
              <a:solidFill>
                <a:schemeClr val="tx1"/>
              </a:solidFill>
              <a:effectLst/>
              <a:latin typeface="+mn-lt"/>
              <a:ea typeface="+mn-ea"/>
              <a:cs typeface="+mn-cs"/>
            </a:endParaRPr>
          </a:p>
          <a:p>
            <a:r>
              <a:rPr lang="zh-CN" altLang="zh-CN" sz="1300" kern="1200" dirty="0" smtClean="0">
                <a:solidFill>
                  <a:schemeClr val="tx1"/>
                </a:solidFill>
                <a:effectLst/>
                <a:latin typeface="+mn-lt"/>
                <a:ea typeface="+mn-ea"/>
                <a:cs typeface="+mn-cs"/>
              </a:rPr>
              <a:t>对于每一个我们投射模拟的</a:t>
            </a:r>
            <a:r>
              <a:rPr lang="en-US" altLang="zh-CN" sz="1300" kern="1200" dirty="0" smtClean="0">
                <a:solidFill>
                  <a:schemeClr val="tx1"/>
                </a:solidFill>
                <a:effectLst/>
                <a:latin typeface="+mn-lt"/>
                <a:ea typeface="+mn-ea"/>
                <a:cs typeface="+mn-cs"/>
              </a:rPr>
              <a:t>2D </a:t>
            </a:r>
            <a:r>
              <a:rPr lang="en-US" altLang="zh-CN" sz="1300" kern="1200" dirty="0" err="1" smtClean="0">
                <a:solidFill>
                  <a:schemeClr val="tx1"/>
                </a:solidFill>
                <a:effectLst/>
                <a:latin typeface="+mn-lt"/>
                <a:ea typeface="+mn-ea"/>
                <a:cs typeface="+mn-cs"/>
              </a:rPr>
              <a:t>Velodyne</a:t>
            </a:r>
            <a:r>
              <a:rPr lang="zh-CN" altLang="zh-CN" sz="1300" kern="1200" dirty="0" smtClean="0">
                <a:solidFill>
                  <a:schemeClr val="tx1"/>
                </a:solidFill>
                <a:effectLst/>
                <a:latin typeface="+mn-lt"/>
                <a:ea typeface="+mn-ea"/>
                <a:cs typeface="+mn-cs"/>
              </a:rPr>
              <a:t>射线来获得在盒子上几何等效的影响。 </a:t>
            </a:r>
            <a:endParaRPr lang="en-US" altLang="zh-CN" sz="1300" kern="1200" dirty="0" smtClean="0">
              <a:solidFill>
                <a:schemeClr val="tx1"/>
              </a:solidFill>
              <a:effectLst/>
              <a:latin typeface="+mn-lt"/>
              <a:ea typeface="+mn-ea"/>
              <a:cs typeface="+mn-cs"/>
            </a:endParaRPr>
          </a:p>
          <a:p>
            <a:r>
              <a:rPr lang="zh-CN" altLang="zh-CN" sz="1300" kern="1200" dirty="0" smtClean="0">
                <a:solidFill>
                  <a:schemeClr val="tx1"/>
                </a:solidFill>
                <a:effectLst/>
                <a:latin typeface="+mn-lt"/>
                <a:ea typeface="+mn-ea"/>
                <a:cs typeface="+mn-cs"/>
              </a:rPr>
              <a:t>然后选择最佳的二维匹配框作为实际车辆检测点与模拟的最小均方距离之一。 最后提取跟踪器车辆观测向量的有用特征</a:t>
            </a:r>
            <a:r>
              <a:rPr lang="zh-CN" altLang="en-US" sz="13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pPr/>
              <a:t>30</a:t>
            </a:fld>
            <a:endParaRPr lang="zh-CN" altLang="en-US" dirty="0">
              <a:solidFill>
                <a:prstClr val="black"/>
              </a:solidFill>
            </a:endParaRPr>
          </a:p>
        </p:txBody>
      </p:sp>
    </p:spTree>
    <p:extLst>
      <p:ext uri="{BB962C8B-B14F-4D97-AF65-F5344CB8AC3E}">
        <p14:creationId xmlns:p14="http://schemas.microsoft.com/office/powerpoint/2010/main" val="971814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2573053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300" kern="1200" dirty="0" smtClean="0">
                <a:solidFill>
                  <a:schemeClr val="tx1"/>
                </a:solidFill>
                <a:effectLst/>
                <a:latin typeface="+mn-lt"/>
                <a:ea typeface="+mn-ea"/>
                <a:cs typeface="+mn-cs"/>
              </a:rPr>
              <a:t>在完成了目标的语义分割之后</a:t>
            </a:r>
            <a:endParaRPr lang="zh-CN" altLang="zh-CN" sz="13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31</a:t>
            </a:fld>
            <a:endParaRPr lang="zh-CN" altLang="en-US"/>
          </a:p>
        </p:txBody>
      </p:sp>
    </p:spTree>
    <p:extLst>
      <p:ext uri="{BB962C8B-B14F-4D97-AF65-F5344CB8AC3E}">
        <p14:creationId xmlns:p14="http://schemas.microsoft.com/office/powerpoint/2010/main" val="10788969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effectLst/>
              </a:rPr>
              <a:t>Q</a:t>
            </a:r>
            <a:r>
              <a:rPr lang="zh-CN" altLang="en-US" dirty="0" smtClean="0">
                <a:effectLst/>
              </a:rPr>
              <a:t>：它是状态转移矩阵与实际过程之间的误差。</a:t>
            </a:r>
            <a:r>
              <a:rPr lang="en-US" altLang="zh-CN" dirty="0" smtClean="0">
                <a:effectLst/>
              </a:rPr>
              <a:t>R</a:t>
            </a:r>
            <a:r>
              <a:rPr lang="zh-CN" altLang="en-US" dirty="0" smtClean="0">
                <a:effectLst/>
              </a:rPr>
              <a:t>：它是一个数值，这是和仪器相关的一个特性</a:t>
            </a:r>
            <a:endParaRPr lang="zh-CN" altLang="zh-CN" sz="13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32</a:t>
            </a:fld>
            <a:endParaRPr lang="zh-CN" altLang="en-US"/>
          </a:p>
        </p:txBody>
      </p:sp>
    </p:spTree>
    <p:extLst>
      <p:ext uri="{BB962C8B-B14F-4D97-AF65-F5344CB8AC3E}">
        <p14:creationId xmlns:p14="http://schemas.microsoft.com/office/powerpoint/2010/main" val="38484475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3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33</a:t>
            </a:fld>
            <a:endParaRPr lang="zh-CN" altLang="en-US"/>
          </a:p>
        </p:txBody>
      </p:sp>
    </p:spTree>
    <p:extLst>
      <p:ext uri="{BB962C8B-B14F-4D97-AF65-F5344CB8AC3E}">
        <p14:creationId xmlns:p14="http://schemas.microsoft.com/office/powerpoint/2010/main" val="3159179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sz="1300" kern="1200" dirty="0" smtClean="0">
                <a:solidFill>
                  <a:schemeClr val="tx1"/>
                </a:solidFill>
                <a:effectLst/>
                <a:latin typeface="+mn-lt"/>
                <a:ea typeface="+mn-ea"/>
                <a:cs typeface="+mn-cs"/>
              </a:rPr>
              <a:t>假设你只有一个传感器，但是你还有一个数学模型。把模型算出来的值，和传感器测出的值，（就像两个传感器那样），取加权平均。</a:t>
            </a:r>
            <a:endParaRPr lang="en-US" altLang="zh-CN" dirty="0" smtClean="0">
              <a:effectLst/>
            </a:endParaRPr>
          </a:p>
          <a:p>
            <a:r>
              <a:rPr lang="zh-CN" altLang="en-US" dirty="0" smtClean="0">
                <a:effectLst/>
              </a:rPr>
              <a:t>模型其实只是一个步长的，也就是说，知道</a:t>
            </a:r>
            <a:r>
              <a:rPr lang="en-US" altLang="zh-CN" dirty="0" smtClean="0">
                <a:effectLst/>
              </a:rPr>
              <a:t>x(k)</a:t>
            </a:r>
            <a:r>
              <a:rPr lang="zh-CN" altLang="en-US" dirty="0" smtClean="0">
                <a:effectLst/>
              </a:rPr>
              <a:t>，我可以求</a:t>
            </a:r>
            <a:r>
              <a:rPr lang="en-US" altLang="zh-CN" dirty="0" smtClean="0">
                <a:effectLst/>
              </a:rPr>
              <a:t>x(k+1)</a:t>
            </a:r>
            <a:r>
              <a:rPr lang="zh-CN" altLang="en-US" dirty="0" smtClean="0">
                <a:effectLst/>
              </a:rPr>
              <a:t>。于是，产生迭代。</a:t>
            </a:r>
            <a:endParaRPr lang="en-US" altLang="zh-CN" dirty="0" smtClean="0">
              <a:effectLst/>
            </a:endParaRPr>
          </a:p>
          <a:p>
            <a:r>
              <a:rPr lang="en-US" altLang="zh-CN" sz="1300" kern="1200" dirty="0" err="1" smtClean="0">
                <a:solidFill>
                  <a:schemeClr val="tx1"/>
                </a:solidFill>
                <a:effectLst/>
                <a:latin typeface="+mn-lt"/>
                <a:ea typeface="+mn-ea"/>
                <a:cs typeface="+mn-cs"/>
              </a:rPr>
              <a:t>x^k</a:t>
            </a:r>
            <a:r>
              <a:rPr lang="en-US" altLang="zh-CN" sz="1300" kern="1200" dirty="0" smtClean="0">
                <a:solidFill>
                  <a:schemeClr val="tx1"/>
                </a:solidFill>
                <a:effectLst/>
                <a:latin typeface="+mn-lt"/>
                <a:ea typeface="+mn-ea"/>
                <a:cs typeface="+mn-cs"/>
              </a:rPr>
              <a:t>¯</a:t>
            </a:r>
            <a:r>
              <a:rPr lang="zh-CN" altLang="en-US" dirty="0" smtClean="0">
                <a:effectLst/>
              </a:rPr>
              <a:t>：表示</a:t>
            </a:r>
            <a:r>
              <a:rPr lang="en-US" altLang="zh-CN" sz="1300" kern="1200" dirty="0" smtClean="0">
                <a:solidFill>
                  <a:schemeClr val="tx1"/>
                </a:solidFill>
                <a:effectLst/>
                <a:latin typeface="+mn-lt"/>
                <a:ea typeface="+mn-ea"/>
                <a:cs typeface="+mn-cs"/>
              </a:rPr>
              <a:t>k</a:t>
            </a:r>
            <a:r>
              <a:rPr lang="zh-CN" altLang="en-US" sz="1300" kern="1200" dirty="0" smtClean="0">
                <a:solidFill>
                  <a:schemeClr val="tx1"/>
                </a:solidFill>
                <a:effectLst/>
                <a:latin typeface="+mn-lt"/>
                <a:ea typeface="+mn-ea"/>
                <a:cs typeface="+mn-cs"/>
              </a:rPr>
              <a:t>时刻先验状态估计值，这是算法根据前次迭代结果。。</a:t>
            </a:r>
            <a:r>
              <a:rPr lang="en-US" altLang="zh-CN" dirty="0" err="1" smtClean="0">
                <a:effectLst/>
              </a:rPr>
              <a:t>x^k</a:t>
            </a:r>
            <a:r>
              <a:rPr lang="zh-CN" altLang="en-US" dirty="0" smtClean="0">
                <a:effectLst/>
              </a:rPr>
              <a:t>、</a:t>
            </a:r>
            <a:r>
              <a:rPr lang="en-US" altLang="zh-CN" sz="1300" kern="1200" dirty="0" err="1" smtClean="0">
                <a:solidFill>
                  <a:schemeClr val="tx1"/>
                </a:solidFill>
                <a:effectLst/>
                <a:latin typeface="+mn-lt"/>
                <a:ea typeface="+mn-ea"/>
                <a:cs typeface="+mn-cs"/>
              </a:rPr>
              <a:t>x^k</a:t>
            </a:r>
            <a:r>
              <a:rPr lang="zh-CN" altLang="en-US" dirty="0" smtClean="0">
                <a:effectLst/>
              </a:rPr>
              <a:t>−</a:t>
            </a:r>
            <a:r>
              <a:rPr lang="en-US" altLang="zh-CN" sz="1300" kern="1200" dirty="0" smtClean="0">
                <a:solidFill>
                  <a:schemeClr val="tx1"/>
                </a:solidFill>
                <a:effectLst/>
                <a:latin typeface="+mn-lt"/>
                <a:ea typeface="+mn-ea"/>
                <a:cs typeface="+mn-cs"/>
              </a:rPr>
              <a:t>1</a:t>
            </a:r>
            <a:r>
              <a:rPr lang="zh-CN" altLang="en-US" dirty="0" smtClean="0">
                <a:effectLst/>
              </a:rPr>
              <a:t>：分别表示</a:t>
            </a:r>
            <a:r>
              <a:rPr lang="en-US" altLang="zh-CN" dirty="0" smtClean="0">
                <a:effectLst/>
              </a:rPr>
              <a:t>k</a:t>
            </a:r>
            <a:r>
              <a:rPr lang="zh-CN" altLang="en-US" dirty="0" smtClean="0">
                <a:effectLst/>
              </a:rPr>
              <a:t>时刻、</a:t>
            </a:r>
            <a:r>
              <a:rPr lang="en-US" altLang="zh-CN" dirty="0" smtClean="0">
                <a:effectLst/>
              </a:rPr>
              <a:t>k-1</a:t>
            </a:r>
            <a:r>
              <a:rPr lang="zh-CN" altLang="en-US" dirty="0" smtClean="0">
                <a:effectLst/>
              </a:rPr>
              <a:t>时刻后验状态估计值，也就是要输出的该时刻最优估计值，这个值是卡尔曼滤波的结果。</a:t>
            </a:r>
            <a:r>
              <a:rPr lang="en-US" altLang="zh-CN" dirty="0" smtClean="0">
                <a:effectLst/>
              </a:rPr>
              <a:t>K</a:t>
            </a:r>
            <a:r>
              <a:rPr lang="zh-CN" altLang="en-US" dirty="0" smtClean="0">
                <a:effectLst/>
              </a:rPr>
              <a:t>是卡尔曼增益，预测的和你实际测量值之间的差距。利用</a:t>
            </a:r>
            <a:r>
              <a:rPr lang="zh-CN" altLang="en-US" sz="1300" kern="1200" dirty="0" smtClean="0">
                <a:solidFill>
                  <a:schemeClr val="tx1"/>
                </a:solidFill>
                <a:effectLst/>
                <a:latin typeface="+mn-lt"/>
                <a:ea typeface="+mn-ea"/>
                <a:cs typeface="+mn-cs"/>
              </a:rPr>
              <a:t>最小均方差求解，</a:t>
            </a:r>
            <a:r>
              <a:rPr lang="zh-CN" altLang="en-US" dirty="0" smtClean="0">
                <a:effectLst/>
              </a:rPr>
              <a:t>均方差对</a:t>
            </a:r>
            <a:r>
              <a:rPr lang="zh-CN" altLang="en-US" u="sng" dirty="0" smtClean="0">
                <a:effectLst/>
              </a:rPr>
              <a:t>未知量</a:t>
            </a:r>
            <a:r>
              <a:rPr lang="en-US" altLang="zh-CN" u="sng" dirty="0" smtClean="0">
                <a:effectLst/>
              </a:rPr>
              <a:t>K</a:t>
            </a:r>
            <a:r>
              <a:rPr lang="zh-CN" altLang="en-US" u="sng" dirty="0" smtClean="0">
                <a:effectLst/>
              </a:rPr>
              <a:t>求导</a:t>
            </a:r>
            <a:r>
              <a:rPr lang="en-US" altLang="zh-CN" u="sng" dirty="0" smtClean="0">
                <a:effectLst/>
              </a:rPr>
              <a:t>,</a:t>
            </a:r>
            <a:r>
              <a:rPr lang="zh-CN" altLang="en-US" u="sng" dirty="0" smtClean="0">
                <a:effectLst/>
              </a:rPr>
              <a:t>令导函数等于</a:t>
            </a:r>
            <a:r>
              <a:rPr lang="en-US" altLang="zh-CN" u="sng" dirty="0" smtClean="0">
                <a:effectLst/>
              </a:rPr>
              <a:t>0</a:t>
            </a:r>
            <a:r>
              <a:rPr lang="zh-CN" altLang="en-US" sz="1300" kern="1200" dirty="0" smtClean="0">
                <a:solidFill>
                  <a:schemeClr val="tx1"/>
                </a:solidFill>
                <a:effectLst/>
                <a:latin typeface="+mn-lt"/>
                <a:ea typeface="+mn-ea"/>
                <a:cs typeface="+mn-cs"/>
              </a:rPr>
              <a:t>，就能确定卡尔曼增益</a:t>
            </a:r>
            <a:r>
              <a:rPr lang="en-US" altLang="zh-CN" sz="1300" kern="1200" dirty="0" smtClean="0">
                <a:solidFill>
                  <a:schemeClr val="tx1"/>
                </a:solidFill>
                <a:effectLst/>
                <a:latin typeface="+mn-lt"/>
                <a:ea typeface="+mn-ea"/>
                <a:cs typeface="+mn-cs"/>
              </a:rPr>
              <a:t>K</a:t>
            </a:r>
            <a:r>
              <a:rPr lang="zh-CN" altLang="en-US" sz="1300" kern="1200" dirty="0" smtClean="0">
                <a:solidFill>
                  <a:schemeClr val="tx1"/>
                </a:solidFill>
                <a:effectLst/>
                <a:latin typeface="+mn-lt"/>
                <a:ea typeface="+mn-ea"/>
                <a:cs typeface="+mn-cs"/>
              </a:rPr>
              <a:t>的值，完成模型的最小均方差估计，从而使</a:t>
            </a:r>
            <a:r>
              <a:rPr lang="zh-CN" altLang="en-US" dirty="0" smtClean="0">
                <a:effectLst/>
              </a:rPr>
              <a:t>后验估计的误差很小，更加逼近状态的真值。</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3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34</a:t>
            </a:fld>
            <a:endParaRPr lang="zh-CN" altLang="en-US"/>
          </a:p>
        </p:txBody>
      </p:sp>
    </p:spTree>
    <p:extLst>
      <p:ext uri="{BB962C8B-B14F-4D97-AF65-F5344CB8AC3E}">
        <p14:creationId xmlns:p14="http://schemas.microsoft.com/office/powerpoint/2010/main" val="14506801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300" kern="1200" dirty="0" smtClean="0">
                <a:solidFill>
                  <a:schemeClr val="tx1"/>
                </a:solidFill>
                <a:effectLst/>
                <a:latin typeface="+mn-lt"/>
                <a:ea typeface="+mn-ea"/>
                <a:cs typeface="+mn-cs"/>
              </a:rPr>
              <a:t>我们建立了多个运动的假设：即一个沿着主横轴移动，另一个横过它。最初，我们为所有的假设赋予均匀的权重</a:t>
            </a:r>
            <a:r>
              <a:rPr lang="en-US" altLang="zh-CN" sz="1300" kern="1200" dirty="0" err="1" smtClean="0">
                <a:solidFill>
                  <a:schemeClr val="tx1"/>
                </a:solidFill>
                <a:effectLst/>
                <a:latin typeface="+mn-lt"/>
                <a:ea typeface="+mn-ea"/>
                <a:cs typeface="+mn-cs"/>
              </a:rPr>
              <a:t>wi</a:t>
            </a:r>
            <a:r>
              <a:rPr lang="en-US" altLang="zh-CN" sz="1300" kern="1200" dirty="0" smtClean="0">
                <a:solidFill>
                  <a:schemeClr val="tx1"/>
                </a:solidFill>
                <a:effectLst/>
                <a:latin typeface="+mn-lt"/>
                <a:ea typeface="+mn-ea"/>
                <a:cs typeface="+mn-cs"/>
              </a:rPr>
              <a:t> = 1 / N</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300" kern="1200" dirty="0" smtClean="0">
                <a:solidFill>
                  <a:schemeClr val="tx1"/>
                </a:solidFill>
                <a:effectLst/>
                <a:latin typeface="+mn-lt"/>
                <a:ea typeface="+mn-ea"/>
                <a:cs typeface="+mn-cs"/>
              </a:rPr>
              <a:t>每个</a:t>
            </a:r>
            <a:r>
              <a:rPr lang="en-US" altLang="zh-CN" sz="1300" kern="1200" dirty="0" smtClean="0">
                <a:solidFill>
                  <a:schemeClr val="tx1"/>
                </a:solidFill>
                <a:effectLst/>
                <a:latin typeface="+mn-lt"/>
                <a:ea typeface="+mn-ea"/>
                <a:cs typeface="+mn-cs"/>
              </a:rPr>
              <a:t>EKF</a:t>
            </a:r>
            <a:r>
              <a:rPr lang="zh-CN" altLang="zh-CN" sz="1300" kern="1200" dirty="0" smtClean="0">
                <a:solidFill>
                  <a:schemeClr val="tx1"/>
                </a:solidFill>
                <a:effectLst/>
                <a:latin typeface="+mn-lt"/>
                <a:ea typeface="+mn-ea"/>
                <a:cs typeface="+mn-cs"/>
              </a:rPr>
              <a:t>估计</a:t>
            </a:r>
            <a:r>
              <a:rPr lang="en-US" altLang="zh-CN" sz="1300" kern="1200" dirty="0" smtClean="0">
                <a:solidFill>
                  <a:schemeClr val="tx1"/>
                </a:solidFill>
                <a:effectLst/>
                <a:latin typeface="+mn-lt"/>
                <a:ea typeface="+mn-ea"/>
                <a:cs typeface="+mn-cs"/>
              </a:rPr>
              <a:t>xi</a:t>
            </a:r>
            <a:r>
              <a:rPr lang="zh-CN" altLang="zh-CN" sz="1300" kern="1200" dirty="0" smtClean="0">
                <a:solidFill>
                  <a:schemeClr val="tx1"/>
                </a:solidFill>
                <a:effectLst/>
                <a:latin typeface="+mn-lt"/>
                <a:ea typeface="+mn-ea"/>
                <a:cs typeface="+mn-cs"/>
              </a:rPr>
              <a:t>根据运动模型正常演变。</a:t>
            </a:r>
            <a:endParaRPr lang="en-US" altLang="zh-CN" sz="13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3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35</a:t>
            </a:fld>
            <a:endParaRPr lang="zh-CN" altLang="en-US"/>
          </a:p>
        </p:txBody>
      </p:sp>
    </p:spTree>
    <p:extLst>
      <p:ext uri="{BB962C8B-B14F-4D97-AF65-F5344CB8AC3E}">
        <p14:creationId xmlns:p14="http://schemas.microsoft.com/office/powerpoint/2010/main" val="32081605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300" kern="1200" dirty="0" err="1" smtClean="0">
                <a:solidFill>
                  <a:schemeClr val="tx1"/>
                </a:solidFill>
                <a:effectLst/>
                <a:latin typeface="+mn-lt"/>
                <a:ea typeface="+mn-ea"/>
                <a:cs typeface="+mn-cs"/>
              </a:rPr>
              <a:t>zi</a:t>
            </a:r>
            <a:r>
              <a:rPr lang="en-US" altLang="zh-CN" sz="1300" kern="1200" dirty="0" smtClean="0">
                <a:solidFill>
                  <a:schemeClr val="tx1"/>
                </a:solidFill>
                <a:effectLst/>
                <a:latin typeface="+mn-lt"/>
                <a:ea typeface="+mn-ea"/>
                <a:cs typeface="+mn-cs"/>
              </a:rPr>
              <a:t> = y-h</a:t>
            </a:r>
            <a:r>
              <a:rPr lang="zh-CN" altLang="zh-CN" sz="1300" kern="1200" dirty="0" smtClean="0">
                <a:solidFill>
                  <a:schemeClr val="tx1"/>
                </a:solidFill>
                <a:effectLst/>
                <a:latin typeface="+mn-lt"/>
                <a:ea typeface="+mn-ea"/>
                <a:cs typeface="+mn-cs"/>
              </a:rPr>
              <a:t>（</a:t>
            </a:r>
            <a:r>
              <a:rPr lang="en-US" altLang="zh-CN" sz="1300" kern="1200" dirty="0" smtClean="0">
                <a:solidFill>
                  <a:schemeClr val="tx1"/>
                </a:solidFill>
                <a:effectLst/>
                <a:latin typeface="+mn-lt"/>
                <a:ea typeface="+mn-ea"/>
                <a:cs typeface="+mn-cs"/>
              </a:rPr>
              <a:t>xi</a:t>
            </a:r>
            <a:r>
              <a:rPr lang="zh-CN" altLang="zh-CN" sz="1300" kern="1200" dirty="0" smtClean="0">
                <a:solidFill>
                  <a:schemeClr val="tx1"/>
                </a:solidFill>
                <a:effectLst/>
                <a:latin typeface="+mn-lt"/>
                <a:ea typeface="+mn-ea"/>
                <a:cs typeface="+mn-cs"/>
              </a:rPr>
              <a:t>）是当前测量的更新，并且</a:t>
            </a:r>
            <a:r>
              <a:rPr lang="en-US" altLang="zh-CN" sz="1300" kern="1200" dirty="0" err="1" smtClean="0">
                <a:solidFill>
                  <a:schemeClr val="tx1"/>
                </a:solidFill>
                <a:effectLst/>
                <a:latin typeface="+mn-lt"/>
                <a:ea typeface="+mn-ea"/>
                <a:cs typeface="+mn-cs"/>
              </a:rPr>
              <a:t>Zi</a:t>
            </a:r>
            <a:r>
              <a:rPr lang="zh-CN" altLang="zh-CN" sz="1300" kern="1200" dirty="0" smtClean="0">
                <a:solidFill>
                  <a:schemeClr val="tx1"/>
                </a:solidFill>
                <a:effectLst/>
                <a:latin typeface="+mn-lt"/>
                <a:ea typeface="+mn-ea"/>
                <a:cs typeface="+mn-cs"/>
              </a:rPr>
              <a:t>是其协方差矩阵。当权重下降到阈值τ以下时，其假设被丢弃。 初始检测后的一些观察结果，每个滤波器只剩下一个假设。</a:t>
            </a:r>
            <a:r>
              <a:rPr lang="zh-CN" altLang="zh-CN" dirty="0" smtClean="0"/>
              <a:t>平凡地更新（</a:t>
            </a:r>
            <a:r>
              <a:rPr lang="en-US" altLang="zh-CN" dirty="0" smtClean="0"/>
              <a:t>x</a:t>
            </a:r>
            <a:r>
              <a:rPr lang="zh-CN" altLang="zh-CN" dirty="0" smtClean="0"/>
              <a:t>，</a:t>
            </a:r>
            <a:r>
              <a:rPr lang="en-US" altLang="zh-CN" dirty="0" smtClean="0"/>
              <a:t>y</a:t>
            </a:r>
            <a:r>
              <a:rPr lang="zh-CN" altLang="zh-CN" dirty="0" smtClean="0"/>
              <a:t>）状态到新的可见角落，保持所有其他状态不变。</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3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36</a:t>
            </a:fld>
            <a:endParaRPr lang="zh-CN" altLang="en-US"/>
          </a:p>
        </p:txBody>
      </p:sp>
    </p:spTree>
    <p:extLst>
      <p:ext uri="{BB962C8B-B14F-4D97-AF65-F5344CB8AC3E}">
        <p14:creationId xmlns:p14="http://schemas.microsoft.com/office/powerpoint/2010/main" val="24884518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37</a:t>
            </a:fld>
            <a:endParaRPr lang="zh-CN" altLang="en-US"/>
          </a:p>
        </p:txBody>
      </p:sp>
    </p:spTree>
    <p:extLst>
      <p:ext uri="{BB962C8B-B14F-4D97-AF65-F5344CB8AC3E}">
        <p14:creationId xmlns:p14="http://schemas.microsoft.com/office/powerpoint/2010/main" val="1642794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300" kern="1200" dirty="0" smtClean="0">
                <a:solidFill>
                  <a:schemeClr val="tx1"/>
                </a:solidFill>
                <a:effectLst/>
                <a:latin typeface="+mn-lt"/>
                <a:ea typeface="+mn-ea"/>
                <a:cs typeface="+mn-cs"/>
              </a:rPr>
              <a:t>所有图像均来自</a:t>
            </a:r>
            <a:r>
              <a:rPr lang="en-US" altLang="zh-CN" sz="1300" kern="1200" dirty="0" err="1" smtClean="0">
                <a:solidFill>
                  <a:schemeClr val="tx1"/>
                </a:solidFill>
                <a:effectLst/>
                <a:latin typeface="+mn-lt"/>
                <a:ea typeface="+mn-ea"/>
                <a:cs typeface="+mn-cs"/>
              </a:rPr>
              <a:t>Kitti</a:t>
            </a:r>
            <a:r>
              <a:rPr lang="en-US" altLang="zh-CN" sz="1300" kern="1200" dirty="0" smtClean="0">
                <a:solidFill>
                  <a:schemeClr val="tx1"/>
                </a:solidFill>
                <a:effectLst/>
                <a:latin typeface="+mn-lt"/>
                <a:ea typeface="+mn-ea"/>
                <a:cs typeface="+mn-cs"/>
              </a:rPr>
              <a:t> Tracking</a:t>
            </a:r>
            <a:r>
              <a:rPr lang="zh-CN" altLang="zh-CN" sz="1300" kern="1200" dirty="0" smtClean="0">
                <a:solidFill>
                  <a:schemeClr val="tx1"/>
                </a:solidFill>
                <a:effectLst/>
                <a:latin typeface="+mn-lt"/>
                <a:ea typeface="+mn-ea"/>
                <a:cs typeface="+mn-cs"/>
              </a:rPr>
              <a:t>基准测试集，因此我们的</a:t>
            </a:r>
            <a:r>
              <a:rPr lang="en-US" altLang="zh-CN" sz="1300" kern="1200" dirty="0" smtClean="0">
                <a:solidFill>
                  <a:schemeClr val="tx1"/>
                </a:solidFill>
                <a:effectLst/>
                <a:latin typeface="+mn-lt"/>
                <a:ea typeface="+mn-ea"/>
                <a:cs typeface="+mn-cs"/>
              </a:rPr>
              <a:t>Deep Lidar</a:t>
            </a:r>
            <a:r>
              <a:rPr lang="zh-CN" altLang="zh-CN" sz="1300" kern="1200" dirty="0" smtClean="0">
                <a:solidFill>
                  <a:schemeClr val="tx1"/>
                </a:solidFill>
                <a:effectLst/>
                <a:latin typeface="+mn-lt"/>
                <a:ea typeface="+mn-ea"/>
                <a:cs typeface="+mn-cs"/>
              </a:rPr>
              <a:t>探测器之前没有任何图像。 在列中，图像显示原始输入点云，深度检测器输出，最终跟踪车辆和提交给评估的</a:t>
            </a:r>
            <a:r>
              <a:rPr lang="en-US" altLang="zh-CN" sz="1300" kern="1200" dirty="0" smtClean="0">
                <a:solidFill>
                  <a:schemeClr val="tx1"/>
                </a:solidFill>
                <a:effectLst/>
                <a:latin typeface="+mn-lt"/>
                <a:ea typeface="+mn-ea"/>
                <a:cs typeface="+mn-cs"/>
              </a:rPr>
              <a:t>RGB</a:t>
            </a:r>
            <a:r>
              <a:rPr lang="zh-CN" altLang="zh-CN" sz="1300" kern="1200" dirty="0" smtClean="0">
                <a:solidFill>
                  <a:schemeClr val="tx1"/>
                </a:solidFill>
                <a:effectLst/>
                <a:latin typeface="+mn-lt"/>
                <a:ea typeface="+mn-ea"/>
                <a:cs typeface="+mn-cs"/>
              </a:rPr>
              <a:t>投影边界框。 请注意，尽管激光雷达提供的信息稀少，但我们的系统能够在复杂的城市环境中检测（红色点）和跟踪（绿色方块）车辆，即使它们部分被遮挡（最下面一行）也是如此</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38</a:t>
            </a:fld>
            <a:endParaRPr lang="zh-CN" altLang="en-US"/>
          </a:p>
        </p:txBody>
      </p:sp>
    </p:spTree>
    <p:extLst>
      <p:ext uri="{BB962C8B-B14F-4D97-AF65-F5344CB8AC3E}">
        <p14:creationId xmlns:p14="http://schemas.microsoft.com/office/powerpoint/2010/main" val="28766017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39</a:t>
            </a:fld>
            <a:endParaRPr lang="zh-CN" altLang="en-US"/>
          </a:p>
        </p:txBody>
      </p:sp>
    </p:spTree>
    <p:extLst>
      <p:ext uri="{BB962C8B-B14F-4D97-AF65-F5344CB8AC3E}">
        <p14:creationId xmlns:p14="http://schemas.microsoft.com/office/powerpoint/2010/main" val="100177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1869199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zh-CN" sz="1300" kern="1200" dirty="0" smtClean="0">
                <a:solidFill>
                  <a:schemeClr val="tx1"/>
                </a:solidFill>
                <a:effectLst/>
                <a:latin typeface="+mn-lt"/>
                <a:ea typeface="+mn-ea"/>
                <a:cs typeface="+mn-cs"/>
              </a:rPr>
              <a:t>全卷积网络（</a:t>
            </a:r>
            <a:r>
              <a:rPr lang="en-US" altLang="zh-CN" sz="1300" kern="1200" dirty="0" smtClean="0">
                <a:solidFill>
                  <a:schemeClr val="tx1"/>
                </a:solidFill>
                <a:effectLst/>
                <a:latin typeface="+mn-lt"/>
                <a:ea typeface="+mn-ea"/>
                <a:cs typeface="+mn-cs"/>
              </a:rPr>
              <a:t>FCN</a:t>
            </a:r>
            <a:r>
              <a:rPr lang="zh-CN" altLang="zh-CN" sz="1300" kern="1200" dirty="0" smtClean="0">
                <a:solidFill>
                  <a:schemeClr val="tx1"/>
                </a:solidFill>
                <a:effectLst/>
                <a:latin typeface="+mn-lt"/>
                <a:ea typeface="+mn-ea"/>
                <a:cs typeface="+mn-cs"/>
              </a:rPr>
              <a:t>）训练来检测特征范围内的车辆和三维点云的反射。</a:t>
            </a:r>
            <a:r>
              <a:rPr lang="en-US" altLang="zh-CN" sz="1300" kern="1200" dirty="0" smtClean="0">
                <a:solidFill>
                  <a:schemeClr val="tx1"/>
                </a:solidFill>
                <a:effectLst/>
                <a:latin typeface="+mn-lt"/>
                <a:ea typeface="+mn-ea"/>
                <a:cs typeface="+mn-cs"/>
              </a:rPr>
              <a:t>FCN</a:t>
            </a:r>
            <a:r>
              <a:rPr lang="zh-CN" altLang="zh-CN" sz="1300" kern="1200" dirty="0" smtClean="0">
                <a:solidFill>
                  <a:schemeClr val="tx1"/>
                </a:solidFill>
                <a:effectLst/>
                <a:latin typeface="+mn-lt"/>
                <a:ea typeface="+mn-ea"/>
                <a:cs typeface="+mn-cs"/>
              </a:rPr>
              <a:t>通过对每个</a:t>
            </a:r>
            <a:r>
              <a:rPr lang="en-US" altLang="zh-CN" sz="1300" kern="1200" dirty="0" smtClean="0">
                <a:solidFill>
                  <a:schemeClr val="tx1"/>
                </a:solidFill>
                <a:effectLst/>
                <a:latin typeface="+mn-lt"/>
                <a:ea typeface="+mn-ea"/>
                <a:cs typeface="+mn-cs"/>
              </a:rPr>
              <a:t>3D</a:t>
            </a:r>
            <a:r>
              <a:rPr lang="zh-CN" altLang="zh-CN" sz="1300" kern="1200" dirty="0" smtClean="0">
                <a:solidFill>
                  <a:schemeClr val="tx1"/>
                </a:solidFill>
                <a:effectLst/>
                <a:latin typeface="+mn-lt"/>
                <a:ea typeface="+mn-ea"/>
                <a:cs typeface="+mn-cs"/>
              </a:rPr>
              <a:t>点是否属于车辆进行逐点分类来完成这项任务。。然后对正样本进行聚类并获得</a:t>
            </a:r>
            <a:r>
              <a:rPr lang="en-US" altLang="zh-CN" sz="1300" kern="1200" dirty="0" smtClean="0">
                <a:solidFill>
                  <a:schemeClr val="tx1"/>
                </a:solidFill>
                <a:effectLst/>
                <a:latin typeface="+mn-lt"/>
                <a:ea typeface="+mn-ea"/>
                <a:cs typeface="+mn-cs"/>
              </a:rPr>
              <a:t>2D</a:t>
            </a:r>
            <a:r>
              <a:rPr lang="zh-CN" altLang="zh-CN" sz="1300" kern="1200" dirty="0" smtClean="0">
                <a:solidFill>
                  <a:schemeClr val="tx1"/>
                </a:solidFill>
                <a:effectLst/>
                <a:latin typeface="+mn-lt"/>
                <a:ea typeface="+mn-ea"/>
                <a:cs typeface="+mn-cs"/>
              </a:rPr>
              <a:t>车辆姿态</a:t>
            </a:r>
            <a:r>
              <a:rPr lang="zh-CN" altLang="en-US" sz="1300" kern="1200" dirty="0" smtClean="0">
                <a:solidFill>
                  <a:schemeClr val="tx1"/>
                </a:solidFill>
                <a:effectLst/>
                <a:latin typeface="+mn-lt"/>
                <a:ea typeface="+mn-ea"/>
                <a:cs typeface="+mn-cs"/>
              </a:rPr>
              <a:t>，</a:t>
            </a:r>
            <a:r>
              <a:rPr lang="zh-CN" altLang="zh-CN" sz="1300" kern="1200" dirty="0" smtClean="0">
                <a:solidFill>
                  <a:schemeClr val="tx1"/>
                </a:solidFill>
                <a:effectLst/>
                <a:latin typeface="+mn-lt"/>
                <a:ea typeface="+mn-ea"/>
                <a:cs typeface="+mn-cs"/>
              </a:rPr>
              <a:t>这是通过在将簇投影到地平面之后选择最佳的配合边界框（</a:t>
            </a:r>
            <a:r>
              <a:rPr lang="en-US" altLang="zh-CN" sz="1300" kern="1200" dirty="0" smtClean="0">
                <a:solidFill>
                  <a:schemeClr val="tx1"/>
                </a:solidFill>
                <a:effectLst/>
                <a:latin typeface="+mn-lt"/>
                <a:ea typeface="+mn-ea"/>
                <a:cs typeface="+mn-cs"/>
              </a:rPr>
              <a:t>x</a:t>
            </a:r>
            <a:r>
              <a:rPr lang="zh-CN" altLang="zh-CN" sz="1300" kern="1200" dirty="0" smtClean="0">
                <a:solidFill>
                  <a:schemeClr val="tx1"/>
                </a:solidFill>
                <a:effectLst/>
                <a:latin typeface="+mn-lt"/>
                <a:ea typeface="+mn-ea"/>
                <a:cs typeface="+mn-cs"/>
              </a:rPr>
              <a:t>，</a:t>
            </a:r>
            <a:r>
              <a:rPr lang="en-US" altLang="zh-CN" sz="1300" kern="1200" dirty="0" smtClean="0">
                <a:solidFill>
                  <a:schemeClr val="tx1"/>
                </a:solidFill>
                <a:effectLst/>
                <a:latin typeface="+mn-lt"/>
                <a:ea typeface="+mn-ea"/>
                <a:cs typeface="+mn-cs"/>
              </a:rPr>
              <a:t>y</a:t>
            </a:r>
            <a:r>
              <a:rPr lang="zh-CN" altLang="zh-CN" sz="1300" kern="1200" dirty="0" smtClean="0">
                <a:solidFill>
                  <a:schemeClr val="tx1"/>
                </a:solidFill>
                <a:effectLst/>
                <a:latin typeface="+mn-lt"/>
                <a:ea typeface="+mn-ea"/>
                <a:cs typeface="+mn-cs"/>
              </a:rPr>
              <a:t>，θ）来执行的</a:t>
            </a:r>
            <a:r>
              <a:rPr lang="zh-CN" altLang="en-US" sz="1300" kern="1200" dirty="0" smtClean="0">
                <a:solidFill>
                  <a:schemeClr val="tx1"/>
                </a:solidFill>
                <a:effectLst/>
                <a:latin typeface="+mn-lt"/>
                <a:ea typeface="+mn-ea"/>
                <a:cs typeface="+mn-cs"/>
              </a:rPr>
              <a:t>。</a:t>
            </a:r>
            <a:r>
              <a:rPr lang="zh-CN" altLang="zh-CN" sz="1300" kern="1200" dirty="0" smtClean="0">
                <a:solidFill>
                  <a:schemeClr val="tx1"/>
                </a:solidFill>
                <a:effectLst/>
                <a:latin typeface="+mn-lt"/>
                <a:ea typeface="+mn-ea"/>
                <a:cs typeface="+mn-cs"/>
              </a:rPr>
              <a:t>这个</a:t>
            </a:r>
            <a:r>
              <a:rPr lang="en-US" altLang="zh-CN" sz="1300" kern="1200" dirty="0" smtClean="0">
                <a:solidFill>
                  <a:schemeClr val="tx1"/>
                </a:solidFill>
                <a:effectLst/>
                <a:latin typeface="+mn-lt"/>
                <a:ea typeface="+mn-ea"/>
                <a:cs typeface="+mn-cs"/>
              </a:rPr>
              <a:t>2D</a:t>
            </a:r>
            <a:r>
              <a:rPr lang="zh-CN" altLang="zh-CN" sz="1300" kern="1200" dirty="0" smtClean="0">
                <a:solidFill>
                  <a:schemeClr val="tx1"/>
                </a:solidFill>
                <a:effectLst/>
                <a:latin typeface="+mn-lt"/>
                <a:ea typeface="+mn-ea"/>
                <a:cs typeface="+mn-cs"/>
              </a:rPr>
              <a:t>信息最终被馈送到基于多假设扩展卡尔曼滤波器（</a:t>
            </a:r>
            <a:r>
              <a:rPr lang="en-US" altLang="zh-CN" sz="1300" kern="1200" dirty="0" smtClean="0">
                <a:solidFill>
                  <a:schemeClr val="tx1"/>
                </a:solidFill>
                <a:effectLst/>
                <a:latin typeface="+mn-lt"/>
                <a:ea typeface="+mn-ea"/>
                <a:cs typeface="+mn-cs"/>
              </a:rPr>
              <a:t>MH-EKF</a:t>
            </a:r>
            <a:r>
              <a:rPr lang="zh-CN" altLang="zh-CN" sz="1300" kern="1200" dirty="0" smtClean="0">
                <a:solidFill>
                  <a:schemeClr val="tx1"/>
                </a:solidFill>
                <a:effectLst/>
                <a:latin typeface="+mn-lt"/>
                <a:ea typeface="+mn-ea"/>
                <a:cs typeface="+mn-cs"/>
              </a:rPr>
              <a:t>）的跟踪器，</a:t>
            </a:r>
            <a:r>
              <a:rPr lang="zh-CN" altLang="en-US" sz="1300" kern="1200" dirty="0" smtClean="0">
                <a:solidFill>
                  <a:schemeClr val="tx1"/>
                </a:solidFill>
                <a:effectLst/>
                <a:latin typeface="+mn-lt"/>
                <a:ea typeface="+mn-ea"/>
                <a:cs typeface="+mn-cs"/>
              </a:rPr>
              <a:t>最后</a:t>
            </a:r>
            <a:r>
              <a:rPr lang="zh-CN" altLang="zh-CN" sz="1300" kern="1200" dirty="0" smtClean="0">
                <a:solidFill>
                  <a:schemeClr val="tx1"/>
                </a:solidFill>
                <a:effectLst/>
                <a:latin typeface="+mn-lt"/>
                <a:ea typeface="+mn-ea"/>
                <a:cs typeface="+mn-cs"/>
              </a:rPr>
              <a:t>随着提取的</a:t>
            </a:r>
            <a:r>
              <a:rPr lang="en-US" altLang="zh-CN" sz="1300" kern="1200" dirty="0" smtClean="0">
                <a:solidFill>
                  <a:schemeClr val="tx1"/>
                </a:solidFill>
                <a:effectLst/>
                <a:latin typeface="+mn-lt"/>
                <a:ea typeface="+mn-ea"/>
                <a:cs typeface="+mn-cs"/>
              </a:rPr>
              <a:t>3D</a:t>
            </a:r>
            <a:r>
              <a:rPr lang="zh-CN" altLang="zh-CN" sz="1300" kern="1200" dirty="0" smtClean="0">
                <a:solidFill>
                  <a:schemeClr val="tx1"/>
                </a:solidFill>
                <a:effectLst/>
                <a:latin typeface="+mn-lt"/>
                <a:ea typeface="+mn-ea"/>
                <a:cs typeface="+mn-cs"/>
              </a:rPr>
              <a:t>特征</a:t>
            </a:r>
            <a:r>
              <a:rPr lang="zh-CN" altLang="en-US" sz="1300" kern="1200" dirty="0" smtClean="0">
                <a:solidFill>
                  <a:schemeClr val="tx1"/>
                </a:solidFill>
                <a:effectLst/>
                <a:latin typeface="+mn-lt"/>
                <a:ea typeface="+mn-ea"/>
                <a:cs typeface="+mn-cs"/>
              </a:rPr>
              <a:t>，</a:t>
            </a:r>
            <a:r>
              <a:rPr lang="zh-CN" altLang="zh-CN" sz="1300" kern="1200" dirty="0" smtClean="0">
                <a:solidFill>
                  <a:schemeClr val="tx1"/>
                </a:solidFill>
                <a:effectLst/>
                <a:latin typeface="+mn-lt"/>
                <a:ea typeface="+mn-ea"/>
                <a:cs typeface="+mn-cs"/>
              </a:rPr>
              <a:t>提供</a:t>
            </a:r>
            <a:r>
              <a:rPr lang="en-US" altLang="zh-CN" sz="1300" kern="1200" dirty="0" smtClean="0">
                <a:solidFill>
                  <a:schemeClr val="tx1"/>
                </a:solidFill>
                <a:effectLst/>
                <a:latin typeface="+mn-lt"/>
                <a:ea typeface="+mn-ea"/>
                <a:cs typeface="+mn-cs"/>
              </a:rPr>
              <a:t>3D</a:t>
            </a:r>
            <a:r>
              <a:rPr lang="zh-CN" altLang="zh-CN" sz="1300" kern="1200" dirty="0" smtClean="0">
                <a:solidFill>
                  <a:schemeClr val="tx1"/>
                </a:solidFill>
                <a:effectLst/>
                <a:latin typeface="+mn-lt"/>
                <a:ea typeface="+mn-ea"/>
                <a:cs typeface="+mn-cs"/>
              </a:rPr>
              <a:t>跟踪上的最终结果。</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1470775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3396644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3226513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7390C9-E209-452A-AF2C-23D0DB5DF8D6}" type="slidenum">
              <a:rPr lang="zh-CN" altLang="en-US" smtClean="0"/>
              <a:t>9</a:t>
            </a:fld>
            <a:endParaRPr lang="zh-CN" altLang="en-US"/>
          </a:p>
        </p:txBody>
      </p:sp>
    </p:spTree>
    <p:extLst>
      <p:ext uri="{BB962C8B-B14F-4D97-AF65-F5344CB8AC3E}">
        <p14:creationId xmlns:p14="http://schemas.microsoft.com/office/powerpoint/2010/main" val="2076229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zh-CN" sz="1300" kern="1200" dirty="0" smtClean="0">
                <a:solidFill>
                  <a:schemeClr val="tx1"/>
                </a:solidFill>
                <a:effectLst/>
                <a:latin typeface="+mn-lt"/>
                <a:ea typeface="+mn-ea"/>
                <a:cs typeface="+mn-cs"/>
              </a:rPr>
              <a:t>与图像数据相比，典型点云在空间上是稀疏的，因为大部分区域是空闲的。</a:t>
            </a:r>
            <a:endParaRPr lang="en-US" altLang="zh-CN" sz="1300" kern="1200" dirty="0" smtClean="0">
              <a:solidFill>
                <a:schemeClr val="tx1"/>
              </a:solidFill>
              <a:effectLst/>
              <a:latin typeface="+mn-lt"/>
              <a:ea typeface="+mn-ea"/>
              <a:cs typeface="+mn-cs"/>
            </a:endParaRPr>
          </a:p>
          <a:p>
            <a:r>
              <a:rPr lang="zh-CN" altLang="zh-CN" sz="1300" kern="1200" dirty="0" smtClean="0">
                <a:solidFill>
                  <a:schemeClr val="tx1"/>
                </a:solidFill>
                <a:effectLst/>
                <a:latin typeface="+mn-lt"/>
                <a:ea typeface="+mn-ea"/>
                <a:cs typeface="+mn-cs"/>
              </a:rPr>
              <a:t>提出</a:t>
            </a:r>
            <a:r>
              <a:rPr lang="en-US" altLang="zh-CN" sz="1300" kern="1200" dirty="0" smtClean="0">
                <a:solidFill>
                  <a:schemeClr val="tx1"/>
                </a:solidFill>
                <a:effectLst/>
                <a:latin typeface="+mn-lt"/>
                <a:ea typeface="+mn-ea"/>
                <a:cs typeface="+mn-cs"/>
              </a:rPr>
              <a:t>Vote3D</a:t>
            </a:r>
            <a:r>
              <a:rPr lang="zh-CN" altLang="zh-CN" sz="1300" kern="1200" dirty="0" smtClean="0">
                <a:solidFill>
                  <a:schemeClr val="tx1"/>
                </a:solidFill>
                <a:effectLst/>
                <a:latin typeface="+mn-lt"/>
                <a:ea typeface="+mn-ea"/>
                <a:cs typeface="+mn-cs"/>
              </a:rPr>
              <a:t>，一个以特征为中心的投票算法，利用这些点云内在的稀疏性。</a:t>
            </a:r>
            <a:endParaRPr lang="en-US" altLang="zh-CN" sz="13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1652767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63261" y="385763"/>
            <a:ext cx="8317542" cy="1397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63261" y="1925638"/>
            <a:ext cx="8317542" cy="4589462"/>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63266" y="6704024"/>
            <a:ext cx="2169587" cy="384175"/>
          </a:xfrm>
          <a:prstGeom prst="rect">
            <a:avLst/>
          </a:prstGeom>
        </p:spPr>
        <p:txBody>
          <a:bodyPr/>
          <a:lstStyle/>
          <a:p>
            <a:fld id="{3BED4874-415F-4462-8CBD-90FA9588F106}" type="datetimeFigureOut">
              <a:rPr lang="zh-CN" altLang="en-US" smtClean="0"/>
              <a:t>2017/12/27</a:t>
            </a:fld>
            <a:endParaRPr lang="zh-CN" altLang="en-US"/>
          </a:p>
        </p:txBody>
      </p:sp>
      <p:sp>
        <p:nvSpPr>
          <p:cNvPr id="5" name="页脚占位符 4"/>
          <p:cNvSpPr>
            <a:spLocks noGrp="1"/>
          </p:cNvSpPr>
          <p:nvPr>
            <p:ph type="ftr" sz="quarter" idx="11"/>
          </p:nvPr>
        </p:nvSpPr>
        <p:spPr>
          <a:xfrm>
            <a:off x="3194842" y="6704024"/>
            <a:ext cx="3254380" cy="38417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811221" y="6704024"/>
            <a:ext cx="2169587" cy="384175"/>
          </a:xfrm>
          <a:prstGeom prst="rect">
            <a:avLst/>
          </a:prstGeom>
        </p:spPr>
        <p:txBody>
          <a:bodyPr/>
          <a:lstStyle/>
          <a:p>
            <a:fld id="{8C92ADDF-ABC6-4EEC-846D-A1AE2D410679}" type="slidenum">
              <a:rPr lang="zh-CN" altLang="en-US" smtClean="0"/>
              <a:t>‹#›</a:t>
            </a:fld>
            <a:endParaRPr lang="zh-CN" altLang="en-US"/>
          </a:p>
        </p:txBody>
      </p:sp>
    </p:spTree>
    <p:extLst>
      <p:ext uri="{BB962C8B-B14F-4D97-AF65-F5344CB8AC3E}">
        <p14:creationId xmlns:p14="http://schemas.microsoft.com/office/powerpoint/2010/main" val="194773926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64286" y="385073"/>
            <a:ext cx="8318004" cy="1397978"/>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64287" y="1773004"/>
            <a:ext cx="4079890" cy="868922"/>
          </a:xfrm>
        </p:spPr>
        <p:txBody>
          <a:bodyPr anchor="b"/>
          <a:lstStyle>
            <a:lvl1pPr marL="0" indent="0">
              <a:buNone/>
              <a:defRPr sz="2531" b="1"/>
            </a:lvl1pPr>
            <a:lvl2pPr marL="482163" indent="0">
              <a:buNone/>
              <a:defRPr sz="2109" b="1"/>
            </a:lvl2pPr>
            <a:lvl3pPr marL="964326" indent="0">
              <a:buNone/>
              <a:defRPr sz="1898" b="1"/>
            </a:lvl3pPr>
            <a:lvl4pPr marL="1446489" indent="0">
              <a:buNone/>
              <a:defRPr sz="1687" b="1"/>
            </a:lvl4pPr>
            <a:lvl5pPr marL="1928652" indent="0">
              <a:buNone/>
              <a:defRPr sz="1687" b="1"/>
            </a:lvl5pPr>
            <a:lvl6pPr marL="2410816" indent="0">
              <a:buNone/>
              <a:defRPr sz="1687" b="1"/>
            </a:lvl6pPr>
            <a:lvl7pPr marL="2892979" indent="0">
              <a:buNone/>
              <a:defRPr sz="1687" b="1"/>
            </a:lvl7pPr>
            <a:lvl8pPr marL="3375142" indent="0">
              <a:buNone/>
              <a:defRPr sz="1687" b="1"/>
            </a:lvl8pPr>
            <a:lvl9pPr marL="3857305" indent="0">
              <a:buNone/>
              <a:defRPr sz="1687" b="1"/>
            </a:lvl9pPr>
          </a:lstStyle>
          <a:p>
            <a:pPr lvl="0"/>
            <a:r>
              <a:rPr lang="zh-CN" altLang="en-US" smtClean="0"/>
              <a:t>单击此处编辑母版文本样式</a:t>
            </a:r>
          </a:p>
        </p:txBody>
      </p:sp>
      <p:sp>
        <p:nvSpPr>
          <p:cNvPr id="4" name="Content Placeholder 3"/>
          <p:cNvSpPr>
            <a:spLocks noGrp="1"/>
          </p:cNvSpPr>
          <p:nvPr>
            <p:ph sz="half" idx="2"/>
          </p:nvPr>
        </p:nvSpPr>
        <p:spPr>
          <a:xfrm>
            <a:off x="664287" y="2641926"/>
            <a:ext cx="4079890" cy="388587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882307" y="1773004"/>
            <a:ext cx="4099983" cy="868922"/>
          </a:xfrm>
        </p:spPr>
        <p:txBody>
          <a:bodyPr anchor="b"/>
          <a:lstStyle>
            <a:lvl1pPr marL="0" indent="0">
              <a:buNone/>
              <a:defRPr sz="2531" b="1"/>
            </a:lvl1pPr>
            <a:lvl2pPr marL="482163" indent="0">
              <a:buNone/>
              <a:defRPr sz="2109" b="1"/>
            </a:lvl2pPr>
            <a:lvl3pPr marL="964326" indent="0">
              <a:buNone/>
              <a:defRPr sz="1898" b="1"/>
            </a:lvl3pPr>
            <a:lvl4pPr marL="1446489" indent="0">
              <a:buNone/>
              <a:defRPr sz="1687" b="1"/>
            </a:lvl4pPr>
            <a:lvl5pPr marL="1928652" indent="0">
              <a:buNone/>
              <a:defRPr sz="1687" b="1"/>
            </a:lvl5pPr>
            <a:lvl6pPr marL="2410816" indent="0">
              <a:buNone/>
              <a:defRPr sz="1687" b="1"/>
            </a:lvl6pPr>
            <a:lvl7pPr marL="2892979" indent="0">
              <a:buNone/>
              <a:defRPr sz="1687" b="1"/>
            </a:lvl7pPr>
            <a:lvl8pPr marL="3375142" indent="0">
              <a:buNone/>
              <a:defRPr sz="1687" b="1"/>
            </a:lvl8pPr>
            <a:lvl9pPr marL="3857305" indent="0">
              <a:buNone/>
              <a:defRPr sz="1687" b="1"/>
            </a:lvl9pPr>
          </a:lstStyle>
          <a:p>
            <a:pPr lvl="0"/>
            <a:r>
              <a:rPr lang="zh-CN" altLang="en-US" smtClean="0"/>
              <a:t>单击此处编辑母版文本样式</a:t>
            </a:r>
          </a:p>
        </p:txBody>
      </p:sp>
      <p:sp>
        <p:nvSpPr>
          <p:cNvPr id="6" name="Content Placeholder 5"/>
          <p:cNvSpPr>
            <a:spLocks noGrp="1"/>
          </p:cNvSpPr>
          <p:nvPr>
            <p:ph sz="quarter" idx="4"/>
          </p:nvPr>
        </p:nvSpPr>
        <p:spPr>
          <a:xfrm>
            <a:off x="4882307" y="2641926"/>
            <a:ext cx="4099983" cy="388587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12/27/2017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79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BED4874-415F-4462-8CBD-90FA9588F106}" type="datetimeFigureOut">
              <a:rPr lang="zh-CN" altLang="en-US" smtClean="0"/>
              <a:t>2017/12/27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C92ADDF-ABC6-4EEC-846D-A1AE2D410679}" type="slidenum">
              <a:rPr lang="zh-CN" altLang="en-US" smtClean="0"/>
              <a:t>‹#›</a:t>
            </a:fld>
            <a:endParaRPr lang="zh-CN" altLang="en-US"/>
          </a:p>
        </p:txBody>
      </p:sp>
    </p:spTree>
    <p:extLst>
      <p:ext uri="{BB962C8B-B14F-4D97-AF65-F5344CB8AC3E}">
        <p14:creationId xmlns:p14="http://schemas.microsoft.com/office/powerpoint/2010/main" val="1556685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ED4874-415F-4462-8CBD-90FA9588F106}" type="datetimeFigureOut">
              <a:rPr lang="zh-CN" altLang="en-US" smtClean="0"/>
              <a:t>2017/12/27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C92ADDF-ABC6-4EEC-846D-A1AE2D410679}" type="slidenum">
              <a:rPr lang="zh-CN" altLang="en-US" smtClean="0"/>
              <a:t>‹#›</a:t>
            </a:fld>
            <a:endParaRPr lang="zh-CN" altLang="en-US"/>
          </a:p>
        </p:txBody>
      </p:sp>
    </p:spTree>
    <p:extLst>
      <p:ext uri="{BB962C8B-B14F-4D97-AF65-F5344CB8AC3E}">
        <p14:creationId xmlns:p14="http://schemas.microsoft.com/office/powerpoint/2010/main" val="1753687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64286" y="482177"/>
            <a:ext cx="3110461" cy="1687618"/>
          </a:xfrm>
        </p:spPr>
        <p:txBody>
          <a:bodyPr anchor="b"/>
          <a:lstStyle>
            <a:lvl1pPr>
              <a:defRPr sz="3375"/>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099983" y="1041369"/>
            <a:ext cx="4882307" cy="5139869"/>
          </a:xfrm>
        </p:spPr>
        <p:txBody>
          <a:bodyPr/>
          <a:lstStyle>
            <a:lvl1pPr>
              <a:defRPr sz="3375"/>
            </a:lvl1pPr>
            <a:lvl2pPr>
              <a:defRPr sz="2953"/>
            </a:lvl2pPr>
            <a:lvl3pPr>
              <a:defRPr sz="2531"/>
            </a:lvl3pPr>
            <a:lvl4pPr>
              <a:defRPr sz="2109"/>
            </a:lvl4pPr>
            <a:lvl5pPr>
              <a:defRPr sz="2109"/>
            </a:lvl5pPr>
            <a:lvl6pPr>
              <a:defRPr sz="2109"/>
            </a:lvl6pPr>
            <a:lvl7pPr>
              <a:defRPr sz="2109"/>
            </a:lvl7pPr>
            <a:lvl8pPr>
              <a:defRPr sz="2109"/>
            </a:lvl8pPr>
            <a:lvl9pPr>
              <a:defRPr sz="210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64286" y="2169795"/>
            <a:ext cx="3110461" cy="4019814"/>
          </a:xfrm>
        </p:spPr>
        <p:txBody>
          <a:bodyPr/>
          <a:lstStyle>
            <a:lvl1pPr marL="0" indent="0">
              <a:buNone/>
              <a:defRPr sz="1687"/>
            </a:lvl1pPr>
            <a:lvl2pPr marL="482163" indent="0">
              <a:buNone/>
              <a:defRPr sz="1476"/>
            </a:lvl2pPr>
            <a:lvl3pPr marL="964326" indent="0">
              <a:buNone/>
              <a:defRPr sz="1266"/>
            </a:lvl3pPr>
            <a:lvl4pPr marL="1446489" indent="0">
              <a:buNone/>
              <a:defRPr sz="1055"/>
            </a:lvl4pPr>
            <a:lvl5pPr marL="1928652" indent="0">
              <a:buNone/>
              <a:defRPr sz="1055"/>
            </a:lvl5pPr>
            <a:lvl6pPr marL="2410816" indent="0">
              <a:buNone/>
              <a:defRPr sz="1055"/>
            </a:lvl6pPr>
            <a:lvl7pPr marL="2892979" indent="0">
              <a:buNone/>
              <a:defRPr sz="1055"/>
            </a:lvl7pPr>
            <a:lvl8pPr marL="3375142" indent="0">
              <a:buNone/>
              <a:defRPr sz="1055"/>
            </a:lvl8pPr>
            <a:lvl9pPr marL="3857305" indent="0">
              <a:buNone/>
              <a:defRPr sz="1055"/>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12/27/2017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1491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64286" y="482177"/>
            <a:ext cx="3110461" cy="1687618"/>
          </a:xfrm>
        </p:spPr>
        <p:txBody>
          <a:bodyPr anchor="b"/>
          <a:lstStyle>
            <a:lvl1pPr>
              <a:defRPr sz="3375"/>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4099983" y="1041369"/>
            <a:ext cx="4882307" cy="5139869"/>
          </a:xfrm>
        </p:spPr>
        <p:txBody>
          <a:bodyPr anchor="t"/>
          <a:lstStyle>
            <a:lvl1pPr marL="0" indent="0">
              <a:buNone/>
              <a:defRPr sz="3375"/>
            </a:lvl1pPr>
            <a:lvl2pPr marL="482163" indent="0">
              <a:buNone/>
              <a:defRPr sz="2953"/>
            </a:lvl2pPr>
            <a:lvl3pPr marL="964326" indent="0">
              <a:buNone/>
              <a:defRPr sz="2531"/>
            </a:lvl3pPr>
            <a:lvl4pPr marL="1446489" indent="0">
              <a:buNone/>
              <a:defRPr sz="2109"/>
            </a:lvl4pPr>
            <a:lvl5pPr marL="1928652" indent="0">
              <a:buNone/>
              <a:defRPr sz="2109"/>
            </a:lvl5pPr>
            <a:lvl6pPr marL="2410816" indent="0">
              <a:buNone/>
              <a:defRPr sz="2109"/>
            </a:lvl6pPr>
            <a:lvl7pPr marL="2892979" indent="0">
              <a:buNone/>
              <a:defRPr sz="2109"/>
            </a:lvl7pPr>
            <a:lvl8pPr marL="3375142" indent="0">
              <a:buNone/>
              <a:defRPr sz="2109"/>
            </a:lvl8pPr>
            <a:lvl9pPr marL="3857305" indent="0">
              <a:buNone/>
              <a:defRPr sz="2109"/>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64286" y="2169795"/>
            <a:ext cx="3110461" cy="4019814"/>
          </a:xfrm>
        </p:spPr>
        <p:txBody>
          <a:bodyPr/>
          <a:lstStyle>
            <a:lvl1pPr marL="0" indent="0">
              <a:buNone/>
              <a:defRPr sz="1687"/>
            </a:lvl1pPr>
            <a:lvl2pPr marL="482163" indent="0">
              <a:buNone/>
              <a:defRPr sz="1476"/>
            </a:lvl2pPr>
            <a:lvl3pPr marL="964326" indent="0">
              <a:buNone/>
              <a:defRPr sz="1266"/>
            </a:lvl3pPr>
            <a:lvl4pPr marL="1446489" indent="0">
              <a:buNone/>
              <a:defRPr sz="1055"/>
            </a:lvl4pPr>
            <a:lvl5pPr marL="1928652" indent="0">
              <a:buNone/>
              <a:defRPr sz="1055"/>
            </a:lvl5pPr>
            <a:lvl6pPr marL="2410816" indent="0">
              <a:buNone/>
              <a:defRPr sz="1055"/>
            </a:lvl6pPr>
            <a:lvl7pPr marL="2892979" indent="0">
              <a:buNone/>
              <a:defRPr sz="1055"/>
            </a:lvl7pPr>
            <a:lvl8pPr marL="3375142" indent="0">
              <a:buNone/>
              <a:defRPr sz="1055"/>
            </a:lvl8pPr>
            <a:lvl9pPr marL="3857305" indent="0">
              <a:buNone/>
              <a:defRPr sz="1055"/>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12/27/2017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353061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74464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1533" y="385071"/>
            <a:ext cx="2079501" cy="6129337"/>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63030" y="385071"/>
            <a:ext cx="6117952" cy="61293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30328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76375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Title Slide">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558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63261" y="385763"/>
            <a:ext cx="8317542" cy="1397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63266" y="6704024"/>
            <a:ext cx="2169587" cy="384175"/>
          </a:xfrm>
          <a:prstGeom prst="rect">
            <a:avLst/>
          </a:prstGeom>
        </p:spPr>
        <p:txBody>
          <a:bodyPr/>
          <a:lstStyle/>
          <a:p>
            <a:fld id="{3BED4874-415F-4462-8CBD-90FA9588F106}" type="datetimeFigureOut">
              <a:rPr lang="zh-CN" altLang="en-US" smtClean="0"/>
              <a:t>2017/12/27</a:t>
            </a:fld>
            <a:endParaRPr lang="zh-CN" altLang="en-US"/>
          </a:p>
        </p:txBody>
      </p:sp>
      <p:sp>
        <p:nvSpPr>
          <p:cNvPr id="4" name="页脚占位符 3"/>
          <p:cNvSpPr>
            <a:spLocks noGrp="1"/>
          </p:cNvSpPr>
          <p:nvPr>
            <p:ph type="ftr" sz="quarter" idx="11"/>
          </p:nvPr>
        </p:nvSpPr>
        <p:spPr>
          <a:xfrm>
            <a:off x="3194842" y="6704024"/>
            <a:ext cx="3254380" cy="38417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811221" y="6704024"/>
            <a:ext cx="2169587" cy="384175"/>
          </a:xfrm>
          <a:prstGeom prst="rect">
            <a:avLst/>
          </a:prstGeom>
        </p:spPr>
        <p:txBody>
          <a:bodyPr/>
          <a:lstStyle/>
          <a:p>
            <a:fld id="{8C92ADDF-ABC6-4EEC-846D-A1AE2D410679}" type="slidenum">
              <a:rPr lang="zh-CN" altLang="en-US" smtClean="0"/>
              <a:t>‹#›</a:t>
            </a:fld>
            <a:endParaRPr lang="zh-CN" altLang="en-US"/>
          </a:p>
        </p:txBody>
      </p:sp>
    </p:spTree>
    <p:extLst>
      <p:ext uri="{BB962C8B-B14F-4D97-AF65-F5344CB8AC3E}">
        <p14:creationId xmlns:p14="http://schemas.microsoft.com/office/powerpoint/2010/main" val="4044924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63266" y="6704024"/>
            <a:ext cx="2169587" cy="384175"/>
          </a:xfrm>
          <a:prstGeom prst="rect">
            <a:avLst/>
          </a:prstGeom>
        </p:spPr>
        <p:txBody>
          <a:bodyPr/>
          <a:lstStyle/>
          <a:p>
            <a:fld id="{3BED4874-415F-4462-8CBD-90FA9588F106}" type="datetimeFigureOut">
              <a:rPr lang="zh-CN" altLang="en-US" smtClean="0"/>
              <a:t>2017/12/27</a:t>
            </a:fld>
            <a:endParaRPr lang="zh-CN" altLang="en-US"/>
          </a:p>
        </p:txBody>
      </p:sp>
      <p:sp>
        <p:nvSpPr>
          <p:cNvPr id="3" name="页脚占位符 2"/>
          <p:cNvSpPr>
            <a:spLocks noGrp="1"/>
          </p:cNvSpPr>
          <p:nvPr>
            <p:ph type="ftr" sz="quarter" idx="11"/>
          </p:nvPr>
        </p:nvSpPr>
        <p:spPr>
          <a:xfrm>
            <a:off x="3194842" y="6704024"/>
            <a:ext cx="3254380" cy="38417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811221" y="6704024"/>
            <a:ext cx="2169587" cy="384175"/>
          </a:xfrm>
          <a:prstGeom prst="rect">
            <a:avLst/>
          </a:prstGeom>
        </p:spPr>
        <p:txBody>
          <a:bodyPr/>
          <a:lstStyle/>
          <a:p>
            <a:fld id="{8C92ADDF-ABC6-4EEC-846D-A1AE2D410679}" type="slidenum">
              <a:rPr lang="zh-CN" altLang="en-US" smtClean="0"/>
              <a:t>‹#›</a:t>
            </a:fld>
            <a:endParaRPr lang="zh-CN" altLang="en-US"/>
          </a:p>
        </p:txBody>
      </p:sp>
    </p:spTree>
    <p:extLst>
      <p:ext uri="{BB962C8B-B14F-4D97-AF65-F5344CB8AC3E}">
        <p14:creationId xmlns:p14="http://schemas.microsoft.com/office/powerpoint/2010/main" val="189715397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784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Title Slide">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884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723305" y="1183677"/>
            <a:ext cx="8197454" cy="2518034"/>
          </a:xfrm>
        </p:spPr>
        <p:txBody>
          <a:bodyPr anchor="b"/>
          <a:lstStyle>
            <a:lvl1pPr algn="ctr">
              <a:defRPr sz="6328"/>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205508" y="3798816"/>
            <a:ext cx="7233047" cy="1746216"/>
          </a:xfrm>
        </p:spPr>
        <p:txBody>
          <a:bodyPr/>
          <a:lstStyle>
            <a:lvl1pPr marL="0" indent="0" algn="ctr">
              <a:buNone/>
              <a:defRPr sz="2531"/>
            </a:lvl1pPr>
            <a:lvl2pPr marL="482163" indent="0" algn="ctr">
              <a:buNone/>
              <a:defRPr sz="2109"/>
            </a:lvl2pPr>
            <a:lvl3pPr marL="964326" indent="0" algn="ctr">
              <a:buNone/>
              <a:defRPr sz="1898"/>
            </a:lvl3pPr>
            <a:lvl4pPr marL="1446489" indent="0" algn="ctr">
              <a:buNone/>
              <a:defRPr sz="1687"/>
            </a:lvl4pPr>
            <a:lvl5pPr marL="1928652" indent="0" algn="ctr">
              <a:buNone/>
              <a:defRPr sz="1687"/>
            </a:lvl5pPr>
            <a:lvl6pPr marL="2410816" indent="0" algn="ctr">
              <a:buNone/>
              <a:defRPr sz="1687"/>
            </a:lvl6pPr>
            <a:lvl7pPr marL="2892979" indent="0" algn="ctr">
              <a:buNone/>
              <a:defRPr sz="1687"/>
            </a:lvl7pPr>
            <a:lvl8pPr marL="3375142" indent="0" algn="ctr">
              <a:buNone/>
              <a:defRPr sz="1687"/>
            </a:lvl8pPr>
            <a:lvl9pPr marL="3857305" indent="0" algn="ctr">
              <a:buNone/>
              <a:defRPr sz="1687"/>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12673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BED4874-415F-4462-8CBD-90FA9588F106}" type="datetimeFigureOut">
              <a:rPr lang="zh-CN" altLang="en-US" smtClean="0"/>
              <a:t>2017/12/27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92ADDF-ABC6-4EEC-846D-A1AE2D410679}" type="slidenum">
              <a:rPr lang="zh-CN" altLang="en-US" smtClean="0"/>
              <a:t>‹#›</a:t>
            </a:fld>
            <a:endParaRPr lang="zh-CN" altLang="en-US"/>
          </a:p>
        </p:txBody>
      </p:sp>
    </p:spTree>
    <p:extLst>
      <p:ext uri="{BB962C8B-B14F-4D97-AF65-F5344CB8AC3E}">
        <p14:creationId xmlns:p14="http://schemas.microsoft.com/office/powerpoint/2010/main" val="2466961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58007" y="1803142"/>
            <a:ext cx="8318004" cy="3008581"/>
          </a:xfrm>
        </p:spPr>
        <p:txBody>
          <a:bodyPr anchor="b"/>
          <a:lstStyle>
            <a:lvl1pPr>
              <a:defRPr sz="6328"/>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8007" y="4840185"/>
            <a:ext cx="8318004" cy="1582142"/>
          </a:xfrm>
        </p:spPr>
        <p:txBody>
          <a:bodyPr/>
          <a:lstStyle>
            <a:lvl1pPr marL="0" indent="0">
              <a:buNone/>
              <a:defRPr sz="2531">
                <a:solidFill>
                  <a:schemeClr val="tx1"/>
                </a:solidFill>
              </a:defRPr>
            </a:lvl1pPr>
            <a:lvl2pPr marL="482163" indent="0">
              <a:buNone/>
              <a:defRPr sz="2109">
                <a:solidFill>
                  <a:schemeClr val="tx1">
                    <a:tint val="75000"/>
                  </a:schemeClr>
                </a:solidFill>
              </a:defRPr>
            </a:lvl2pPr>
            <a:lvl3pPr marL="964326" indent="0">
              <a:buNone/>
              <a:defRPr sz="1898">
                <a:solidFill>
                  <a:schemeClr val="tx1">
                    <a:tint val="75000"/>
                  </a:schemeClr>
                </a:solidFill>
              </a:defRPr>
            </a:lvl3pPr>
            <a:lvl4pPr marL="1446489" indent="0">
              <a:buNone/>
              <a:defRPr sz="1687">
                <a:solidFill>
                  <a:schemeClr val="tx1">
                    <a:tint val="75000"/>
                  </a:schemeClr>
                </a:solidFill>
              </a:defRPr>
            </a:lvl4pPr>
            <a:lvl5pPr marL="1928652" indent="0">
              <a:buNone/>
              <a:defRPr sz="1687">
                <a:solidFill>
                  <a:schemeClr val="tx1">
                    <a:tint val="75000"/>
                  </a:schemeClr>
                </a:solidFill>
              </a:defRPr>
            </a:lvl5pPr>
            <a:lvl6pPr marL="2410816" indent="0">
              <a:buNone/>
              <a:defRPr sz="1687">
                <a:solidFill>
                  <a:schemeClr val="tx1">
                    <a:tint val="75000"/>
                  </a:schemeClr>
                </a:solidFill>
              </a:defRPr>
            </a:lvl6pPr>
            <a:lvl7pPr marL="2892979" indent="0">
              <a:buNone/>
              <a:defRPr sz="1687">
                <a:solidFill>
                  <a:schemeClr val="tx1">
                    <a:tint val="75000"/>
                  </a:schemeClr>
                </a:solidFill>
              </a:defRPr>
            </a:lvl7pPr>
            <a:lvl8pPr marL="3375142" indent="0">
              <a:buNone/>
              <a:defRPr sz="1687">
                <a:solidFill>
                  <a:schemeClr val="tx1">
                    <a:tint val="75000"/>
                  </a:schemeClr>
                </a:solidFill>
              </a:defRPr>
            </a:lvl8pPr>
            <a:lvl9pPr marL="3857305" indent="0">
              <a:buNone/>
              <a:defRPr sz="1687">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12/27/2017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13653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63029" y="1925358"/>
            <a:ext cx="4098727" cy="4589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882307" y="1925358"/>
            <a:ext cx="4098727" cy="4589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12/27/2017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701738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image" Target="../media/image1.jpeg"/><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4" descr="F:\0PPT素材\背景及图片\白麻子.jpg"/>
          <p:cNvPicPr>
            <a:picLocks noChangeAspect="1" noChangeArrowheads="1"/>
          </p:cNvPicPr>
          <p:nvPr userDrawn="1"/>
        </p:nvPicPr>
        <p:blipFill>
          <a:blip r:embed="rId7">
            <a:extLst>
              <a:ext uri="{28A0092B-C50C-407E-A947-70E740481C1C}">
                <a14:useLocalDpi xmlns:a14="http://schemas.microsoft.com/office/drawing/2010/main"/>
              </a:ext>
            </a:extLst>
          </a:blip>
          <a:srcRect/>
          <a:stretch>
            <a:fillRect/>
          </a:stretch>
        </p:blipFill>
        <p:spPr bwMode="auto">
          <a:xfrm>
            <a:off x="265" y="0"/>
            <a:ext cx="9643533" cy="723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21781"/>
      </p:ext>
    </p:extLst>
  </p:cSld>
  <p:clrMap bg1="lt1" tx1="dk1" bg2="lt2" tx2="dk2" accent1="accent1" accent2="accent2" accent3="accent3" accent4="accent4" accent5="accent5" accent6="accent6" hlink="hlink" folHlink="folHlink"/>
  <p:sldLayoutIdLst>
    <p:sldLayoutId id="2147483677" r:id="rId1"/>
    <p:sldLayoutId id="2147483681" r:id="rId2"/>
    <p:sldLayoutId id="2147483682" r:id="rId3"/>
    <p:sldLayoutId id="2147484027" r:id="rId4"/>
    <p:sldLayoutId id="2147484028" r:id="rId5"/>
  </p:sldLayoutIdLst>
  <p:timing>
    <p:tnLst>
      <p:par>
        <p:cTn id="1" dur="indefinite" restart="never" nodeType="tmRoot"/>
      </p:par>
    </p:tnLst>
  </p:timing>
  <p:txStyles>
    <p:titleStyle>
      <a:lvl1pPr algn="l" defTabSz="685857"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65" indent="-171465" algn="l" defTabSz="685857"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94" indent="-171465" algn="l" defTabSz="685857"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321" indent="-171465" algn="l" defTabSz="685857"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250" indent="-171465" algn="l" defTabSz="68585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178" indent="-171465" algn="l" defTabSz="68585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107" indent="-171465" algn="l" defTabSz="68585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036" indent="-171465" algn="l" defTabSz="68585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965" indent="-171465" algn="l" defTabSz="68585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893" indent="-171465" algn="l" defTabSz="68585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57" rtl="0" eaLnBrk="1" latinLnBrk="0" hangingPunct="1">
        <a:defRPr sz="1350" kern="1200">
          <a:solidFill>
            <a:schemeClr val="tx1"/>
          </a:solidFill>
          <a:latin typeface="+mn-lt"/>
          <a:ea typeface="+mn-ea"/>
          <a:cs typeface="+mn-cs"/>
        </a:defRPr>
      </a:lvl1pPr>
      <a:lvl2pPr marL="342929" algn="l" defTabSz="685857" rtl="0" eaLnBrk="1" latinLnBrk="0" hangingPunct="1">
        <a:defRPr sz="1350" kern="1200">
          <a:solidFill>
            <a:schemeClr val="tx1"/>
          </a:solidFill>
          <a:latin typeface="+mn-lt"/>
          <a:ea typeface="+mn-ea"/>
          <a:cs typeface="+mn-cs"/>
        </a:defRPr>
      </a:lvl2pPr>
      <a:lvl3pPr marL="685857" algn="l" defTabSz="685857" rtl="0" eaLnBrk="1" latinLnBrk="0" hangingPunct="1">
        <a:defRPr sz="1350" kern="1200">
          <a:solidFill>
            <a:schemeClr val="tx1"/>
          </a:solidFill>
          <a:latin typeface="+mn-lt"/>
          <a:ea typeface="+mn-ea"/>
          <a:cs typeface="+mn-cs"/>
        </a:defRPr>
      </a:lvl3pPr>
      <a:lvl4pPr marL="1028786" algn="l" defTabSz="685857" rtl="0" eaLnBrk="1" latinLnBrk="0" hangingPunct="1">
        <a:defRPr sz="1350" kern="1200">
          <a:solidFill>
            <a:schemeClr val="tx1"/>
          </a:solidFill>
          <a:latin typeface="+mn-lt"/>
          <a:ea typeface="+mn-ea"/>
          <a:cs typeface="+mn-cs"/>
        </a:defRPr>
      </a:lvl4pPr>
      <a:lvl5pPr marL="1371715" algn="l" defTabSz="685857" rtl="0" eaLnBrk="1" latinLnBrk="0" hangingPunct="1">
        <a:defRPr sz="1350" kern="1200">
          <a:solidFill>
            <a:schemeClr val="tx1"/>
          </a:solidFill>
          <a:latin typeface="+mn-lt"/>
          <a:ea typeface="+mn-ea"/>
          <a:cs typeface="+mn-cs"/>
        </a:defRPr>
      </a:lvl5pPr>
      <a:lvl6pPr marL="1714643" algn="l" defTabSz="685857" rtl="0" eaLnBrk="1" latinLnBrk="0" hangingPunct="1">
        <a:defRPr sz="1350" kern="1200">
          <a:solidFill>
            <a:schemeClr val="tx1"/>
          </a:solidFill>
          <a:latin typeface="+mn-lt"/>
          <a:ea typeface="+mn-ea"/>
          <a:cs typeface="+mn-cs"/>
        </a:defRPr>
      </a:lvl6pPr>
      <a:lvl7pPr marL="2057572" algn="l" defTabSz="685857" rtl="0" eaLnBrk="1" latinLnBrk="0" hangingPunct="1">
        <a:defRPr sz="1350" kern="1200">
          <a:solidFill>
            <a:schemeClr val="tx1"/>
          </a:solidFill>
          <a:latin typeface="+mn-lt"/>
          <a:ea typeface="+mn-ea"/>
          <a:cs typeface="+mn-cs"/>
        </a:defRPr>
      </a:lvl7pPr>
      <a:lvl8pPr marL="2400500" algn="l" defTabSz="685857" rtl="0" eaLnBrk="1" latinLnBrk="0" hangingPunct="1">
        <a:defRPr sz="1350" kern="1200">
          <a:solidFill>
            <a:schemeClr val="tx1"/>
          </a:solidFill>
          <a:latin typeface="+mn-lt"/>
          <a:ea typeface="+mn-ea"/>
          <a:cs typeface="+mn-cs"/>
        </a:defRPr>
      </a:lvl8pPr>
      <a:lvl9pPr marL="2743430" algn="l" defTabSz="685857"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3030" y="385073"/>
            <a:ext cx="8318004" cy="139797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63030" y="1925358"/>
            <a:ext cx="8318004" cy="458905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63029" y="6703596"/>
            <a:ext cx="2169914" cy="385072"/>
          </a:xfrm>
          <a:prstGeom prst="rect">
            <a:avLst/>
          </a:prstGeom>
        </p:spPr>
        <p:txBody>
          <a:bodyPr vert="horz" lIns="91440" tIns="45720" rIns="91440" bIns="45720" rtlCol="0" anchor="ctr"/>
          <a:lstStyle>
            <a:lvl1pPr algn="l">
              <a:defRPr sz="1266">
                <a:solidFill>
                  <a:schemeClr val="tx1">
                    <a:tint val="75000"/>
                  </a:schemeClr>
                </a:solidFill>
              </a:defRPr>
            </a:lvl1pPr>
          </a:lstStyle>
          <a:p>
            <a:fld id="{C764DE79-268F-4C1A-8933-263129D2AF90}" type="datetimeFigureOut">
              <a:rPr lang="en-US" dirty="0"/>
              <a:t>12/27/2017</a:t>
            </a:fld>
            <a:endParaRPr lang="en-US" dirty="0"/>
          </a:p>
        </p:txBody>
      </p:sp>
      <p:sp>
        <p:nvSpPr>
          <p:cNvPr id="5" name="Footer Placeholder 4"/>
          <p:cNvSpPr>
            <a:spLocks noGrp="1"/>
          </p:cNvSpPr>
          <p:nvPr>
            <p:ph type="ftr" sz="quarter" idx="3"/>
          </p:nvPr>
        </p:nvSpPr>
        <p:spPr>
          <a:xfrm>
            <a:off x="3194596" y="6703596"/>
            <a:ext cx="3254871" cy="385072"/>
          </a:xfrm>
          <a:prstGeom prst="rect">
            <a:avLst/>
          </a:prstGeom>
        </p:spPr>
        <p:txBody>
          <a:bodyPr vert="horz" lIns="91440" tIns="45720" rIns="91440" bIns="45720" rtlCol="0" anchor="ctr"/>
          <a:lstStyle>
            <a:lvl1pPr algn="ctr">
              <a:defRPr sz="1266">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811120" y="6703596"/>
            <a:ext cx="2169914" cy="385072"/>
          </a:xfrm>
          <a:prstGeom prst="rect">
            <a:avLst/>
          </a:prstGeom>
        </p:spPr>
        <p:txBody>
          <a:bodyPr vert="horz" lIns="91440" tIns="45720" rIns="91440" bIns="45720" rtlCol="0" anchor="ctr"/>
          <a:lstStyle>
            <a:lvl1pPr algn="r">
              <a:defRPr sz="1266">
                <a:solidFill>
                  <a:schemeClr val="tx1">
                    <a:tint val="75000"/>
                  </a:schemeClr>
                </a:solidFill>
              </a:defRPr>
            </a:lvl1pPr>
          </a:lstStyle>
          <a:p>
            <a:fld id="{48F63A3B-78C7-47BE-AE5E-E10140E04643}" type="slidenum">
              <a:rPr lang="en-US" dirty="0"/>
              <a:t>‹#›</a:t>
            </a:fld>
            <a:endParaRPr lang="en-US" dirty="0"/>
          </a:p>
        </p:txBody>
      </p:sp>
      <p:pic>
        <p:nvPicPr>
          <p:cNvPr id="7" name="Picture 4" descr="F:\0PPT素材\背景及图片\白麻子.jpg"/>
          <p:cNvPicPr>
            <a:picLocks noChangeAspect="1" noChangeArrowheads="1"/>
          </p:cNvPicPr>
          <p:nvPr userDrawn="1"/>
        </p:nvPicPr>
        <p:blipFill>
          <a:blip r:embed="rId15">
            <a:extLst>
              <a:ext uri="{28A0092B-C50C-407E-A947-70E740481C1C}">
                <a14:useLocalDpi xmlns:a14="http://schemas.microsoft.com/office/drawing/2010/main"/>
              </a:ext>
            </a:extLst>
          </a:blip>
          <a:srcRect/>
          <a:stretch>
            <a:fillRect/>
          </a:stretch>
        </p:blipFill>
        <p:spPr bwMode="auto">
          <a:xfrm>
            <a:off x="265" y="0"/>
            <a:ext cx="9643533" cy="723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555786"/>
      </p:ext>
    </p:extLst>
  </p:cSld>
  <p:clrMap bg1="lt1" tx1="dk1" bg2="lt2" tx2="dk2" accent1="accent1" accent2="accent2" accent3="accent3" accent4="accent4" accent5="accent5" accent6="accent6" hlink="hlink" folHlink="folHlink"/>
  <p:sldLayoutIdLst>
    <p:sldLayoutId id="2147484030" r:id="rId1"/>
    <p:sldLayoutId id="2147484031" r:id="rId2"/>
    <p:sldLayoutId id="2147484032" r:id="rId3"/>
    <p:sldLayoutId id="2147484033" r:id="rId4"/>
    <p:sldLayoutId id="2147484034" r:id="rId5"/>
    <p:sldLayoutId id="2147484035" r:id="rId6"/>
    <p:sldLayoutId id="2147484036" r:id="rId7"/>
    <p:sldLayoutId id="2147484037" r:id="rId8"/>
    <p:sldLayoutId id="2147484038" r:id="rId9"/>
    <p:sldLayoutId id="2147484039" r:id="rId10"/>
    <p:sldLayoutId id="2147484040" r:id="rId11"/>
    <p:sldLayoutId id="2147484041" r:id="rId12"/>
    <p:sldLayoutId id="2147484042" r:id="rId13"/>
  </p:sldLayoutIdLst>
  <p:txStyles>
    <p:titleStyle>
      <a:lvl1pPr algn="l" defTabSz="964326"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4326" rtl="0" eaLnBrk="1" latinLnBrk="0" hangingPunct="1">
        <a:defRPr sz="1898" kern="1200">
          <a:solidFill>
            <a:schemeClr val="tx1"/>
          </a:solidFill>
          <a:latin typeface="+mn-lt"/>
          <a:ea typeface="+mn-ea"/>
          <a:cs typeface="+mn-cs"/>
        </a:defRPr>
      </a:lvl1pPr>
      <a:lvl2pPr marL="482163" algn="l" defTabSz="964326" rtl="0" eaLnBrk="1" latinLnBrk="0" hangingPunct="1">
        <a:defRPr sz="1898" kern="1200">
          <a:solidFill>
            <a:schemeClr val="tx1"/>
          </a:solidFill>
          <a:latin typeface="+mn-lt"/>
          <a:ea typeface="+mn-ea"/>
          <a:cs typeface="+mn-cs"/>
        </a:defRPr>
      </a:lvl2pPr>
      <a:lvl3pPr marL="964326" algn="l" defTabSz="964326" rtl="0" eaLnBrk="1" latinLnBrk="0" hangingPunct="1">
        <a:defRPr sz="1898" kern="1200">
          <a:solidFill>
            <a:schemeClr val="tx1"/>
          </a:solidFill>
          <a:latin typeface="+mn-lt"/>
          <a:ea typeface="+mn-ea"/>
          <a:cs typeface="+mn-cs"/>
        </a:defRPr>
      </a:lvl3pPr>
      <a:lvl4pPr marL="1446489" algn="l" defTabSz="964326" rtl="0" eaLnBrk="1" latinLnBrk="0" hangingPunct="1">
        <a:defRPr sz="1898" kern="1200">
          <a:solidFill>
            <a:schemeClr val="tx1"/>
          </a:solidFill>
          <a:latin typeface="+mn-lt"/>
          <a:ea typeface="+mn-ea"/>
          <a:cs typeface="+mn-cs"/>
        </a:defRPr>
      </a:lvl4pPr>
      <a:lvl5pPr marL="1928652" algn="l" defTabSz="964326" rtl="0" eaLnBrk="1" latinLnBrk="0" hangingPunct="1">
        <a:defRPr sz="1898" kern="1200">
          <a:solidFill>
            <a:schemeClr val="tx1"/>
          </a:solidFill>
          <a:latin typeface="+mn-lt"/>
          <a:ea typeface="+mn-ea"/>
          <a:cs typeface="+mn-cs"/>
        </a:defRPr>
      </a:lvl5pPr>
      <a:lvl6pPr marL="2410816" algn="l" defTabSz="964326" rtl="0" eaLnBrk="1" latinLnBrk="0" hangingPunct="1">
        <a:defRPr sz="1898" kern="1200">
          <a:solidFill>
            <a:schemeClr val="tx1"/>
          </a:solidFill>
          <a:latin typeface="+mn-lt"/>
          <a:ea typeface="+mn-ea"/>
          <a:cs typeface="+mn-cs"/>
        </a:defRPr>
      </a:lvl6pPr>
      <a:lvl7pPr marL="2892979" algn="l" defTabSz="964326" rtl="0" eaLnBrk="1" latinLnBrk="0" hangingPunct="1">
        <a:defRPr sz="1898" kern="1200">
          <a:solidFill>
            <a:schemeClr val="tx1"/>
          </a:solidFill>
          <a:latin typeface="+mn-lt"/>
          <a:ea typeface="+mn-ea"/>
          <a:cs typeface="+mn-cs"/>
        </a:defRPr>
      </a:lvl7pPr>
      <a:lvl8pPr marL="3375142" algn="l" defTabSz="964326" rtl="0" eaLnBrk="1" latinLnBrk="0" hangingPunct="1">
        <a:defRPr sz="1898" kern="1200">
          <a:solidFill>
            <a:schemeClr val="tx1"/>
          </a:solidFill>
          <a:latin typeface="+mn-lt"/>
          <a:ea typeface="+mn-ea"/>
          <a:cs typeface="+mn-cs"/>
        </a:defRPr>
      </a:lvl8pPr>
      <a:lvl9pPr marL="3857305" algn="l" defTabSz="964326"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24.xml"/><Relationship Id="rId1" Type="http://schemas.openxmlformats.org/officeDocument/2006/relationships/slideLayout" Target="../slideLayouts/slideLayout11.xml"/><Relationship Id="rId5" Type="http://schemas.openxmlformats.org/officeDocument/2006/relationships/image" Target="../media/image20.gif"/><Relationship Id="rId4" Type="http://schemas.openxmlformats.org/officeDocument/2006/relationships/image" Target="../media/image19.gif"/></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12.xml"/><Relationship Id="rId5" Type="http://schemas.openxmlformats.org/officeDocument/2006/relationships/image" Target="../media/image24.png"/><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11.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6.png"/><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矩形 127"/>
          <p:cNvSpPr/>
          <p:nvPr/>
        </p:nvSpPr>
        <p:spPr>
          <a:xfrm>
            <a:off x="-1" y="1"/>
            <a:ext cx="9644063" cy="7232650"/>
          </a:xfrm>
          <a:prstGeom prst="rect">
            <a:avLst/>
          </a:prstGeom>
          <a:blipFill dpi="0" rotWithShape="1">
            <a:blip r:embed="rId3">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6118175" y="5189503"/>
            <a:ext cx="3158237" cy="600164"/>
          </a:xfrm>
          <a:prstGeom prst="rect">
            <a:avLst/>
          </a:prstGeom>
          <a:noFill/>
        </p:spPr>
        <p:txBody>
          <a:bodyPr wrap="none" rtlCol="0">
            <a:spAutoFit/>
          </a:bodyPr>
          <a:lstStyle/>
          <a:p>
            <a:r>
              <a:rPr kumimoji="1" lang="zh-CN" altLang="en-US" sz="3300" b="1" dirty="0">
                <a:solidFill>
                  <a:srgbClr val="1F84BE"/>
                </a:solidFill>
                <a:latin typeface="+mj-lt"/>
                <a:ea typeface="宋体"/>
              </a:rPr>
              <a:t>报告人：鲁小伟</a:t>
            </a:r>
          </a:p>
        </p:txBody>
      </p:sp>
      <p:cxnSp>
        <p:nvCxnSpPr>
          <p:cNvPr id="163" name="直接连接符 162"/>
          <p:cNvCxnSpPr/>
          <p:nvPr/>
        </p:nvCxnSpPr>
        <p:spPr>
          <a:xfrm>
            <a:off x="4086167" y="4976074"/>
            <a:ext cx="4827686" cy="0"/>
          </a:xfrm>
          <a:prstGeom prst="line">
            <a:avLst/>
          </a:prstGeom>
          <a:ln w="25400">
            <a:solidFill>
              <a:srgbClr val="1F84BE"/>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4086167" y="3690590"/>
            <a:ext cx="4976137" cy="1107996"/>
          </a:xfrm>
          <a:prstGeom prst="rect">
            <a:avLst/>
          </a:prstGeom>
          <a:noFill/>
        </p:spPr>
        <p:txBody>
          <a:bodyPr wrap="square" rtlCol="0">
            <a:spAutoFit/>
          </a:bodyPr>
          <a:lstStyle/>
          <a:p>
            <a:r>
              <a:rPr kumimoji="1" lang="zh-CN" altLang="zh-CN" sz="3300" b="1" dirty="0">
                <a:solidFill>
                  <a:srgbClr val="1F84BE"/>
                </a:solidFill>
                <a:latin typeface="+mj-lt"/>
                <a:ea typeface="宋体"/>
              </a:rPr>
              <a:t>反卷积网络在驾驶场景中的点云车辆检测和跟踪</a:t>
            </a:r>
          </a:p>
        </p:txBody>
      </p:sp>
    </p:spTree>
    <p:extLst>
      <p:ext uri="{BB962C8B-B14F-4D97-AF65-F5344CB8AC3E}">
        <p14:creationId xmlns:p14="http://schemas.microsoft.com/office/powerpoint/2010/main" val="2264612476"/>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0"/>
                                  </p:iterate>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1+#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6" presetClass="emph" presetSubtype="0" fill="hold" grpId="1" nodeType="afterEffect">
                                  <p:stCondLst>
                                    <p:cond delay="0"/>
                                  </p:stCondLst>
                                  <p:iterate type="lt">
                                    <p:tmPct val="0"/>
                                  </p:iterate>
                                  <p:childTnLst>
                                    <p:animEffect transition="out" filter="fade">
                                      <p:cBhvr>
                                        <p:cTn id="11" dur="500" tmFilter="0, 0; .2, .5; .8, .5; 1, 0"/>
                                        <p:tgtEl>
                                          <p:spTgt spid="37"/>
                                        </p:tgtEl>
                                      </p:cBhvr>
                                    </p:animEffect>
                                    <p:animScale>
                                      <p:cBhvr>
                                        <p:cTn id="12" dur="250" autoRev="1" fill="hold"/>
                                        <p:tgtEl>
                                          <p:spTgt spid="37"/>
                                        </p:tgtEl>
                                      </p:cBhvr>
                                      <p:by x="105000" y="105000"/>
                                    </p:animScale>
                                  </p:childTnLst>
                                </p:cTn>
                              </p:par>
                              <p:par>
                                <p:cTn id="13" presetID="2" presetClass="entr" presetSubtype="8" fill="hold" nodeType="withEffect">
                                  <p:stCondLst>
                                    <p:cond delay="0"/>
                                  </p:stCondLst>
                                  <p:childTnLst>
                                    <p:set>
                                      <p:cBhvr>
                                        <p:cTn id="14" dur="1" fill="hold">
                                          <p:stCondLst>
                                            <p:cond delay="0"/>
                                          </p:stCondLst>
                                        </p:cTn>
                                        <p:tgtEl>
                                          <p:spTgt spid="163"/>
                                        </p:tgtEl>
                                        <p:attrNameLst>
                                          <p:attrName>style.visibility</p:attrName>
                                        </p:attrNameLst>
                                      </p:cBhvr>
                                      <p:to>
                                        <p:strVal val="visible"/>
                                      </p:to>
                                    </p:set>
                                    <p:anim calcmode="lin" valueType="num">
                                      <p:cBhvr additive="base">
                                        <p:cTn id="15" dur="500" fill="hold"/>
                                        <p:tgtEl>
                                          <p:spTgt spid="163"/>
                                        </p:tgtEl>
                                        <p:attrNameLst>
                                          <p:attrName>ppt_x</p:attrName>
                                        </p:attrNameLst>
                                      </p:cBhvr>
                                      <p:tavLst>
                                        <p:tav tm="0">
                                          <p:val>
                                            <p:strVal val="0-#ppt_w/2"/>
                                          </p:val>
                                        </p:tav>
                                        <p:tav tm="100000">
                                          <p:val>
                                            <p:strVal val="#ppt_x"/>
                                          </p:val>
                                        </p:tav>
                                      </p:tavLst>
                                    </p:anim>
                                    <p:anim calcmode="lin" valueType="num">
                                      <p:cBhvr additive="base">
                                        <p:cTn id="16" dur="500" fill="hold"/>
                                        <p:tgtEl>
                                          <p:spTgt spid="163"/>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58"/>
                                        </p:tgtEl>
                                        <p:attrNameLst>
                                          <p:attrName>style.visibility</p:attrName>
                                        </p:attrNameLst>
                                      </p:cBhvr>
                                      <p:to>
                                        <p:strVal val="visible"/>
                                      </p:to>
                                    </p:set>
                                    <p:animEffect transition="in" filter="wipe(left)">
                                      <p:cBhvr>
                                        <p:cTn id="20" dur="5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p:bldP spid="37" grpId="0"/>
      <p:bldP spid="37"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35678" y="2473026"/>
            <a:ext cx="7182797" cy="3519563"/>
          </a:xfrm>
        </p:spPr>
        <p:txBody>
          <a:bodyPr/>
          <a:lstStyle/>
          <a:p>
            <a:pPr>
              <a:lnSpc>
                <a:spcPct val="150000"/>
              </a:lnSpc>
            </a:pPr>
            <a:r>
              <a:rPr lang="en-US" altLang="zh-CN" sz="2100" dirty="0"/>
              <a:t>              </a:t>
            </a:r>
            <a:endParaRPr lang="zh-CN" altLang="en-US" sz="2100" dirty="0"/>
          </a:p>
        </p:txBody>
      </p:sp>
      <p:sp>
        <p:nvSpPr>
          <p:cNvPr id="6" name="文本框 5"/>
          <p:cNvSpPr txBox="1"/>
          <p:nvPr/>
        </p:nvSpPr>
        <p:spPr>
          <a:xfrm>
            <a:off x="2590816" y="1326959"/>
            <a:ext cx="2646294" cy="507831"/>
          </a:xfrm>
          <a:prstGeom prst="rect">
            <a:avLst/>
          </a:prstGeom>
          <a:noFill/>
        </p:spPr>
        <p:txBody>
          <a:bodyPr wrap="square" rtlCol="0">
            <a:spAutoFit/>
          </a:bodyPr>
          <a:lstStyle/>
          <a:p>
            <a:r>
              <a:rPr lang="en-US" altLang="zh-CN" sz="2700" dirty="0">
                <a:latin typeface="+mj-lt"/>
                <a:ea typeface="+mj-ea"/>
                <a:cs typeface="+mj-cs"/>
              </a:rPr>
              <a:t>VOTE3D</a:t>
            </a:r>
            <a:r>
              <a:rPr lang="zh-CN" altLang="en-US" sz="2700" dirty="0">
                <a:latin typeface="+mj-lt"/>
                <a:ea typeface="+mj-ea"/>
                <a:cs typeface="+mj-cs"/>
              </a:rPr>
              <a:t>方法</a:t>
            </a:r>
          </a:p>
        </p:txBody>
      </p:sp>
      <p:grpSp>
        <p:nvGrpSpPr>
          <p:cNvPr id="13" name="Group 5"/>
          <p:cNvGrpSpPr/>
          <p:nvPr/>
        </p:nvGrpSpPr>
        <p:grpSpPr>
          <a:xfrm>
            <a:off x="802192" y="1124822"/>
            <a:ext cx="1666971" cy="723265"/>
            <a:chOff x="4454013" y="4923170"/>
            <a:chExt cx="2107496" cy="914400"/>
          </a:xfrm>
        </p:grpSpPr>
        <p:sp>
          <p:nvSpPr>
            <p:cNvPr id="14" name="Parallelogram 16"/>
            <p:cNvSpPr/>
            <p:nvPr/>
          </p:nvSpPr>
          <p:spPr>
            <a:xfrm>
              <a:off x="4454013" y="4923170"/>
              <a:ext cx="2107496" cy="914400"/>
            </a:xfrm>
            <a:prstGeom prst="parallelogram">
              <a:avLst>
                <a:gd name="adj" fmla="val 52419"/>
              </a:avLst>
            </a:prstGeom>
            <a:solidFill>
              <a:srgbClr val="1F8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grpSp>
          <p:nvGrpSpPr>
            <p:cNvPr id="15" name="Group 45"/>
            <p:cNvGrpSpPr/>
            <p:nvPr/>
          </p:nvGrpSpPr>
          <p:grpSpPr>
            <a:xfrm>
              <a:off x="5348217" y="5147801"/>
              <a:ext cx="319088" cy="465138"/>
              <a:chOff x="3582988" y="3510757"/>
              <a:chExt cx="319088" cy="465138"/>
            </a:xfrm>
            <a:solidFill>
              <a:schemeClr val="bg2"/>
            </a:solidFill>
          </p:grpSpPr>
          <p:sp>
            <p:nvSpPr>
              <p:cNvPr id="16"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sp>
            <p:nvSpPr>
              <p:cNvPr id="17"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grpSp>
      </p:grpSp>
      <p:sp>
        <p:nvSpPr>
          <p:cNvPr id="7" name="文本框 6"/>
          <p:cNvSpPr txBox="1"/>
          <p:nvPr/>
        </p:nvSpPr>
        <p:spPr>
          <a:xfrm>
            <a:off x="1869703" y="2509608"/>
            <a:ext cx="6379923" cy="2799100"/>
          </a:xfrm>
          <a:prstGeom prst="rect">
            <a:avLst/>
          </a:prstGeom>
          <a:noFill/>
        </p:spPr>
        <p:txBody>
          <a:bodyPr wrap="square" rtlCol="0">
            <a:spAutoFit/>
          </a:bodyPr>
          <a:lstStyle/>
          <a:p>
            <a:pPr>
              <a:lnSpc>
                <a:spcPct val="150000"/>
              </a:lnSpc>
            </a:pPr>
            <a:r>
              <a:rPr lang="zh-CN" altLang="zh-CN" sz="2400" dirty="0"/>
              <a:t>通过投票方案利用问题的稀疏性质来在任何方向上搜索所有假定的对象位置。投票方案相当于稀疏特征网格上的卷积</a:t>
            </a:r>
            <a:r>
              <a:rPr lang="zh-CN" altLang="en-US" sz="2400" dirty="0"/>
              <a:t>。简单来说，</a:t>
            </a:r>
            <a:r>
              <a:rPr lang="zh-CN" altLang="zh-CN" sz="2400" dirty="0"/>
              <a:t>首先将空间分解为三维体素网格，然后像窗口一样通过三维</a:t>
            </a:r>
            <a:r>
              <a:rPr lang="zh-CN" altLang="en-US" sz="2400" dirty="0"/>
              <a:t>数据，进行</a:t>
            </a:r>
            <a:r>
              <a:rPr lang="zh-CN" altLang="zh-CN" sz="2400" dirty="0"/>
              <a:t>窗口</a:t>
            </a:r>
            <a:r>
              <a:rPr lang="zh-CN" altLang="en-US" sz="2400" dirty="0"/>
              <a:t>的滑动</a:t>
            </a:r>
            <a:r>
              <a:rPr lang="zh-CN" altLang="zh-CN" sz="2400" dirty="0"/>
              <a:t>。</a:t>
            </a:r>
            <a:endParaRPr lang="zh-CN" altLang="en-US" sz="2400" dirty="0"/>
          </a:p>
        </p:txBody>
      </p:sp>
    </p:spTree>
    <p:extLst>
      <p:ext uri="{BB962C8B-B14F-4D97-AF65-F5344CB8AC3E}">
        <p14:creationId xmlns:p14="http://schemas.microsoft.com/office/powerpoint/2010/main" val="13767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9064" y="2473026"/>
            <a:ext cx="6965316" cy="3519563"/>
          </a:xfrm>
        </p:spPr>
        <p:txBody>
          <a:bodyPr/>
          <a:lstStyle/>
          <a:p>
            <a:pPr>
              <a:lnSpc>
                <a:spcPct val="150000"/>
              </a:lnSpc>
            </a:pPr>
            <a:r>
              <a:rPr lang="en-US" altLang="zh-CN" sz="2100" dirty="0"/>
              <a:t>              </a:t>
            </a:r>
            <a:endParaRPr lang="zh-CN" altLang="en-US" sz="2100" dirty="0"/>
          </a:p>
        </p:txBody>
      </p:sp>
      <p:sp>
        <p:nvSpPr>
          <p:cNvPr id="6" name="文本框 5"/>
          <p:cNvSpPr txBox="1"/>
          <p:nvPr/>
        </p:nvSpPr>
        <p:spPr>
          <a:xfrm>
            <a:off x="2424292" y="1326367"/>
            <a:ext cx="2646294" cy="507831"/>
          </a:xfrm>
          <a:prstGeom prst="rect">
            <a:avLst/>
          </a:prstGeom>
          <a:noFill/>
        </p:spPr>
        <p:txBody>
          <a:bodyPr wrap="square" rtlCol="0">
            <a:spAutoFit/>
          </a:bodyPr>
          <a:lstStyle/>
          <a:p>
            <a:r>
              <a:rPr lang="en-US" altLang="zh-CN" sz="2700" dirty="0">
                <a:latin typeface="+mj-lt"/>
                <a:ea typeface="+mj-ea"/>
                <a:cs typeface="+mj-cs"/>
              </a:rPr>
              <a:t>VOTE3D</a:t>
            </a:r>
            <a:r>
              <a:rPr lang="zh-CN" altLang="en-US" sz="2700" dirty="0">
                <a:latin typeface="+mj-lt"/>
                <a:ea typeface="+mj-ea"/>
                <a:cs typeface="+mj-cs"/>
              </a:rPr>
              <a:t>方法</a:t>
            </a:r>
          </a:p>
        </p:txBody>
      </p:sp>
      <p:grpSp>
        <p:nvGrpSpPr>
          <p:cNvPr id="13" name="Group 5"/>
          <p:cNvGrpSpPr/>
          <p:nvPr/>
        </p:nvGrpSpPr>
        <p:grpSpPr>
          <a:xfrm>
            <a:off x="778796" y="1124822"/>
            <a:ext cx="1666971" cy="723265"/>
            <a:chOff x="4454013" y="4923170"/>
            <a:chExt cx="2107496" cy="914400"/>
          </a:xfrm>
        </p:grpSpPr>
        <p:sp>
          <p:nvSpPr>
            <p:cNvPr id="14" name="Parallelogram 16"/>
            <p:cNvSpPr/>
            <p:nvPr/>
          </p:nvSpPr>
          <p:spPr>
            <a:xfrm>
              <a:off x="4454013" y="4923170"/>
              <a:ext cx="2107496" cy="914400"/>
            </a:xfrm>
            <a:prstGeom prst="parallelogram">
              <a:avLst>
                <a:gd name="adj" fmla="val 52419"/>
              </a:avLst>
            </a:prstGeom>
            <a:solidFill>
              <a:srgbClr val="1F8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grpSp>
          <p:nvGrpSpPr>
            <p:cNvPr id="15" name="Group 45"/>
            <p:cNvGrpSpPr/>
            <p:nvPr/>
          </p:nvGrpSpPr>
          <p:grpSpPr>
            <a:xfrm>
              <a:off x="5348217" y="5147801"/>
              <a:ext cx="319088" cy="465138"/>
              <a:chOff x="3582988" y="3510757"/>
              <a:chExt cx="319088" cy="465138"/>
            </a:xfrm>
            <a:solidFill>
              <a:schemeClr val="bg2"/>
            </a:solidFill>
          </p:grpSpPr>
          <p:sp>
            <p:nvSpPr>
              <p:cNvPr id="16"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sp>
            <p:nvSpPr>
              <p:cNvPr id="17"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grpSp>
      </p:grpSp>
      <p:pic>
        <p:nvPicPr>
          <p:cNvPr id="9" name="图片 8"/>
          <p:cNvPicPr/>
          <p:nvPr/>
        </p:nvPicPr>
        <p:blipFill>
          <a:blip r:embed="rId3"/>
          <a:stretch>
            <a:fillRect/>
          </a:stretch>
        </p:blipFill>
        <p:spPr>
          <a:xfrm>
            <a:off x="1941711" y="2243273"/>
            <a:ext cx="6012669" cy="4397388"/>
          </a:xfrm>
          <a:prstGeom prst="rect">
            <a:avLst/>
          </a:prstGeom>
        </p:spPr>
      </p:pic>
    </p:spTree>
    <p:extLst>
      <p:ext uri="{BB962C8B-B14F-4D97-AF65-F5344CB8AC3E}">
        <p14:creationId xmlns:p14="http://schemas.microsoft.com/office/powerpoint/2010/main" val="913769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35678" y="2473026"/>
            <a:ext cx="7182797" cy="3519563"/>
          </a:xfrm>
        </p:spPr>
        <p:txBody>
          <a:bodyPr/>
          <a:lstStyle/>
          <a:p>
            <a:pPr>
              <a:lnSpc>
                <a:spcPct val="150000"/>
              </a:lnSpc>
            </a:pPr>
            <a:r>
              <a:rPr lang="en-US" altLang="zh-CN" sz="2100" dirty="0"/>
              <a:t>              </a:t>
            </a:r>
            <a:endParaRPr lang="zh-CN" altLang="en-US" sz="2100" dirty="0"/>
          </a:p>
        </p:txBody>
      </p:sp>
      <p:sp>
        <p:nvSpPr>
          <p:cNvPr id="6" name="文本框 5"/>
          <p:cNvSpPr txBox="1"/>
          <p:nvPr/>
        </p:nvSpPr>
        <p:spPr>
          <a:xfrm>
            <a:off x="2526296" y="1182877"/>
            <a:ext cx="3642784" cy="507831"/>
          </a:xfrm>
          <a:prstGeom prst="rect">
            <a:avLst/>
          </a:prstGeom>
          <a:noFill/>
        </p:spPr>
        <p:txBody>
          <a:bodyPr wrap="square" rtlCol="0">
            <a:spAutoFit/>
          </a:bodyPr>
          <a:lstStyle/>
          <a:p>
            <a:r>
              <a:rPr lang="zh-CN" altLang="en-US" sz="2700" dirty="0">
                <a:latin typeface="+mj-lt"/>
                <a:ea typeface="+mj-ea"/>
                <a:cs typeface="+mj-cs"/>
              </a:rPr>
              <a:t>滑动窗口的处理过程</a:t>
            </a:r>
          </a:p>
        </p:txBody>
      </p:sp>
      <p:grpSp>
        <p:nvGrpSpPr>
          <p:cNvPr id="13" name="Group 5"/>
          <p:cNvGrpSpPr/>
          <p:nvPr/>
        </p:nvGrpSpPr>
        <p:grpSpPr>
          <a:xfrm>
            <a:off x="802192" y="1005200"/>
            <a:ext cx="1666971" cy="723265"/>
            <a:chOff x="4454013" y="4923170"/>
            <a:chExt cx="2107496" cy="914400"/>
          </a:xfrm>
        </p:grpSpPr>
        <p:sp>
          <p:nvSpPr>
            <p:cNvPr id="14" name="Parallelogram 16"/>
            <p:cNvSpPr/>
            <p:nvPr/>
          </p:nvSpPr>
          <p:spPr>
            <a:xfrm>
              <a:off x="4454013" y="4923170"/>
              <a:ext cx="2107496" cy="914400"/>
            </a:xfrm>
            <a:prstGeom prst="parallelogram">
              <a:avLst>
                <a:gd name="adj" fmla="val 52419"/>
              </a:avLst>
            </a:prstGeom>
            <a:solidFill>
              <a:srgbClr val="1F8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grpSp>
          <p:nvGrpSpPr>
            <p:cNvPr id="15" name="Group 45"/>
            <p:cNvGrpSpPr/>
            <p:nvPr/>
          </p:nvGrpSpPr>
          <p:grpSpPr>
            <a:xfrm>
              <a:off x="5348217" y="5147801"/>
              <a:ext cx="319088" cy="465138"/>
              <a:chOff x="3582988" y="3510757"/>
              <a:chExt cx="319088" cy="465138"/>
            </a:xfrm>
            <a:solidFill>
              <a:schemeClr val="bg2"/>
            </a:solidFill>
          </p:grpSpPr>
          <p:sp>
            <p:nvSpPr>
              <p:cNvPr id="16"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sp>
            <p:nvSpPr>
              <p:cNvPr id="17"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grpSp>
      </p:grpSp>
      <p:pic>
        <p:nvPicPr>
          <p:cNvPr id="3" name="图片 2"/>
          <p:cNvPicPr>
            <a:picLocks noChangeAspect="1"/>
          </p:cNvPicPr>
          <p:nvPr/>
        </p:nvPicPr>
        <p:blipFill>
          <a:blip r:embed="rId3"/>
          <a:stretch>
            <a:fillRect/>
          </a:stretch>
        </p:blipFill>
        <p:spPr>
          <a:xfrm>
            <a:off x="1509483" y="2644217"/>
            <a:ext cx="7308991" cy="3636403"/>
          </a:xfrm>
          <a:prstGeom prst="rect">
            <a:avLst/>
          </a:prstGeom>
        </p:spPr>
      </p:pic>
    </p:spTree>
    <p:extLst>
      <p:ext uri="{BB962C8B-B14F-4D97-AF65-F5344CB8AC3E}">
        <p14:creationId xmlns:p14="http://schemas.microsoft.com/office/powerpoint/2010/main" val="371479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35678" y="2473026"/>
            <a:ext cx="7182797" cy="3519563"/>
          </a:xfrm>
        </p:spPr>
        <p:txBody>
          <a:bodyPr/>
          <a:lstStyle/>
          <a:p>
            <a:pPr>
              <a:lnSpc>
                <a:spcPct val="150000"/>
              </a:lnSpc>
            </a:pPr>
            <a:r>
              <a:rPr lang="en-US" altLang="zh-CN" sz="2100" dirty="0"/>
              <a:t>              </a:t>
            </a:r>
            <a:endParaRPr lang="zh-CN" altLang="en-US" sz="2100" dirty="0"/>
          </a:p>
        </p:txBody>
      </p:sp>
      <p:sp>
        <p:nvSpPr>
          <p:cNvPr id="6" name="文本框 5"/>
          <p:cNvSpPr txBox="1"/>
          <p:nvPr/>
        </p:nvSpPr>
        <p:spPr>
          <a:xfrm>
            <a:off x="2672578" y="1270806"/>
            <a:ext cx="3642784" cy="507831"/>
          </a:xfrm>
          <a:prstGeom prst="rect">
            <a:avLst/>
          </a:prstGeom>
          <a:noFill/>
        </p:spPr>
        <p:txBody>
          <a:bodyPr wrap="square" rtlCol="0">
            <a:spAutoFit/>
          </a:bodyPr>
          <a:lstStyle/>
          <a:p>
            <a:r>
              <a:rPr lang="zh-CN" altLang="en-US" sz="2700" dirty="0">
                <a:latin typeface="+mj-lt"/>
                <a:ea typeface="+mj-ea"/>
                <a:cs typeface="+mj-cs"/>
              </a:rPr>
              <a:t>滑动窗口的处理过程</a:t>
            </a:r>
          </a:p>
        </p:txBody>
      </p:sp>
      <p:grpSp>
        <p:nvGrpSpPr>
          <p:cNvPr id="13" name="Group 5"/>
          <p:cNvGrpSpPr/>
          <p:nvPr/>
        </p:nvGrpSpPr>
        <p:grpSpPr>
          <a:xfrm>
            <a:off x="1005607" y="1055372"/>
            <a:ext cx="1666971" cy="723265"/>
            <a:chOff x="4454013" y="4923170"/>
            <a:chExt cx="2107496" cy="914400"/>
          </a:xfrm>
        </p:grpSpPr>
        <p:sp>
          <p:nvSpPr>
            <p:cNvPr id="14" name="Parallelogram 16"/>
            <p:cNvSpPr/>
            <p:nvPr/>
          </p:nvSpPr>
          <p:spPr>
            <a:xfrm>
              <a:off x="4454013" y="4923170"/>
              <a:ext cx="2107496" cy="914400"/>
            </a:xfrm>
            <a:prstGeom prst="parallelogram">
              <a:avLst>
                <a:gd name="adj" fmla="val 52419"/>
              </a:avLst>
            </a:prstGeom>
            <a:solidFill>
              <a:srgbClr val="1F8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grpSp>
          <p:nvGrpSpPr>
            <p:cNvPr id="15" name="Group 45"/>
            <p:cNvGrpSpPr/>
            <p:nvPr/>
          </p:nvGrpSpPr>
          <p:grpSpPr>
            <a:xfrm>
              <a:off x="5348217" y="5147801"/>
              <a:ext cx="319088" cy="465138"/>
              <a:chOff x="3582988" y="3510757"/>
              <a:chExt cx="319088" cy="465138"/>
            </a:xfrm>
            <a:solidFill>
              <a:schemeClr val="bg2"/>
            </a:solidFill>
          </p:grpSpPr>
          <p:sp>
            <p:nvSpPr>
              <p:cNvPr id="16"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sp>
            <p:nvSpPr>
              <p:cNvPr id="17"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grpSp>
      </p:grpSp>
      <p:sp>
        <p:nvSpPr>
          <p:cNvPr id="4" name="文本框 3"/>
          <p:cNvSpPr txBox="1"/>
          <p:nvPr/>
        </p:nvSpPr>
        <p:spPr>
          <a:xfrm>
            <a:off x="1959713" y="2320182"/>
            <a:ext cx="6750750" cy="3139321"/>
          </a:xfrm>
          <a:prstGeom prst="rect">
            <a:avLst/>
          </a:prstGeom>
          <a:noFill/>
        </p:spPr>
        <p:txBody>
          <a:bodyPr wrap="square" rtlCol="0">
            <a:spAutoFit/>
          </a:bodyPr>
          <a:lstStyle/>
          <a:p>
            <a:pPr>
              <a:lnSpc>
                <a:spcPct val="150000"/>
              </a:lnSpc>
            </a:pPr>
            <a:r>
              <a:rPr lang="zh-CN" altLang="zh-CN" sz="2400" dirty="0"/>
              <a:t>放置在网格位置ψ处的原始窗口的检测窗口可以被写为落入检测窗口内的占用单元格的票数之和</a:t>
            </a:r>
            <a:r>
              <a:rPr lang="zh-CN" altLang="en-US" sz="2400" dirty="0"/>
              <a:t>。通过投票，计算给定分类器权重和特征网格的分数值。</a:t>
            </a:r>
          </a:p>
          <a:p>
            <a:pPr>
              <a:lnSpc>
                <a:spcPct val="150000"/>
              </a:lnSpc>
            </a:pPr>
            <a:endParaRPr lang="en-US" altLang="zh-CN" sz="2400" dirty="0"/>
          </a:p>
          <a:p>
            <a:endParaRPr lang="zh-CN" altLang="en-US" dirty="0"/>
          </a:p>
        </p:txBody>
      </p:sp>
      <p:pic>
        <p:nvPicPr>
          <p:cNvPr id="5" name="图片 4"/>
          <p:cNvPicPr>
            <a:picLocks noChangeAspect="1"/>
          </p:cNvPicPr>
          <p:nvPr/>
        </p:nvPicPr>
        <p:blipFill>
          <a:blip r:embed="rId3"/>
          <a:stretch>
            <a:fillRect/>
          </a:stretch>
        </p:blipFill>
        <p:spPr>
          <a:xfrm>
            <a:off x="3565409" y="4904522"/>
            <a:ext cx="3323334" cy="707825"/>
          </a:xfrm>
          <a:prstGeom prst="rect">
            <a:avLst/>
          </a:prstGeom>
        </p:spPr>
      </p:pic>
    </p:spTree>
    <p:extLst>
      <p:ext uri="{BB962C8B-B14F-4D97-AF65-F5344CB8AC3E}">
        <p14:creationId xmlns:p14="http://schemas.microsoft.com/office/powerpoint/2010/main" val="309790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35678" y="2473026"/>
            <a:ext cx="7182797" cy="3519563"/>
          </a:xfrm>
        </p:spPr>
        <p:txBody>
          <a:bodyPr/>
          <a:lstStyle/>
          <a:p>
            <a:pPr>
              <a:lnSpc>
                <a:spcPct val="150000"/>
              </a:lnSpc>
            </a:pPr>
            <a:r>
              <a:rPr lang="en-US" altLang="zh-CN" sz="2100" dirty="0"/>
              <a:t>              </a:t>
            </a:r>
            <a:endParaRPr lang="zh-CN" altLang="en-US" sz="2100" dirty="0"/>
          </a:p>
        </p:txBody>
      </p:sp>
      <p:sp>
        <p:nvSpPr>
          <p:cNvPr id="6" name="文本框 5"/>
          <p:cNvSpPr txBox="1"/>
          <p:nvPr/>
        </p:nvSpPr>
        <p:spPr>
          <a:xfrm>
            <a:off x="2672578" y="1187467"/>
            <a:ext cx="3294366" cy="507831"/>
          </a:xfrm>
          <a:prstGeom prst="rect">
            <a:avLst/>
          </a:prstGeom>
          <a:noFill/>
        </p:spPr>
        <p:txBody>
          <a:bodyPr wrap="square" rtlCol="0">
            <a:spAutoFit/>
          </a:bodyPr>
          <a:lstStyle/>
          <a:p>
            <a:r>
              <a:rPr lang="en-US" altLang="zh-CN" sz="2700" dirty="0">
                <a:latin typeface="+mj-lt"/>
                <a:ea typeface="+mj-ea"/>
                <a:cs typeface="+mj-cs"/>
              </a:rPr>
              <a:t>VOTE3DEEP</a:t>
            </a:r>
            <a:r>
              <a:rPr lang="zh-CN" altLang="en-US" sz="2700" dirty="0">
                <a:latin typeface="+mj-lt"/>
                <a:ea typeface="+mj-ea"/>
                <a:cs typeface="+mj-cs"/>
              </a:rPr>
              <a:t>方法</a:t>
            </a:r>
          </a:p>
        </p:txBody>
      </p:sp>
      <p:grpSp>
        <p:nvGrpSpPr>
          <p:cNvPr id="13" name="Group 5"/>
          <p:cNvGrpSpPr/>
          <p:nvPr/>
        </p:nvGrpSpPr>
        <p:grpSpPr>
          <a:xfrm>
            <a:off x="1005607" y="952029"/>
            <a:ext cx="1666971" cy="723265"/>
            <a:chOff x="4454013" y="4923170"/>
            <a:chExt cx="2107496" cy="914400"/>
          </a:xfrm>
        </p:grpSpPr>
        <p:sp>
          <p:nvSpPr>
            <p:cNvPr id="14" name="Parallelogram 16"/>
            <p:cNvSpPr/>
            <p:nvPr/>
          </p:nvSpPr>
          <p:spPr>
            <a:xfrm>
              <a:off x="4454013" y="4923170"/>
              <a:ext cx="2107496" cy="914400"/>
            </a:xfrm>
            <a:prstGeom prst="parallelogram">
              <a:avLst>
                <a:gd name="adj" fmla="val 52419"/>
              </a:avLst>
            </a:prstGeom>
            <a:solidFill>
              <a:srgbClr val="1F8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grpSp>
          <p:nvGrpSpPr>
            <p:cNvPr id="15" name="Group 45"/>
            <p:cNvGrpSpPr/>
            <p:nvPr/>
          </p:nvGrpSpPr>
          <p:grpSpPr>
            <a:xfrm>
              <a:off x="5348217" y="5147801"/>
              <a:ext cx="319088" cy="465138"/>
              <a:chOff x="3582988" y="3510757"/>
              <a:chExt cx="319088" cy="465138"/>
            </a:xfrm>
            <a:solidFill>
              <a:schemeClr val="bg2"/>
            </a:solidFill>
          </p:grpSpPr>
          <p:sp>
            <p:nvSpPr>
              <p:cNvPr id="16"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sp>
            <p:nvSpPr>
              <p:cNvPr id="17"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grpSp>
      </p:grpSp>
      <p:pic>
        <p:nvPicPr>
          <p:cNvPr id="10" name="图片 9"/>
          <p:cNvPicPr/>
          <p:nvPr/>
        </p:nvPicPr>
        <p:blipFill>
          <a:blip r:embed="rId3"/>
          <a:stretch>
            <a:fillRect/>
          </a:stretch>
        </p:blipFill>
        <p:spPr>
          <a:xfrm>
            <a:off x="1635679" y="2396863"/>
            <a:ext cx="6498720" cy="4027774"/>
          </a:xfrm>
          <a:prstGeom prst="rect">
            <a:avLst/>
          </a:prstGeom>
        </p:spPr>
      </p:pic>
    </p:spTree>
    <p:extLst>
      <p:ext uri="{BB962C8B-B14F-4D97-AF65-F5344CB8AC3E}">
        <p14:creationId xmlns:p14="http://schemas.microsoft.com/office/powerpoint/2010/main" val="980817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35678" y="2473026"/>
            <a:ext cx="7182797" cy="3519563"/>
          </a:xfrm>
        </p:spPr>
        <p:txBody>
          <a:bodyPr/>
          <a:lstStyle/>
          <a:p>
            <a:pPr>
              <a:lnSpc>
                <a:spcPct val="150000"/>
              </a:lnSpc>
            </a:pPr>
            <a:r>
              <a:rPr lang="en-US" altLang="zh-CN" sz="2100" dirty="0"/>
              <a:t>              </a:t>
            </a:r>
            <a:endParaRPr lang="zh-CN" altLang="en-US" sz="2100" dirty="0"/>
          </a:p>
        </p:txBody>
      </p:sp>
      <p:sp>
        <p:nvSpPr>
          <p:cNvPr id="6" name="文本框 5"/>
          <p:cNvSpPr txBox="1"/>
          <p:nvPr/>
        </p:nvSpPr>
        <p:spPr>
          <a:xfrm>
            <a:off x="2301751" y="1229633"/>
            <a:ext cx="3294366" cy="507831"/>
          </a:xfrm>
          <a:prstGeom prst="rect">
            <a:avLst/>
          </a:prstGeom>
          <a:noFill/>
        </p:spPr>
        <p:txBody>
          <a:bodyPr wrap="square" rtlCol="0">
            <a:spAutoFit/>
          </a:bodyPr>
          <a:lstStyle/>
          <a:p>
            <a:r>
              <a:rPr lang="en-US" altLang="zh-CN" sz="2700" dirty="0">
                <a:latin typeface="+mj-lt"/>
                <a:ea typeface="+mj-ea"/>
                <a:cs typeface="+mj-cs"/>
              </a:rPr>
              <a:t>VOTE3DEEP</a:t>
            </a:r>
            <a:r>
              <a:rPr lang="zh-CN" altLang="en-US" sz="2700" dirty="0">
                <a:latin typeface="+mj-lt"/>
                <a:ea typeface="+mj-ea"/>
                <a:cs typeface="+mj-cs"/>
              </a:rPr>
              <a:t>方法</a:t>
            </a:r>
          </a:p>
        </p:txBody>
      </p:sp>
      <p:grpSp>
        <p:nvGrpSpPr>
          <p:cNvPr id="13" name="Group 5"/>
          <p:cNvGrpSpPr/>
          <p:nvPr/>
        </p:nvGrpSpPr>
        <p:grpSpPr>
          <a:xfrm>
            <a:off x="634780" y="1036819"/>
            <a:ext cx="1666971" cy="723265"/>
            <a:chOff x="4454013" y="4923170"/>
            <a:chExt cx="2107496" cy="914400"/>
          </a:xfrm>
        </p:grpSpPr>
        <p:sp>
          <p:nvSpPr>
            <p:cNvPr id="14" name="Parallelogram 16"/>
            <p:cNvSpPr/>
            <p:nvPr/>
          </p:nvSpPr>
          <p:spPr>
            <a:xfrm>
              <a:off x="4454013" y="4923170"/>
              <a:ext cx="2107496" cy="914400"/>
            </a:xfrm>
            <a:prstGeom prst="parallelogram">
              <a:avLst>
                <a:gd name="adj" fmla="val 52419"/>
              </a:avLst>
            </a:prstGeom>
            <a:solidFill>
              <a:srgbClr val="1F8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grpSp>
          <p:nvGrpSpPr>
            <p:cNvPr id="15" name="Group 45"/>
            <p:cNvGrpSpPr/>
            <p:nvPr/>
          </p:nvGrpSpPr>
          <p:grpSpPr>
            <a:xfrm>
              <a:off x="5348217" y="5147801"/>
              <a:ext cx="319088" cy="465138"/>
              <a:chOff x="3582988" y="3510757"/>
              <a:chExt cx="319088" cy="465138"/>
            </a:xfrm>
            <a:solidFill>
              <a:schemeClr val="bg2"/>
            </a:solidFill>
          </p:grpSpPr>
          <p:sp>
            <p:nvSpPr>
              <p:cNvPr id="16"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sp>
            <p:nvSpPr>
              <p:cNvPr id="17"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grpSp>
      </p:grpSp>
      <p:sp>
        <p:nvSpPr>
          <p:cNvPr id="3" name="文本框 2"/>
          <p:cNvSpPr txBox="1"/>
          <p:nvPr/>
        </p:nvSpPr>
        <p:spPr>
          <a:xfrm>
            <a:off x="1342071" y="2248173"/>
            <a:ext cx="7606505" cy="3970318"/>
          </a:xfrm>
          <a:prstGeom prst="rect">
            <a:avLst/>
          </a:prstGeom>
          <a:noFill/>
        </p:spPr>
        <p:txBody>
          <a:bodyPr wrap="square" rtlCol="0">
            <a:spAutoFit/>
          </a:bodyPr>
          <a:lstStyle/>
          <a:p>
            <a:pPr eaLnBrk="0" hangingPunct="0">
              <a:lnSpc>
                <a:spcPct val="150000"/>
              </a:lnSpc>
              <a:defRPr/>
            </a:pPr>
            <a:r>
              <a:rPr lang="en-US" altLang="zh-CN" sz="2400" dirty="0"/>
              <a:t>         </a:t>
            </a:r>
            <a:r>
              <a:rPr lang="zh-CN" altLang="zh-CN" sz="2400" dirty="0"/>
              <a:t>根据单元格中点的统计信息提取</a:t>
            </a:r>
            <a:r>
              <a:rPr lang="zh-CN" altLang="zh-CN" sz="2400" dirty="0" smtClean="0"/>
              <a:t>特征向量</a:t>
            </a:r>
            <a:r>
              <a:rPr lang="zh-CN" altLang="en-US" sz="2400" dirty="0" smtClean="0"/>
              <a:t>。</a:t>
            </a:r>
            <a:r>
              <a:rPr lang="zh-CN" altLang="zh-CN" sz="2400" dirty="0" smtClean="0"/>
              <a:t>该</a:t>
            </a:r>
            <a:r>
              <a:rPr lang="zh-CN" altLang="zh-CN" sz="2400" dirty="0"/>
              <a:t>算法的基础是让每个非零输入特征向量按照过滤器的接受域来定义一组由投票权重</a:t>
            </a:r>
            <a:r>
              <a:rPr lang="zh-CN" altLang="en-US" sz="2400" dirty="0"/>
              <a:t>之后</a:t>
            </a:r>
            <a:r>
              <a:rPr lang="zh-CN" altLang="zh-CN" sz="2400" dirty="0"/>
              <a:t>加权的投票到其在输出层中的周围单元。通过沿每个空间维度</a:t>
            </a:r>
            <a:r>
              <a:rPr lang="zh-CN" altLang="zh-CN" sz="2400" dirty="0" smtClean="0"/>
              <a:t>卷积</a:t>
            </a:r>
            <a:r>
              <a:rPr lang="zh-CN" altLang="en-US" sz="2400" dirty="0" smtClean="0"/>
              <a:t>，</a:t>
            </a:r>
            <a:r>
              <a:rPr lang="zh-CN" altLang="zh-CN" sz="2400" dirty="0" smtClean="0"/>
              <a:t>卷积</a:t>
            </a:r>
            <a:r>
              <a:rPr lang="zh-CN" altLang="zh-CN" sz="2400" dirty="0"/>
              <a:t>滤波器内核来获得投票权重。最后的卷积结果是通过累积投票的每个单元格中的投票</a:t>
            </a:r>
            <a:r>
              <a:rPr lang="zh-CN" altLang="en-US" sz="2400" dirty="0"/>
              <a:t>。</a:t>
            </a:r>
            <a:endParaRPr lang="zh-CN" altLang="zh-CN" sz="2400" dirty="0"/>
          </a:p>
          <a:p>
            <a:pPr>
              <a:lnSpc>
                <a:spcPct val="150000"/>
              </a:lnSpc>
            </a:pPr>
            <a:endParaRPr lang="zh-CN" altLang="en-US" sz="2400" dirty="0"/>
          </a:p>
        </p:txBody>
      </p:sp>
    </p:spTree>
    <p:extLst>
      <p:ext uri="{BB962C8B-B14F-4D97-AF65-F5344CB8AC3E}">
        <p14:creationId xmlns:p14="http://schemas.microsoft.com/office/powerpoint/2010/main" val="121195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35678" y="2473026"/>
            <a:ext cx="7182797" cy="3519563"/>
          </a:xfrm>
        </p:spPr>
        <p:txBody>
          <a:bodyPr/>
          <a:lstStyle/>
          <a:p>
            <a:pPr>
              <a:lnSpc>
                <a:spcPct val="150000"/>
              </a:lnSpc>
            </a:pPr>
            <a:r>
              <a:rPr lang="en-US" altLang="zh-CN" sz="2100" dirty="0"/>
              <a:t>              </a:t>
            </a:r>
            <a:endParaRPr lang="zh-CN" altLang="en-US" sz="2100" dirty="0"/>
          </a:p>
        </p:txBody>
      </p:sp>
      <p:sp>
        <p:nvSpPr>
          <p:cNvPr id="6" name="文本框 5"/>
          <p:cNvSpPr txBox="1"/>
          <p:nvPr/>
        </p:nvSpPr>
        <p:spPr>
          <a:xfrm>
            <a:off x="2469162" y="1076424"/>
            <a:ext cx="3294366" cy="507831"/>
          </a:xfrm>
          <a:prstGeom prst="rect">
            <a:avLst/>
          </a:prstGeom>
          <a:noFill/>
        </p:spPr>
        <p:txBody>
          <a:bodyPr wrap="square" rtlCol="0">
            <a:spAutoFit/>
          </a:bodyPr>
          <a:lstStyle/>
          <a:p>
            <a:r>
              <a:rPr lang="en-US" altLang="zh-CN" sz="2700" dirty="0">
                <a:latin typeface="+mj-lt"/>
                <a:ea typeface="+mj-ea"/>
                <a:cs typeface="+mj-cs"/>
              </a:rPr>
              <a:t>VOTE3DEEP</a:t>
            </a:r>
            <a:r>
              <a:rPr lang="zh-CN" altLang="en-US" sz="2700" dirty="0">
                <a:latin typeface="+mj-lt"/>
                <a:ea typeface="+mj-ea"/>
                <a:cs typeface="+mj-cs"/>
              </a:rPr>
              <a:t>方法</a:t>
            </a:r>
          </a:p>
        </p:txBody>
      </p:sp>
      <p:grpSp>
        <p:nvGrpSpPr>
          <p:cNvPr id="13" name="Group 5"/>
          <p:cNvGrpSpPr/>
          <p:nvPr/>
        </p:nvGrpSpPr>
        <p:grpSpPr>
          <a:xfrm>
            <a:off x="802191" y="860990"/>
            <a:ext cx="1666971" cy="723265"/>
            <a:chOff x="4454013" y="4923170"/>
            <a:chExt cx="2107496" cy="914400"/>
          </a:xfrm>
        </p:grpSpPr>
        <p:sp>
          <p:nvSpPr>
            <p:cNvPr id="14" name="Parallelogram 16"/>
            <p:cNvSpPr/>
            <p:nvPr/>
          </p:nvSpPr>
          <p:spPr>
            <a:xfrm>
              <a:off x="4454013" y="4923170"/>
              <a:ext cx="2107496" cy="914400"/>
            </a:xfrm>
            <a:prstGeom prst="parallelogram">
              <a:avLst>
                <a:gd name="adj" fmla="val 52419"/>
              </a:avLst>
            </a:prstGeom>
            <a:solidFill>
              <a:srgbClr val="1F8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grpSp>
          <p:nvGrpSpPr>
            <p:cNvPr id="15" name="Group 45"/>
            <p:cNvGrpSpPr/>
            <p:nvPr/>
          </p:nvGrpSpPr>
          <p:grpSpPr>
            <a:xfrm>
              <a:off x="5348217" y="5147801"/>
              <a:ext cx="319088" cy="465138"/>
              <a:chOff x="3582988" y="3510757"/>
              <a:chExt cx="319088" cy="465138"/>
            </a:xfrm>
            <a:solidFill>
              <a:schemeClr val="bg2"/>
            </a:solidFill>
          </p:grpSpPr>
          <p:sp>
            <p:nvSpPr>
              <p:cNvPr id="16"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sp>
            <p:nvSpPr>
              <p:cNvPr id="17"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grpSp>
      </p:grpSp>
      <p:pic>
        <p:nvPicPr>
          <p:cNvPr id="3" name="图片 2"/>
          <p:cNvPicPr>
            <a:picLocks noChangeAspect="1"/>
          </p:cNvPicPr>
          <p:nvPr/>
        </p:nvPicPr>
        <p:blipFill>
          <a:blip r:embed="rId3"/>
          <a:stretch>
            <a:fillRect/>
          </a:stretch>
        </p:blipFill>
        <p:spPr>
          <a:xfrm>
            <a:off x="2769291" y="5272126"/>
            <a:ext cx="4915570" cy="969968"/>
          </a:xfrm>
          <a:prstGeom prst="rect">
            <a:avLst/>
          </a:prstGeom>
        </p:spPr>
      </p:pic>
      <p:sp>
        <p:nvSpPr>
          <p:cNvPr id="4" name="文本框 3"/>
          <p:cNvSpPr txBox="1"/>
          <p:nvPr/>
        </p:nvSpPr>
        <p:spPr>
          <a:xfrm>
            <a:off x="1393162" y="2293815"/>
            <a:ext cx="7452828" cy="2862322"/>
          </a:xfrm>
          <a:prstGeom prst="rect">
            <a:avLst/>
          </a:prstGeom>
          <a:noFill/>
        </p:spPr>
        <p:txBody>
          <a:bodyPr wrap="square" rtlCol="0">
            <a:spAutoFit/>
          </a:bodyPr>
          <a:lstStyle/>
          <a:p>
            <a:pPr>
              <a:lnSpc>
                <a:spcPct val="150000"/>
              </a:lnSpc>
            </a:pPr>
            <a:r>
              <a:rPr lang="zh-CN" altLang="zh-CN" sz="2400" dirty="0"/>
              <a:t>假设我们在</a:t>
            </a:r>
            <a:r>
              <a:rPr lang="zh-CN" altLang="zh-CN" sz="2400" dirty="0" smtClean="0"/>
              <a:t>网络层中</a:t>
            </a:r>
            <a:r>
              <a:rPr lang="zh-CN" altLang="zh-CN" sz="2400" dirty="0"/>
              <a:t>有一个具有奇数核维数的三维卷积滤波器，在一个输入特征上运算，滤波器的权重由</a:t>
            </a:r>
            <a:r>
              <a:rPr lang="en-US" altLang="zh-CN" sz="2400" dirty="0" err="1"/>
              <a:t>wc</a:t>
            </a:r>
            <a:r>
              <a:rPr lang="zh-CN" altLang="zh-CN" sz="2400" dirty="0"/>
              <a:t>∈</a:t>
            </a:r>
            <a:r>
              <a:rPr lang="en-US" altLang="zh-CN" sz="2400" dirty="0"/>
              <a:t>R</a:t>
            </a:r>
            <a:r>
              <a:rPr lang="zh-CN" altLang="zh-CN" sz="2400" dirty="0"/>
              <a:t>（</a:t>
            </a:r>
            <a:r>
              <a:rPr lang="en-US" altLang="zh-CN" sz="2400" dirty="0"/>
              <a:t>2I + 1</a:t>
            </a:r>
            <a:r>
              <a:rPr lang="zh-CN" altLang="zh-CN" sz="2400" dirty="0"/>
              <a:t>）×（</a:t>
            </a:r>
            <a:r>
              <a:rPr lang="en-US" altLang="zh-CN" sz="2400" dirty="0"/>
              <a:t>2J + 1</a:t>
            </a:r>
            <a:r>
              <a:rPr lang="zh-CN" altLang="zh-CN" sz="2400" dirty="0"/>
              <a:t>）× （</a:t>
            </a:r>
            <a:r>
              <a:rPr lang="en-US" altLang="zh-CN" sz="2400" dirty="0"/>
              <a:t>2K + 1</a:t>
            </a:r>
            <a:r>
              <a:rPr lang="zh-CN" altLang="zh-CN" sz="2400" dirty="0"/>
              <a:t>）。然后，输入网格</a:t>
            </a:r>
            <a:r>
              <a:rPr lang="en-US" altLang="zh-CN" sz="2400" dirty="0"/>
              <a:t>hc-1</a:t>
            </a:r>
            <a:r>
              <a:rPr lang="zh-CN" altLang="zh-CN" sz="2400" dirty="0"/>
              <a:t>∈</a:t>
            </a:r>
            <a:r>
              <a:rPr lang="en-US" altLang="zh-CN" sz="2400" dirty="0"/>
              <a:t>RL</a:t>
            </a:r>
            <a:r>
              <a:rPr lang="zh-CN" altLang="zh-CN" sz="2400" dirty="0"/>
              <a:t>×</a:t>
            </a:r>
            <a:r>
              <a:rPr lang="en-US" altLang="zh-CN" sz="2400" dirty="0"/>
              <a:t>M</a:t>
            </a:r>
            <a:r>
              <a:rPr lang="zh-CN" altLang="zh-CN" sz="2400" dirty="0"/>
              <a:t>×</a:t>
            </a:r>
            <a:r>
              <a:rPr lang="en-US" altLang="zh-CN" sz="2400" dirty="0"/>
              <a:t>N</a:t>
            </a:r>
            <a:r>
              <a:rPr lang="zh-CN" altLang="zh-CN" sz="2400" dirty="0"/>
              <a:t>，位置（</a:t>
            </a:r>
            <a:r>
              <a:rPr lang="en-US" altLang="zh-CN" sz="2400" dirty="0"/>
              <a:t>l</a:t>
            </a:r>
            <a:r>
              <a:rPr lang="zh-CN" altLang="zh-CN" sz="2400" dirty="0"/>
              <a:t>，</a:t>
            </a:r>
            <a:r>
              <a:rPr lang="en-US" altLang="zh-CN" sz="2400" dirty="0"/>
              <a:t>m</a:t>
            </a:r>
            <a:r>
              <a:rPr lang="zh-CN" altLang="zh-CN" sz="2400" dirty="0"/>
              <a:t>，</a:t>
            </a:r>
            <a:r>
              <a:rPr lang="en-US" altLang="zh-CN" sz="2400" dirty="0"/>
              <a:t>n</a:t>
            </a:r>
            <a:r>
              <a:rPr lang="zh-CN" altLang="zh-CN" sz="2400" dirty="0"/>
              <a:t>）的卷积结果</a:t>
            </a:r>
            <a:r>
              <a:rPr lang="zh-CN" altLang="en-US" sz="2400" dirty="0"/>
              <a:t>如式所示。</a:t>
            </a:r>
            <a:r>
              <a:rPr lang="zh-CN" altLang="zh-CN" sz="2400" dirty="0"/>
              <a:t>其中</a:t>
            </a:r>
            <a:r>
              <a:rPr lang="en-US" altLang="zh-CN" sz="2400" dirty="0" err="1"/>
              <a:t>bc</a:t>
            </a:r>
            <a:r>
              <a:rPr lang="zh-CN" altLang="zh-CN" sz="2400" dirty="0"/>
              <a:t>是应用于网格中所有单元的偏差值。 </a:t>
            </a:r>
            <a:endParaRPr lang="zh-CN" altLang="en-US" sz="2400" dirty="0"/>
          </a:p>
        </p:txBody>
      </p:sp>
    </p:spTree>
    <p:extLst>
      <p:ext uri="{BB962C8B-B14F-4D97-AF65-F5344CB8AC3E}">
        <p14:creationId xmlns:p14="http://schemas.microsoft.com/office/powerpoint/2010/main" val="398497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61266" y="2521926"/>
            <a:ext cx="7182797" cy="3519563"/>
          </a:xfrm>
        </p:spPr>
        <p:txBody>
          <a:bodyPr/>
          <a:lstStyle/>
          <a:p>
            <a:pPr>
              <a:lnSpc>
                <a:spcPct val="150000"/>
              </a:lnSpc>
            </a:pPr>
            <a:r>
              <a:rPr lang="en-US" altLang="zh-CN" sz="2100" dirty="0"/>
              <a:t>              </a:t>
            </a:r>
            <a:endParaRPr lang="zh-CN" altLang="en-US" sz="2100" dirty="0"/>
          </a:p>
        </p:txBody>
      </p:sp>
      <p:sp>
        <p:nvSpPr>
          <p:cNvPr id="6" name="文本框 5"/>
          <p:cNvSpPr txBox="1"/>
          <p:nvPr/>
        </p:nvSpPr>
        <p:spPr>
          <a:xfrm>
            <a:off x="2740547" y="1047750"/>
            <a:ext cx="3294366" cy="507831"/>
          </a:xfrm>
          <a:prstGeom prst="rect">
            <a:avLst/>
          </a:prstGeom>
          <a:noFill/>
        </p:spPr>
        <p:txBody>
          <a:bodyPr wrap="square" rtlCol="0">
            <a:spAutoFit/>
          </a:bodyPr>
          <a:lstStyle/>
          <a:p>
            <a:r>
              <a:rPr lang="en-US" altLang="zh-CN" sz="2700" dirty="0">
                <a:latin typeface="+mj-lt"/>
                <a:ea typeface="+mj-ea"/>
                <a:cs typeface="+mj-cs"/>
              </a:rPr>
              <a:t>VOTE3DEEP</a:t>
            </a:r>
            <a:r>
              <a:rPr lang="zh-CN" altLang="en-US" sz="2700" dirty="0">
                <a:latin typeface="+mj-lt"/>
                <a:ea typeface="+mj-ea"/>
                <a:cs typeface="+mj-cs"/>
              </a:rPr>
              <a:t>方法</a:t>
            </a:r>
          </a:p>
        </p:txBody>
      </p:sp>
      <p:grpSp>
        <p:nvGrpSpPr>
          <p:cNvPr id="13" name="Group 5"/>
          <p:cNvGrpSpPr/>
          <p:nvPr/>
        </p:nvGrpSpPr>
        <p:grpSpPr>
          <a:xfrm>
            <a:off x="791702" y="883534"/>
            <a:ext cx="1666971" cy="723265"/>
            <a:chOff x="4454013" y="4923170"/>
            <a:chExt cx="2107496" cy="914400"/>
          </a:xfrm>
        </p:grpSpPr>
        <p:sp>
          <p:nvSpPr>
            <p:cNvPr id="14" name="Parallelogram 16"/>
            <p:cNvSpPr/>
            <p:nvPr/>
          </p:nvSpPr>
          <p:spPr>
            <a:xfrm>
              <a:off x="4454013" y="4923170"/>
              <a:ext cx="2107496" cy="914400"/>
            </a:xfrm>
            <a:prstGeom prst="parallelogram">
              <a:avLst>
                <a:gd name="adj" fmla="val 52419"/>
              </a:avLst>
            </a:prstGeom>
            <a:solidFill>
              <a:srgbClr val="1F8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grpSp>
          <p:nvGrpSpPr>
            <p:cNvPr id="15" name="Group 45"/>
            <p:cNvGrpSpPr/>
            <p:nvPr/>
          </p:nvGrpSpPr>
          <p:grpSpPr>
            <a:xfrm>
              <a:off x="5348217" y="5147801"/>
              <a:ext cx="319088" cy="465138"/>
              <a:chOff x="3582988" y="3510757"/>
              <a:chExt cx="319088" cy="465138"/>
            </a:xfrm>
            <a:solidFill>
              <a:schemeClr val="bg2"/>
            </a:solidFill>
          </p:grpSpPr>
          <p:sp>
            <p:nvSpPr>
              <p:cNvPr id="16"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sp>
            <p:nvSpPr>
              <p:cNvPr id="17"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grpSp>
      </p:grpSp>
      <p:sp>
        <p:nvSpPr>
          <p:cNvPr id="3" name="文本框 2"/>
          <p:cNvSpPr txBox="1"/>
          <p:nvPr/>
        </p:nvSpPr>
        <p:spPr>
          <a:xfrm>
            <a:off x="1851701" y="2644217"/>
            <a:ext cx="6966773" cy="461665"/>
          </a:xfrm>
          <a:prstGeom prst="rect">
            <a:avLst/>
          </a:prstGeom>
          <a:noFill/>
        </p:spPr>
        <p:txBody>
          <a:bodyPr wrap="square" rtlCol="0">
            <a:spAutoFit/>
          </a:bodyPr>
          <a:lstStyle/>
          <a:p>
            <a:endParaRPr lang="zh-CN" altLang="en-US" sz="2400" dirty="0"/>
          </a:p>
        </p:txBody>
      </p:sp>
      <p:pic>
        <p:nvPicPr>
          <p:cNvPr id="11" name="图片 10"/>
          <p:cNvPicPr/>
          <p:nvPr/>
        </p:nvPicPr>
        <p:blipFill>
          <a:blip r:embed="rId3"/>
          <a:stretch>
            <a:fillRect/>
          </a:stretch>
        </p:blipFill>
        <p:spPr>
          <a:xfrm>
            <a:off x="2301751" y="2521925"/>
            <a:ext cx="6189376" cy="3686688"/>
          </a:xfrm>
          <a:prstGeom prst="rect">
            <a:avLst/>
          </a:prstGeom>
        </p:spPr>
      </p:pic>
    </p:spTree>
    <p:extLst>
      <p:ext uri="{BB962C8B-B14F-4D97-AF65-F5344CB8AC3E}">
        <p14:creationId xmlns:p14="http://schemas.microsoft.com/office/powerpoint/2010/main" val="502042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35678" y="2473026"/>
            <a:ext cx="7182797" cy="3519563"/>
          </a:xfrm>
        </p:spPr>
        <p:txBody>
          <a:bodyPr/>
          <a:lstStyle/>
          <a:p>
            <a:pPr>
              <a:lnSpc>
                <a:spcPct val="150000"/>
              </a:lnSpc>
            </a:pPr>
            <a:r>
              <a:rPr lang="en-US" altLang="zh-CN" sz="2100" dirty="0"/>
              <a:t>              </a:t>
            </a:r>
            <a:endParaRPr lang="zh-CN" altLang="en-US" sz="2100" dirty="0"/>
          </a:p>
        </p:txBody>
      </p:sp>
      <p:sp>
        <p:nvSpPr>
          <p:cNvPr id="6" name="文本框 5"/>
          <p:cNvSpPr txBox="1"/>
          <p:nvPr/>
        </p:nvSpPr>
        <p:spPr>
          <a:xfrm>
            <a:off x="2337755" y="1679608"/>
            <a:ext cx="3294366" cy="507831"/>
          </a:xfrm>
          <a:prstGeom prst="rect">
            <a:avLst/>
          </a:prstGeom>
          <a:noFill/>
        </p:spPr>
        <p:txBody>
          <a:bodyPr wrap="square" rtlCol="0">
            <a:spAutoFit/>
          </a:bodyPr>
          <a:lstStyle/>
          <a:p>
            <a:r>
              <a:rPr lang="zh-CN" altLang="zh-CN" sz="2700" dirty="0"/>
              <a:t>非最大抑制（</a:t>
            </a:r>
            <a:r>
              <a:rPr lang="en-US" altLang="zh-CN" sz="2700" dirty="0"/>
              <a:t>NMS</a:t>
            </a:r>
            <a:r>
              <a:rPr lang="zh-CN" altLang="zh-CN" sz="2700" dirty="0"/>
              <a:t>）</a:t>
            </a:r>
            <a:endParaRPr lang="zh-CN" altLang="en-US" sz="2700" dirty="0">
              <a:latin typeface="+mj-lt"/>
              <a:ea typeface="+mj-ea"/>
              <a:cs typeface="+mj-cs"/>
            </a:endParaRPr>
          </a:p>
        </p:txBody>
      </p:sp>
      <p:grpSp>
        <p:nvGrpSpPr>
          <p:cNvPr id="13" name="Group 5"/>
          <p:cNvGrpSpPr/>
          <p:nvPr/>
        </p:nvGrpSpPr>
        <p:grpSpPr>
          <a:xfrm>
            <a:off x="447545" y="1487309"/>
            <a:ext cx="1666971" cy="723265"/>
            <a:chOff x="4454013" y="4923170"/>
            <a:chExt cx="2107496" cy="914400"/>
          </a:xfrm>
        </p:grpSpPr>
        <p:sp>
          <p:nvSpPr>
            <p:cNvPr id="14" name="Parallelogram 16"/>
            <p:cNvSpPr/>
            <p:nvPr/>
          </p:nvSpPr>
          <p:spPr>
            <a:xfrm>
              <a:off x="4454013" y="4923170"/>
              <a:ext cx="2107496" cy="914400"/>
            </a:xfrm>
            <a:prstGeom prst="parallelogram">
              <a:avLst>
                <a:gd name="adj" fmla="val 52419"/>
              </a:avLst>
            </a:prstGeom>
            <a:solidFill>
              <a:srgbClr val="1F8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grpSp>
          <p:nvGrpSpPr>
            <p:cNvPr id="15" name="Group 45"/>
            <p:cNvGrpSpPr/>
            <p:nvPr/>
          </p:nvGrpSpPr>
          <p:grpSpPr>
            <a:xfrm>
              <a:off x="5348217" y="5147801"/>
              <a:ext cx="319088" cy="465138"/>
              <a:chOff x="3582988" y="3510757"/>
              <a:chExt cx="319088" cy="465138"/>
            </a:xfrm>
            <a:solidFill>
              <a:schemeClr val="bg2"/>
            </a:solidFill>
          </p:grpSpPr>
          <p:sp>
            <p:nvSpPr>
              <p:cNvPr id="16"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sp>
            <p:nvSpPr>
              <p:cNvPr id="17"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grpSp>
      </p:grpSp>
      <p:pic>
        <p:nvPicPr>
          <p:cNvPr id="4" name="图片 3"/>
          <p:cNvPicPr>
            <a:picLocks noChangeAspect="1"/>
          </p:cNvPicPr>
          <p:nvPr/>
        </p:nvPicPr>
        <p:blipFill>
          <a:blip r:embed="rId3"/>
          <a:stretch>
            <a:fillRect/>
          </a:stretch>
        </p:blipFill>
        <p:spPr>
          <a:xfrm>
            <a:off x="3471881" y="2573120"/>
            <a:ext cx="3756041" cy="2157324"/>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1723" y="5039114"/>
            <a:ext cx="1757819" cy="578589"/>
          </a:xfrm>
          <a:prstGeom prst="rect">
            <a:avLst/>
          </a:prstGeom>
        </p:spPr>
      </p:pic>
      <p:sp>
        <p:nvSpPr>
          <p:cNvPr id="7" name="文本框 6"/>
          <p:cNvSpPr txBox="1"/>
          <p:nvPr/>
        </p:nvSpPr>
        <p:spPr>
          <a:xfrm>
            <a:off x="3741911" y="5165309"/>
            <a:ext cx="1092548" cy="415498"/>
          </a:xfrm>
          <a:prstGeom prst="rect">
            <a:avLst/>
          </a:prstGeom>
          <a:noFill/>
        </p:spPr>
        <p:txBody>
          <a:bodyPr wrap="square" rtlCol="0">
            <a:spAutoFit/>
          </a:bodyPr>
          <a:lstStyle/>
          <a:p>
            <a:r>
              <a:rPr lang="zh-CN" altLang="en-US" sz="2100" dirty="0"/>
              <a:t>重叠度：</a:t>
            </a:r>
          </a:p>
        </p:txBody>
      </p:sp>
    </p:spTree>
    <p:extLst>
      <p:ext uri="{BB962C8B-B14F-4D97-AF65-F5344CB8AC3E}">
        <p14:creationId xmlns:p14="http://schemas.microsoft.com/office/powerpoint/2010/main" val="2155833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35678" y="2473026"/>
            <a:ext cx="7182797" cy="3519563"/>
          </a:xfrm>
        </p:spPr>
        <p:txBody>
          <a:bodyPr/>
          <a:lstStyle/>
          <a:p>
            <a:pPr>
              <a:lnSpc>
                <a:spcPct val="150000"/>
              </a:lnSpc>
            </a:pPr>
            <a:r>
              <a:rPr lang="en-US" altLang="zh-CN" sz="2100" dirty="0"/>
              <a:t>              </a:t>
            </a:r>
            <a:endParaRPr lang="zh-CN" altLang="en-US" sz="2100" dirty="0"/>
          </a:p>
        </p:txBody>
      </p:sp>
      <p:sp>
        <p:nvSpPr>
          <p:cNvPr id="6" name="文本框 5"/>
          <p:cNvSpPr txBox="1"/>
          <p:nvPr/>
        </p:nvSpPr>
        <p:spPr>
          <a:xfrm>
            <a:off x="2769803" y="1214769"/>
            <a:ext cx="3294366" cy="507831"/>
          </a:xfrm>
          <a:prstGeom prst="rect">
            <a:avLst/>
          </a:prstGeom>
          <a:noFill/>
        </p:spPr>
        <p:txBody>
          <a:bodyPr wrap="square" rtlCol="0">
            <a:spAutoFit/>
          </a:bodyPr>
          <a:lstStyle/>
          <a:p>
            <a:r>
              <a:rPr lang="zh-CN" altLang="zh-CN" sz="2700" dirty="0"/>
              <a:t>非最大抑制（</a:t>
            </a:r>
            <a:r>
              <a:rPr lang="en-US" altLang="zh-CN" sz="2700" dirty="0"/>
              <a:t>NMS</a:t>
            </a:r>
            <a:r>
              <a:rPr lang="zh-CN" altLang="zh-CN" sz="2700" dirty="0"/>
              <a:t>）</a:t>
            </a:r>
            <a:endParaRPr lang="zh-CN" altLang="en-US" sz="2700" dirty="0">
              <a:latin typeface="+mj-lt"/>
              <a:ea typeface="+mj-ea"/>
              <a:cs typeface="+mj-cs"/>
            </a:endParaRPr>
          </a:p>
        </p:txBody>
      </p:sp>
      <p:grpSp>
        <p:nvGrpSpPr>
          <p:cNvPr id="13" name="Group 5"/>
          <p:cNvGrpSpPr/>
          <p:nvPr/>
        </p:nvGrpSpPr>
        <p:grpSpPr>
          <a:xfrm>
            <a:off x="1102832" y="907088"/>
            <a:ext cx="1666971" cy="723265"/>
            <a:chOff x="4454013" y="4923170"/>
            <a:chExt cx="2107496" cy="914400"/>
          </a:xfrm>
        </p:grpSpPr>
        <p:sp>
          <p:nvSpPr>
            <p:cNvPr id="14" name="Parallelogram 16"/>
            <p:cNvSpPr/>
            <p:nvPr/>
          </p:nvSpPr>
          <p:spPr>
            <a:xfrm>
              <a:off x="4454013" y="4923170"/>
              <a:ext cx="2107496" cy="914400"/>
            </a:xfrm>
            <a:prstGeom prst="parallelogram">
              <a:avLst>
                <a:gd name="adj" fmla="val 52419"/>
              </a:avLst>
            </a:prstGeom>
            <a:solidFill>
              <a:srgbClr val="1F8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grpSp>
          <p:nvGrpSpPr>
            <p:cNvPr id="15" name="Group 45"/>
            <p:cNvGrpSpPr/>
            <p:nvPr/>
          </p:nvGrpSpPr>
          <p:grpSpPr>
            <a:xfrm>
              <a:off x="5348217" y="5147801"/>
              <a:ext cx="319088" cy="465138"/>
              <a:chOff x="3582988" y="3510757"/>
              <a:chExt cx="319088" cy="465138"/>
            </a:xfrm>
            <a:solidFill>
              <a:schemeClr val="bg2"/>
            </a:solidFill>
          </p:grpSpPr>
          <p:sp>
            <p:nvSpPr>
              <p:cNvPr id="16"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sp>
            <p:nvSpPr>
              <p:cNvPr id="17"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grpSp>
      </p:grpSp>
      <p:pic>
        <p:nvPicPr>
          <p:cNvPr id="3" name="图片 2"/>
          <p:cNvPicPr>
            <a:picLocks noChangeAspect="1"/>
          </p:cNvPicPr>
          <p:nvPr/>
        </p:nvPicPr>
        <p:blipFill>
          <a:blip r:embed="rId3"/>
          <a:stretch>
            <a:fillRect/>
          </a:stretch>
        </p:blipFill>
        <p:spPr>
          <a:xfrm>
            <a:off x="2952018" y="2030281"/>
            <a:ext cx="4104456" cy="1679081"/>
          </a:xfrm>
          <a:prstGeom prst="rect">
            <a:avLst/>
          </a:prstGeom>
        </p:spPr>
      </p:pic>
      <p:sp>
        <p:nvSpPr>
          <p:cNvPr id="8" name="文本框 7"/>
          <p:cNvSpPr txBox="1"/>
          <p:nvPr/>
        </p:nvSpPr>
        <p:spPr>
          <a:xfrm>
            <a:off x="1635819" y="3709362"/>
            <a:ext cx="7244019" cy="2585323"/>
          </a:xfrm>
          <a:prstGeom prst="rect">
            <a:avLst/>
          </a:prstGeom>
          <a:noFill/>
        </p:spPr>
        <p:txBody>
          <a:bodyPr wrap="square" rtlCol="0">
            <a:spAutoFit/>
          </a:bodyPr>
          <a:lstStyle/>
          <a:p>
            <a:pPr>
              <a:lnSpc>
                <a:spcPct val="150000"/>
              </a:lnSpc>
            </a:pPr>
            <a:r>
              <a:rPr lang="zh-CN" altLang="en-US" sz="2400" dirty="0" smtClean="0">
                <a:latin typeface="+mn-ea"/>
                <a:ea typeface="+mn-ea"/>
              </a:rPr>
              <a:t>滑动</a:t>
            </a:r>
            <a:r>
              <a:rPr lang="zh-CN" altLang="en-US" sz="2400" dirty="0">
                <a:latin typeface="+mn-ea"/>
                <a:ea typeface="+mn-ea"/>
              </a:rPr>
              <a:t>窗口的处理，这会导致很多窗口与其他窗口存在包含或者大部分交叉的情况。这时就需要用到</a:t>
            </a:r>
            <a:r>
              <a:rPr lang="en-US" altLang="zh-CN" sz="2400" dirty="0">
                <a:latin typeface="+mn-ea"/>
                <a:ea typeface="+mn-ea"/>
              </a:rPr>
              <a:t>NMS</a:t>
            </a:r>
            <a:r>
              <a:rPr lang="zh-CN" altLang="en-US" sz="2400" dirty="0">
                <a:latin typeface="+mn-ea"/>
                <a:ea typeface="+mn-ea"/>
              </a:rPr>
              <a:t>来选取那些邻域里分数</a:t>
            </a:r>
            <a:r>
              <a:rPr lang="zh-CN" altLang="en-US" sz="2400" dirty="0" smtClean="0">
                <a:latin typeface="+mn-ea"/>
                <a:ea typeface="+mn-ea"/>
              </a:rPr>
              <a:t>最高，</a:t>
            </a:r>
            <a:r>
              <a:rPr lang="zh-CN" altLang="en-US" sz="2400" dirty="0">
                <a:latin typeface="+mn-ea"/>
                <a:ea typeface="+mn-ea"/>
              </a:rPr>
              <a:t>并且抑制那些分数低的窗口。</a:t>
            </a:r>
          </a:p>
          <a:p>
            <a:endParaRPr lang="zh-CN" altLang="en-US" dirty="0"/>
          </a:p>
        </p:txBody>
      </p:sp>
    </p:spTree>
    <p:extLst>
      <p:ext uri="{BB962C8B-B14F-4D97-AF65-F5344CB8AC3E}">
        <p14:creationId xmlns:p14="http://schemas.microsoft.com/office/powerpoint/2010/main" val="95733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50" y="0"/>
            <a:ext cx="9663112" cy="7232650"/>
          </a:xfrm>
          <a:prstGeom prst="rect">
            <a:avLst/>
          </a:prstGeom>
          <a:solidFill>
            <a:srgbClr val="1F84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endParaRPr kumimoji="1" lang="zh-CN" altLang="en-US" sz="12656" b="1" dirty="0"/>
          </a:p>
        </p:txBody>
      </p:sp>
      <p:grpSp>
        <p:nvGrpSpPr>
          <p:cNvPr id="3" name="组 2"/>
          <p:cNvGrpSpPr/>
          <p:nvPr/>
        </p:nvGrpSpPr>
        <p:grpSpPr>
          <a:xfrm>
            <a:off x="-19499" y="1313087"/>
            <a:ext cx="9663111" cy="1278742"/>
            <a:chOff x="4743860" y="461861"/>
            <a:chExt cx="4400139" cy="1154667"/>
          </a:xfrm>
        </p:grpSpPr>
        <p:sp>
          <p:nvSpPr>
            <p:cNvPr id="4" name="剪去单角的矩形 3"/>
            <p:cNvSpPr/>
            <p:nvPr/>
          </p:nvSpPr>
          <p:spPr>
            <a:xfrm flipH="1" flipV="1">
              <a:off x="4754355" y="461861"/>
              <a:ext cx="4389644" cy="1144170"/>
            </a:xfrm>
            <a:prstGeom prst="snip1Rect">
              <a:avLst>
                <a:gd name="adj" fmla="val 26757"/>
              </a:avLst>
            </a:prstGeom>
            <a:solidFill>
              <a:srgbClr val="09425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 name="直角三角形 4"/>
            <p:cNvSpPr/>
            <p:nvPr/>
          </p:nvSpPr>
          <p:spPr>
            <a:xfrm flipH="1" flipV="1">
              <a:off x="4743860" y="1291124"/>
              <a:ext cx="325404" cy="325404"/>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
        <p:nvSpPr>
          <p:cNvPr id="24" name="矩形 23"/>
          <p:cNvSpPr/>
          <p:nvPr/>
        </p:nvSpPr>
        <p:spPr>
          <a:xfrm>
            <a:off x="3417108" y="2066556"/>
            <a:ext cx="1877438" cy="600164"/>
          </a:xfrm>
          <a:prstGeom prst="rect">
            <a:avLst/>
          </a:prstGeom>
          <a:effectLst/>
        </p:spPr>
        <p:txBody>
          <a:bodyPr vert="horz" wrap="none">
            <a:spAutoFit/>
          </a:bodyPr>
          <a:lstStyle/>
          <a:p>
            <a:pPr algn="r"/>
            <a:r>
              <a:rPr lang="zh-CN" altLang="en-US" sz="3300" dirty="0">
                <a:solidFill>
                  <a:schemeClr val="bg1"/>
                </a:solidFill>
                <a:ea typeface="微软雅黑" panose="020B0503020204020204" pitchFamily="34" charset="-122"/>
              </a:rPr>
              <a:t>汇报提纲</a:t>
            </a:r>
          </a:p>
        </p:txBody>
      </p:sp>
      <p:sp>
        <p:nvSpPr>
          <p:cNvPr id="25" name="矩形 24"/>
          <p:cNvSpPr/>
          <p:nvPr/>
        </p:nvSpPr>
        <p:spPr>
          <a:xfrm>
            <a:off x="3534528" y="1527918"/>
            <a:ext cx="1643400" cy="600164"/>
          </a:xfrm>
          <a:prstGeom prst="rect">
            <a:avLst/>
          </a:prstGeom>
          <a:effectLst/>
        </p:spPr>
        <p:txBody>
          <a:bodyPr vert="horz" wrap="none">
            <a:spAutoFit/>
          </a:bodyPr>
          <a:lstStyle/>
          <a:p>
            <a:pPr algn="r"/>
            <a:r>
              <a:rPr lang="en-US" altLang="zh-CN" sz="3300" dirty="0">
                <a:solidFill>
                  <a:schemeClr val="bg1"/>
                </a:solidFill>
                <a:latin typeface="Agency FB" panose="020B0503020202020204" pitchFamily="34" charset="0"/>
                <a:ea typeface="微软雅黑" panose="020B0503020204020204" pitchFamily="34" charset="-122"/>
                <a:cs typeface="Arial" panose="020B0604020202020204" pitchFamily="34" charset="0"/>
              </a:rPr>
              <a:t>DIRECTORY</a:t>
            </a:r>
            <a:endParaRPr lang="zh-CN" altLang="en-US" sz="3300" dirty="0">
              <a:solidFill>
                <a:schemeClr val="bg1"/>
              </a:solidFill>
              <a:latin typeface="Agency FB" panose="020B0503020202020204" pitchFamily="34" charset="0"/>
              <a:ea typeface="微软雅黑" panose="020B0503020204020204" pitchFamily="34" charset="-122"/>
              <a:cs typeface="Arial" panose="020B0604020202020204" pitchFamily="34" charset="0"/>
            </a:endParaRPr>
          </a:p>
        </p:txBody>
      </p:sp>
      <p:sp>
        <p:nvSpPr>
          <p:cNvPr id="26" name="矩形 259"/>
          <p:cNvSpPr>
            <a:spLocks noChangeArrowheads="1"/>
          </p:cNvSpPr>
          <p:nvPr/>
        </p:nvSpPr>
        <p:spPr bwMode="auto">
          <a:xfrm>
            <a:off x="5499430" y="3257942"/>
            <a:ext cx="3194303" cy="794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dirty="0">
                <a:solidFill>
                  <a:schemeClr val="bg1"/>
                </a:solidFill>
                <a:latin typeface="Agency FB" panose="020B0503020202020204" pitchFamily="34" charset="0"/>
                <a:cs typeface="+mn-ea"/>
              </a:rPr>
              <a:t>技术背景及</a:t>
            </a:r>
            <a:r>
              <a:rPr lang="zh-CN" altLang="en-US" sz="2400" dirty="0">
                <a:solidFill>
                  <a:schemeClr val="bg1"/>
                </a:solidFill>
                <a:latin typeface="Agency FB" panose="020B0503020202020204" pitchFamily="34" charset="0"/>
                <a:cs typeface="+mn-ea"/>
                <a:sym typeface="+mn-lt"/>
              </a:rPr>
              <a:t>核心思想</a:t>
            </a:r>
            <a:endParaRPr lang="zh-CN" altLang="en-US" sz="2400" dirty="0">
              <a:solidFill>
                <a:schemeClr val="bg1"/>
              </a:solidFill>
              <a:latin typeface="Agency FB" panose="020B0503020202020204" pitchFamily="34" charset="0"/>
              <a:cs typeface="+mn-ea"/>
            </a:endParaRPr>
          </a:p>
          <a:p>
            <a:pPr>
              <a:buNone/>
            </a:pPr>
            <a:endParaRPr lang="zh-CN" altLang="en-US" sz="1800" cap="all" dirty="0">
              <a:solidFill>
                <a:schemeClr val="bg1"/>
              </a:solidFill>
              <a:latin typeface="Agency FB" panose="020B0503020202020204" pitchFamily="34" charset="0"/>
              <a:cs typeface="Arial" panose="020B0604020202020204" pitchFamily="34" charset="0"/>
            </a:endParaRPr>
          </a:p>
        </p:txBody>
      </p:sp>
      <p:sp>
        <p:nvSpPr>
          <p:cNvPr id="27" name="矩形 259"/>
          <p:cNvSpPr>
            <a:spLocks noChangeArrowheads="1"/>
          </p:cNvSpPr>
          <p:nvPr/>
        </p:nvSpPr>
        <p:spPr bwMode="auto">
          <a:xfrm>
            <a:off x="4737577" y="3283103"/>
            <a:ext cx="6220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2400" dirty="0">
                <a:solidFill>
                  <a:schemeClr val="bg1"/>
                </a:solidFill>
                <a:latin typeface="Agency FB" panose="020B0503020202020204" pitchFamily="34" charset="0"/>
                <a:cs typeface="+mn-ea"/>
                <a:sym typeface="+mn-lt"/>
              </a:rPr>
              <a:t>01</a:t>
            </a:r>
            <a:endParaRPr lang="zh-CN" altLang="en-US" sz="2400" cap="all" dirty="0">
              <a:solidFill>
                <a:schemeClr val="bg1"/>
              </a:solidFill>
              <a:latin typeface="Agency FB" panose="020B0503020202020204" pitchFamily="34" charset="0"/>
              <a:cs typeface="Arial" panose="020B0604020202020204" pitchFamily="34" charset="0"/>
            </a:endParaRPr>
          </a:p>
        </p:txBody>
      </p:sp>
      <p:sp>
        <p:nvSpPr>
          <p:cNvPr id="29" name="矩形 259"/>
          <p:cNvSpPr>
            <a:spLocks noChangeArrowheads="1"/>
          </p:cNvSpPr>
          <p:nvPr/>
        </p:nvSpPr>
        <p:spPr bwMode="auto">
          <a:xfrm>
            <a:off x="5184676" y="3926813"/>
            <a:ext cx="6220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2400" dirty="0">
                <a:solidFill>
                  <a:schemeClr val="bg1"/>
                </a:solidFill>
                <a:latin typeface="Agency FB" panose="020B0503020202020204" pitchFamily="34" charset="0"/>
                <a:cs typeface="+mn-ea"/>
                <a:sym typeface="+mn-lt"/>
              </a:rPr>
              <a:t>02</a:t>
            </a:r>
            <a:endParaRPr lang="zh-CN" altLang="en-US" sz="2400" cap="all" dirty="0">
              <a:solidFill>
                <a:schemeClr val="bg1"/>
              </a:solidFill>
              <a:latin typeface="Agency FB" panose="020B0503020202020204" pitchFamily="34" charset="0"/>
              <a:cs typeface="Arial" panose="020B0604020202020204" pitchFamily="34" charset="0"/>
            </a:endParaRPr>
          </a:p>
        </p:txBody>
      </p:sp>
      <p:sp>
        <p:nvSpPr>
          <p:cNvPr id="30" name="矩形 259"/>
          <p:cNvSpPr>
            <a:spLocks noChangeArrowheads="1"/>
          </p:cNvSpPr>
          <p:nvPr/>
        </p:nvSpPr>
        <p:spPr bwMode="auto">
          <a:xfrm>
            <a:off x="6428798" y="3915752"/>
            <a:ext cx="20431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dirty="0">
                <a:solidFill>
                  <a:schemeClr val="bg1"/>
                </a:solidFill>
                <a:latin typeface="Agency FB" panose="020B0503020202020204" pitchFamily="34" charset="0"/>
                <a:cs typeface="+mn-ea"/>
              </a:rPr>
              <a:t>目标检测</a:t>
            </a:r>
          </a:p>
        </p:txBody>
      </p:sp>
      <p:sp>
        <p:nvSpPr>
          <p:cNvPr id="31" name="矩形 259"/>
          <p:cNvSpPr>
            <a:spLocks noChangeArrowheads="1"/>
          </p:cNvSpPr>
          <p:nvPr/>
        </p:nvSpPr>
        <p:spPr bwMode="auto">
          <a:xfrm>
            <a:off x="5761014" y="4506935"/>
            <a:ext cx="34895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2400" dirty="0">
                <a:solidFill>
                  <a:schemeClr val="bg1"/>
                </a:solidFill>
                <a:latin typeface="Agency FB" panose="020B0503020202020204" pitchFamily="34" charset="0"/>
                <a:cs typeface="+mn-ea"/>
                <a:sym typeface="+mn-lt"/>
              </a:rPr>
              <a:t>03                 </a:t>
            </a:r>
            <a:r>
              <a:rPr lang="zh-CN" altLang="en-US" sz="2400" dirty="0">
                <a:solidFill>
                  <a:schemeClr val="bg1"/>
                </a:solidFill>
                <a:latin typeface="Agency FB" panose="020B0503020202020204" pitchFamily="34" charset="0"/>
                <a:cs typeface="+mn-ea"/>
                <a:sym typeface="+mn-lt"/>
              </a:rPr>
              <a:t>定位和跟踪</a:t>
            </a:r>
            <a:endParaRPr lang="zh-CN" altLang="en-US" sz="2400" cap="all" dirty="0">
              <a:solidFill>
                <a:schemeClr val="bg1"/>
              </a:solidFill>
              <a:latin typeface="Agency FB" panose="020B0503020202020204" pitchFamily="34" charset="0"/>
              <a:cs typeface="Arial" panose="020B0604020202020204" pitchFamily="34" charset="0"/>
            </a:endParaRPr>
          </a:p>
        </p:txBody>
      </p:sp>
      <p:sp>
        <p:nvSpPr>
          <p:cNvPr id="32" name="矩形 259"/>
          <p:cNvSpPr>
            <a:spLocks noChangeArrowheads="1"/>
          </p:cNvSpPr>
          <p:nvPr/>
        </p:nvSpPr>
        <p:spPr bwMode="auto">
          <a:xfrm>
            <a:off x="7684977" y="5131421"/>
            <a:ext cx="11695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400" dirty="0" smtClean="0">
                <a:solidFill>
                  <a:schemeClr val="bg1"/>
                </a:solidFill>
                <a:latin typeface="Agency FB" panose="020B0503020202020204" pitchFamily="34" charset="0"/>
                <a:cs typeface="+mn-ea"/>
                <a:sym typeface="+mn-lt"/>
              </a:rPr>
              <a:t>总结</a:t>
            </a:r>
            <a:endParaRPr lang="zh-CN" altLang="en-US" sz="2400" dirty="0">
              <a:solidFill>
                <a:schemeClr val="bg1"/>
              </a:solidFill>
              <a:latin typeface="Agency FB" panose="020B0503020202020204" pitchFamily="34" charset="0"/>
              <a:cs typeface="+mn-ea"/>
            </a:endParaRPr>
          </a:p>
        </p:txBody>
      </p:sp>
      <p:sp>
        <p:nvSpPr>
          <p:cNvPr id="33" name="矩形 259"/>
          <p:cNvSpPr>
            <a:spLocks noChangeArrowheads="1"/>
          </p:cNvSpPr>
          <p:nvPr/>
        </p:nvSpPr>
        <p:spPr bwMode="auto">
          <a:xfrm>
            <a:off x="6428799" y="5098118"/>
            <a:ext cx="6220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2400" dirty="0">
                <a:solidFill>
                  <a:schemeClr val="bg1"/>
                </a:solidFill>
                <a:latin typeface="Agency FB" panose="020B0503020202020204" pitchFamily="34" charset="0"/>
                <a:cs typeface="+mn-ea"/>
                <a:sym typeface="+mn-lt"/>
              </a:rPr>
              <a:t>04</a:t>
            </a:r>
            <a:endParaRPr lang="zh-CN" altLang="en-US" sz="2400" cap="all" dirty="0">
              <a:solidFill>
                <a:schemeClr val="bg1"/>
              </a:solidFill>
              <a:latin typeface="Agency FB" panose="020B0503020202020204" pitchFamily="34" charset="0"/>
              <a:cs typeface="Arial" panose="020B0604020202020204" pitchFamily="34" charset="0"/>
            </a:endParaRPr>
          </a:p>
        </p:txBody>
      </p:sp>
    </p:spTree>
    <p:extLst>
      <p:ext uri="{BB962C8B-B14F-4D97-AF65-F5344CB8AC3E}">
        <p14:creationId xmlns:p14="http://schemas.microsoft.com/office/powerpoint/2010/main" val="4292126731"/>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childTnLst>
                          </p:cTn>
                        </p:par>
                        <p:par>
                          <p:cTn id="13" fill="hold">
                            <p:stCondLst>
                              <p:cond delay="1000"/>
                            </p:stCondLst>
                            <p:childTnLst>
                              <p:par>
                                <p:cTn id="14" presetID="23" presetClass="entr" presetSubtype="32"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strVal val="4*#ppt_w"/>
                                          </p:val>
                                        </p:tav>
                                        <p:tav tm="100000">
                                          <p:val>
                                            <p:strVal val="#ppt_w"/>
                                          </p:val>
                                        </p:tav>
                                      </p:tavLst>
                                    </p:anim>
                                    <p:anim calcmode="lin" valueType="num">
                                      <p:cBhvr>
                                        <p:cTn id="17" dur="500" fill="hold"/>
                                        <p:tgtEl>
                                          <p:spTgt spid="24"/>
                                        </p:tgtEl>
                                        <p:attrNameLst>
                                          <p:attrName>ppt_h</p:attrName>
                                        </p:attrNameLst>
                                      </p:cBhvr>
                                      <p:tavLst>
                                        <p:tav tm="0">
                                          <p:val>
                                            <p:strVal val="4*#ppt_h"/>
                                          </p:val>
                                        </p:tav>
                                        <p:tav tm="100000">
                                          <p:val>
                                            <p:strVal val="#ppt_h"/>
                                          </p:val>
                                        </p:tav>
                                      </p:tavLst>
                                    </p:anim>
                                  </p:childTnLst>
                                </p:cTn>
                              </p:par>
                            </p:childTnLst>
                          </p:cTn>
                        </p:par>
                        <p:par>
                          <p:cTn id="18" fill="hold">
                            <p:stCondLst>
                              <p:cond delay="15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25"/>
                                        </p:tgtEl>
                                        <p:attrNameLst>
                                          <p:attrName>style.visibility</p:attrName>
                                        </p:attrNameLst>
                                      </p:cBhvr>
                                      <p:to>
                                        <p:strVal val="visible"/>
                                      </p:to>
                                    </p:set>
                                    <p:anim calcmode="lin" valueType="num">
                                      <p:cBhvr>
                                        <p:cTn id="21"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25"/>
                                        </p:tgtEl>
                                        <p:attrNameLst>
                                          <p:attrName>ppt_y</p:attrName>
                                        </p:attrNameLst>
                                      </p:cBhvr>
                                      <p:tavLst>
                                        <p:tav tm="0">
                                          <p:val>
                                            <p:strVal val="#ppt_y"/>
                                          </p:val>
                                        </p:tav>
                                        <p:tav tm="100000">
                                          <p:val>
                                            <p:strVal val="#ppt_y"/>
                                          </p:val>
                                        </p:tav>
                                      </p:tavLst>
                                    </p:anim>
                                    <p:anim calcmode="lin" valueType="num">
                                      <p:cBhvr>
                                        <p:cTn id="23"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 y="0"/>
            <a:ext cx="9644063" cy="7232650"/>
          </a:xfrm>
          <a:prstGeom prst="rect">
            <a:avLst/>
          </a:prstGeom>
          <a:blipFill dpi="0" rotWithShape="1">
            <a:blip r:embed="rId3">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58" name="文本框 7"/>
          <p:cNvSpPr txBox="1">
            <a:spLocks noChangeArrowheads="1"/>
          </p:cNvSpPr>
          <p:nvPr/>
        </p:nvSpPr>
        <p:spPr bwMode="auto">
          <a:xfrm>
            <a:off x="6118175" y="3994368"/>
            <a:ext cx="253111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buNone/>
            </a:pPr>
            <a:r>
              <a:rPr lang="zh-CN" altLang="en-US" sz="2700" dirty="0">
                <a:latin typeface="+mj-ea"/>
                <a:ea typeface="+mj-ea"/>
              </a:rPr>
              <a:t>定位与跟踪</a:t>
            </a:r>
          </a:p>
        </p:txBody>
      </p:sp>
      <p:sp>
        <p:nvSpPr>
          <p:cNvPr id="15" name="文本框 14"/>
          <p:cNvSpPr txBox="1"/>
          <p:nvPr/>
        </p:nvSpPr>
        <p:spPr>
          <a:xfrm>
            <a:off x="4462439" y="3308816"/>
            <a:ext cx="2038374" cy="2112758"/>
          </a:xfrm>
          <a:prstGeom prst="rect">
            <a:avLst/>
          </a:prstGeom>
          <a:noFill/>
        </p:spPr>
        <p:txBody>
          <a:bodyPr wrap="square">
            <a:spAutoFit/>
          </a:bodyPr>
          <a:lstStyle/>
          <a:p>
            <a:pPr algn="ctr" fontAlgn="auto">
              <a:spcBef>
                <a:spcPts val="0"/>
              </a:spcBef>
              <a:spcAft>
                <a:spcPts val="0"/>
              </a:spcAft>
              <a:defRPr/>
            </a:pPr>
            <a:r>
              <a:rPr lang="en-US" altLang="zh-CN" sz="13129" b="1" dirty="0">
                <a:solidFill>
                  <a:srgbClr val="09425E"/>
                </a:solidFill>
                <a:latin typeface="Impact" panose="020B0806030902050204" pitchFamily="34" charset="0"/>
                <a:ea typeface="+mn-ea"/>
              </a:rPr>
              <a:t>03</a:t>
            </a:r>
            <a:endParaRPr lang="zh-CN" altLang="en-US" sz="13129" b="1" dirty="0">
              <a:solidFill>
                <a:srgbClr val="09425E"/>
              </a:solidFill>
              <a:latin typeface="Impact" panose="020B0806030902050204" pitchFamily="34" charset="0"/>
              <a:ea typeface="+mn-ea"/>
            </a:endParaRPr>
          </a:p>
        </p:txBody>
      </p:sp>
    </p:spTree>
    <p:extLst>
      <p:ext uri="{BB962C8B-B14F-4D97-AF65-F5344CB8AC3E}">
        <p14:creationId xmlns:p14="http://schemas.microsoft.com/office/powerpoint/2010/main" val="644781157"/>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9458"/>
                                        </p:tgtEl>
                                        <p:attrNameLst>
                                          <p:attrName>style.visibility</p:attrName>
                                        </p:attrNameLst>
                                      </p:cBhvr>
                                      <p:to>
                                        <p:strVal val="visible"/>
                                      </p:to>
                                    </p:set>
                                    <p:anim calcmode="lin" valueType="num">
                                      <p:cBhvr>
                                        <p:cTn id="13" dur="500" fill="hold"/>
                                        <p:tgtEl>
                                          <p:spTgt spid="19458"/>
                                        </p:tgtEl>
                                        <p:attrNameLst>
                                          <p:attrName>ppt_w</p:attrName>
                                        </p:attrNameLst>
                                      </p:cBhvr>
                                      <p:tavLst>
                                        <p:tav tm="0">
                                          <p:val>
                                            <p:fltVal val="0"/>
                                          </p:val>
                                        </p:tav>
                                        <p:tav tm="100000">
                                          <p:val>
                                            <p:strVal val="#ppt_w"/>
                                          </p:val>
                                        </p:tav>
                                      </p:tavLst>
                                    </p:anim>
                                    <p:anim calcmode="lin" valueType="num">
                                      <p:cBhvr>
                                        <p:cTn id="14" dur="500" fill="hold"/>
                                        <p:tgtEl>
                                          <p:spTgt spid="19458"/>
                                        </p:tgtEl>
                                        <p:attrNameLst>
                                          <p:attrName>ppt_h</p:attrName>
                                        </p:attrNameLst>
                                      </p:cBhvr>
                                      <p:tavLst>
                                        <p:tav tm="0">
                                          <p:val>
                                            <p:fltVal val="0"/>
                                          </p:val>
                                        </p:tav>
                                        <p:tav tm="100000">
                                          <p:val>
                                            <p:strVal val="#ppt_h"/>
                                          </p:val>
                                        </p:tav>
                                      </p:tavLst>
                                    </p:anim>
                                    <p:animEffect transition="in" filter="fade">
                                      <p:cBhvr>
                                        <p:cTn id="15" dur="5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flipV="1">
            <a:off x="2514502" y="2856044"/>
            <a:ext cx="2287439" cy="697844"/>
          </a:xfrm>
          <a:prstGeom prst="line">
            <a:avLst/>
          </a:prstGeom>
          <a:ln w="76200">
            <a:solidFill>
              <a:srgbClr val="09425E"/>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3788405" y="2856044"/>
            <a:ext cx="1013535" cy="1558448"/>
          </a:xfrm>
          <a:prstGeom prst="line">
            <a:avLst/>
          </a:prstGeom>
          <a:ln w="76200">
            <a:solidFill>
              <a:srgbClr val="1F84BE"/>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flipV="1">
            <a:off x="4801942" y="2856045"/>
            <a:ext cx="1125761" cy="1522258"/>
          </a:xfrm>
          <a:prstGeom prst="line">
            <a:avLst/>
          </a:prstGeom>
          <a:ln w="76200">
            <a:solidFill>
              <a:srgbClr val="09425E"/>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flipV="1">
            <a:off x="5038055" y="2856043"/>
            <a:ext cx="2032434" cy="782774"/>
          </a:xfrm>
          <a:prstGeom prst="line">
            <a:avLst/>
          </a:prstGeom>
          <a:ln w="76200">
            <a:solidFill>
              <a:srgbClr val="1F84BE"/>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3258901" y="4106826"/>
            <a:ext cx="696195" cy="696195"/>
          </a:xfrm>
          <a:prstGeom prst="ellipse">
            <a:avLst/>
          </a:prstGeom>
          <a:solidFill>
            <a:srgbClr val="1F84BE"/>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1" name="椭圆 10"/>
          <p:cNvSpPr/>
          <p:nvPr/>
        </p:nvSpPr>
        <p:spPr>
          <a:xfrm>
            <a:off x="5526392" y="4066394"/>
            <a:ext cx="696195" cy="696195"/>
          </a:xfrm>
          <a:prstGeom prst="ellipse">
            <a:avLst/>
          </a:prstGeom>
          <a:solidFill>
            <a:srgbClr val="09425E"/>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2" name="椭圆 11"/>
          <p:cNvSpPr/>
          <p:nvPr/>
        </p:nvSpPr>
        <p:spPr>
          <a:xfrm>
            <a:off x="6808222" y="3321744"/>
            <a:ext cx="696195" cy="696195"/>
          </a:xfrm>
          <a:prstGeom prst="ellipse">
            <a:avLst/>
          </a:prstGeom>
          <a:solidFill>
            <a:srgbClr val="1F84BE"/>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5" name="椭圆 14"/>
          <p:cNvSpPr/>
          <p:nvPr/>
        </p:nvSpPr>
        <p:spPr>
          <a:xfrm>
            <a:off x="2076144" y="3272770"/>
            <a:ext cx="696195" cy="696195"/>
          </a:xfrm>
          <a:prstGeom prst="ellipse">
            <a:avLst/>
          </a:prstGeom>
          <a:solidFill>
            <a:srgbClr val="09425E"/>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nvGrpSpPr>
          <p:cNvPr id="27" name="组合 26"/>
          <p:cNvGrpSpPr/>
          <p:nvPr/>
        </p:nvGrpSpPr>
        <p:grpSpPr>
          <a:xfrm>
            <a:off x="4062455" y="2116557"/>
            <a:ext cx="1531523" cy="1478969"/>
            <a:chOff x="3851771" y="1163107"/>
            <a:chExt cx="1452190" cy="1402358"/>
          </a:xfrm>
        </p:grpSpPr>
        <p:grpSp>
          <p:nvGrpSpPr>
            <p:cNvPr id="28" name="组合 27"/>
            <p:cNvGrpSpPr/>
            <p:nvPr/>
          </p:nvGrpSpPr>
          <p:grpSpPr>
            <a:xfrm>
              <a:off x="3851771" y="1163107"/>
              <a:ext cx="1402358" cy="1402358"/>
              <a:chOff x="304800" y="673100"/>
              <a:chExt cx="4000500" cy="4000500"/>
            </a:xfrm>
            <a:effectLst>
              <a:outerShdw blurRad="444500" dist="254000" dir="8100000" algn="tr" rotWithShape="0">
                <a:prstClr val="black">
                  <a:alpha val="50000"/>
                </a:prstClr>
              </a:outerShdw>
            </a:effectLst>
          </p:grpSpPr>
          <p:sp>
            <p:nvSpPr>
              <p:cNvPr id="30" name="同心圆 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j-ea"/>
                  <a:ea typeface="+mj-ea"/>
                </a:endParaRPr>
              </a:p>
            </p:txBody>
          </p:sp>
          <p:sp>
            <p:nvSpPr>
              <p:cNvPr id="31" name="椭圆 3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sp>
          <p:nvSpPr>
            <p:cNvPr id="29" name="TextBox 29"/>
            <p:cNvSpPr txBox="1"/>
            <p:nvPr/>
          </p:nvSpPr>
          <p:spPr>
            <a:xfrm>
              <a:off x="3852089" y="1616482"/>
              <a:ext cx="1451872" cy="393975"/>
            </a:xfrm>
            <a:prstGeom prst="rect">
              <a:avLst/>
            </a:prstGeom>
            <a:noFill/>
          </p:spPr>
          <p:txBody>
            <a:bodyPr wrap="none" rtlCol="0">
              <a:spAutoFit/>
            </a:bodyPr>
            <a:lstStyle/>
            <a:p>
              <a:pPr algn="ctr" fontAlgn="auto">
                <a:spcBef>
                  <a:spcPts val="0"/>
                </a:spcBef>
                <a:spcAft>
                  <a:spcPts val="0"/>
                </a:spcAft>
                <a:defRPr/>
              </a:pPr>
              <a:r>
                <a:rPr lang="zh-CN" altLang="en-US" sz="2100" dirty="0">
                  <a:solidFill>
                    <a:srgbClr val="FF0000"/>
                  </a:solidFill>
                  <a:latin typeface="+mj-ea"/>
                  <a:ea typeface="+mj-ea"/>
                </a:rPr>
                <a:t>定位和跟踪</a:t>
              </a:r>
            </a:p>
          </p:txBody>
        </p:sp>
      </p:grpSp>
      <p:sp>
        <p:nvSpPr>
          <p:cNvPr id="35" name="Text Placeholder 7"/>
          <p:cNvSpPr txBox="1">
            <a:spLocks/>
          </p:cNvSpPr>
          <p:nvPr/>
        </p:nvSpPr>
        <p:spPr>
          <a:xfrm>
            <a:off x="6814524" y="3054112"/>
            <a:ext cx="1993100" cy="267632"/>
          </a:xfrm>
          <a:prstGeom prst="rect">
            <a:avLst/>
          </a:prstGeom>
        </p:spPr>
        <p:txBody>
          <a:bodyPr vert="horz" lIns="0" tIns="77900" rIns="0" bIns="77900" anchor="ct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r>
              <a:rPr lang="zh-CN" altLang="zh-CN" sz="2100" b="0" dirty="0">
                <a:solidFill>
                  <a:schemeClr val="tx1"/>
                </a:solidFill>
              </a:rPr>
              <a:t>基于激光雷达的车辆跟踪</a:t>
            </a:r>
          </a:p>
        </p:txBody>
      </p:sp>
      <p:sp>
        <p:nvSpPr>
          <p:cNvPr id="37" name="Text Placeholder 7"/>
          <p:cNvSpPr txBox="1">
            <a:spLocks/>
          </p:cNvSpPr>
          <p:nvPr/>
        </p:nvSpPr>
        <p:spPr>
          <a:xfrm>
            <a:off x="1296422" y="4849066"/>
            <a:ext cx="1993100" cy="461649"/>
          </a:xfrm>
          <a:prstGeom prst="rect">
            <a:avLst/>
          </a:prstGeom>
        </p:spPr>
        <p:txBody>
          <a:bodyPr vert="horz" lIns="0" tIns="77900" rIns="0" bIns="77900" anchor="ct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r>
              <a:rPr lang="zh-CN" altLang="zh-CN" sz="2100" b="0" dirty="0">
                <a:solidFill>
                  <a:schemeClr val="tx1"/>
                </a:solidFill>
              </a:rPr>
              <a:t>用于车辆检测的反卷积网络</a:t>
            </a:r>
          </a:p>
          <a:p>
            <a:pPr algn="l"/>
            <a:endParaRPr lang="zh-CN" altLang="en-US" sz="1200" b="0" dirty="0">
              <a:solidFill>
                <a:schemeClr val="tx1">
                  <a:lumMod val="65000"/>
                  <a:lumOff val="35000"/>
                </a:schemeClr>
              </a:solidFill>
              <a:ea typeface="微软雅黑" panose="020B0503020204020204" pitchFamily="34" charset="-122"/>
            </a:endParaRPr>
          </a:p>
        </p:txBody>
      </p:sp>
      <p:sp>
        <p:nvSpPr>
          <p:cNvPr id="39" name="Text Placeholder 7"/>
          <p:cNvSpPr txBox="1">
            <a:spLocks/>
          </p:cNvSpPr>
          <p:nvPr/>
        </p:nvSpPr>
        <p:spPr>
          <a:xfrm>
            <a:off x="5163219" y="5034220"/>
            <a:ext cx="1993100" cy="267632"/>
          </a:xfrm>
          <a:prstGeom prst="rect">
            <a:avLst/>
          </a:prstGeom>
        </p:spPr>
        <p:txBody>
          <a:bodyPr vert="horz" lIns="0" tIns="77900" rIns="0" bIns="77900" anchor="ct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r>
              <a:rPr lang="zh-CN" altLang="zh-CN" sz="2100" b="0" dirty="0">
                <a:solidFill>
                  <a:schemeClr val="tx1"/>
                </a:solidFill>
              </a:rPr>
              <a:t>获取车辆边界框</a:t>
            </a:r>
          </a:p>
        </p:txBody>
      </p:sp>
      <p:sp>
        <p:nvSpPr>
          <p:cNvPr id="41" name="Text Placeholder 7"/>
          <p:cNvSpPr txBox="1">
            <a:spLocks/>
          </p:cNvSpPr>
          <p:nvPr/>
        </p:nvSpPr>
        <p:spPr>
          <a:xfrm>
            <a:off x="858309" y="2573701"/>
            <a:ext cx="2412914" cy="702857"/>
          </a:xfrm>
          <a:prstGeom prst="rect">
            <a:avLst/>
          </a:prstGeom>
        </p:spPr>
        <p:txBody>
          <a:bodyPr vert="horz" lIns="0" tIns="77900" rIns="0" bIns="77900" anchor="ct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r>
              <a:rPr lang="zh-CN" altLang="zh-CN" sz="2100" b="0" dirty="0">
                <a:solidFill>
                  <a:schemeClr val="tx1"/>
                </a:solidFill>
              </a:rPr>
              <a:t>范围数据的</a:t>
            </a:r>
            <a:r>
              <a:rPr lang="en-US" altLang="zh-CN" sz="2100" b="0" dirty="0">
                <a:solidFill>
                  <a:schemeClr val="tx1"/>
                </a:solidFill>
              </a:rPr>
              <a:t>2D</a:t>
            </a:r>
            <a:r>
              <a:rPr lang="zh-CN" altLang="zh-CN" sz="2100" b="0" dirty="0">
                <a:solidFill>
                  <a:schemeClr val="tx1"/>
                </a:solidFill>
              </a:rPr>
              <a:t>表示</a:t>
            </a:r>
            <a:endParaRPr lang="zh-CN" altLang="en-US" sz="2100" b="0" dirty="0">
              <a:solidFill>
                <a:schemeClr val="tx1"/>
              </a:solidFill>
              <a:ea typeface="微软雅黑" panose="020B0503020204020204" pitchFamily="34" charset="-122"/>
            </a:endParaRPr>
          </a:p>
        </p:txBody>
      </p:sp>
      <p:sp>
        <p:nvSpPr>
          <p:cNvPr id="47" name="Parallelogram 13"/>
          <p:cNvSpPr/>
          <p:nvPr/>
        </p:nvSpPr>
        <p:spPr>
          <a:xfrm>
            <a:off x="2636" y="1057972"/>
            <a:ext cx="606928" cy="344108"/>
          </a:xfrm>
          <a:custGeom>
            <a:avLst/>
            <a:gdLst>
              <a:gd name="connsiteX0" fmla="*/ 0 w 2222628"/>
              <a:gd name="connsiteY0" fmla="*/ 964353 h 964353"/>
              <a:gd name="connsiteX1" fmla="*/ 505504 w 2222628"/>
              <a:gd name="connsiteY1" fmla="*/ 0 h 964353"/>
              <a:gd name="connsiteX2" fmla="*/ 2222628 w 2222628"/>
              <a:gd name="connsiteY2" fmla="*/ 0 h 964353"/>
              <a:gd name="connsiteX3" fmla="*/ 1717124 w 2222628"/>
              <a:gd name="connsiteY3" fmla="*/ 964353 h 964353"/>
              <a:gd name="connsiteX4" fmla="*/ 0 w 2222628"/>
              <a:gd name="connsiteY4" fmla="*/ 964353 h 964353"/>
              <a:gd name="connsiteX0" fmla="*/ 0 w 2222628"/>
              <a:gd name="connsiteY0" fmla="*/ 964353 h 964353"/>
              <a:gd name="connsiteX1" fmla="*/ 19729 w 2222628"/>
              <a:gd name="connsiteY1" fmla="*/ 0 h 964353"/>
              <a:gd name="connsiteX2" fmla="*/ 2222628 w 2222628"/>
              <a:gd name="connsiteY2" fmla="*/ 0 h 964353"/>
              <a:gd name="connsiteX3" fmla="*/ 1717124 w 2222628"/>
              <a:gd name="connsiteY3" fmla="*/ 964353 h 964353"/>
              <a:gd name="connsiteX4" fmla="*/ 0 w 2222628"/>
              <a:gd name="connsiteY4" fmla="*/ 964353 h 964353"/>
              <a:gd name="connsiteX0" fmla="*/ 0 w 2222628"/>
              <a:gd name="connsiteY0" fmla="*/ 964353 h 964353"/>
              <a:gd name="connsiteX1" fmla="*/ 679 w 2222628"/>
              <a:gd name="connsiteY1" fmla="*/ 0 h 964353"/>
              <a:gd name="connsiteX2" fmla="*/ 2222628 w 2222628"/>
              <a:gd name="connsiteY2" fmla="*/ 0 h 964353"/>
              <a:gd name="connsiteX3" fmla="*/ 1717124 w 2222628"/>
              <a:gd name="connsiteY3" fmla="*/ 964353 h 964353"/>
              <a:gd name="connsiteX4" fmla="*/ 0 w 2222628"/>
              <a:gd name="connsiteY4" fmla="*/ 964353 h 964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2628" h="964353">
                <a:moveTo>
                  <a:pt x="0" y="964353"/>
                </a:moveTo>
                <a:cubicBezTo>
                  <a:pt x="226" y="642902"/>
                  <a:pt x="453" y="321451"/>
                  <a:pt x="679" y="0"/>
                </a:cubicBezTo>
                <a:lnTo>
                  <a:pt x="2222628" y="0"/>
                </a:lnTo>
                <a:lnTo>
                  <a:pt x="1717124" y="964353"/>
                </a:lnTo>
                <a:lnTo>
                  <a:pt x="0" y="964353"/>
                </a:lnTo>
                <a:close/>
              </a:path>
            </a:pathLst>
          </a:custGeom>
          <a:solidFill>
            <a:srgbClr val="094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Tree>
    <p:extLst>
      <p:ext uri="{BB962C8B-B14F-4D97-AF65-F5344CB8AC3E}">
        <p14:creationId xmlns:p14="http://schemas.microsoft.com/office/powerpoint/2010/main" val="3703435033"/>
      </p:ext>
    </p:extLst>
  </p:cSld>
  <p:clrMapOvr>
    <a:masterClrMapping/>
  </p:clrMapOvr>
  <mc:AlternateContent xmlns:mc="http://schemas.openxmlformats.org/markup-compatibility/2006" xmlns:p14="http://schemas.microsoft.com/office/powerpoint/2010/main">
    <mc:Choice Requires="p14">
      <p:transition spd="slow" p14:dur="1600" advTm="7000">
        <p14:gallery dir="l"/>
      </p:transition>
    </mc:Choice>
    <mc:Fallback xmlns="">
      <p:transition spd="slow" advTm="7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44000">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14:bounceEnd="44000">
                                          <p:cBhvr additive="base">
                                            <p:cTn id="7" dur="500" fill="hold"/>
                                            <p:tgtEl>
                                              <p:spTgt spid="27"/>
                                            </p:tgtEl>
                                            <p:attrNameLst>
                                              <p:attrName>ppt_x</p:attrName>
                                            </p:attrNameLst>
                                          </p:cBhvr>
                                          <p:tavLst>
                                            <p:tav tm="0">
                                              <p:val>
                                                <p:strVal val="#ppt_x"/>
                                              </p:val>
                                            </p:tav>
                                            <p:tav tm="100000">
                                              <p:val>
                                                <p:strVal val="#ppt_x"/>
                                              </p:val>
                                            </p:tav>
                                          </p:tavLst>
                                        </p:anim>
                                        <p:anim calcmode="lin" valueType="num" p14:bounceEnd="44000">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Left)">
                                          <p:cBhvr>
                                            <p:cTn id="12" dur="500"/>
                                            <p:tgtEl>
                                              <p:spTgt spid="4"/>
                                            </p:tgtEl>
                                          </p:cBhvr>
                                        </p:animEffect>
                                      </p:childTnLst>
                                    </p:cTn>
                                  </p:par>
                                  <p:par>
                                    <p:cTn id="13" presetID="18" presetClass="entr" presetSubtype="12"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strips(downLeft)">
                                          <p:cBhvr>
                                            <p:cTn id="15" dur="500"/>
                                            <p:tgtEl>
                                              <p:spTgt spid="5"/>
                                            </p:tgtEl>
                                          </p:cBhvr>
                                        </p:animEffect>
                                      </p:childTnLst>
                                    </p:cTn>
                                  </p:par>
                                  <p:par>
                                    <p:cTn id="16" presetID="18" presetClass="entr" presetSubtype="12"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Left)">
                                          <p:cBhvr>
                                            <p:cTn id="18" dur="500"/>
                                            <p:tgtEl>
                                              <p:spTgt spid="6"/>
                                            </p:tgtEl>
                                          </p:cBhvr>
                                        </p:animEffect>
                                      </p:childTnLst>
                                    </p:cTn>
                                  </p:par>
                                  <p:par>
                                    <p:cTn id="19" presetID="18" presetClass="entr" presetSubtype="6"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strips(downRight)">
                                          <p:cBhvr>
                                            <p:cTn id="21" dur="500"/>
                                            <p:tgtEl>
                                              <p:spTgt spid="7"/>
                                            </p:tgtEl>
                                          </p:cBhvr>
                                        </p:animEffect>
                                      </p:childTnLst>
                                    </p:cTn>
                                  </p:par>
                                </p:childTnLst>
                              </p:cTn>
                            </p:par>
                            <p:par>
                              <p:cTn id="22" fill="hold">
                                <p:stCondLst>
                                  <p:cond delay="1000"/>
                                </p:stCondLst>
                                <p:childTnLst>
                                  <p:par>
                                    <p:cTn id="23" presetID="2" presetClass="entr" presetSubtype="4" accel="55000" fill="hold" grpId="0" nodeType="afterEffect" p14:presetBounceEnd="58000">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14:bounceEnd="58000">
                                          <p:cBhvr additive="base">
                                            <p:cTn id="25" dur="1500" fill="hold"/>
                                            <p:tgtEl>
                                              <p:spTgt spid="15"/>
                                            </p:tgtEl>
                                            <p:attrNameLst>
                                              <p:attrName>ppt_x</p:attrName>
                                            </p:attrNameLst>
                                          </p:cBhvr>
                                          <p:tavLst>
                                            <p:tav tm="0">
                                              <p:val>
                                                <p:strVal val="#ppt_x"/>
                                              </p:val>
                                            </p:tav>
                                            <p:tav tm="100000">
                                              <p:val>
                                                <p:strVal val="#ppt_x"/>
                                              </p:val>
                                            </p:tav>
                                          </p:tavLst>
                                        </p:anim>
                                        <p:anim calcmode="lin" valueType="num" p14:bounceEnd="58000">
                                          <p:cBhvr additive="base">
                                            <p:cTn id="26" dur="1500" fill="hold"/>
                                            <p:tgtEl>
                                              <p:spTgt spid="15"/>
                                            </p:tgtEl>
                                            <p:attrNameLst>
                                              <p:attrName>ppt_y</p:attrName>
                                            </p:attrNameLst>
                                          </p:cBhvr>
                                          <p:tavLst>
                                            <p:tav tm="0">
                                              <p:val>
                                                <p:strVal val="1+#ppt_h/2"/>
                                              </p:val>
                                            </p:tav>
                                            <p:tav tm="100000">
                                              <p:val>
                                                <p:strVal val="#ppt_y"/>
                                              </p:val>
                                            </p:tav>
                                          </p:tavLst>
                                        </p:anim>
                                      </p:childTnLst>
                                    </p:cTn>
                                  </p:par>
                                  <p:par>
                                    <p:cTn id="27" presetID="2" presetClass="entr" presetSubtype="4" accel="55000" fill="hold" grpId="0" nodeType="withEffect" p14:presetBounceEnd="58000">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14:bounceEnd="58000">
                                          <p:cBhvr additive="base">
                                            <p:cTn id="29" dur="1500" fill="hold"/>
                                            <p:tgtEl>
                                              <p:spTgt spid="10"/>
                                            </p:tgtEl>
                                            <p:attrNameLst>
                                              <p:attrName>ppt_x</p:attrName>
                                            </p:attrNameLst>
                                          </p:cBhvr>
                                          <p:tavLst>
                                            <p:tav tm="0">
                                              <p:val>
                                                <p:strVal val="#ppt_x"/>
                                              </p:val>
                                            </p:tav>
                                            <p:tav tm="100000">
                                              <p:val>
                                                <p:strVal val="#ppt_x"/>
                                              </p:val>
                                            </p:tav>
                                          </p:tavLst>
                                        </p:anim>
                                        <p:anim calcmode="lin" valueType="num" p14:bounceEnd="58000">
                                          <p:cBhvr additive="base">
                                            <p:cTn id="30" dur="1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accel="55000" fill="hold" grpId="0" nodeType="withEffect" p14:presetBounceEnd="58000">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14:bounceEnd="58000">
                                          <p:cBhvr additive="base">
                                            <p:cTn id="33" dur="1500" fill="hold"/>
                                            <p:tgtEl>
                                              <p:spTgt spid="11"/>
                                            </p:tgtEl>
                                            <p:attrNameLst>
                                              <p:attrName>ppt_x</p:attrName>
                                            </p:attrNameLst>
                                          </p:cBhvr>
                                          <p:tavLst>
                                            <p:tav tm="0">
                                              <p:val>
                                                <p:strVal val="#ppt_x"/>
                                              </p:val>
                                            </p:tav>
                                            <p:tav tm="100000">
                                              <p:val>
                                                <p:strVal val="#ppt_x"/>
                                              </p:val>
                                            </p:tav>
                                          </p:tavLst>
                                        </p:anim>
                                        <p:anim calcmode="lin" valueType="num" p14:bounceEnd="58000">
                                          <p:cBhvr additive="base">
                                            <p:cTn id="34" dur="1500" fill="hold"/>
                                            <p:tgtEl>
                                              <p:spTgt spid="11"/>
                                            </p:tgtEl>
                                            <p:attrNameLst>
                                              <p:attrName>ppt_y</p:attrName>
                                            </p:attrNameLst>
                                          </p:cBhvr>
                                          <p:tavLst>
                                            <p:tav tm="0">
                                              <p:val>
                                                <p:strVal val="1+#ppt_h/2"/>
                                              </p:val>
                                            </p:tav>
                                            <p:tav tm="100000">
                                              <p:val>
                                                <p:strVal val="#ppt_y"/>
                                              </p:val>
                                            </p:tav>
                                          </p:tavLst>
                                        </p:anim>
                                      </p:childTnLst>
                                    </p:cTn>
                                  </p:par>
                                  <p:par>
                                    <p:cTn id="35" presetID="2" presetClass="entr" presetSubtype="4" accel="55000" fill="hold" grpId="0" nodeType="withEffect" p14:presetBounceEnd="58000">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14:bounceEnd="58000">
                                          <p:cBhvr additive="base">
                                            <p:cTn id="37" dur="1500" fill="hold"/>
                                            <p:tgtEl>
                                              <p:spTgt spid="12"/>
                                            </p:tgtEl>
                                            <p:attrNameLst>
                                              <p:attrName>ppt_x</p:attrName>
                                            </p:attrNameLst>
                                          </p:cBhvr>
                                          <p:tavLst>
                                            <p:tav tm="0">
                                              <p:val>
                                                <p:strVal val="#ppt_x"/>
                                              </p:val>
                                            </p:tav>
                                            <p:tav tm="100000">
                                              <p:val>
                                                <p:strVal val="#ppt_x"/>
                                              </p:val>
                                            </p:tav>
                                          </p:tavLst>
                                        </p:anim>
                                        <p:anim calcmode="lin" valueType="num" p14:bounceEnd="58000">
                                          <p:cBhvr additive="base">
                                            <p:cTn id="38" dur="1500" fill="hold"/>
                                            <p:tgtEl>
                                              <p:spTgt spid="12"/>
                                            </p:tgtEl>
                                            <p:attrNameLst>
                                              <p:attrName>ppt_y</p:attrName>
                                            </p:attrNameLst>
                                          </p:cBhvr>
                                          <p:tavLst>
                                            <p:tav tm="0">
                                              <p:val>
                                                <p:strVal val="1+#ppt_h/2"/>
                                              </p:val>
                                            </p:tav>
                                            <p:tav tm="100000">
                                              <p:val>
                                                <p:strVal val="#ppt_y"/>
                                              </p:val>
                                            </p:tav>
                                          </p:tavLst>
                                        </p:anim>
                                      </p:childTnLst>
                                    </p:cTn>
                                  </p:par>
                                </p:childTnLst>
                              </p:cTn>
                            </p:par>
                            <p:par>
                              <p:cTn id="39" fill="hold">
                                <p:stCondLst>
                                  <p:cond delay="2500"/>
                                </p:stCondLst>
                                <p:childTnLst>
                                  <p:par>
                                    <p:cTn id="40" presetID="53" presetClass="entr" presetSubtype="16" fill="hold" grpId="0" nodeType="afterEffect">
                                      <p:stCondLst>
                                        <p:cond delay="0"/>
                                      </p:stCondLst>
                                      <p:childTnLst>
                                        <p:set>
                                          <p:cBhvr>
                                            <p:cTn id="41" dur="1" fill="hold">
                                              <p:stCondLst>
                                                <p:cond delay="0"/>
                                              </p:stCondLst>
                                            </p:cTn>
                                            <p:tgtEl>
                                              <p:spTgt spid="41">
                                                <p:txEl>
                                                  <p:pRg st="0" end="0"/>
                                                </p:txEl>
                                              </p:spTgt>
                                            </p:tgtEl>
                                            <p:attrNameLst>
                                              <p:attrName>style.visibility</p:attrName>
                                            </p:attrNameLst>
                                          </p:cBhvr>
                                          <p:to>
                                            <p:strVal val="visible"/>
                                          </p:to>
                                        </p:set>
                                        <p:anim calcmode="lin" valueType="num">
                                          <p:cBhvr>
                                            <p:cTn id="42" dur="400" fill="hold"/>
                                            <p:tgtEl>
                                              <p:spTgt spid="41">
                                                <p:txEl>
                                                  <p:pRg st="0" end="0"/>
                                                </p:txEl>
                                              </p:spTgt>
                                            </p:tgtEl>
                                            <p:attrNameLst>
                                              <p:attrName>ppt_w</p:attrName>
                                            </p:attrNameLst>
                                          </p:cBhvr>
                                          <p:tavLst>
                                            <p:tav tm="0">
                                              <p:val>
                                                <p:fltVal val="0"/>
                                              </p:val>
                                            </p:tav>
                                            <p:tav tm="100000">
                                              <p:val>
                                                <p:strVal val="#ppt_w"/>
                                              </p:val>
                                            </p:tav>
                                          </p:tavLst>
                                        </p:anim>
                                        <p:anim calcmode="lin" valueType="num">
                                          <p:cBhvr>
                                            <p:cTn id="43" dur="400" fill="hold"/>
                                            <p:tgtEl>
                                              <p:spTgt spid="41">
                                                <p:txEl>
                                                  <p:pRg st="0" end="0"/>
                                                </p:txEl>
                                              </p:spTgt>
                                            </p:tgtEl>
                                            <p:attrNameLst>
                                              <p:attrName>ppt_h</p:attrName>
                                            </p:attrNameLst>
                                          </p:cBhvr>
                                          <p:tavLst>
                                            <p:tav tm="0">
                                              <p:val>
                                                <p:fltVal val="0"/>
                                              </p:val>
                                            </p:tav>
                                            <p:tav tm="100000">
                                              <p:val>
                                                <p:strVal val="#ppt_h"/>
                                              </p:val>
                                            </p:tav>
                                          </p:tavLst>
                                        </p:anim>
                                        <p:animEffect transition="in" filter="fade">
                                          <p:cBhvr>
                                            <p:cTn id="44" dur="400"/>
                                            <p:tgtEl>
                                              <p:spTgt spid="41">
                                                <p:txEl>
                                                  <p:pRg st="0" end="0"/>
                                                </p:txEl>
                                              </p:spTgt>
                                            </p:tgtEl>
                                          </p:cBhvr>
                                        </p:animEffect>
                                      </p:childTnLst>
                                    </p:cTn>
                                  </p:par>
                                </p:childTnLst>
                              </p:cTn>
                            </p:par>
                            <p:par>
                              <p:cTn id="45" fill="hold">
                                <p:stCondLst>
                                  <p:cond delay="2900"/>
                                </p:stCondLst>
                                <p:childTnLst>
                                  <p:par>
                                    <p:cTn id="46" presetID="53" presetClass="entr" presetSubtype="16" fill="hold" grpId="0" nodeType="afterEffect">
                                      <p:stCondLst>
                                        <p:cond delay="0"/>
                                      </p:stCondLst>
                                      <p:childTnLst>
                                        <p:set>
                                          <p:cBhvr>
                                            <p:cTn id="47" dur="1" fill="hold">
                                              <p:stCondLst>
                                                <p:cond delay="0"/>
                                              </p:stCondLst>
                                            </p:cTn>
                                            <p:tgtEl>
                                              <p:spTgt spid="37">
                                                <p:txEl>
                                                  <p:pRg st="0" end="0"/>
                                                </p:txEl>
                                              </p:spTgt>
                                            </p:tgtEl>
                                            <p:attrNameLst>
                                              <p:attrName>style.visibility</p:attrName>
                                            </p:attrNameLst>
                                          </p:cBhvr>
                                          <p:to>
                                            <p:strVal val="visible"/>
                                          </p:to>
                                        </p:set>
                                        <p:anim calcmode="lin" valueType="num">
                                          <p:cBhvr>
                                            <p:cTn id="48" dur="4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49" dur="400" fill="hold"/>
                                            <p:tgtEl>
                                              <p:spTgt spid="37">
                                                <p:txEl>
                                                  <p:pRg st="0" end="0"/>
                                                </p:txEl>
                                              </p:spTgt>
                                            </p:tgtEl>
                                            <p:attrNameLst>
                                              <p:attrName>ppt_h</p:attrName>
                                            </p:attrNameLst>
                                          </p:cBhvr>
                                          <p:tavLst>
                                            <p:tav tm="0">
                                              <p:val>
                                                <p:fltVal val="0"/>
                                              </p:val>
                                            </p:tav>
                                            <p:tav tm="100000">
                                              <p:val>
                                                <p:strVal val="#ppt_h"/>
                                              </p:val>
                                            </p:tav>
                                          </p:tavLst>
                                        </p:anim>
                                        <p:animEffect transition="in" filter="fade">
                                          <p:cBhvr>
                                            <p:cTn id="50" dur="400"/>
                                            <p:tgtEl>
                                              <p:spTgt spid="37">
                                                <p:txEl>
                                                  <p:pRg st="0" end="0"/>
                                                </p:txEl>
                                              </p:spTgt>
                                            </p:tgtEl>
                                          </p:cBhvr>
                                        </p:animEffect>
                                      </p:childTnLst>
                                    </p:cTn>
                                  </p:par>
                                </p:childTnLst>
                              </p:cTn>
                            </p:par>
                            <p:par>
                              <p:cTn id="51" fill="hold">
                                <p:stCondLst>
                                  <p:cond delay="3300"/>
                                </p:stCondLst>
                                <p:childTnLst>
                                  <p:par>
                                    <p:cTn id="52" presetID="53" presetClass="entr" presetSubtype="16" fill="hold" grpId="0" nodeType="afterEffect">
                                      <p:stCondLst>
                                        <p:cond delay="0"/>
                                      </p:stCondLst>
                                      <p:childTnLst>
                                        <p:set>
                                          <p:cBhvr>
                                            <p:cTn id="53" dur="1" fill="hold">
                                              <p:stCondLst>
                                                <p:cond delay="0"/>
                                              </p:stCondLst>
                                            </p:cTn>
                                            <p:tgtEl>
                                              <p:spTgt spid="39">
                                                <p:txEl>
                                                  <p:pRg st="0" end="0"/>
                                                </p:txEl>
                                              </p:spTgt>
                                            </p:tgtEl>
                                            <p:attrNameLst>
                                              <p:attrName>style.visibility</p:attrName>
                                            </p:attrNameLst>
                                          </p:cBhvr>
                                          <p:to>
                                            <p:strVal val="visible"/>
                                          </p:to>
                                        </p:set>
                                        <p:anim calcmode="lin" valueType="num">
                                          <p:cBhvr>
                                            <p:cTn id="54" dur="400" fill="hold"/>
                                            <p:tgtEl>
                                              <p:spTgt spid="39">
                                                <p:txEl>
                                                  <p:pRg st="0" end="0"/>
                                                </p:txEl>
                                              </p:spTgt>
                                            </p:tgtEl>
                                            <p:attrNameLst>
                                              <p:attrName>ppt_w</p:attrName>
                                            </p:attrNameLst>
                                          </p:cBhvr>
                                          <p:tavLst>
                                            <p:tav tm="0">
                                              <p:val>
                                                <p:fltVal val="0"/>
                                              </p:val>
                                            </p:tav>
                                            <p:tav tm="100000">
                                              <p:val>
                                                <p:strVal val="#ppt_w"/>
                                              </p:val>
                                            </p:tav>
                                          </p:tavLst>
                                        </p:anim>
                                        <p:anim calcmode="lin" valueType="num">
                                          <p:cBhvr>
                                            <p:cTn id="55" dur="400" fill="hold"/>
                                            <p:tgtEl>
                                              <p:spTgt spid="39">
                                                <p:txEl>
                                                  <p:pRg st="0" end="0"/>
                                                </p:txEl>
                                              </p:spTgt>
                                            </p:tgtEl>
                                            <p:attrNameLst>
                                              <p:attrName>ppt_h</p:attrName>
                                            </p:attrNameLst>
                                          </p:cBhvr>
                                          <p:tavLst>
                                            <p:tav tm="0">
                                              <p:val>
                                                <p:fltVal val="0"/>
                                              </p:val>
                                            </p:tav>
                                            <p:tav tm="100000">
                                              <p:val>
                                                <p:strVal val="#ppt_h"/>
                                              </p:val>
                                            </p:tav>
                                          </p:tavLst>
                                        </p:anim>
                                        <p:animEffect transition="in" filter="fade">
                                          <p:cBhvr>
                                            <p:cTn id="56" dur="400"/>
                                            <p:tgtEl>
                                              <p:spTgt spid="39">
                                                <p:txEl>
                                                  <p:pRg st="0" end="0"/>
                                                </p:txEl>
                                              </p:spTgt>
                                            </p:tgtEl>
                                          </p:cBhvr>
                                        </p:animEffect>
                                      </p:childTnLst>
                                    </p:cTn>
                                  </p:par>
                                </p:childTnLst>
                              </p:cTn>
                            </p:par>
                            <p:par>
                              <p:cTn id="57" fill="hold">
                                <p:stCondLst>
                                  <p:cond delay="3700"/>
                                </p:stCondLst>
                                <p:childTnLst>
                                  <p:par>
                                    <p:cTn id="58" presetID="53" presetClass="entr" presetSubtype="16" fill="hold" grpId="0" nodeType="afterEffect">
                                      <p:stCondLst>
                                        <p:cond delay="0"/>
                                      </p:stCondLst>
                                      <p:childTnLst>
                                        <p:set>
                                          <p:cBhvr>
                                            <p:cTn id="59" dur="1" fill="hold">
                                              <p:stCondLst>
                                                <p:cond delay="0"/>
                                              </p:stCondLst>
                                            </p:cTn>
                                            <p:tgtEl>
                                              <p:spTgt spid="35">
                                                <p:txEl>
                                                  <p:pRg st="0" end="0"/>
                                                </p:txEl>
                                              </p:spTgt>
                                            </p:tgtEl>
                                            <p:attrNameLst>
                                              <p:attrName>style.visibility</p:attrName>
                                            </p:attrNameLst>
                                          </p:cBhvr>
                                          <p:to>
                                            <p:strVal val="visible"/>
                                          </p:to>
                                        </p:set>
                                        <p:anim calcmode="lin" valueType="num">
                                          <p:cBhvr>
                                            <p:cTn id="60" dur="400" fill="hold"/>
                                            <p:tgtEl>
                                              <p:spTgt spid="35">
                                                <p:txEl>
                                                  <p:pRg st="0" end="0"/>
                                                </p:txEl>
                                              </p:spTgt>
                                            </p:tgtEl>
                                            <p:attrNameLst>
                                              <p:attrName>ppt_w</p:attrName>
                                            </p:attrNameLst>
                                          </p:cBhvr>
                                          <p:tavLst>
                                            <p:tav tm="0">
                                              <p:val>
                                                <p:fltVal val="0"/>
                                              </p:val>
                                            </p:tav>
                                            <p:tav tm="100000">
                                              <p:val>
                                                <p:strVal val="#ppt_w"/>
                                              </p:val>
                                            </p:tav>
                                          </p:tavLst>
                                        </p:anim>
                                        <p:anim calcmode="lin" valueType="num">
                                          <p:cBhvr>
                                            <p:cTn id="61" dur="400" fill="hold"/>
                                            <p:tgtEl>
                                              <p:spTgt spid="35">
                                                <p:txEl>
                                                  <p:pRg st="0" end="0"/>
                                                </p:txEl>
                                              </p:spTgt>
                                            </p:tgtEl>
                                            <p:attrNameLst>
                                              <p:attrName>ppt_h</p:attrName>
                                            </p:attrNameLst>
                                          </p:cBhvr>
                                          <p:tavLst>
                                            <p:tav tm="0">
                                              <p:val>
                                                <p:fltVal val="0"/>
                                              </p:val>
                                            </p:tav>
                                            <p:tav tm="100000">
                                              <p:val>
                                                <p:strVal val="#ppt_h"/>
                                              </p:val>
                                            </p:tav>
                                          </p:tavLst>
                                        </p:anim>
                                        <p:animEffect transition="in" filter="fade">
                                          <p:cBhvr>
                                            <p:cTn id="62" dur="4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5" grpId="0" animBg="1"/>
          <p:bldP spid="35" grpId="0" build="p">
            <p:tmplLst>
              <p:tmpl lvl="1">
                <p:tnLst>
                  <p:par>
                    <p:cTn presetID="53" presetClass="entr" presetSubtype="16"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p:cTn dur="400" fill="hold"/>
                            <p:tgtEl>
                              <p:spTgt spid="35"/>
                            </p:tgtEl>
                            <p:attrNameLst>
                              <p:attrName>ppt_w</p:attrName>
                            </p:attrNameLst>
                          </p:cBhvr>
                          <p:tavLst>
                            <p:tav tm="0">
                              <p:val>
                                <p:fltVal val="0"/>
                              </p:val>
                            </p:tav>
                            <p:tav tm="100000">
                              <p:val>
                                <p:strVal val="#ppt_w"/>
                              </p:val>
                            </p:tav>
                          </p:tavLst>
                        </p:anim>
                        <p:anim calcmode="lin" valueType="num">
                          <p:cBhvr>
                            <p:cTn dur="400" fill="hold"/>
                            <p:tgtEl>
                              <p:spTgt spid="35"/>
                            </p:tgtEl>
                            <p:attrNameLst>
                              <p:attrName>ppt_h</p:attrName>
                            </p:attrNameLst>
                          </p:cBhvr>
                          <p:tavLst>
                            <p:tav tm="0">
                              <p:val>
                                <p:fltVal val="0"/>
                              </p:val>
                            </p:tav>
                            <p:tav tm="100000">
                              <p:val>
                                <p:strVal val="#ppt_h"/>
                              </p:val>
                            </p:tav>
                          </p:tavLst>
                        </p:anim>
                        <p:animEffect transition="in" filter="fade">
                          <p:cBhvr>
                            <p:cTn dur="400"/>
                            <p:tgtEl>
                              <p:spTgt spid="35"/>
                            </p:tgtEl>
                          </p:cBhvr>
                        </p:animEffect>
                      </p:childTnLst>
                    </p:cTn>
                  </p:par>
                </p:tnLst>
              </p:tmpl>
            </p:tmplLst>
          </p:bldP>
          <p:bldP spid="37" grpId="0" build="p">
            <p:tmplLst>
              <p:tmpl lvl="1">
                <p:tnLst>
                  <p:par>
                    <p:cTn presetID="53" presetClass="entr" presetSubtype="16"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p:cTn dur="400" fill="hold"/>
                            <p:tgtEl>
                              <p:spTgt spid="37"/>
                            </p:tgtEl>
                            <p:attrNameLst>
                              <p:attrName>ppt_w</p:attrName>
                            </p:attrNameLst>
                          </p:cBhvr>
                          <p:tavLst>
                            <p:tav tm="0">
                              <p:val>
                                <p:fltVal val="0"/>
                              </p:val>
                            </p:tav>
                            <p:tav tm="100000">
                              <p:val>
                                <p:strVal val="#ppt_w"/>
                              </p:val>
                            </p:tav>
                          </p:tavLst>
                        </p:anim>
                        <p:anim calcmode="lin" valueType="num">
                          <p:cBhvr>
                            <p:cTn dur="400" fill="hold"/>
                            <p:tgtEl>
                              <p:spTgt spid="37"/>
                            </p:tgtEl>
                            <p:attrNameLst>
                              <p:attrName>ppt_h</p:attrName>
                            </p:attrNameLst>
                          </p:cBhvr>
                          <p:tavLst>
                            <p:tav tm="0">
                              <p:val>
                                <p:fltVal val="0"/>
                              </p:val>
                            </p:tav>
                            <p:tav tm="100000">
                              <p:val>
                                <p:strVal val="#ppt_h"/>
                              </p:val>
                            </p:tav>
                          </p:tavLst>
                        </p:anim>
                        <p:animEffect transition="in" filter="fade">
                          <p:cBhvr>
                            <p:cTn dur="400"/>
                            <p:tgtEl>
                              <p:spTgt spid="37"/>
                            </p:tgtEl>
                          </p:cBhvr>
                        </p:animEffect>
                      </p:childTnLst>
                    </p:cTn>
                  </p:par>
                </p:tnLst>
              </p:tmpl>
            </p:tmplLst>
          </p:bldP>
          <p:bldP spid="39" grpId="0" build="p">
            <p:tmplLst>
              <p:tmpl lvl="1">
                <p:tnLst>
                  <p:par>
                    <p:cTn presetID="53" presetClass="entr" presetSubtype="16"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p:cTn dur="400" fill="hold"/>
                            <p:tgtEl>
                              <p:spTgt spid="39"/>
                            </p:tgtEl>
                            <p:attrNameLst>
                              <p:attrName>ppt_w</p:attrName>
                            </p:attrNameLst>
                          </p:cBhvr>
                          <p:tavLst>
                            <p:tav tm="0">
                              <p:val>
                                <p:fltVal val="0"/>
                              </p:val>
                            </p:tav>
                            <p:tav tm="100000">
                              <p:val>
                                <p:strVal val="#ppt_w"/>
                              </p:val>
                            </p:tav>
                          </p:tavLst>
                        </p:anim>
                        <p:anim calcmode="lin" valueType="num">
                          <p:cBhvr>
                            <p:cTn dur="400" fill="hold"/>
                            <p:tgtEl>
                              <p:spTgt spid="39"/>
                            </p:tgtEl>
                            <p:attrNameLst>
                              <p:attrName>ppt_h</p:attrName>
                            </p:attrNameLst>
                          </p:cBhvr>
                          <p:tavLst>
                            <p:tav tm="0">
                              <p:val>
                                <p:fltVal val="0"/>
                              </p:val>
                            </p:tav>
                            <p:tav tm="100000">
                              <p:val>
                                <p:strVal val="#ppt_h"/>
                              </p:val>
                            </p:tav>
                          </p:tavLst>
                        </p:anim>
                        <p:animEffect transition="in" filter="fade">
                          <p:cBhvr>
                            <p:cTn dur="400"/>
                            <p:tgtEl>
                              <p:spTgt spid="39"/>
                            </p:tgtEl>
                          </p:cBhvr>
                        </p:animEffect>
                      </p:childTnLst>
                    </p:cTn>
                  </p:par>
                </p:tnLst>
              </p:tmpl>
            </p:tmplLst>
          </p:bldP>
          <p:bldP spid="41" grpId="0" build="p">
            <p:tmplLst>
              <p:tmpl lvl="1">
                <p:tnLst>
                  <p:par>
                    <p:cTn presetID="53" presetClass="entr" presetSubtype="16"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p:cTn dur="400" fill="hold"/>
                            <p:tgtEl>
                              <p:spTgt spid="41"/>
                            </p:tgtEl>
                            <p:attrNameLst>
                              <p:attrName>ppt_w</p:attrName>
                            </p:attrNameLst>
                          </p:cBhvr>
                          <p:tavLst>
                            <p:tav tm="0">
                              <p:val>
                                <p:fltVal val="0"/>
                              </p:val>
                            </p:tav>
                            <p:tav tm="100000">
                              <p:val>
                                <p:strVal val="#ppt_w"/>
                              </p:val>
                            </p:tav>
                          </p:tavLst>
                        </p:anim>
                        <p:anim calcmode="lin" valueType="num">
                          <p:cBhvr>
                            <p:cTn dur="400" fill="hold"/>
                            <p:tgtEl>
                              <p:spTgt spid="41"/>
                            </p:tgtEl>
                            <p:attrNameLst>
                              <p:attrName>ppt_h</p:attrName>
                            </p:attrNameLst>
                          </p:cBhvr>
                          <p:tavLst>
                            <p:tav tm="0">
                              <p:val>
                                <p:fltVal val="0"/>
                              </p:val>
                            </p:tav>
                            <p:tav tm="100000">
                              <p:val>
                                <p:strVal val="#ppt_h"/>
                              </p:val>
                            </p:tav>
                          </p:tavLst>
                        </p:anim>
                        <p:animEffect transition="in" filter="fade">
                          <p:cBhvr>
                            <p:cTn dur="400"/>
                            <p:tgtEl>
                              <p:spTgt spid="41"/>
                            </p:tgtEl>
                          </p:cBhvr>
                        </p:animEffect>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Left)">
                                          <p:cBhvr>
                                            <p:cTn id="12" dur="500"/>
                                            <p:tgtEl>
                                              <p:spTgt spid="4"/>
                                            </p:tgtEl>
                                          </p:cBhvr>
                                        </p:animEffect>
                                      </p:childTnLst>
                                    </p:cTn>
                                  </p:par>
                                  <p:par>
                                    <p:cTn id="13" presetID="18" presetClass="entr" presetSubtype="12"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strips(downLeft)">
                                          <p:cBhvr>
                                            <p:cTn id="15" dur="500"/>
                                            <p:tgtEl>
                                              <p:spTgt spid="5"/>
                                            </p:tgtEl>
                                          </p:cBhvr>
                                        </p:animEffect>
                                      </p:childTnLst>
                                    </p:cTn>
                                  </p:par>
                                  <p:par>
                                    <p:cTn id="16" presetID="18" presetClass="entr" presetSubtype="12"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Left)">
                                          <p:cBhvr>
                                            <p:cTn id="18" dur="500"/>
                                            <p:tgtEl>
                                              <p:spTgt spid="6"/>
                                            </p:tgtEl>
                                          </p:cBhvr>
                                        </p:animEffect>
                                      </p:childTnLst>
                                    </p:cTn>
                                  </p:par>
                                  <p:par>
                                    <p:cTn id="19" presetID="18" presetClass="entr" presetSubtype="6"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strips(downRight)">
                                          <p:cBhvr>
                                            <p:cTn id="21" dur="500"/>
                                            <p:tgtEl>
                                              <p:spTgt spid="7"/>
                                            </p:tgtEl>
                                          </p:cBhvr>
                                        </p:animEffect>
                                      </p:childTnLst>
                                    </p:cTn>
                                  </p:par>
                                </p:childTnLst>
                              </p:cTn>
                            </p:par>
                            <p:par>
                              <p:cTn id="22" fill="hold">
                                <p:stCondLst>
                                  <p:cond delay="1000"/>
                                </p:stCondLst>
                                <p:childTnLst>
                                  <p:par>
                                    <p:cTn id="23" presetID="2" presetClass="entr" presetSubtype="4" accel="5500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1500" fill="hold"/>
                                            <p:tgtEl>
                                              <p:spTgt spid="15"/>
                                            </p:tgtEl>
                                            <p:attrNameLst>
                                              <p:attrName>ppt_x</p:attrName>
                                            </p:attrNameLst>
                                          </p:cBhvr>
                                          <p:tavLst>
                                            <p:tav tm="0">
                                              <p:val>
                                                <p:strVal val="#ppt_x"/>
                                              </p:val>
                                            </p:tav>
                                            <p:tav tm="100000">
                                              <p:val>
                                                <p:strVal val="#ppt_x"/>
                                              </p:val>
                                            </p:tav>
                                          </p:tavLst>
                                        </p:anim>
                                        <p:anim calcmode="lin" valueType="num">
                                          <p:cBhvr additive="base">
                                            <p:cTn id="26" dur="1500" fill="hold"/>
                                            <p:tgtEl>
                                              <p:spTgt spid="15"/>
                                            </p:tgtEl>
                                            <p:attrNameLst>
                                              <p:attrName>ppt_y</p:attrName>
                                            </p:attrNameLst>
                                          </p:cBhvr>
                                          <p:tavLst>
                                            <p:tav tm="0">
                                              <p:val>
                                                <p:strVal val="1+#ppt_h/2"/>
                                              </p:val>
                                            </p:tav>
                                            <p:tav tm="100000">
                                              <p:val>
                                                <p:strVal val="#ppt_y"/>
                                              </p:val>
                                            </p:tav>
                                          </p:tavLst>
                                        </p:anim>
                                      </p:childTnLst>
                                    </p:cTn>
                                  </p:par>
                                  <p:par>
                                    <p:cTn id="27" presetID="2" presetClass="entr" presetSubtype="4" accel="5500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1500" fill="hold"/>
                                            <p:tgtEl>
                                              <p:spTgt spid="10"/>
                                            </p:tgtEl>
                                            <p:attrNameLst>
                                              <p:attrName>ppt_x</p:attrName>
                                            </p:attrNameLst>
                                          </p:cBhvr>
                                          <p:tavLst>
                                            <p:tav tm="0">
                                              <p:val>
                                                <p:strVal val="#ppt_x"/>
                                              </p:val>
                                            </p:tav>
                                            <p:tav tm="100000">
                                              <p:val>
                                                <p:strVal val="#ppt_x"/>
                                              </p:val>
                                            </p:tav>
                                          </p:tavLst>
                                        </p:anim>
                                        <p:anim calcmode="lin" valueType="num">
                                          <p:cBhvr additive="base">
                                            <p:cTn id="30" dur="1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accel="5500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1500" fill="hold"/>
                                            <p:tgtEl>
                                              <p:spTgt spid="11"/>
                                            </p:tgtEl>
                                            <p:attrNameLst>
                                              <p:attrName>ppt_x</p:attrName>
                                            </p:attrNameLst>
                                          </p:cBhvr>
                                          <p:tavLst>
                                            <p:tav tm="0">
                                              <p:val>
                                                <p:strVal val="#ppt_x"/>
                                              </p:val>
                                            </p:tav>
                                            <p:tav tm="100000">
                                              <p:val>
                                                <p:strVal val="#ppt_x"/>
                                              </p:val>
                                            </p:tav>
                                          </p:tavLst>
                                        </p:anim>
                                        <p:anim calcmode="lin" valueType="num">
                                          <p:cBhvr additive="base">
                                            <p:cTn id="34" dur="1500" fill="hold"/>
                                            <p:tgtEl>
                                              <p:spTgt spid="11"/>
                                            </p:tgtEl>
                                            <p:attrNameLst>
                                              <p:attrName>ppt_y</p:attrName>
                                            </p:attrNameLst>
                                          </p:cBhvr>
                                          <p:tavLst>
                                            <p:tav tm="0">
                                              <p:val>
                                                <p:strVal val="1+#ppt_h/2"/>
                                              </p:val>
                                            </p:tav>
                                            <p:tav tm="100000">
                                              <p:val>
                                                <p:strVal val="#ppt_y"/>
                                              </p:val>
                                            </p:tav>
                                          </p:tavLst>
                                        </p:anim>
                                      </p:childTnLst>
                                    </p:cTn>
                                  </p:par>
                                  <p:par>
                                    <p:cTn id="35" presetID="2" presetClass="entr" presetSubtype="4" accel="5500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1500" fill="hold"/>
                                            <p:tgtEl>
                                              <p:spTgt spid="12"/>
                                            </p:tgtEl>
                                            <p:attrNameLst>
                                              <p:attrName>ppt_x</p:attrName>
                                            </p:attrNameLst>
                                          </p:cBhvr>
                                          <p:tavLst>
                                            <p:tav tm="0">
                                              <p:val>
                                                <p:strVal val="#ppt_x"/>
                                              </p:val>
                                            </p:tav>
                                            <p:tav tm="100000">
                                              <p:val>
                                                <p:strVal val="#ppt_x"/>
                                              </p:val>
                                            </p:tav>
                                          </p:tavLst>
                                        </p:anim>
                                        <p:anim calcmode="lin" valueType="num">
                                          <p:cBhvr additive="base">
                                            <p:cTn id="38" dur="1500" fill="hold"/>
                                            <p:tgtEl>
                                              <p:spTgt spid="12"/>
                                            </p:tgtEl>
                                            <p:attrNameLst>
                                              <p:attrName>ppt_y</p:attrName>
                                            </p:attrNameLst>
                                          </p:cBhvr>
                                          <p:tavLst>
                                            <p:tav tm="0">
                                              <p:val>
                                                <p:strVal val="1+#ppt_h/2"/>
                                              </p:val>
                                            </p:tav>
                                            <p:tav tm="100000">
                                              <p:val>
                                                <p:strVal val="#ppt_y"/>
                                              </p:val>
                                            </p:tav>
                                          </p:tavLst>
                                        </p:anim>
                                      </p:childTnLst>
                                    </p:cTn>
                                  </p:par>
                                </p:childTnLst>
                              </p:cTn>
                            </p:par>
                            <p:par>
                              <p:cTn id="39" fill="hold">
                                <p:stCondLst>
                                  <p:cond delay="2500"/>
                                </p:stCondLst>
                                <p:childTnLst>
                                  <p:par>
                                    <p:cTn id="40" presetID="53" presetClass="entr" presetSubtype="16" fill="hold" grpId="0" nodeType="afterEffect">
                                      <p:stCondLst>
                                        <p:cond delay="0"/>
                                      </p:stCondLst>
                                      <p:childTnLst>
                                        <p:set>
                                          <p:cBhvr>
                                            <p:cTn id="41" dur="1" fill="hold">
                                              <p:stCondLst>
                                                <p:cond delay="0"/>
                                              </p:stCondLst>
                                            </p:cTn>
                                            <p:tgtEl>
                                              <p:spTgt spid="41">
                                                <p:txEl>
                                                  <p:pRg st="0" end="0"/>
                                                </p:txEl>
                                              </p:spTgt>
                                            </p:tgtEl>
                                            <p:attrNameLst>
                                              <p:attrName>style.visibility</p:attrName>
                                            </p:attrNameLst>
                                          </p:cBhvr>
                                          <p:to>
                                            <p:strVal val="visible"/>
                                          </p:to>
                                        </p:set>
                                        <p:anim calcmode="lin" valueType="num">
                                          <p:cBhvr>
                                            <p:cTn id="42" dur="400" fill="hold"/>
                                            <p:tgtEl>
                                              <p:spTgt spid="41">
                                                <p:txEl>
                                                  <p:pRg st="0" end="0"/>
                                                </p:txEl>
                                              </p:spTgt>
                                            </p:tgtEl>
                                            <p:attrNameLst>
                                              <p:attrName>ppt_w</p:attrName>
                                            </p:attrNameLst>
                                          </p:cBhvr>
                                          <p:tavLst>
                                            <p:tav tm="0">
                                              <p:val>
                                                <p:fltVal val="0"/>
                                              </p:val>
                                            </p:tav>
                                            <p:tav tm="100000">
                                              <p:val>
                                                <p:strVal val="#ppt_w"/>
                                              </p:val>
                                            </p:tav>
                                          </p:tavLst>
                                        </p:anim>
                                        <p:anim calcmode="lin" valueType="num">
                                          <p:cBhvr>
                                            <p:cTn id="43" dur="400" fill="hold"/>
                                            <p:tgtEl>
                                              <p:spTgt spid="41">
                                                <p:txEl>
                                                  <p:pRg st="0" end="0"/>
                                                </p:txEl>
                                              </p:spTgt>
                                            </p:tgtEl>
                                            <p:attrNameLst>
                                              <p:attrName>ppt_h</p:attrName>
                                            </p:attrNameLst>
                                          </p:cBhvr>
                                          <p:tavLst>
                                            <p:tav tm="0">
                                              <p:val>
                                                <p:fltVal val="0"/>
                                              </p:val>
                                            </p:tav>
                                            <p:tav tm="100000">
                                              <p:val>
                                                <p:strVal val="#ppt_h"/>
                                              </p:val>
                                            </p:tav>
                                          </p:tavLst>
                                        </p:anim>
                                        <p:animEffect transition="in" filter="fade">
                                          <p:cBhvr>
                                            <p:cTn id="44" dur="400"/>
                                            <p:tgtEl>
                                              <p:spTgt spid="41">
                                                <p:txEl>
                                                  <p:pRg st="0" end="0"/>
                                                </p:txEl>
                                              </p:spTgt>
                                            </p:tgtEl>
                                          </p:cBhvr>
                                        </p:animEffect>
                                      </p:childTnLst>
                                    </p:cTn>
                                  </p:par>
                                </p:childTnLst>
                              </p:cTn>
                            </p:par>
                            <p:par>
                              <p:cTn id="45" fill="hold">
                                <p:stCondLst>
                                  <p:cond delay="2900"/>
                                </p:stCondLst>
                                <p:childTnLst>
                                  <p:par>
                                    <p:cTn id="46" presetID="53" presetClass="entr" presetSubtype="16" fill="hold" grpId="0" nodeType="afterEffect">
                                      <p:stCondLst>
                                        <p:cond delay="0"/>
                                      </p:stCondLst>
                                      <p:childTnLst>
                                        <p:set>
                                          <p:cBhvr>
                                            <p:cTn id="47" dur="1" fill="hold">
                                              <p:stCondLst>
                                                <p:cond delay="0"/>
                                              </p:stCondLst>
                                            </p:cTn>
                                            <p:tgtEl>
                                              <p:spTgt spid="37">
                                                <p:txEl>
                                                  <p:pRg st="0" end="0"/>
                                                </p:txEl>
                                              </p:spTgt>
                                            </p:tgtEl>
                                            <p:attrNameLst>
                                              <p:attrName>style.visibility</p:attrName>
                                            </p:attrNameLst>
                                          </p:cBhvr>
                                          <p:to>
                                            <p:strVal val="visible"/>
                                          </p:to>
                                        </p:set>
                                        <p:anim calcmode="lin" valueType="num">
                                          <p:cBhvr>
                                            <p:cTn id="48" dur="4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49" dur="400" fill="hold"/>
                                            <p:tgtEl>
                                              <p:spTgt spid="37">
                                                <p:txEl>
                                                  <p:pRg st="0" end="0"/>
                                                </p:txEl>
                                              </p:spTgt>
                                            </p:tgtEl>
                                            <p:attrNameLst>
                                              <p:attrName>ppt_h</p:attrName>
                                            </p:attrNameLst>
                                          </p:cBhvr>
                                          <p:tavLst>
                                            <p:tav tm="0">
                                              <p:val>
                                                <p:fltVal val="0"/>
                                              </p:val>
                                            </p:tav>
                                            <p:tav tm="100000">
                                              <p:val>
                                                <p:strVal val="#ppt_h"/>
                                              </p:val>
                                            </p:tav>
                                          </p:tavLst>
                                        </p:anim>
                                        <p:animEffect transition="in" filter="fade">
                                          <p:cBhvr>
                                            <p:cTn id="50" dur="400"/>
                                            <p:tgtEl>
                                              <p:spTgt spid="37">
                                                <p:txEl>
                                                  <p:pRg st="0" end="0"/>
                                                </p:txEl>
                                              </p:spTgt>
                                            </p:tgtEl>
                                          </p:cBhvr>
                                        </p:animEffect>
                                      </p:childTnLst>
                                    </p:cTn>
                                  </p:par>
                                </p:childTnLst>
                              </p:cTn>
                            </p:par>
                            <p:par>
                              <p:cTn id="51" fill="hold">
                                <p:stCondLst>
                                  <p:cond delay="3300"/>
                                </p:stCondLst>
                                <p:childTnLst>
                                  <p:par>
                                    <p:cTn id="52" presetID="53" presetClass="entr" presetSubtype="16" fill="hold" grpId="0" nodeType="afterEffect">
                                      <p:stCondLst>
                                        <p:cond delay="0"/>
                                      </p:stCondLst>
                                      <p:childTnLst>
                                        <p:set>
                                          <p:cBhvr>
                                            <p:cTn id="53" dur="1" fill="hold">
                                              <p:stCondLst>
                                                <p:cond delay="0"/>
                                              </p:stCondLst>
                                            </p:cTn>
                                            <p:tgtEl>
                                              <p:spTgt spid="39">
                                                <p:txEl>
                                                  <p:pRg st="0" end="0"/>
                                                </p:txEl>
                                              </p:spTgt>
                                            </p:tgtEl>
                                            <p:attrNameLst>
                                              <p:attrName>style.visibility</p:attrName>
                                            </p:attrNameLst>
                                          </p:cBhvr>
                                          <p:to>
                                            <p:strVal val="visible"/>
                                          </p:to>
                                        </p:set>
                                        <p:anim calcmode="lin" valueType="num">
                                          <p:cBhvr>
                                            <p:cTn id="54" dur="400" fill="hold"/>
                                            <p:tgtEl>
                                              <p:spTgt spid="39">
                                                <p:txEl>
                                                  <p:pRg st="0" end="0"/>
                                                </p:txEl>
                                              </p:spTgt>
                                            </p:tgtEl>
                                            <p:attrNameLst>
                                              <p:attrName>ppt_w</p:attrName>
                                            </p:attrNameLst>
                                          </p:cBhvr>
                                          <p:tavLst>
                                            <p:tav tm="0">
                                              <p:val>
                                                <p:fltVal val="0"/>
                                              </p:val>
                                            </p:tav>
                                            <p:tav tm="100000">
                                              <p:val>
                                                <p:strVal val="#ppt_w"/>
                                              </p:val>
                                            </p:tav>
                                          </p:tavLst>
                                        </p:anim>
                                        <p:anim calcmode="lin" valueType="num">
                                          <p:cBhvr>
                                            <p:cTn id="55" dur="400" fill="hold"/>
                                            <p:tgtEl>
                                              <p:spTgt spid="39">
                                                <p:txEl>
                                                  <p:pRg st="0" end="0"/>
                                                </p:txEl>
                                              </p:spTgt>
                                            </p:tgtEl>
                                            <p:attrNameLst>
                                              <p:attrName>ppt_h</p:attrName>
                                            </p:attrNameLst>
                                          </p:cBhvr>
                                          <p:tavLst>
                                            <p:tav tm="0">
                                              <p:val>
                                                <p:fltVal val="0"/>
                                              </p:val>
                                            </p:tav>
                                            <p:tav tm="100000">
                                              <p:val>
                                                <p:strVal val="#ppt_h"/>
                                              </p:val>
                                            </p:tav>
                                          </p:tavLst>
                                        </p:anim>
                                        <p:animEffect transition="in" filter="fade">
                                          <p:cBhvr>
                                            <p:cTn id="56" dur="400"/>
                                            <p:tgtEl>
                                              <p:spTgt spid="39">
                                                <p:txEl>
                                                  <p:pRg st="0" end="0"/>
                                                </p:txEl>
                                              </p:spTgt>
                                            </p:tgtEl>
                                          </p:cBhvr>
                                        </p:animEffect>
                                      </p:childTnLst>
                                    </p:cTn>
                                  </p:par>
                                </p:childTnLst>
                              </p:cTn>
                            </p:par>
                            <p:par>
                              <p:cTn id="57" fill="hold">
                                <p:stCondLst>
                                  <p:cond delay="3700"/>
                                </p:stCondLst>
                                <p:childTnLst>
                                  <p:par>
                                    <p:cTn id="58" presetID="53" presetClass="entr" presetSubtype="16" fill="hold" grpId="0" nodeType="afterEffect">
                                      <p:stCondLst>
                                        <p:cond delay="0"/>
                                      </p:stCondLst>
                                      <p:childTnLst>
                                        <p:set>
                                          <p:cBhvr>
                                            <p:cTn id="59" dur="1" fill="hold">
                                              <p:stCondLst>
                                                <p:cond delay="0"/>
                                              </p:stCondLst>
                                            </p:cTn>
                                            <p:tgtEl>
                                              <p:spTgt spid="35">
                                                <p:txEl>
                                                  <p:pRg st="0" end="0"/>
                                                </p:txEl>
                                              </p:spTgt>
                                            </p:tgtEl>
                                            <p:attrNameLst>
                                              <p:attrName>style.visibility</p:attrName>
                                            </p:attrNameLst>
                                          </p:cBhvr>
                                          <p:to>
                                            <p:strVal val="visible"/>
                                          </p:to>
                                        </p:set>
                                        <p:anim calcmode="lin" valueType="num">
                                          <p:cBhvr>
                                            <p:cTn id="60" dur="400" fill="hold"/>
                                            <p:tgtEl>
                                              <p:spTgt spid="35">
                                                <p:txEl>
                                                  <p:pRg st="0" end="0"/>
                                                </p:txEl>
                                              </p:spTgt>
                                            </p:tgtEl>
                                            <p:attrNameLst>
                                              <p:attrName>ppt_w</p:attrName>
                                            </p:attrNameLst>
                                          </p:cBhvr>
                                          <p:tavLst>
                                            <p:tav tm="0">
                                              <p:val>
                                                <p:fltVal val="0"/>
                                              </p:val>
                                            </p:tav>
                                            <p:tav tm="100000">
                                              <p:val>
                                                <p:strVal val="#ppt_w"/>
                                              </p:val>
                                            </p:tav>
                                          </p:tavLst>
                                        </p:anim>
                                        <p:anim calcmode="lin" valueType="num">
                                          <p:cBhvr>
                                            <p:cTn id="61" dur="400" fill="hold"/>
                                            <p:tgtEl>
                                              <p:spTgt spid="35">
                                                <p:txEl>
                                                  <p:pRg st="0" end="0"/>
                                                </p:txEl>
                                              </p:spTgt>
                                            </p:tgtEl>
                                            <p:attrNameLst>
                                              <p:attrName>ppt_h</p:attrName>
                                            </p:attrNameLst>
                                          </p:cBhvr>
                                          <p:tavLst>
                                            <p:tav tm="0">
                                              <p:val>
                                                <p:fltVal val="0"/>
                                              </p:val>
                                            </p:tav>
                                            <p:tav tm="100000">
                                              <p:val>
                                                <p:strVal val="#ppt_h"/>
                                              </p:val>
                                            </p:tav>
                                          </p:tavLst>
                                        </p:anim>
                                        <p:animEffect transition="in" filter="fade">
                                          <p:cBhvr>
                                            <p:cTn id="62" dur="4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5" grpId="0" animBg="1"/>
          <p:bldP spid="35" grpId="0" build="p">
            <p:tmplLst>
              <p:tmpl lvl="1">
                <p:tnLst>
                  <p:par>
                    <p:cTn presetID="53" presetClass="entr" presetSubtype="16"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p:cTn dur="400" fill="hold"/>
                            <p:tgtEl>
                              <p:spTgt spid="35"/>
                            </p:tgtEl>
                            <p:attrNameLst>
                              <p:attrName>ppt_w</p:attrName>
                            </p:attrNameLst>
                          </p:cBhvr>
                          <p:tavLst>
                            <p:tav tm="0">
                              <p:val>
                                <p:fltVal val="0"/>
                              </p:val>
                            </p:tav>
                            <p:tav tm="100000">
                              <p:val>
                                <p:strVal val="#ppt_w"/>
                              </p:val>
                            </p:tav>
                          </p:tavLst>
                        </p:anim>
                        <p:anim calcmode="lin" valueType="num">
                          <p:cBhvr>
                            <p:cTn dur="400" fill="hold"/>
                            <p:tgtEl>
                              <p:spTgt spid="35"/>
                            </p:tgtEl>
                            <p:attrNameLst>
                              <p:attrName>ppt_h</p:attrName>
                            </p:attrNameLst>
                          </p:cBhvr>
                          <p:tavLst>
                            <p:tav tm="0">
                              <p:val>
                                <p:fltVal val="0"/>
                              </p:val>
                            </p:tav>
                            <p:tav tm="100000">
                              <p:val>
                                <p:strVal val="#ppt_h"/>
                              </p:val>
                            </p:tav>
                          </p:tavLst>
                        </p:anim>
                        <p:animEffect transition="in" filter="fade">
                          <p:cBhvr>
                            <p:cTn dur="400"/>
                            <p:tgtEl>
                              <p:spTgt spid="35"/>
                            </p:tgtEl>
                          </p:cBhvr>
                        </p:animEffect>
                      </p:childTnLst>
                    </p:cTn>
                  </p:par>
                </p:tnLst>
              </p:tmpl>
            </p:tmplLst>
          </p:bldP>
          <p:bldP spid="37" grpId="0" build="p">
            <p:tmplLst>
              <p:tmpl lvl="1">
                <p:tnLst>
                  <p:par>
                    <p:cTn presetID="53" presetClass="entr" presetSubtype="16"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p:cTn dur="400" fill="hold"/>
                            <p:tgtEl>
                              <p:spTgt spid="37"/>
                            </p:tgtEl>
                            <p:attrNameLst>
                              <p:attrName>ppt_w</p:attrName>
                            </p:attrNameLst>
                          </p:cBhvr>
                          <p:tavLst>
                            <p:tav tm="0">
                              <p:val>
                                <p:fltVal val="0"/>
                              </p:val>
                            </p:tav>
                            <p:tav tm="100000">
                              <p:val>
                                <p:strVal val="#ppt_w"/>
                              </p:val>
                            </p:tav>
                          </p:tavLst>
                        </p:anim>
                        <p:anim calcmode="lin" valueType="num">
                          <p:cBhvr>
                            <p:cTn dur="400" fill="hold"/>
                            <p:tgtEl>
                              <p:spTgt spid="37"/>
                            </p:tgtEl>
                            <p:attrNameLst>
                              <p:attrName>ppt_h</p:attrName>
                            </p:attrNameLst>
                          </p:cBhvr>
                          <p:tavLst>
                            <p:tav tm="0">
                              <p:val>
                                <p:fltVal val="0"/>
                              </p:val>
                            </p:tav>
                            <p:tav tm="100000">
                              <p:val>
                                <p:strVal val="#ppt_h"/>
                              </p:val>
                            </p:tav>
                          </p:tavLst>
                        </p:anim>
                        <p:animEffect transition="in" filter="fade">
                          <p:cBhvr>
                            <p:cTn dur="400"/>
                            <p:tgtEl>
                              <p:spTgt spid="37"/>
                            </p:tgtEl>
                          </p:cBhvr>
                        </p:animEffect>
                      </p:childTnLst>
                    </p:cTn>
                  </p:par>
                </p:tnLst>
              </p:tmpl>
            </p:tmplLst>
          </p:bldP>
          <p:bldP spid="39" grpId="0" build="p">
            <p:tmplLst>
              <p:tmpl lvl="1">
                <p:tnLst>
                  <p:par>
                    <p:cTn presetID="53" presetClass="entr" presetSubtype="16"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p:cTn dur="400" fill="hold"/>
                            <p:tgtEl>
                              <p:spTgt spid="39"/>
                            </p:tgtEl>
                            <p:attrNameLst>
                              <p:attrName>ppt_w</p:attrName>
                            </p:attrNameLst>
                          </p:cBhvr>
                          <p:tavLst>
                            <p:tav tm="0">
                              <p:val>
                                <p:fltVal val="0"/>
                              </p:val>
                            </p:tav>
                            <p:tav tm="100000">
                              <p:val>
                                <p:strVal val="#ppt_w"/>
                              </p:val>
                            </p:tav>
                          </p:tavLst>
                        </p:anim>
                        <p:anim calcmode="lin" valueType="num">
                          <p:cBhvr>
                            <p:cTn dur="400" fill="hold"/>
                            <p:tgtEl>
                              <p:spTgt spid="39"/>
                            </p:tgtEl>
                            <p:attrNameLst>
                              <p:attrName>ppt_h</p:attrName>
                            </p:attrNameLst>
                          </p:cBhvr>
                          <p:tavLst>
                            <p:tav tm="0">
                              <p:val>
                                <p:fltVal val="0"/>
                              </p:val>
                            </p:tav>
                            <p:tav tm="100000">
                              <p:val>
                                <p:strVal val="#ppt_h"/>
                              </p:val>
                            </p:tav>
                          </p:tavLst>
                        </p:anim>
                        <p:animEffect transition="in" filter="fade">
                          <p:cBhvr>
                            <p:cTn dur="400"/>
                            <p:tgtEl>
                              <p:spTgt spid="39"/>
                            </p:tgtEl>
                          </p:cBhvr>
                        </p:animEffect>
                      </p:childTnLst>
                    </p:cTn>
                  </p:par>
                </p:tnLst>
              </p:tmpl>
            </p:tmplLst>
          </p:bldP>
          <p:bldP spid="41" grpId="0" build="p">
            <p:tmplLst>
              <p:tmpl lvl="1">
                <p:tnLst>
                  <p:par>
                    <p:cTn presetID="53" presetClass="entr" presetSubtype="16"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p:cTn dur="400" fill="hold"/>
                            <p:tgtEl>
                              <p:spTgt spid="41"/>
                            </p:tgtEl>
                            <p:attrNameLst>
                              <p:attrName>ppt_w</p:attrName>
                            </p:attrNameLst>
                          </p:cBhvr>
                          <p:tavLst>
                            <p:tav tm="0">
                              <p:val>
                                <p:fltVal val="0"/>
                              </p:val>
                            </p:tav>
                            <p:tav tm="100000">
                              <p:val>
                                <p:strVal val="#ppt_w"/>
                              </p:val>
                            </p:tav>
                          </p:tavLst>
                        </p:anim>
                        <p:anim calcmode="lin" valueType="num">
                          <p:cBhvr>
                            <p:cTn dur="400" fill="hold"/>
                            <p:tgtEl>
                              <p:spTgt spid="41"/>
                            </p:tgtEl>
                            <p:attrNameLst>
                              <p:attrName>ppt_h</p:attrName>
                            </p:attrNameLst>
                          </p:cBhvr>
                          <p:tavLst>
                            <p:tav tm="0">
                              <p:val>
                                <p:fltVal val="0"/>
                              </p:val>
                            </p:tav>
                            <p:tav tm="100000">
                              <p:val>
                                <p:strVal val="#ppt_h"/>
                              </p:val>
                            </p:tav>
                          </p:tavLst>
                        </p:anim>
                        <p:animEffect transition="in" filter="fade">
                          <p:cBhvr>
                            <p:cTn dur="400"/>
                            <p:tgtEl>
                              <p:spTgt spid="41"/>
                            </p:tgtEl>
                          </p:cBhvr>
                        </p:animEffect>
                      </p:childTnLst>
                    </p:cTn>
                  </p:par>
                </p:tnLst>
              </p:tmpl>
            </p:tmplLst>
          </p:bldP>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35678" y="2502666"/>
            <a:ext cx="7182797" cy="3519563"/>
          </a:xfrm>
        </p:spPr>
        <p:txBody>
          <a:bodyPr/>
          <a:lstStyle/>
          <a:p>
            <a:pPr>
              <a:lnSpc>
                <a:spcPct val="150000"/>
              </a:lnSpc>
            </a:pPr>
            <a:r>
              <a:rPr lang="en-US" altLang="zh-CN" sz="2100" dirty="0"/>
              <a:t>              </a:t>
            </a:r>
            <a:endParaRPr lang="zh-CN" altLang="en-US" sz="2100" dirty="0"/>
          </a:p>
        </p:txBody>
      </p:sp>
      <p:sp>
        <p:nvSpPr>
          <p:cNvPr id="6" name="文本框 5"/>
          <p:cNvSpPr txBox="1"/>
          <p:nvPr/>
        </p:nvSpPr>
        <p:spPr>
          <a:xfrm>
            <a:off x="2345608" y="995779"/>
            <a:ext cx="3294366" cy="507831"/>
          </a:xfrm>
          <a:prstGeom prst="rect">
            <a:avLst/>
          </a:prstGeom>
          <a:noFill/>
        </p:spPr>
        <p:txBody>
          <a:bodyPr wrap="square" rtlCol="0">
            <a:spAutoFit/>
          </a:bodyPr>
          <a:lstStyle/>
          <a:p>
            <a:r>
              <a:rPr lang="zh-CN" altLang="zh-CN" sz="2700" dirty="0"/>
              <a:t>范围数据的</a:t>
            </a:r>
            <a:r>
              <a:rPr lang="en-US" altLang="zh-CN" sz="2700" dirty="0"/>
              <a:t>2D</a:t>
            </a:r>
            <a:r>
              <a:rPr lang="zh-CN" altLang="zh-CN" sz="2700" dirty="0"/>
              <a:t>表示</a:t>
            </a:r>
            <a:endParaRPr lang="zh-CN" altLang="en-US" sz="2700" dirty="0">
              <a:ea typeface="微软雅黑" panose="020B0503020204020204" pitchFamily="34" charset="-122"/>
            </a:endParaRPr>
          </a:p>
        </p:txBody>
      </p:sp>
      <p:grpSp>
        <p:nvGrpSpPr>
          <p:cNvPr id="13" name="Group 5"/>
          <p:cNvGrpSpPr/>
          <p:nvPr/>
        </p:nvGrpSpPr>
        <p:grpSpPr>
          <a:xfrm>
            <a:off x="650190" y="663997"/>
            <a:ext cx="1666971" cy="723265"/>
            <a:chOff x="4454013" y="4923170"/>
            <a:chExt cx="2107496" cy="914400"/>
          </a:xfrm>
        </p:grpSpPr>
        <p:sp>
          <p:nvSpPr>
            <p:cNvPr id="14" name="Parallelogram 16"/>
            <p:cNvSpPr/>
            <p:nvPr/>
          </p:nvSpPr>
          <p:spPr>
            <a:xfrm>
              <a:off x="4454013" y="4923170"/>
              <a:ext cx="2107496" cy="914400"/>
            </a:xfrm>
            <a:prstGeom prst="parallelogram">
              <a:avLst>
                <a:gd name="adj" fmla="val 52419"/>
              </a:avLst>
            </a:prstGeom>
            <a:solidFill>
              <a:srgbClr val="1F8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grpSp>
          <p:nvGrpSpPr>
            <p:cNvPr id="15" name="Group 45"/>
            <p:cNvGrpSpPr/>
            <p:nvPr/>
          </p:nvGrpSpPr>
          <p:grpSpPr>
            <a:xfrm>
              <a:off x="5348217" y="5147801"/>
              <a:ext cx="319088" cy="465138"/>
              <a:chOff x="3582988" y="3510757"/>
              <a:chExt cx="319088" cy="465138"/>
            </a:xfrm>
            <a:solidFill>
              <a:schemeClr val="bg2"/>
            </a:solidFill>
          </p:grpSpPr>
          <p:sp>
            <p:nvSpPr>
              <p:cNvPr id="16"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sp>
            <p:nvSpPr>
              <p:cNvPr id="17"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grpSp>
      </p:grpSp>
      <p:sp>
        <p:nvSpPr>
          <p:cNvPr id="3" name="文本框 2"/>
          <p:cNvSpPr txBox="1"/>
          <p:nvPr/>
        </p:nvSpPr>
        <p:spPr>
          <a:xfrm>
            <a:off x="1149623" y="1909490"/>
            <a:ext cx="7416832" cy="1200329"/>
          </a:xfrm>
          <a:prstGeom prst="rect">
            <a:avLst/>
          </a:prstGeom>
          <a:noFill/>
        </p:spPr>
        <p:txBody>
          <a:bodyPr wrap="square" rtlCol="0">
            <a:spAutoFit/>
          </a:bodyPr>
          <a:lstStyle/>
          <a:p>
            <a:r>
              <a:rPr lang="zh-CN" altLang="en-US" sz="2400" dirty="0" smtClean="0"/>
              <a:t>将以</a:t>
            </a:r>
            <a:r>
              <a:rPr lang="zh-CN" altLang="en-US" sz="2400" dirty="0"/>
              <a:t>采集数据的中心为坐标原点的笛卡尔坐标下的点云投影到球面坐标系，然后从球面坐标系投影到图像中。</a:t>
            </a:r>
          </a:p>
        </p:txBody>
      </p:sp>
      <p:pic>
        <p:nvPicPr>
          <p:cNvPr id="5" name="图片 4"/>
          <p:cNvPicPr>
            <a:picLocks noChangeAspect="1"/>
          </p:cNvPicPr>
          <p:nvPr/>
        </p:nvPicPr>
        <p:blipFill>
          <a:blip r:embed="rId3"/>
          <a:stretch>
            <a:fillRect/>
          </a:stretch>
        </p:blipFill>
        <p:spPr>
          <a:xfrm>
            <a:off x="1149623" y="3146367"/>
            <a:ext cx="3226537" cy="2720551"/>
          </a:xfrm>
          <a:prstGeom prst="rect">
            <a:avLst/>
          </a:prstGeom>
        </p:spPr>
      </p:pic>
      <p:sp>
        <p:nvSpPr>
          <p:cNvPr id="7" name="文本框 6"/>
          <p:cNvSpPr txBox="1"/>
          <p:nvPr/>
        </p:nvSpPr>
        <p:spPr>
          <a:xfrm>
            <a:off x="4750023" y="3328293"/>
            <a:ext cx="4068452" cy="3046988"/>
          </a:xfrm>
          <a:prstGeom prst="rect">
            <a:avLst/>
          </a:prstGeom>
          <a:noFill/>
        </p:spPr>
        <p:txBody>
          <a:bodyPr wrap="square" rtlCol="0">
            <a:spAutoFit/>
          </a:bodyPr>
          <a:lstStyle/>
          <a:p>
            <a:r>
              <a:rPr lang="zh-CN" altLang="en-US" sz="2400" dirty="0"/>
              <a:t>球面坐标</a:t>
            </a:r>
            <a:r>
              <a:rPr lang="en-US" altLang="zh-CN" sz="2400" dirty="0" err="1"/>
              <a:t>sph</a:t>
            </a:r>
            <a:r>
              <a:rPr lang="zh-CN" altLang="zh-CN" sz="2400" dirty="0"/>
              <a:t>（</a:t>
            </a:r>
            <a:r>
              <a:rPr lang="en-US" altLang="zh-CN" sz="2400" dirty="0"/>
              <a:t>pi</a:t>
            </a:r>
            <a:r>
              <a:rPr lang="zh-CN" altLang="en-US" sz="2400" dirty="0"/>
              <a:t>）</a:t>
            </a:r>
            <a:r>
              <a:rPr lang="en-US" altLang="zh-CN" sz="2400" dirty="0"/>
              <a:t>= {</a:t>
            </a:r>
            <a:r>
              <a:rPr lang="zh-CN" altLang="zh-CN" sz="2400" dirty="0"/>
              <a:t>φ</a:t>
            </a:r>
            <a:r>
              <a:rPr lang="en-US" altLang="zh-CN" sz="2400" dirty="0" err="1"/>
              <a:t>i</a:t>
            </a:r>
            <a:r>
              <a:rPr lang="zh-CN" altLang="zh-CN" sz="2400" dirty="0"/>
              <a:t>，θ</a:t>
            </a:r>
            <a:r>
              <a:rPr lang="en-US" altLang="zh-CN" sz="2400" dirty="0" err="1"/>
              <a:t>i</a:t>
            </a:r>
            <a:r>
              <a:rPr lang="zh-CN" altLang="zh-CN" sz="2400" dirty="0"/>
              <a:t>，ρ</a:t>
            </a:r>
            <a:r>
              <a:rPr lang="en-US" altLang="zh-CN" sz="2400" dirty="0" err="1"/>
              <a:t>i</a:t>
            </a:r>
            <a:r>
              <a:rPr lang="en-US" altLang="zh-CN" sz="2400" dirty="0"/>
              <a:t>}</a:t>
            </a:r>
            <a:r>
              <a:rPr lang="zh-CN" altLang="en-US" sz="2400" dirty="0"/>
              <a:t> </a:t>
            </a:r>
            <a:r>
              <a:rPr lang="zh-CN" altLang="zh-CN" sz="2400" dirty="0"/>
              <a:t>仰角θ被表示为一个</a:t>
            </a:r>
            <a:r>
              <a:rPr lang="en-US" altLang="zh-CN" sz="2400" dirty="0"/>
              <a:t>H</a:t>
            </a:r>
            <a:r>
              <a:rPr lang="zh-CN" altLang="zh-CN" sz="2400" dirty="0"/>
              <a:t>∈</a:t>
            </a:r>
            <a:r>
              <a:rPr lang="en-US" altLang="zh-CN" sz="2400" dirty="0"/>
              <a:t>R64</a:t>
            </a:r>
            <a:r>
              <a:rPr lang="zh-CN" altLang="zh-CN" sz="2400" dirty="0"/>
              <a:t>向量，方位角</a:t>
            </a:r>
            <a:r>
              <a:rPr lang="zh-CN" altLang="zh-CN" sz="2400" dirty="0" smtClean="0"/>
              <a:t>φ</a:t>
            </a:r>
            <a:r>
              <a:rPr lang="zh-CN" altLang="en-US" sz="2400" dirty="0" smtClean="0"/>
              <a:t>表示</a:t>
            </a:r>
            <a:r>
              <a:rPr lang="en-US" altLang="zh-CN" sz="2400" dirty="0" smtClean="0"/>
              <a:t>W</a:t>
            </a:r>
            <a:r>
              <a:rPr lang="zh-CN" altLang="zh-CN" sz="2400" dirty="0"/>
              <a:t>∈</a:t>
            </a:r>
            <a:r>
              <a:rPr lang="en-US" altLang="zh-CN" sz="2400" dirty="0"/>
              <a:t>R451</a:t>
            </a:r>
            <a:r>
              <a:rPr lang="zh-CN" altLang="zh-CN" sz="2400" dirty="0"/>
              <a:t>。每个</a:t>
            </a:r>
            <a:r>
              <a:rPr lang="en-US" altLang="zh-CN" sz="2400" dirty="0"/>
              <a:t>H</a:t>
            </a:r>
            <a:r>
              <a:rPr lang="zh-CN" altLang="zh-CN" sz="2400" dirty="0"/>
              <a:t>，</a:t>
            </a:r>
            <a:r>
              <a:rPr lang="en-US" altLang="zh-CN" sz="2400" dirty="0"/>
              <a:t>W</a:t>
            </a:r>
            <a:r>
              <a:rPr lang="zh-CN" altLang="zh-CN" sz="2400" dirty="0"/>
              <a:t>对每个投影点的</a:t>
            </a:r>
            <a:r>
              <a:rPr lang="zh-CN" altLang="en-US" sz="2400" dirty="0"/>
              <a:t>距离</a:t>
            </a:r>
            <a:r>
              <a:rPr lang="zh-CN" altLang="zh-CN" sz="2400" dirty="0"/>
              <a:t>（ρ）和反射率</a:t>
            </a:r>
            <a:r>
              <a:rPr lang="zh-CN" altLang="en-US" sz="2400" dirty="0"/>
              <a:t>进行</a:t>
            </a:r>
            <a:r>
              <a:rPr lang="zh-CN" altLang="zh-CN" sz="2400" dirty="0"/>
              <a:t>编码，</a:t>
            </a:r>
            <a:r>
              <a:rPr lang="zh-CN" altLang="en-US" sz="2400" dirty="0"/>
              <a:t>最终</a:t>
            </a:r>
            <a:r>
              <a:rPr lang="zh-CN" altLang="en-US" sz="2400" dirty="0" smtClean="0"/>
              <a:t>投影变换</a:t>
            </a:r>
            <a:r>
              <a:rPr lang="en-US" altLang="zh-CN" sz="2400" dirty="0" smtClean="0"/>
              <a:t>G</a:t>
            </a:r>
            <a:r>
              <a:rPr lang="zh-CN" altLang="zh-CN" sz="2400" dirty="0" smtClean="0"/>
              <a:t>∈</a:t>
            </a:r>
            <a:r>
              <a:rPr lang="en-US" altLang="zh-CN" sz="2400" dirty="0"/>
              <a:t>R64</a:t>
            </a:r>
            <a:r>
              <a:rPr lang="zh-CN" altLang="zh-CN" sz="2400" dirty="0"/>
              <a:t>×</a:t>
            </a:r>
            <a:r>
              <a:rPr lang="en-US" altLang="zh-CN" sz="2400" dirty="0"/>
              <a:t>451</a:t>
            </a:r>
            <a:r>
              <a:rPr lang="zh-CN" altLang="zh-CN" sz="2400" dirty="0"/>
              <a:t>×</a:t>
            </a:r>
            <a:r>
              <a:rPr lang="en-US" altLang="zh-CN" sz="2400" dirty="0"/>
              <a:t>2</a:t>
            </a:r>
            <a:r>
              <a:rPr lang="zh-CN" altLang="zh-CN" sz="2400" dirty="0"/>
              <a:t>。</a:t>
            </a:r>
          </a:p>
          <a:p>
            <a:endParaRPr lang="zh-CN" altLang="en-US" sz="2400" dirty="0"/>
          </a:p>
        </p:txBody>
      </p:sp>
    </p:spTree>
    <p:extLst>
      <p:ext uri="{BB962C8B-B14F-4D97-AF65-F5344CB8AC3E}">
        <p14:creationId xmlns:p14="http://schemas.microsoft.com/office/powerpoint/2010/main" val="2618644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35678" y="2473026"/>
            <a:ext cx="7182797" cy="3519563"/>
          </a:xfrm>
        </p:spPr>
        <p:txBody>
          <a:bodyPr/>
          <a:lstStyle/>
          <a:p>
            <a:pPr>
              <a:lnSpc>
                <a:spcPct val="150000"/>
              </a:lnSpc>
            </a:pPr>
            <a:r>
              <a:rPr lang="en-US" altLang="zh-CN" sz="2100" dirty="0"/>
              <a:t>              </a:t>
            </a:r>
            <a:endParaRPr lang="zh-CN" altLang="en-US" sz="2100" dirty="0"/>
          </a:p>
        </p:txBody>
      </p:sp>
      <p:sp>
        <p:nvSpPr>
          <p:cNvPr id="6" name="文本框 5"/>
          <p:cNvSpPr txBox="1"/>
          <p:nvPr/>
        </p:nvSpPr>
        <p:spPr>
          <a:xfrm>
            <a:off x="2334260" y="1134020"/>
            <a:ext cx="3294366" cy="507831"/>
          </a:xfrm>
          <a:prstGeom prst="rect">
            <a:avLst/>
          </a:prstGeom>
          <a:noFill/>
        </p:spPr>
        <p:txBody>
          <a:bodyPr wrap="square" rtlCol="0">
            <a:spAutoFit/>
          </a:bodyPr>
          <a:lstStyle/>
          <a:p>
            <a:r>
              <a:rPr lang="zh-CN" altLang="zh-CN" sz="2700" dirty="0"/>
              <a:t>范围数据的</a:t>
            </a:r>
            <a:r>
              <a:rPr lang="en-US" altLang="zh-CN" sz="2700" dirty="0"/>
              <a:t>2D</a:t>
            </a:r>
            <a:r>
              <a:rPr lang="zh-CN" altLang="zh-CN" sz="2700" dirty="0"/>
              <a:t>表示</a:t>
            </a:r>
            <a:endParaRPr lang="zh-CN" altLang="en-US" sz="2700" dirty="0">
              <a:ea typeface="微软雅黑" panose="020B0503020204020204" pitchFamily="34" charset="-122"/>
            </a:endParaRPr>
          </a:p>
        </p:txBody>
      </p:sp>
      <p:grpSp>
        <p:nvGrpSpPr>
          <p:cNvPr id="13" name="Group 5"/>
          <p:cNvGrpSpPr/>
          <p:nvPr/>
        </p:nvGrpSpPr>
        <p:grpSpPr>
          <a:xfrm>
            <a:off x="670784" y="956343"/>
            <a:ext cx="1666971" cy="723265"/>
            <a:chOff x="4454013" y="4923170"/>
            <a:chExt cx="2107496" cy="914400"/>
          </a:xfrm>
        </p:grpSpPr>
        <p:sp>
          <p:nvSpPr>
            <p:cNvPr id="14" name="Parallelogram 16"/>
            <p:cNvSpPr/>
            <p:nvPr/>
          </p:nvSpPr>
          <p:spPr>
            <a:xfrm>
              <a:off x="4454013" y="4923170"/>
              <a:ext cx="2107496" cy="914400"/>
            </a:xfrm>
            <a:prstGeom prst="parallelogram">
              <a:avLst>
                <a:gd name="adj" fmla="val 52419"/>
              </a:avLst>
            </a:prstGeom>
            <a:solidFill>
              <a:srgbClr val="1F8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grpSp>
          <p:nvGrpSpPr>
            <p:cNvPr id="15" name="Group 45"/>
            <p:cNvGrpSpPr/>
            <p:nvPr/>
          </p:nvGrpSpPr>
          <p:grpSpPr>
            <a:xfrm>
              <a:off x="5348217" y="5147801"/>
              <a:ext cx="319088" cy="465138"/>
              <a:chOff x="3582988" y="3510757"/>
              <a:chExt cx="319088" cy="465138"/>
            </a:xfrm>
            <a:solidFill>
              <a:schemeClr val="bg2"/>
            </a:solidFill>
          </p:grpSpPr>
          <p:sp>
            <p:nvSpPr>
              <p:cNvPr id="16"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sp>
            <p:nvSpPr>
              <p:cNvPr id="17"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grpSp>
      </p:grpSp>
      <p:pic>
        <p:nvPicPr>
          <p:cNvPr id="4" name="图片 3"/>
          <p:cNvPicPr>
            <a:picLocks noChangeAspect="1"/>
          </p:cNvPicPr>
          <p:nvPr/>
        </p:nvPicPr>
        <p:blipFill>
          <a:blip r:embed="rId3"/>
          <a:stretch>
            <a:fillRect/>
          </a:stretch>
        </p:blipFill>
        <p:spPr>
          <a:xfrm>
            <a:off x="1635677" y="2426809"/>
            <a:ext cx="6912768" cy="3403166"/>
          </a:xfrm>
          <a:prstGeom prst="rect">
            <a:avLst/>
          </a:prstGeom>
        </p:spPr>
      </p:pic>
    </p:spTree>
    <p:extLst>
      <p:ext uri="{BB962C8B-B14F-4D97-AF65-F5344CB8AC3E}">
        <p14:creationId xmlns:p14="http://schemas.microsoft.com/office/powerpoint/2010/main" val="329313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35678" y="2473026"/>
            <a:ext cx="7182797" cy="3519563"/>
          </a:xfrm>
        </p:spPr>
        <p:txBody>
          <a:bodyPr/>
          <a:lstStyle/>
          <a:p>
            <a:pPr>
              <a:lnSpc>
                <a:spcPct val="150000"/>
              </a:lnSpc>
            </a:pPr>
            <a:r>
              <a:rPr lang="en-US" altLang="zh-CN" sz="2100" dirty="0"/>
              <a:t>              </a:t>
            </a:r>
            <a:endParaRPr lang="zh-CN" altLang="en-US" sz="2100" dirty="0"/>
          </a:p>
        </p:txBody>
      </p:sp>
      <p:sp>
        <p:nvSpPr>
          <p:cNvPr id="6" name="文本框 5"/>
          <p:cNvSpPr txBox="1"/>
          <p:nvPr/>
        </p:nvSpPr>
        <p:spPr>
          <a:xfrm>
            <a:off x="2436428" y="1385528"/>
            <a:ext cx="4482498" cy="507831"/>
          </a:xfrm>
          <a:prstGeom prst="rect">
            <a:avLst/>
          </a:prstGeom>
          <a:noFill/>
        </p:spPr>
        <p:txBody>
          <a:bodyPr wrap="square" rtlCol="0">
            <a:spAutoFit/>
          </a:bodyPr>
          <a:lstStyle/>
          <a:p>
            <a:r>
              <a:rPr lang="zh-CN" altLang="zh-CN" sz="2700" dirty="0"/>
              <a:t>反卷积网络</a:t>
            </a:r>
          </a:p>
        </p:txBody>
      </p:sp>
      <p:grpSp>
        <p:nvGrpSpPr>
          <p:cNvPr id="13" name="Group 5"/>
          <p:cNvGrpSpPr/>
          <p:nvPr/>
        </p:nvGrpSpPr>
        <p:grpSpPr>
          <a:xfrm>
            <a:off x="802192" y="1098258"/>
            <a:ext cx="1666971" cy="723265"/>
            <a:chOff x="4454013" y="4923170"/>
            <a:chExt cx="2107496" cy="914400"/>
          </a:xfrm>
        </p:grpSpPr>
        <p:sp>
          <p:nvSpPr>
            <p:cNvPr id="14" name="Parallelogram 16"/>
            <p:cNvSpPr/>
            <p:nvPr/>
          </p:nvSpPr>
          <p:spPr>
            <a:xfrm>
              <a:off x="4454013" y="4923170"/>
              <a:ext cx="2107496" cy="914400"/>
            </a:xfrm>
            <a:prstGeom prst="parallelogram">
              <a:avLst>
                <a:gd name="adj" fmla="val 52419"/>
              </a:avLst>
            </a:prstGeom>
            <a:solidFill>
              <a:srgbClr val="1F8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grpSp>
          <p:nvGrpSpPr>
            <p:cNvPr id="15" name="Group 45"/>
            <p:cNvGrpSpPr/>
            <p:nvPr/>
          </p:nvGrpSpPr>
          <p:grpSpPr>
            <a:xfrm>
              <a:off x="5348217" y="5147801"/>
              <a:ext cx="319088" cy="465138"/>
              <a:chOff x="3582988" y="3510757"/>
              <a:chExt cx="319088" cy="465138"/>
            </a:xfrm>
            <a:solidFill>
              <a:schemeClr val="bg2"/>
            </a:solidFill>
          </p:grpSpPr>
          <p:sp>
            <p:nvSpPr>
              <p:cNvPr id="16"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sp>
            <p:nvSpPr>
              <p:cNvPr id="17"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grpSp>
      </p:grpSp>
      <p:sp>
        <p:nvSpPr>
          <p:cNvPr id="3" name="文本框 2"/>
          <p:cNvSpPr txBox="1"/>
          <p:nvPr/>
        </p:nvSpPr>
        <p:spPr>
          <a:xfrm>
            <a:off x="1635677" y="2283401"/>
            <a:ext cx="6948772" cy="3416320"/>
          </a:xfrm>
          <a:prstGeom prst="rect">
            <a:avLst/>
          </a:prstGeom>
          <a:noFill/>
        </p:spPr>
        <p:txBody>
          <a:bodyPr wrap="square" rtlCol="0">
            <a:spAutoFit/>
          </a:bodyPr>
          <a:lstStyle/>
          <a:p>
            <a:pPr>
              <a:lnSpc>
                <a:spcPct val="150000"/>
              </a:lnSpc>
            </a:pPr>
            <a:r>
              <a:rPr lang="zh-CN" altLang="en-US" sz="2400" dirty="0"/>
              <a:t>反卷积通常用于将低维特征映射成高维输入，与卷积操作的作用相反。卷积网络负责特征提取，将输入图片转化为多维的特征向量</a:t>
            </a:r>
            <a:r>
              <a:rPr lang="zh-CN" altLang="en-US" sz="2400" dirty="0" smtClean="0"/>
              <a:t>；</a:t>
            </a:r>
            <a:r>
              <a:rPr lang="zh-CN" altLang="en-US" sz="2400" dirty="0"/>
              <a:t>而反卷积网络则根据</a:t>
            </a:r>
            <a:r>
              <a:rPr lang="zh-CN" altLang="en-US" sz="2400" dirty="0" smtClean="0"/>
              <a:t>特征，提取</a:t>
            </a:r>
            <a:r>
              <a:rPr lang="zh-CN" altLang="en-US" sz="2400" dirty="0"/>
              <a:t>图片中对象的</a:t>
            </a:r>
            <a:r>
              <a:rPr lang="zh-CN" altLang="en-US" sz="2400" dirty="0" smtClean="0"/>
              <a:t>形状。</a:t>
            </a:r>
            <a:r>
              <a:rPr lang="zh-CN" altLang="en-US" sz="2400" dirty="0"/>
              <a:t>最终网络的输出为一个与输入图片相同尺寸的矩阵，表示每个像素属于某一个预定类的概率。</a:t>
            </a:r>
          </a:p>
        </p:txBody>
      </p:sp>
    </p:spTree>
    <p:extLst>
      <p:ext uri="{BB962C8B-B14F-4D97-AF65-F5344CB8AC3E}">
        <p14:creationId xmlns:p14="http://schemas.microsoft.com/office/powerpoint/2010/main" val="3291467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35678" y="2473026"/>
            <a:ext cx="7182797" cy="3519563"/>
          </a:xfrm>
        </p:spPr>
        <p:txBody>
          <a:bodyPr/>
          <a:lstStyle/>
          <a:p>
            <a:pPr>
              <a:lnSpc>
                <a:spcPct val="150000"/>
              </a:lnSpc>
            </a:pPr>
            <a:r>
              <a:rPr lang="en-US" altLang="zh-CN" sz="2100" dirty="0"/>
              <a:t>              </a:t>
            </a:r>
            <a:endParaRPr lang="zh-CN" altLang="en-US" sz="2100" dirty="0"/>
          </a:p>
        </p:txBody>
      </p:sp>
      <p:sp>
        <p:nvSpPr>
          <p:cNvPr id="6" name="文本框 5"/>
          <p:cNvSpPr txBox="1"/>
          <p:nvPr/>
        </p:nvSpPr>
        <p:spPr>
          <a:xfrm>
            <a:off x="2424887" y="803283"/>
            <a:ext cx="4482498" cy="507831"/>
          </a:xfrm>
          <a:prstGeom prst="rect">
            <a:avLst/>
          </a:prstGeom>
          <a:noFill/>
        </p:spPr>
        <p:txBody>
          <a:bodyPr wrap="square" rtlCol="0">
            <a:spAutoFit/>
          </a:bodyPr>
          <a:lstStyle/>
          <a:p>
            <a:r>
              <a:rPr lang="zh-CN" altLang="zh-CN" sz="2700" dirty="0"/>
              <a:t>反卷积网络</a:t>
            </a:r>
          </a:p>
        </p:txBody>
      </p:sp>
      <p:grpSp>
        <p:nvGrpSpPr>
          <p:cNvPr id="13" name="Group 5"/>
          <p:cNvGrpSpPr/>
          <p:nvPr/>
        </p:nvGrpSpPr>
        <p:grpSpPr>
          <a:xfrm>
            <a:off x="780891" y="625606"/>
            <a:ext cx="1666971" cy="723265"/>
            <a:chOff x="4454013" y="4923170"/>
            <a:chExt cx="2107496" cy="914400"/>
          </a:xfrm>
        </p:grpSpPr>
        <p:sp>
          <p:nvSpPr>
            <p:cNvPr id="14" name="Parallelogram 16"/>
            <p:cNvSpPr/>
            <p:nvPr/>
          </p:nvSpPr>
          <p:spPr>
            <a:xfrm>
              <a:off x="4454013" y="4923170"/>
              <a:ext cx="2107496" cy="914400"/>
            </a:xfrm>
            <a:prstGeom prst="parallelogram">
              <a:avLst>
                <a:gd name="adj" fmla="val 52419"/>
              </a:avLst>
            </a:prstGeom>
            <a:solidFill>
              <a:srgbClr val="1F8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grpSp>
          <p:nvGrpSpPr>
            <p:cNvPr id="15" name="Group 45"/>
            <p:cNvGrpSpPr/>
            <p:nvPr/>
          </p:nvGrpSpPr>
          <p:grpSpPr>
            <a:xfrm>
              <a:off x="5348217" y="5147801"/>
              <a:ext cx="319088" cy="465138"/>
              <a:chOff x="3582988" y="3510757"/>
              <a:chExt cx="319088" cy="465138"/>
            </a:xfrm>
            <a:solidFill>
              <a:schemeClr val="bg2"/>
            </a:solidFill>
          </p:grpSpPr>
          <p:sp>
            <p:nvSpPr>
              <p:cNvPr id="16"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sp>
            <p:nvSpPr>
              <p:cNvPr id="17"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grpSp>
      </p:grpSp>
      <p:sp>
        <p:nvSpPr>
          <p:cNvPr id="3" name="文本框 2"/>
          <p:cNvSpPr txBox="1"/>
          <p:nvPr/>
        </p:nvSpPr>
        <p:spPr>
          <a:xfrm>
            <a:off x="1630465" y="2076316"/>
            <a:ext cx="6750750" cy="1200329"/>
          </a:xfrm>
          <a:prstGeom prst="rect">
            <a:avLst/>
          </a:prstGeom>
          <a:noFill/>
        </p:spPr>
        <p:txBody>
          <a:bodyPr wrap="square" rtlCol="0">
            <a:spAutoFit/>
          </a:bodyPr>
          <a:lstStyle/>
          <a:p>
            <a:r>
              <a:rPr lang="zh-CN" altLang="en-US" sz="2400" dirty="0"/>
              <a:t>卷积神经网络的预测过程主要有四种操作：卷积、下采样、光栅化</a:t>
            </a:r>
            <a:r>
              <a:rPr lang="zh-CN" altLang="en-US" sz="2400" dirty="0" smtClean="0"/>
              <a:t>、预测</a:t>
            </a:r>
            <a:r>
              <a:rPr lang="zh-CN" altLang="en-US" sz="2400" dirty="0"/>
              <a:t>。反卷积</a:t>
            </a:r>
            <a:r>
              <a:rPr lang="zh-CN" altLang="en-US" sz="2400" dirty="0" smtClean="0"/>
              <a:t>网络</a:t>
            </a:r>
            <a:r>
              <a:rPr lang="zh-CN" altLang="en-US" sz="2400" dirty="0"/>
              <a:t>主要</a:t>
            </a:r>
            <a:r>
              <a:rPr lang="zh-CN" altLang="en-US" sz="2400" dirty="0" smtClean="0"/>
              <a:t>操作</a:t>
            </a:r>
            <a:r>
              <a:rPr lang="zh-CN" altLang="en-US" sz="2400" dirty="0"/>
              <a:t>：上采样</a:t>
            </a:r>
            <a:r>
              <a:rPr lang="en-US" altLang="zh-CN" sz="2400" dirty="0"/>
              <a:t>, </a:t>
            </a:r>
            <a:r>
              <a:rPr lang="zh-CN" altLang="en-US" sz="2400" dirty="0"/>
              <a:t>反卷积以及纠正。</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250" y="3732974"/>
            <a:ext cx="2475185" cy="239079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1849" y="3726764"/>
            <a:ext cx="2550413" cy="2397008"/>
          </a:xfrm>
          <a:prstGeom prst="rect">
            <a:avLst/>
          </a:prstGeom>
        </p:spPr>
      </p:pic>
      <p:pic>
        <p:nvPicPr>
          <p:cNvPr id="1026" name="Picture 2" descr="http://img.blog.csdn.net/20161021154222794"/>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6023435" y="3726762"/>
            <a:ext cx="2650232" cy="239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030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35678" y="2473026"/>
            <a:ext cx="7182797" cy="3519563"/>
          </a:xfrm>
        </p:spPr>
        <p:txBody>
          <a:bodyPr/>
          <a:lstStyle/>
          <a:p>
            <a:pPr>
              <a:lnSpc>
                <a:spcPct val="150000"/>
              </a:lnSpc>
            </a:pPr>
            <a:r>
              <a:rPr lang="en-US" altLang="zh-CN" sz="2100" dirty="0"/>
              <a:t>              </a:t>
            </a:r>
            <a:endParaRPr lang="zh-CN" altLang="en-US" sz="2100" dirty="0"/>
          </a:p>
        </p:txBody>
      </p:sp>
      <p:sp>
        <p:nvSpPr>
          <p:cNvPr id="6" name="文本框 5"/>
          <p:cNvSpPr txBox="1"/>
          <p:nvPr/>
        </p:nvSpPr>
        <p:spPr>
          <a:xfrm>
            <a:off x="2424887" y="803283"/>
            <a:ext cx="4482498" cy="507831"/>
          </a:xfrm>
          <a:prstGeom prst="rect">
            <a:avLst/>
          </a:prstGeom>
          <a:noFill/>
        </p:spPr>
        <p:txBody>
          <a:bodyPr wrap="square" rtlCol="0">
            <a:spAutoFit/>
          </a:bodyPr>
          <a:lstStyle/>
          <a:p>
            <a:r>
              <a:rPr lang="zh-CN" altLang="zh-CN" sz="2700" dirty="0"/>
              <a:t>反卷积网络</a:t>
            </a:r>
          </a:p>
        </p:txBody>
      </p:sp>
      <p:grpSp>
        <p:nvGrpSpPr>
          <p:cNvPr id="13" name="Group 5"/>
          <p:cNvGrpSpPr/>
          <p:nvPr/>
        </p:nvGrpSpPr>
        <p:grpSpPr>
          <a:xfrm>
            <a:off x="780891" y="625606"/>
            <a:ext cx="1666971" cy="723265"/>
            <a:chOff x="4454013" y="4923170"/>
            <a:chExt cx="2107496" cy="914400"/>
          </a:xfrm>
        </p:grpSpPr>
        <p:sp>
          <p:nvSpPr>
            <p:cNvPr id="14" name="Parallelogram 16"/>
            <p:cNvSpPr/>
            <p:nvPr/>
          </p:nvSpPr>
          <p:spPr>
            <a:xfrm>
              <a:off x="4454013" y="4923170"/>
              <a:ext cx="2107496" cy="914400"/>
            </a:xfrm>
            <a:prstGeom prst="parallelogram">
              <a:avLst>
                <a:gd name="adj" fmla="val 52419"/>
              </a:avLst>
            </a:prstGeom>
            <a:solidFill>
              <a:srgbClr val="1F8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grpSp>
          <p:nvGrpSpPr>
            <p:cNvPr id="15" name="Group 45"/>
            <p:cNvGrpSpPr/>
            <p:nvPr/>
          </p:nvGrpSpPr>
          <p:grpSpPr>
            <a:xfrm>
              <a:off x="5348217" y="5147801"/>
              <a:ext cx="319088" cy="465138"/>
              <a:chOff x="3582988" y="3510757"/>
              <a:chExt cx="319088" cy="465138"/>
            </a:xfrm>
            <a:solidFill>
              <a:schemeClr val="bg2"/>
            </a:solidFill>
          </p:grpSpPr>
          <p:sp>
            <p:nvSpPr>
              <p:cNvPr id="16"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sp>
            <p:nvSpPr>
              <p:cNvPr id="17"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grpSp>
      </p:grpSp>
      <p:sp>
        <p:nvSpPr>
          <p:cNvPr id="3" name="文本框 2"/>
          <p:cNvSpPr txBox="1"/>
          <p:nvPr/>
        </p:nvSpPr>
        <p:spPr>
          <a:xfrm>
            <a:off x="1220277" y="1637894"/>
            <a:ext cx="8013598" cy="1569660"/>
          </a:xfrm>
          <a:prstGeom prst="rect">
            <a:avLst/>
          </a:prstGeom>
          <a:noFill/>
        </p:spPr>
        <p:txBody>
          <a:bodyPr wrap="square" rtlCol="0">
            <a:spAutoFit/>
          </a:bodyPr>
          <a:lstStyle/>
          <a:p>
            <a:r>
              <a:rPr lang="zh-CN" altLang="en-US" sz="2400" dirty="0" smtClean="0"/>
              <a:t>卷积</a:t>
            </a:r>
            <a:r>
              <a:rPr lang="zh-CN" altLang="en-US" sz="2400" dirty="0"/>
              <a:t>输入：</a:t>
            </a:r>
            <a:r>
              <a:rPr lang="en-US" altLang="zh-CN" sz="2400" dirty="0"/>
              <a:t>2x2</a:t>
            </a:r>
            <a:r>
              <a:rPr lang="zh-CN" altLang="en-US" sz="2400" dirty="0"/>
              <a:t>， 卷积核：</a:t>
            </a:r>
            <a:r>
              <a:rPr lang="en-US" altLang="zh-CN" sz="2400" dirty="0"/>
              <a:t>4x4</a:t>
            </a:r>
            <a:r>
              <a:rPr lang="zh-CN" altLang="en-US" sz="2400" dirty="0"/>
              <a:t>， 滑动步长：</a:t>
            </a:r>
            <a:r>
              <a:rPr lang="en-US" altLang="zh-CN" sz="2400" dirty="0"/>
              <a:t>3</a:t>
            </a:r>
            <a:r>
              <a:rPr lang="zh-CN" altLang="en-US" sz="2400" dirty="0"/>
              <a:t>， 输出：</a:t>
            </a:r>
            <a:r>
              <a:rPr lang="en-US" altLang="zh-CN" sz="2400" dirty="0"/>
              <a:t>7x7</a:t>
            </a:r>
            <a:r>
              <a:rPr lang="zh-CN" altLang="en-US" sz="2400" dirty="0"/>
              <a:t/>
            </a:r>
            <a:br>
              <a:rPr lang="zh-CN" altLang="en-US" sz="2400" dirty="0"/>
            </a:br>
            <a:r>
              <a:rPr lang="zh-CN" altLang="en-US" sz="2400" dirty="0"/>
              <a:t>即输入为</a:t>
            </a:r>
            <a:r>
              <a:rPr lang="en-US" altLang="zh-CN" sz="2400" dirty="0"/>
              <a:t>2x2</a:t>
            </a:r>
            <a:r>
              <a:rPr lang="zh-CN" altLang="en-US" sz="2400" dirty="0"/>
              <a:t>的图片经过</a:t>
            </a:r>
            <a:r>
              <a:rPr lang="en-US" altLang="zh-CN" sz="2400" dirty="0"/>
              <a:t>4x4</a:t>
            </a:r>
            <a:r>
              <a:rPr lang="zh-CN" altLang="en-US" sz="2400" dirty="0"/>
              <a:t>的卷积核进行步长为</a:t>
            </a:r>
            <a:r>
              <a:rPr lang="en-US" altLang="zh-CN" sz="2400" dirty="0"/>
              <a:t>3</a:t>
            </a:r>
            <a:r>
              <a:rPr lang="zh-CN" altLang="en-US" sz="2400" dirty="0"/>
              <a:t>的反卷积的</a:t>
            </a:r>
            <a:r>
              <a:rPr lang="zh-CN" altLang="en-US" sz="2400" dirty="0" smtClean="0"/>
              <a:t>过程。</a:t>
            </a:r>
            <a:r>
              <a:rPr lang="en-US" altLang="zh-CN" sz="2400" dirty="0"/>
              <a:t> in</a:t>
            </a:r>
            <a:r>
              <a:rPr lang="zh-CN" altLang="en-US" sz="2400" dirty="0"/>
              <a:t>是输入大小， </a:t>
            </a:r>
            <a:r>
              <a:rPr lang="en-US" altLang="zh-CN" sz="2400" dirty="0"/>
              <a:t>k</a:t>
            </a:r>
            <a:r>
              <a:rPr lang="zh-CN" altLang="en-US" sz="2400" dirty="0"/>
              <a:t>是卷积核大小， </a:t>
            </a:r>
            <a:r>
              <a:rPr lang="en-US" altLang="zh-CN" sz="2400" dirty="0"/>
              <a:t>s</a:t>
            </a:r>
            <a:r>
              <a:rPr lang="zh-CN" altLang="en-US" sz="2400" dirty="0"/>
              <a:t>是滑动步长， </a:t>
            </a:r>
            <a:r>
              <a:rPr lang="en-US" altLang="zh-CN" sz="2400" dirty="0"/>
              <a:t>out</a:t>
            </a:r>
            <a:r>
              <a:rPr lang="zh-CN" altLang="en-US" sz="2400" dirty="0"/>
              <a:t>是输出</a:t>
            </a:r>
            <a:r>
              <a:rPr lang="zh-CN" altLang="en-US" sz="2400" dirty="0" smtClean="0"/>
              <a:t>大小。得到 </a:t>
            </a:r>
            <a:r>
              <a:rPr lang="en-US" altLang="zh-CN" sz="2400" dirty="0"/>
              <a:t>out = (in - 1) * s + k</a:t>
            </a:r>
            <a:endParaRPr lang="zh-CN" altLang="en-US" sz="2400" dirty="0"/>
          </a:p>
        </p:txBody>
      </p:sp>
      <p:pic>
        <p:nvPicPr>
          <p:cNvPr id="7" name="图片 6"/>
          <p:cNvPicPr>
            <a:picLocks noChangeAspect="1"/>
          </p:cNvPicPr>
          <p:nvPr/>
        </p:nvPicPr>
        <p:blipFill>
          <a:blip r:embed="rId3"/>
          <a:stretch>
            <a:fillRect/>
          </a:stretch>
        </p:blipFill>
        <p:spPr>
          <a:xfrm>
            <a:off x="1474789" y="3472070"/>
            <a:ext cx="6912768" cy="2890693"/>
          </a:xfrm>
          <a:prstGeom prst="rect">
            <a:avLst/>
          </a:prstGeom>
        </p:spPr>
      </p:pic>
    </p:spTree>
    <p:extLst>
      <p:ext uri="{BB962C8B-B14F-4D97-AF65-F5344CB8AC3E}">
        <p14:creationId xmlns:p14="http://schemas.microsoft.com/office/powerpoint/2010/main" val="223150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35678" y="2473026"/>
            <a:ext cx="7182797" cy="3519563"/>
          </a:xfrm>
        </p:spPr>
        <p:txBody>
          <a:bodyPr/>
          <a:lstStyle/>
          <a:p>
            <a:pPr>
              <a:lnSpc>
                <a:spcPct val="150000"/>
              </a:lnSpc>
            </a:pPr>
            <a:r>
              <a:rPr lang="en-US" altLang="zh-CN" sz="2100" dirty="0"/>
              <a:t>              </a:t>
            </a:r>
            <a:endParaRPr lang="zh-CN" altLang="en-US" sz="2100" dirty="0"/>
          </a:p>
        </p:txBody>
      </p:sp>
      <p:sp>
        <p:nvSpPr>
          <p:cNvPr id="6" name="文本框 5"/>
          <p:cNvSpPr txBox="1"/>
          <p:nvPr/>
        </p:nvSpPr>
        <p:spPr>
          <a:xfrm>
            <a:off x="2395588" y="1189884"/>
            <a:ext cx="4482498" cy="507831"/>
          </a:xfrm>
          <a:prstGeom prst="rect">
            <a:avLst/>
          </a:prstGeom>
          <a:noFill/>
        </p:spPr>
        <p:txBody>
          <a:bodyPr wrap="square" rtlCol="0">
            <a:spAutoFit/>
          </a:bodyPr>
          <a:lstStyle/>
          <a:p>
            <a:r>
              <a:rPr lang="zh-CN" altLang="zh-CN" sz="2700" dirty="0"/>
              <a:t>反卷积网络</a:t>
            </a:r>
            <a:r>
              <a:rPr lang="zh-CN" altLang="en-US" sz="2700" dirty="0"/>
              <a:t>的</a:t>
            </a:r>
            <a:r>
              <a:rPr lang="en-US" altLang="zh-CN" sz="2700" dirty="0"/>
              <a:t>BN</a:t>
            </a:r>
            <a:endParaRPr lang="zh-CN" altLang="zh-CN" sz="2700" dirty="0"/>
          </a:p>
        </p:txBody>
      </p:sp>
      <p:grpSp>
        <p:nvGrpSpPr>
          <p:cNvPr id="13" name="Group 5"/>
          <p:cNvGrpSpPr/>
          <p:nvPr/>
        </p:nvGrpSpPr>
        <p:grpSpPr>
          <a:xfrm>
            <a:off x="701949" y="974450"/>
            <a:ext cx="1666971" cy="723265"/>
            <a:chOff x="4454013" y="4923170"/>
            <a:chExt cx="2107496" cy="914400"/>
          </a:xfrm>
        </p:grpSpPr>
        <p:sp>
          <p:nvSpPr>
            <p:cNvPr id="14" name="Parallelogram 16"/>
            <p:cNvSpPr/>
            <p:nvPr/>
          </p:nvSpPr>
          <p:spPr>
            <a:xfrm>
              <a:off x="4454013" y="4923170"/>
              <a:ext cx="2107496" cy="914400"/>
            </a:xfrm>
            <a:prstGeom prst="parallelogram">
              <a:avLst>
                <a:gd name="adj" fmla="val 52419"/>
              </a:avLst>
            </a:prstGeom>
            <a:solidFill>
              <a:srgbClr val="1F8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grpSp>
          <p:nvGrpSpPr>
            <p:cNvPr id="15" name="Group 45"/>
            <p:cNvGrpSpPr/>
            <p:nvPr/>
          </p:nvGrpSpPr>
          <p:grpSpPr>
            <a:xfrm>
              <a:off x="5348217" y="5147801"/>
              <a:ext cx="319088" cy="465138"/>
              <a:chOff x="3582988" y="3510757"/>
              <a:chExt cx="319088" cy="465138"/>
            </a:xfrm>
            <a:solidFill>
              <a:schemeClr val="bg2"/>
            </a:solidFill>
          </p:grpSpPr>
          <p:sp>
            <p:nvSpPr>
              <p:cNvPr id="16"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sp>
            <p:nvSpPr>
              <p:cNvPr id="17"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grpSp>
      </p:grpSp>
      <p:sp>
        <p:nvSpPr>
          <p:cNvPr id="3" name="文本框 2"/>
          <p:cNvSpPr txBox="1"/>
          <p:nvPr/>
        </p:nvSpPr>
        <p:spPr>
          <a:xfrm>
            <a:off x="1635678" y="2339981"/>
            <a:ext cx="6642738" cy="3785652"/>
          </a:xfrm>
          <a:prstGeom prst="rect">
            <a:avLst/>
          </a:prstGeom>
          <a:noFill/>
        </p:spPr>
        <p:txBody>
          <a:bodyPr wrap="square" rtlCol="0">
            <a:spAutoFit/>
          </a:bodyPr>
          <a:lstStyle/>
          <a:p>
            <a:r>
              <a:rPr lang="en-US" altLang="zh-CN" sz="2400" dirty="0"/>
              <a:t>Batch Normalization</a:t>
            </a:r>
            <a:r>
              <a:rPr lang="zh-CN" altLang="en-US" sz="2400" dirty="0"/>
              <a:t>是由</a:t>
            </a:r>
            <a:r>
              <a:rPr lang="en-US" altLang="zh-CN" sz="2400" dirty="0"/>
              <a:t>google</a:t>
            </a:r>
            <a:r>
              <a:rPr lang="zh-CN" altLang="en-US" sz="2400" dirty="0"/>
              <a:t>提出的一种训练优化方法，即数据标准化的过程。</a:t>
            </a:r>
            <a:endParaRPr lang="en-US" altLang="zh-CN" sz="2400" dirty="0"/>
          </a:p>
          <a:p>
            <a:r>
              <a:rPr lang="zh-CN" altLang="en-US" sz="2400" dirty="0"/>
              <a:t>输入：输入数据</a:t>
            </a:r>
            <a:r>
              <a:rPr lang="en-US" altLang="zh-CN" sz="2400" dirty="0"/>
              <a:t>x1..xm</a:t>
            </a:r>
            <a:r>
              <a:rPr lang="zh-CN" altLang="en-US" sz="2400" dirty="0"/>
              <a:t>（这些数据是准备进入激活函数的数据） </a:t>
            </a:r>
            <a:br>
              <a:rPr lang="zh-CN" altLang="en-US" sz="2400" dirty="0"/>
            </a:br>
            <a:r>
              <a:rPr lang="zh-CN" altLang="en-US" sz="2400" dirty="0"/>
              <a:t>过程：</a:t>
            </a:r>
            <a:r>
              <a:rPr lang="en-US" altLang="zh-CN" sz="2400" dirty="0"/>
              <a:t>1.</a:t>
            </a:r>
            <a:r>
              <a:rPr lang="zh-CN" altLang="en-US" sz="2400" dirty="0"/>
              <a:t>求数据均值 </a:t>
            </a:r>
            <a:br>
              <a:rPr lang="zh-CN" altLang="en-US" sz="2400" dirty="0"/>
            </a:br>
            <a:r>
              <a:rPr lang="zh-CN" altLang="en-US" sz="2400" dirty="0"/>
              <a:t>             </a:t>
            </a:r>
            <a:r>
              <a:rPr lang="en-US" altLang="zh-CN" sz="2400" dirty="0"/>
              <a:t>2.</a:t>
            </a:r>
            <a:r>
              <a:rPr lang="zh-CN" altLang="en-US" sz="2400" dirty="0"/>
              <a:t>求数据方差 </a:t>
            </a:r>
            <a:br>
              <a:rPr lang="zh-CN" altLang="en-US" sz="2400" dirty="0"/>
            </a:br>
            <a:r>
              <a:rPr lang="zh-CN" altLang="en-US" sz="2400" dirty="0"/>
              <a:t>             </a:t>
            </a:r>
            <a:r>
              <a:rPr lang="en-US" altLang="zh-CN" sz="2400" dirty="0"/>
              <a:t>3.</a:t>
            </a:r>
            <a:r>
              <a:rPr lang="zh-CN" altLang="en-US" sz="2400" dirty="0"/>
              <a:t>数据进行标准化 </a:t>
            </a:r>
            <a:br>
              <a:rPr lang="zh-CN" altLang="en-US" sz="2400" dirty="0"/>
            </a:br>
            <a:r>
              <a:rPr lang="zh-CN" altLang="en-US" sz="2400" dirty="0"/>
              <a:t>             </a:t>
            </a:r>
            <a:r>
              <a:rPr lang="en-US" altLang="zh-CN" sz="2400" dirty="0"/>
              <a:t>4.</a:t>
            </a:r>
            <a:r>
              <a:rPr lang="zh-CN" altLang="en-US" sz="2400" dirty="0"/>
              <a:t>训练需要学习的参数</a:t>
            </a:r>
            <a:r>
              <a:rPr lang="en-US" altLang="zh-CN" sz="2400" dirty="0"/>
              <a:t>γ</a:t>
            </a:r>
            <a:r>
              <a:rPr lang="zh-CN" altLang="en-US" sz="2400" dirty="0"/>
              <a:t>，</a:t>
            </a:r>
            <a:r>
              <a:rPr lang="en-US" altLang="zh-CN" sz="2400" dirty="0"/>
              <a:t>β </a:t>
            </a:r>
            <a:br>
              <a:rPr lang="en-US" altLang="zh-CN" sz="2400" dirty="0"/>
            </a:br>
            <a:r>
              <a:rPr lang="en-US" altLang="zh-CN" sz="2400" dirty="0"/>
              <a:t>             5.</a:t>
            </a:r>
            <a:r>
              <a:rPr lang="zh-CN" altLang="en-US" sz="2400" dirty="0"/>
              <a:t> 通过</a:t>
            </a:r>
            <a:r>
              <a:rPr lang="en-US" altLang="zh-CN" sz="2400" dirty="0"/>
              <a:t>γ</a:t>
            </a:r>
            <a:r>
              <a:rPr lang="zh-CN" altLang="en-US" sz="2400" dirty="0"/>
              <a:t>与</a:t>
            </a:r>
            <a:r>
              <a:rPr lang="en-US" altLang="zh-CN" sz="2400" dirty="0"/>
              <a:t>β</a:t>
            </a:r>
            <a:r>
              <a:rPr lang="zh-CN" altLang="en-US" sz="2400" dirty="0"/>
              <a:t>，输出</a:t>
            </a:r>
            <a:r>
              <a:rPr lang="en-US" altLang="zh-CN" sz="2400" dirty="0"/>
              <a:t>y</a:t>
            </a:r>
            <a:r>
              <a:rPr lang="zh-CN" altLang="en-US" sz="2400" dirty="0"/>
              <a:t>。</a:t>
            </a:r>
            <a:br>
              <a:rPr lang="zh-CN" altLang="en-US" sz="2400" dirty="0"/>
            </a:br>
            <a:endParaRPr lang="zh-CN" altLang="en-US" sz="2400" dirty="0"/>
          </a:p>
        </p:txBody>
      </p:sp>
    </p:spTree>
    <p:extLst>
      <p:ext uri="{BB962C8B-B14F-4D97-AF65-F5344CB8AC3E}">
        <p14:creationId xmlns:p14="http://schemas.microsoft.com/office/powerpoint/2010/main" val="400036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35678" y="2473026"/>
            <a:ext cx="7182797" cy="3519563"/>
          </a:xfrm>
        </p:spPr>
        <p:txBody>
          <a:bodyPr/>
          <a:lstStyle/>
          <a:p>
            <a:pPr>
              <a:lnSpc>
                <a:spcPct val="150000"/>
              </a:lnSpc>
            </a:pPr>
            <a:r>
              <a:rPr lang="en-US" altLang="zh-CN" sz="2100" dirty="0"/>
              <a:t>              </a:t>
            </a:r>
            <a:endParaRPr lang="zh-CN" altLang="en-US" sz="2100" dirty="0"/>
          </a:p>
        </p:txBody>
      </p:sp>
      <p:sp>
        <p:nvSpPr>
          <p:cNvPr id="6" name="文本框 5"/>
          <p:cNvSpPr txBox="1"/>
          <p:nvPr/>
        </p:nvSpPr>
        <p:spPr>
          <a:xfrm>
            <a:off x="2337755" y="1134020"/>
            <a:ext cx="4482498" cy="507831"/>
          </a:xfrm>
          <a:prstGeom prst="rect">
            <a:avLst/>
          </a:prstGeom>
          <a:noFill/>
        </p:spPr>
        <p:txBody>
          <a:bodyPr wrap="square" rtlCol="0">
            <a:spAutoFit/>
          </a:bodyPr>
          <a:lstStyle/>
          <a:p>
            <a:r>
              <a:rPr lang="zh-CN" altLang="zh-CN" sz="2700" dirty="0"/>
              <a:t>用于车辆检测的反卷积网络</a:t>
            </a:r>
          </a:p>
        </p:txBody>
      </p:sp>
      <p:grpSp>
        <p:nvGrpSpPr>
          <p:cNvPr id="13" name="Group 5"/>
          <p:cNvGrpSpPr/>
          <p:nvPr/>
        </p:nvGrpSpPr>
        <p:grpSpPr>
          <a:xfrm>
            <a:off x="670784" y="956343"/>
            <a:ext cx="1666971" cy="723265"/>
            <a:chOff x="4454013" y="4923170"/>
            <a:chExt cx="2107496" cy="914400"/>
          </a:xfrm>
        </p:grpSpPr>
        <p:sp>
          <p:nvSpPr>
            <p:cNvPr id="14" name="Parallelogram 16"/>
            <p:cNvSpPr/>
            <p:nvPr/>
          </p:nvSpPr>
          <p:spPr>
            <a:xfrm>
              <a:off x="4454013" y="4923170"/>
              <a:ext cx="2107496" cy="914400"/>
            </a:xfrm>
            <a:prstGeom prst="parallelogram">
              <a:avLst>
                <a:gd name="adj" fmla="val 52419"/>
              </a:avLst>
            </a:prstGeom>
            <a:solidFill>
              <a:srgbClr val="1F8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grpSp>
          <p:nvGrpSpPr>
            <p:cNvPr id="15" name="Group 45"/>
            <p:cNvGrpSpPr/>
            <p:nvPr/>
          </p:nvGrpSpPr>
          <p:grpSpPr>
            <a:xfrm>
              <a:off x="5348217" y="5147801"/>
              <a:ext cx="319088" cy="465138"/>
              <a:chOff x="3582988" y="3510757"/>
              <a:chExt cx="319088" cy="465138"/>
            </a:xfrm>
            <a:solidFill>
              <a:schemeClr val="bg2"/>
            </a:solidFill>
          </p:grpSpPr>
          <p:sp>
            <p:nvSpPr>
              <p:cNvPr id="16"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sp>
            <p:nvSpPr>
              <p:cNvPr id="17"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grpSp>
      </p:grpSp>
      <p:pic>
        <p:nvPicPr>
          <p:cNvPr id="3" name="图片 2"/>
          <p:cNvPicPr>
            <a:picLocks noChangeAspect="1"/>
          </p:cNvPicPr>
          <p:nvPr/>
        </p:nvPicPr>
        <p:blipFill>
          <a:blip r:embed="rId3"/>
          <a:stretch>
            <a:fillRect/>
          </a:stretch>
        </p:blipFill>
        <p:spPr>
          <a:xfrm>
            <a:off x="933599" y="2510783"/>
            <a:ext cx="8082897" cy="3708412"/>
          </a:xfrm>
          <a:prstGeom prst="rect">
            <a:avLst/>
          </a:prstGeom>
        </p:spPr>
      </p:pic>
    </p:spTree>
    <p:extLst>
      <p:ext uri="{BB962C8B-B14F-4D97-AF65-F5344CB8AC3E}">
        <p14:creationId xmlns:p14="http://schemas.microsoft.com/office/powerpoint/2010/main" val="1056083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35678" y="2473026"/>
            <a:ext cx="7182797" cy="3519563"/>
          </a:xfrm>
        </p:spPr>
        <p:txBody>
          <a:bodyPr/>
          <a:lstStyle/>
          <a:p>
            <a:pPr>
              <a:lnSpc>
                <a:spcPct val="150000"/>
              </a:lnSpc>
            </a:pPr>
            <a:r>
              <a:rPr lang="en-US" altLang="zh-CN" sz="2100" dirty="0"/>
              <a:t>              </a:t>
            </a:r>
            <a:endParaRPr lang="zh-CN" altLang="en-US" sz="2100" dirty="0"/>
          </a:p>
        </p:txBody>
      </p:sp>
      <p:sp>
        <p:nvSpPr>
          <p:cNvPr id="6" name="文本框 5"/>
          <p:cNvSpPr txBox="1"/>
          <p:nvPr/>
        </p:nvSpPr>
        <p:spPr>
          <a:xfrm>
            <a:off x="2456677" y="1132073"/>
            <a:ext cx="4482498" cy="507831"/>
          </a:xfrm>
          <a:prstGeom prst="rect">
            <a:avLst/>
          </a:prstGeom>
          <a:noFill/>
        </p:spPr>
        <p:txBody>
          <a:bodyPr wrap="square" rtlCol="0">
            <a:spAutoFit/>
          </a:bodyPr>
          <a:lstStyle/>
          <a:p>
            <a:r>
              <a:rPr lang="zh-CN" altLang="zh-CN" sz="2700" dirty="0"/>
              <a:t>获取车辆边界框</a:t>
            </a:r>
          </a:p>
        </p:txBody>
      </p:sp>
      <p:grpSp>
        <p:nvGrpSpPr>
          <p:cNvPr id="13" name="Group 5"/>
          <p:cNvGrpSpPr/>
          <p:nvPr/>
        </p:nvGrpSpPr>
        <p:grpSpPr>
          <a:xfrm>
            <a:off x="802191" y="896635"/>
            <a:ext cx="1666971" cy="723265"/>
            <a:chOff x="4454013" y="4923170"/>
            <a:chExt cx="2107496" cy="914400"/>
          </a:xfrm>
        </p:grpSpPr>
        <p:sp>
          <p:nvSpPr>
            <p:cNvPr id="14" name="Parallelogram 16"/>
            <p:cNvSpPr/>
            <p:nvPr/>
          </p:nvSpPr>
          <p:spPr>
            <a:xfrm>
              <a:off x="4454013" y="4923170"/>
              <a:ext cx="2107496" cy="914400"/>
            </a:xfrm>
            <a:prstGeom prst="parallelogram">
              <a:avLst>
                <a:gd name="adj" fmla="val 52419"/>
              </a:avLst>
            </a:prstGeom>
            <a:solidFill>
              <a:srgbClr val="1F8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grpSp>
          <p:nvGrpSpPr>
            <p:cNvPr id="15" name="Group 45"/>
            <p:cNvGrpSpPr/>
            <p:nvPr/>
          </p:nvGrpSpPr>
          <p:grpSpPr>
            <a:xfrm>
              <a:off x="5348217" y="5147801"/>
              <a:ext cx="319088" cy="465138"/>
              <a:chOff x="3582988" y="3510757"/>
              <a:chExt cx="319088" cy="465138"/>
            </a:xfrm>
            <a:solidFill>
              <a:schemeClr val="bg2"/>
            </a:solidFill>
          </p:grpSpPr>
          <p:sp>
            <p:nvSpPr>
              <p:cNvPr id="16"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sp>
            <p:nvSpPr>
              <p:cNvPr id="17"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grpSp>
      </p:grpSp>
      <p:sp>
        <p:nvSpPr>
          <p:cNvPr id="3" name="文本框 2"/>
          <p:cNvSpPr txBox="1"/>
          <p:nvPr/>
        </p:nvSpPr>
        <p:spPr>
          <a:xfrm>
            <a:off x="1410652" y="2427139"/>
            <a:ext cx="7632848" cy="3250121"/>
          </a:xfrm>
          <a:prstGeom prst="rect">
            <a:avLst/>
          </a:prstGeom>
          <a:noFill/>
        </p:spPr>
        <p:txBody>
          <a:bodyPr wrap="square" rtlCol="0">
            <a:spAutoFit/>
          </a:bodyPr>
          <a:lstStyle/>
          <a:p>
            <a:pPr eaLnBrk="0" hangingPunct="0">
              <a:lnSpc>
                <a:spcPct val="150000"/>
              </a:lnSpc>
              <a:spcBef>
                <a:spcPct val="30000"/>
              </a:spcBef>
              <a:defRPr/>
            </a:pPr>
            <a:r>
              <a:rPr lang="zh-CN" altLang="zh-CN" sz="2400" dirty="0"/>
              <a:t>网络的输出</a:t>
            </a:r>
            <a:r>
              <a:rPr lang="en-US" altLang="zh-CN" sz="2400" dirty="0"/>
              <a:t>Y</a:t>
            </a:r>
            <a:r>
              <a:rPr lang="zh-CN" altLang="zh-CN" sz="2400" dirty="0"/>
              <a:t>是在</a:t>
            </a:r>
            <a:r>
              <a:rPr lang="en-US" altLang="zh-CN" sz="2400" dirty="0"/>
              <a:t>G</a:t>
            </a:r>
            <a:r>
              <a:rPr lang="zh-CN" altLang="zh-CN" sz="2400" dirty="0"/>
              <a:t>（·）∈</a:t>
            </a:r>
            <a:r>
              <a:rPr lang="en-US" altLang="zh-CN" sz="2400" dirty="0"/>
              <a:t>R64</a:t>
            </a:r>
            <a:r>
              <a:rPr lang="zh-CN" altLang="zh-CN" sz="2400" dirty="0"/>
              <a:t>×</a:t>
            </a:r>
            <a:r>
              <a:rPr lang="en-US" altLang="zh-CN" sz="2400" dirty="0"/>
              <a:t>451</a:t>
            </a:r>
            <a:r>
              <a:rPr lang="zh-CN" altLang="zh-CN" sz="2400" dirty="0"/>
              <a:t>空间中的一个矩阵，其中每个像素表示对应的</a:t>
            </a:r>
            <a:r>
              <a:rPr lang="en-US" altLang="zh-CN" sz="2400" dirty="0"/>
              <a:t>3D</a:t>
            </a:r>
            <a:r>
              <a:rPr lang="zh-CN" altLang="zh-CN" sz="2400" dirty="0"/>
              <a:t>点属于车辆的概率。</a:t>
            </a:r>
            <a:endParaRPr lang="en-US" altLang="zh-CN" sz="2400" dirty="0"/>
          </a:p>
          <a:p>
            <a:pPr eaLnBrk="0" hangingPunct="0">
              <a:lnSpc>
                <a:spcPct val="150000"/>
              </a:lnSpc>
              <a:spcBef>
                <a:spcPct val="30000"/>
              </a:spcBef>
              <a:defRPr/>
            </a:pPr>
            <a:r>
              <a:rPr lang="zh-CN" altLang="zh-CN" sz="2400" dirty="0"/>
              <a:t>首先将反变换</a:t>
            </a:r>
            <a:r>
              <a:rPr lang="en-US" altLang="zh-CN" sz="2400" dirty="0"/>
              <a:t>G-1</a:t>
            </a:r>
            <a:r>
              <a:rPr lang="zh-CN" altLang="zh-CN" sz="2400" dirty="0"/>
              <a:t>（</a:t>
            </a:r>
            <a:r>
              <a:rPr lang="en-US" altLang="zh-CN" sz="2400" dirty="0"/>
              <a:t>Y</a:t>
            </a:r>
            <a:r>
              <a:rPr lang="zh-CN" altLang="zh-CN" sz="2400" dirty="0"/>
              <a:t>）应用于网络输出。对于每个产生的聚类，提取一组特征来构建</a:t>
            </a:r>
            <a:r>
              <a:rPr lang="en-US" altLang="zh-CN" sz="2400" dirty="0"/>
              <a:t>EKF</a:t>
            </a:r>
            <a:r>
              <a:rPr lang="zh-CN" altLang="zh-CN" sz="2400" dirty="0"/>
              <a:t>观测矢量</a:t>
            </a:r>
            <a:r>
              <a:rPr lang="zh-CN" altLang="en-US" sz="2400" dirty="0"/>
              <a:t>。</a:t>
            </a:r>
            <a:r>
              <a:rPr lang="zh-CN" altLang="zh-CN" sz="2400" dirty="0"/>
              <a:t>例如质心，高度</a:t>
            </a:r>
            <a:r>
              <a:rPr lang="zh-CN" altLang="en-US" sz="2400" dirty="0"/>
              <a:t>等。</a:t>
            </a:r>
            <a:endParaRPr lang="en-US" altLang="zh-CN" sz="2400" dirty="0"/>
          </a:p>
          <a:p>
            <a:endParaRPr lang="zh-CN" altLang="en-US" dirty="0"/>
          </a:p>
        </p:txBody>
      </p:sp>
    </p:spTree>
    <p:extLst>
      <p:ext uri="{BB962C8B-B14F-4D97-AF65-F5344CB8AC3E}">
        <p14:creationId xmlns:p14="http://schemas.microsoft.com/office/powerpoint/2010/main" val="892905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 y="0"/>
            <a:ext cx="9644063" cy="7232650"/>
          </a:xfrm>
          <a:prstGeom prst="rect">
            <a:avLst/>
          </a:prstGeom>
          <a:blipFill dpi="0" rotWithShape="1">
            <a:blip r:embed="rId3">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58" name="文本框 7"/>
          <p:cNvSpPr txBox="1">
            <a:spLocks noChangeArrowheads="1"/>
          </p:cNvSpPr>
          <p:nvPr/>
        </p:nvSpPr>
        <p:spPr bwMode="auto">
          <a:xfrm>
            <a:off x="6766247" y="4082604"/>
            <a:ext cx="199822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buNone/>
            </a:pPr>
            <a:r>
              <a:rPr lang="zh-CN" altLang="en-US" sz="2700" dirty="0">
                <a:solidFill>
                  <a:srgbClr val="2E2E2E"/>
                </a:solidFill>
                <a:latin typeface="+mj-ea"/>
                <a:ea typeface="+mj-ea"/>
              </a:rPr>
              <a:t>技术背景及核心思想</a:t>
            </a:r>
          </a:p>
        </p:txBody>
      </p:sp>
      <p:sp>
        <p:nvSpPr>
          <p:cNvPr id="15" name="文本框 14"/>
          <p:cNvSpPr txBox="1"/>
          <p:nvPr/>
        </p:nvSpPr>
        <p:spPr>
          <a:xfrm>
            <a:off x="4605230" y="3308816"/>
            <a:ext cx="1752793" cy="2112758"/>
          </a:xfrm>
          <a:prstGeom prst="rect">
            <a:avLst/>
          </a:prstGeom>
          <a:noFill/>
        </p:spPr>
        <p:txBody>
          <a:bodyPr>
            <a:spAutoFit/>
          </a:bodyPr>
          <a:lstStyle/>
          <a:p>
            <a:pPr algn="dist" fontAlgn="auto">
              <a:spcBef>
                <a:spcPts val="0"/>
              </a:spcBef>
              <a:spcAft>
                <a:spcPts val="0"/>
              </a:spcAft>
              <a:defRPr/>
            </a:pPr>
            <a:r>
              <a:rPr lang="en-US" altLang="zh-CN" sz="13129" b="1" dirty="0">
                <a:solidFill>
                  <a:srgbClr val="09425E"/>
                </a:solidFill>
                <a:latin typeface="Impact" panose="020B0806030902050204" pitchFamily="34" charset="0"/>
                <a:ea typeface="+mn-ea"/>
              </a:rPr>
              <a:t>01</a:t>
            </a:r>
            <a:endParaRPr lang="zh-CN" altLang="en-US" sz="13129" b="1" dirty="0">
              <a:solidFill>
                <a:srgbClr val="09425E"/>
              </a:solidFill>
              <a:latin typeface="Impact" panose="020B0806030902050204" pitchFamily="34" charset="0"/>
              <a:ea typeface="+mn-ea"/>
            </a:endParaRPr>
          </a:p>
        </p:txBody>
      </p:sp>
    </p:spTree>
    <p:extLst>
      <p:ext uri="{BB962C8B-B14F-4D97-AF65-F5344CB8AC3E}">
        <p14:creationId xmlns:p14="http://schemas.microsoft.com/office/powerpoint/2010/main" val="1633082766"/>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9458"/>
                                        </p:tgtEl>
                                        <p:attrNameLst>
                                          <p:attrName>style.visibility</p:attrName>
                                        </p:attrNameLst>
                                      </p:cBhvr>
                                      <p:to>
                                        <p:strVal val="visible"/>
                                      </p:to>
                                    </p:set>
                                    <p:anim calcmode="lin" valueType="num">
                                      <p:cBhvr>
                                        <p:cTn id="7" dur="500" fill="hold"/>
                                        <p:tgtEl>
                                          <p:spTgt spid="19458"/>
                                        </p:tgtEl>
                                        <p:attrNameLst>
                                          <p:attrName>ppt_w</p:attrName>
                                        </p:attrNameLst>
                                      </p:cBhvr>
                                      <p:tavLst>
                                        <p:tav tm="0">
                                          <p:val>
                                            <p:fltVal val="0"/>
                                          </p:val>
                                        </p:tav>
                                        <p:tav tm="100000">
                                          <p:val>
                                            <p:strVal val="#ppt_w"/>
                                          </p:val>
                                        </p:tav>
                                      </p:tavLst>
                                    </p:anim>
                                    <p:anim calcmode="lin" valueType="num">
                                      <p:cBhvr>
                                        <p:cTn id="8" dur="500" fill="hold"/>
                                        <p:tgtEl>
                                          <p:spTgt spid="19458"/>
                                        </p:tgtEl>
                                        <p:attrNameLst>
                                          <p:attrName>ppt_h</p:attrName>
                                        </p:attrNameLst>
                                      </p:cBhvr>
                                      <p:tavLst>
                                        <p:tav tm="0">
                                          <p:val>
                                            <p:fltVal val="0"/>
                                          </p:val>
                                        </p:tav>
                                        <p:tav tm="100000">
                                          <p:val>
                                            <p:strVal val="#ppt_h"/>
                                          </p:val>
                                        </p:tav>
                                      </p:tavLst>
                                    </p:anim>
                                    <p:animEffect transition="in" filter="fade">
                                      <p:cBhvr>
                                        <p:cTn id="9" dur="5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7"/>
          <p:cNvSpPr/>
          <p:nvPr/>
        </p:nvSpPr>
        <p:spPr>
          <a:xfrm>
            <a:off x="265" y="3123373"/>
            <a:ext cx="6368750" cy="1292442"/>
          </a:xfrm>
          <a:custGeom>
            <a:avLst/>
            <a:gdLst>
              <a:gd name="connsiteX0" fmla="*/ 0 w 6781800"/>
              <a:gd name="connsiteY0" fmla="*/ 299838 h 1215160"/>
              <a:gd name="connsiteX1" fmla="*/ 2705100 w 6781800"/>
              <a:gd name="connsiteY1" fmla="*/ 52188 h 1215160"/>
              <a:gd name="connsiteX2" fmla="*/ 5619750 w 6781800"/>
              <a:gd name="connsiteY2" fmla="*/ 1195188 h 1215160"/>
              <a:gd name="connsiteX3" fmla="*/ 6781800 w 6781800"/>
              <a:gd name="connsiteY3" fmla="*/ 757038 h 1215160"/>
              <a:gd name="connsiteX0" fmla="*/ 0 w 6038850"/>
              <a:gd name="connsiteY0" fmla="*/ 299838 h 1304686"/>
              <a:gd name="connsiteX1" fmla="*/ 2705100 w 6038850"/>
              <a:gd name="connsiteY1" fmla="*/ 52188 h 1304686"/>
              <a:gd name="connsiteX2" fmla="*/ 5619750 w 6038850"/>
              <a:gd name="connsiteY2" fmla="*/ 1195188 h 1304686"/>
              <a:gd name="connsiteX3" fmla="*/ 6038850 w 6038850"/>
              <a:gd name="connsiteY3" fmla="*/ 1176138 h 1304686"/>
              <a:gd name="connsiteX0" fmla="*/ 0 w 6038850"/>
              <a:gd name="connsiteY0" fmla="*/ 287550 h 1218694"/>
              <a:gd name="connsiteX1" fmla="*/ 2705100 w 6038850"/>
              <a:gd name="connsiteY1" fmla="*/ 39900 h 1218694"/>
              <a:gd name="connsiteX2" fmla="*/ 4832350 w 6038850"/>
              <a:gd name="connsiteY2" fmla="*/ 1005100 h 1218694"/>
              <a:gd name="connsiteX3" fmla="*/ 6038850 w 6038850"/>
              <a:gd name="connsiteY3" fmla="*/ 1163850 h 1218694"/>
              <a:gd name="connsiteX0" fmla="*/ 0 w 6038850"/>
              <a:gd name="connsiteY0" fmla="*/ 287550 h 1225494"/>
              <a:gd name="connsiteX1" fmla="*/ 2705100 w 6038850"/>
              <a:gd name="connsiteY1" fmla="*/ 39900 h 1225494"/>
              <a:gd name="connsiteX2" fmla="*/ 4832350 w 6038850"/>
              <a:gd name="connsiteY2" fmla="*/ 1005100 h 1225494"/>
              <a:gd name="connsiteX3" fmla="*/ 6038850 w 6038850"/>
              <a:gd name="connsiteY3" fmla="*/ 1163850 h 1225494"/>
            </a:gdLst>
            <a:ahLst/>
            <a:cxnLst>
              <a:cxn ang="0">
                <a:pos x="connsiteX0" y="connsiteY0"/>
              </a:cxn>
              <a:cxn ang="0">
                <a:pos x="connsiteX1" y="connsiteY1"/>
              </a:cxn>
              <a:cxn ang="0">
                <a:pos x="connsiteX2" y="connsiteY2"/>
              </a:cxn>
              <a:cxn ang="0">
                <a:pos x="connsiteX3" y="connsiteY3"/>
              </a:cxn>
            </a:cxnLst>
            <a:rect l="l" t="t" r="r" b="b"/>
            <a:pathLst>
              <a:path w="6038850" h="1225494">
                <a:moveTo>
                  <a:pt x="0" y="287550"/>
                </a:moveTo>
                <a:cubicBezTo>
                  <a:pt x="884237" y="89112"/>
                  <a:pt x="1899708" y="-79692"/>
                  <a:pt x="2705100" y="39900"/>
                </a:cubicBezTo>
                <a:cubicBezTo>
                  <a:pt x="3510492" y="159492"/>
                  <a:pt x="4371975" y="786025"/>
                  <a:pt x="4832350" y="1005100"/>
                </a:cubicBezTo>
                <a:cubicBezTo>
                  <a:pt x="5292725" y="1224175"/>
                  <a:pt x="5829300" y="1285558"/>
                  <a:pt x="6038850" y="1163850"/>
                </a:cubicBezTo>
              </a:path>
            </a:pathLst>
          </a:custGeom>
          <a:ln w="12700" cmpd="sng">
            <a:solidFill>
              <a:schemeClr val="accent3">
                <a:lumMod val="50000"/>
              </a:schemeClr>
            </a:solidFill>
            <a:prstDash val="dash"/>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mj-ea"/>
              <a:ea typeface="+mj-ea"/>
            </a:endParaRPr>
          </a:p>
        </p:txBody>
      </p:sp>
      <p:grpSp>
        <p:nvGrpSpPr>
          <p:cNvPr id="5" name="组合 4"/>
          <p:cNvGrpSpPr/>
          <p:nvPr/>
        </p:nvGrpSpPr>
        <p:grpSpPr>
          <a:xfrm>
            <a:off x="6385453" y="3565671"/>
            <a:ext cx="896246" cy="670197"/>
            <a:chOff x="6054436" y="2405136"/>
            <a:chExt cx="849821" cy="635481"/>
          </a:xfrm>
          <a:solidFill>
            <a:srgbClr val="1F84BE"/>
          </a:solidFill>
          <a:effectLst>
            <a:outerShdw blurRad="50800" dist="38100" dir="5400000" algn="t" rotWithShape="0">
              <a:prstClr val="black">
                <a:alpha val="40000"/>
              </a:prstClr>
            </a:outerShdw>
          </a:effectLst>
        </p:grpSpPr>
        <p:sp>
          <p:nvSpPr>
            <p:cNvPr id="6" name="Freeform 133"/>
            <p:cNvSpPr>
              <a:spLocks/>
            </p:cNvSpPr>
            <p:nvPr/>
          </p:nvSpPr>
          <p:spPr bwMode="auto">
            <a:xfrm rot="2700000" flipH="1">
              <a:off x="6116557" y="2789035"/>
              <a:ext cx="189461" cy="313703"/>
            </a:xfrm>
            <a:custGeom>
              <a:avLst/>
              <a:gdLst>
                <a:gd name="T0" fmla="*/ 7566 w 397"/>
                <a:gd name="T1" fmla="*/ 1009717 h 659"/>
                <a:gd name="T2" fmla="*/ 0 w 397"/>
                <a:gd name="T3" fmla="*/ 1009717 h 659"/>
                <a:gd name="T4" fmla="*/ 0 w 397"/>
                <a:gd name="T5" fmla="*/ 1009717 h 659"/>
                <a:gd name="T6" fmla="*/ 11348 w 397"/>
                <a:gd name="T7" fmla="*/ 1021020 h 659"/>
                <a:gd name="T8" fmla="*/ 15131 w 397"/>
                <a:gd name="T9" fmla="*/ 1062464 h 659"/>
                <a:gd name="T10" fmla="*/ 18914 w 397"/>
                <a:gd name="T11" fmla="*/ 1069999 h 659"/>
                <a:gd name="T12" fmla="*/ 181575 w 397"/>
                <a:gd name="T13" fmla="*/ 1574858 h 659"/>
                <a:gd name="T14" fmla="*/ 348019 w 397"/>
                <a:gd name="T15" fmla="*/ 1092605 h 659"/>
                <a:gd name="T16" fmla="*/ 650644 w 397"/>
                <a:gd name="T17" fmla="*/ 1661513 h 659"/>
                <a:gd name="T18" fmla="*/ 548508 w 397"/>
                <a:gd name="T19" fmla="*/ 2124928 h 659"/>
                <a:gd name="T20" fmla="*/ 760345 w 397"/>
                <a:gd name="T21" fmla="*/ 2482850 h 659"/>
                <a:gd name="T22" fmla="*/ 650644 w 397"/>
                <a:gd name="T23" fmla="*/ 2275632 h 659"/>
                <a:gd name="T24" fmla="*/ 688472 w 397"/>
                <a:gd name="T25" fmla="*/ 1989294 h 659"/>
                <a:gd name="T26" fmla="*/ 866264 w 397"/>
                <a:gd name="T27" fmla="*/ 1740632 h 659"/>
                <a:gd name="T28" fmla="*/ 1028925 w 397"/>
                <a:gd name="T29" fmla="*/ 1454295 h 659"/>
                <a:gd name="T30" fmla="*/ 1059187 w 397"/>
                <a:gd name="T31" fmla="*/ 1363872 h 659"/>
                <a:gd name="T32" fmla="*/ 1161323 w 397"/>
                <a:gd name="T33" fmla="*/ 1823520 h 659"/>
                <a:gd name="T34" fmla="*/ 1229414 w 397"/>
                <a:gd name="T35" fmla="*/ 1529647 h 659"/>
                <a:gd name="T36" fmla="*/ 1399640 w 397"/>
                <a:gd name="T37" fmla="*/ 745985 h 659"/>
                <a:gd name="T38" fmla="*/ 714951 w 397"/>
                <a:gd name="T39" fmla="*/ 0 h 659"/>
                <a:gd name="T40" fmla="*/ 11348 w 397"/>
                <a:gd name="T41" fmla="*/ 956971 h 659"/>
                <a:gd name="T42" fmla="*/ 7566 w 397"/>
                <a:gd name="T43" fmla="*/ 1009717 h 65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97" h="659">
                  <a:moveTo>
                    <a:pt x="2" y="268"/>
                  </a:moveTo>
                  <a:cubicBezTo>
                    <a:pt x="2" y="267"/>
                    <a:pt x="0" y="264"/>
                    <a:pt x="0" y="268"/>
                  </a:cubicBezTo>
                  <a:cubicBezTo>
                    <a:pt x="0" y="268"/>
                    <a:pt x="0" y="268"/>
                    <a:pt x="0" y="268"/>
                  </a:cubicBezTo>
                  <a:cubicBezTo>
                    <a:pt x="0" y="269"/>
                    <a:pt x="2" y="270"/>
                    <a:pt x="3" y="271"/>
                  </a:cubicBezTo>
                  <a:cubicBezTo>
                    <a:pt x="3" y="275"/>
                    <a:pt x="4" y="278"/>
                    <a:pt x="4" y="282"/>
                  </a:cubicBezTo>
                  <a:cubicBezTo>
                    <a:pt x="5" y="283"/>
                    <a:pt x="5" y="283"/>
                    <a:pt x="5" y="284"/>
                  </a:cubicBezTo>
                  <a:cubicBezTo>
                    <a:pt x="10" y="335"/>
                    <a:pt x="25" y="381"/>
                    <a:pt x="48" y="418"/>
                  </a:cubicBezTo>
                  <a:cubicBezTo>
                    <a:pt x="23" y="377"/>
                    <a:pt x="37" y="299"/>
                    <a:pt x="92" y="290"/>
                  </a:cubicBezTo>
                  <a:cubicBezTo>
                    <a:pt x="158" y="280"/>
                    <a:pt x="169" y="399"/>
                    <a:pt x="172" y="441"/>
                  </a:cubicBezTo>
                  <a:cubicBezTo>
                    <a:pt x="174" y="484"/>
                    <a:pt x="145" y="521"/>
                    <a:pt x="145" y="564"/>
                  </a:cubicBezTo>
                  <a:cubicBezTo>
                    <a:pt x="145" y="613"/>
                    <a:pt x="170" y="653"/>
                    <a:pt x="201" y="659"/>
                  </a:cubicBezTo>
                  <a:cubicBezTo>
                    <a:pt x="187" y="656"/>
                    <a:pt x="174" y="616"/>
                    <a:pt x="172" y="604"/>
                  </a:cubicBezTo>
                  <a:cubicBezTo>
                    <a:pt x="168" y="580"/>
                    <a:pt x="175" y="551"/>
                    <a:pt x="182" y="528"/>
                  </a:cubicBezTo>
                  <a:cubicBezTo>
                    <a:pt x="190" y="501"/>
                    <a:pt x="211" y="483"/>
                    <a:pt x="229" y="462"/>
                  </a:cubicBezTo>
                  <a:cubicBezTo>
                    <a:pt x="247" y="440"/>
                    <a:pt x="262" y="414"/>
                    <a:pt x="272" y="386"/>
                  </a:cubicBezTo>
                  <a:cubicBezTo>
                    <a:pt x="275" y="378"/>
                    <a:pt x="278" y="370"/>
                    <a:pt x="280" y="362"/>
                  </a:cubicBezTo>
                  <a:cubicBezTo>
                    <a:pt x="284" y="420"/>
                    <a:pt x="307" y="484"/>
                    <a:pt x="307" y="484"/>
                  </a:cubicBezTo>
                  <a:cubicBezTo>
                    <a:pt x="299" y="437"/>
                    <a:pt x="325" y="406"/>
                    <a:pt x="325" y="406"/>
                  </a:cubicBezTo>
                  <a:cubicBezTo>
                    <a:pt x="397" y="291"/>
                    <a:pt x="370" y="198"/>
                    <a:pt x="370" y="198"/>
                  </a:cubicBezTo>
                  <a:cubicBezTo>
                    <a:pt x="351" y="85"/>
                    <a:pt x="277" y="0"/>
                    <a:pt x="189" y="0"/>
                  </a:cubicBezTo>
                  <a:cubicBezTo>
                    <a:pt x="87" y="0"/>
                    <a:pt x="3" y="114"/>
                    <a:pt x="3" y="254"/>
                  </a:cubicBezTo>
                  <a:cubicBezTo>
                    <a:pt x="3" y="258"/>
                    <a:pt x="2" y="263"/>
                    <a:pt x="2" y="2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ea"/>
                <a:ea typeface="+mj-ea"/>
              </a:endParaRPr>
            </a:p>
          </p:txBody>
        </p:sp>
        <p:sp>
          <p:nvSpPr>
            <p:cNvPr id="7" name="Freeform 134"/>
            <p:cNvSpPr>
              <a:spLocks/>
            </p:cNvSpPr>
            <p:nvPr/>
          </p:nvSpPr>
          <p:spPr bwMode="auto">
            <a:xfrm rot="2700000" flipH="1">
              <a:off x="6176406" y="2803550"/>
              <a:ext cx="154413" cy="197568"/>
            </a:xfrm>
            <a:custGeom>
              <a:avLst/>
              <a:gdLst>
                <a:gd name="T0" fmla="*/ 581760 w 324"/>
                <a:gd name="T1" fmla="*/ 0 h 415"/>
                <a:gd name="T2" fmla="*/ 1148410 w 324"/>
                <a:gd name="T3" fmla="*/ 648083 h 415"/>
                <a:gd name="T4" fmla="*/ 1152187 w 324"/>
                <a:gd name="T5" fmla="*/ 655619 h 415"/>
                <a:gd name="T6" fmla="*/ 1152187 w 324"/>
                <a:gd name="T7" fmla="*/ 663154 h 415"/>
                <a:gd name="T8" fmla="*/ 1042635 w 324"/>
                <a:gd name="T9" fmla="*/ 1273558 h 415"/>
                <a:gd name="T10" fmla="*/ 963304 w 324"/>
                <a:gd name="T11" fmla="*/ 983428 h 415"/>
                <a:gd name="T12" fmla="*/ 868863 w 324"/>
                <a:gd name="T13" fmla="*/ 1137913 h 415"/>
                <a:gd name="T14" fmla="*/ 642203 w 324"/>
                <a:gd name="T15" fmla="*/ 1552384 h 415"/>
                <a:gd name="T16" fmla="*/ 630870 w 324"/>
                <a:gd name="T17" fmla="*/ 1563688 h 415"/>
                <a:gd name="T18" fmla="*/ 630870 w 324"/>
                <a:gd name="T19" fmla="*/ 1541080 h 415"/>
                <a:gd name="T20" fmla="*/ 245548 w 324"/>
                <a:gd name="T21" fmla="*/ 859086 h 415"/>
                <a:gd name="T22" fmla="*/ 196439 w 324"/>
                <a:gd name="T23" fmla="*/ 862854 h 415"/>
                <a:gd name="T24" fmla="*/ 7555 w 324"/>
                <a:gd name="T25" fmla="*/ 964588 h 415"/>
                <a:gd name="T26" fmla="*/ 3778 w 324"/>
                <a:gd name="T27" fmla="*/ 945749 h 415"/>
                <a:gd name="T28" fmla="*/ 3778 w 324"/>
                <a:gd name="T29" fmla="*/ 938213 h 415"/>
                <a:gd name="T30" fmla="*/ 0 w 324"/>
                <a:gd name="T31" fmla="*/ 900534 h 415"/>
                <a:gd name="T32" fmla="*/ 0 w 324"/>
                <a:gd name="T33" fmla="*/ 889230 h 415"/>
                <a:gd name="T34" fmla="*/ 0 w 324"/>
                <a:gd name="T35" fmla="*/ 840247 h 415"/>
                <a:gd name="T36" fmla="*/ 581760 w 324"/>
                <a:gd name="T37" fmla="*/ 0 h 4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24" h="415">
                  <a:moveTo>
                    <a:pt x="154" y="0"/>
                  </a:moveTo>
                  <a:cubicBezTo>
                    <a:pt x="225" y="0"/>
                    <a:pt x="288" y="73"/>
                    <a:pt x="304" y="172"/>
                  </a:cubicBezTo>
                  <a:cubicBezTo>
                    <a:pt x="305" y="174"/>
                    <a:pt x="305" y="174"/>
                    <a:pt x="305" y="174"/>
                  </a:cubicBezTo>
                  <a:cubicBezTo>
                    <a:pt x="305" y="176"/>
                    <a:pt x="305" y="176"/>
                    <a:pt x="305" y="176"/>
                  </a:cubicBezTo>
                  <a:cubicBezTo>
                    <a:pt x="306" y="179"/>
                    <a:pt x="324" y="248"/>
                    <a:pt x="276" y="338"/>
                  </a:cubicBezTo>
                  <a:cubicBezTo>
                    <a:pt x="276" y="335"/>
                    <a:pt x="256" y="263"/>
                    <a:pt x="255" y="261"/>
                  </a:cubicBezTo>
                  <a:cubicBezTo>
                    <a:pt x="256" y="270"/>
                    <a:pt x="235" y="292"/>
                    <a:pt x="230" y="302"/>
                  </a:cubicBezTo>
                  <a:cubicBezTo>
                    <a:pt x="209" y="338"/>
                    <a:pt x="198" y="379"/>
                    <a:pt x="170" y="412"/>
                  </a:cubicBezTo>
                  <a:cubicBezTo>
                    <a:pt x="169" y="413"/>
                    <a:pt x="168" y="414"/>
                    <a:pt x="167" y="415"/>
                  </a:cubicBezTo>
                  <a:cubicBezTo>
                    <a:pt x="167" y="413"/>
                    <a:pt x="167" y="411"/>
                    <a:pt x="167" y="409"/>
                  </a:cubicBezTo>
                  <a:cubicBezTo>
                    <a:pt x="159" y="260"/>
                    <a:pt x="107" y="228"/>
                    <a:pt x="65" y="228"/>
                  </a:cubicBezTo>
                  <a:cubicBezTo>
                    <a:pt x="61" y="228"/>
                    <a:pt x="57" y="229"/>
                    <a:pt x="52" y="229"/>
                  </a:cubicBezTo>
                  <a:cubicBezTo>
                    <a:pt x="33" y="232"/>
                    <a:pt x="15" y="242"/>
                    <a:pt x="2" y="256"/>
                  </a:cubicBezTo>
                  <a:cubicBezTo>
                    <a:pt x="2" y="254"/>
                    <a:pt x="1" y="253"/>
                    <a:pt x="1" y="251"/>
                  </a:cubicBezTo>
                  <a:cubicBezTo>
                    <a:pt x="1" y="249"/>
                    <a:pt x="1" y="249"/>
                    <a:pt x="1" y="249"/>
                  </a:cubicBezTo>
                  <a:cubicBezTo>
                    <a:pt x="1" y="246"/>
                    <a:pt x="1" y="242"/>
                    <a:pt x="0" y="239"/>
                  </a:cubicBezTo>
                  <a:cubicBezTo>
                    <a:pt x="0" y="239"/>
                    <a:pt x="0" y="236"/>
                    <a:pt x="0" y="236"/>
                  </a:cubicBezTo>
                  <a:cubicBezTo>
                    <a:pt x="0" y="231"/>
                    <a:pt x="0" y="227"/>
                    <a:pt x="0" y="223"/>
                  </a:cubicBezTo>
                  <a:cubicBezTo>
                    <a:pt x="0" y="100"/>
                    <a:pt x="69" y="0"/>
                    <a:pt x="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ea"/>
                <a:ea typeface="+mj-ea"/>
              </a:endParaRPr>
            </a:p>
          </p:txBody>
        </p:sp>
        <p:sp>
          <p:nvSpPr>
            <p:cNvPr id="8" name="Freeform 135"/>
            <p:cNvSpPr>
              <a:spLocks/>
            </p:cNvSpPr>
            <p:nvPr/>
          </p:nvSpPr>
          <p:spPr bwMode="auto">
            <a:xfrm rot="2700000" flipH="1">
              <a:off x="6216128" y="2815389"/>
              <a:ext cx="101140" cy="142811"/>
            </a:xfrm>
            <a:custGeom>
              <a:avLst/>
              <a:gdLst>
                <a:gd name="T0" fmla="*/ 162607 w 212"/>
                <a:gd name="T1" fmla="*/ 535009 h 300"/>
                <a:gd name="T2" fmla="*/ 128573 w 212"/>
                <a:gd name="T3" fmla="*/ 535009 h 300"/>
                <a:gd name="T4" fmla="*/ 3782 w 212"/>
                <a:gd name="T5" fmla="*/ 599059 h 300"/>
                <a:gd name="T6" fmla="*/ 3782 w 212"/>
                <a:gd name="T7" fmla="*/ 587756 h 300"/>
                <a:gd name="T8" fmla="*/ 3782 w 212"/>
                <a:gd name="T9" fmla="*/ 583988 h 300"/>
                <a:gd name="T10" fmla="*/ 0 w 212"/>
                <a:gd name="T11" fmla="*/ 557615 h 300"/>
                <a:gd name="T12" fmla="*/ 0 w 212"/>
                <a:gd name="T13" fmla="*/ 550079 h 300"/>
                <a:gd name="T14" fmla="*/ 0 w 212"/>
                <a:gd name="T15" fmla="*/ 523706 h 300"/>
                <a:gd name="T16" fmla="*/ 381936 w 212"/>
                <a:gd name="T17" fmla="*/ 0 h 300"/>
                <a:gd name="T18" fmla="*/ 752528 w 212"/>
                <a:gd name="T19" fmla="*/ 403140 h 300"/>
                <a:gd name="T20" fmla="*/ 756309 w 212"/>
                <a:gd name="T21" fmla="*/ 406908 h 300"/>
                <a:gd name="T22" fmla="*/ 756309 w 212"/>
                <a:gd name="T23" fmla="*/ 410676 h 300"/>
                <a:gd name="T24" fmla="*/ 684460 w 212"/>
                <a:gd name="T25" fmla="*/ 791210 h 300"/>
                <a:gd name="T26" fmla="*/ 631518 w 212"/>
                <a:gd name="T27" fmla="*/ 610362 h 300"/>
                <a:gd name="T28" fmla="*/ 567232 w 212"/>
                <a:gd name="T29" fmla="*/ 704554 h 300"/>
                <a:gd name="T30" fmla="*/ 457567 w 212"/>
                <a:gd name="T31" fmla="*/ 1130300 h 300"/>
                <a:gd name="T32" fmla="*/ 162607 w 212"/>
                <a:gd name="T33" fmla="*/ 535009 h 3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2" h="300">
                  <a:moveTo>
                    <a:pt x="43" y="142"/>
                  </a:moveTo>
                  <a:cubicBezTo>
                    <a:pt x="40" y="142"/>
                    <a:pt x="37" y="142"/>
                    <a:pt x="34" y="142"/>
                  </a:cubicBezTo>
                  <a:cubicBezTo>
                    <a:pt x="21" y="144"/>
                    <a:pt x="10" y="150"/>
                    <a:pt x="1" y="159"/>
                  </a:cubicBezTo>
                  <a:cubicBezTo>
                    <a:pt x="1" y="158"/>
                    <a:pt x="1" y="157"/>
                    <a:pt x="1" y="156"/>
                  </a:cubicBezTo>
                  <a:cubicBezTo>
                    <a:pt x="1" y="155"/>
                    <a:pt x="1" y="155"/>
                    <a:pt x="1" y="155"/>
                  </a:cubicBezTo>
                  <a:cubicBezTo>
                    <a:pt x="0" y="152"/>
                    <a:pt x="0" y="150"/>
                    <a:pt x="0" y="148"/>
                  </a:cubicBezTo>
                  <a:cubicBezTo>
                    <a:pt x="0" y="146"/>
                    <a:pt x="0" y="146"/>
                    <a:pt x="0" y="146"/>
                  </a:cubicBezTo>
                  <a:cubicBezTo>
                    <a:pt x="0" y="143"/>
                    <a:pt x="0" y="141"/>
                    <a:pt x="0" y="139"/>
                  </a:cubicBezTo>
                  <a:cubicBezTo>
                    <a:pt x="0" y="62"/>
                    <a:pt x="45" y="0"/>
                    <a:pt x="101" y="0"/>
                  </a:cubicBezTo>
                  <a:cubicBezTo>
                    <a:pt x="147" y="0"/>
                    <a:pt x="189" y="45"/>
                    <a:pt x="199" y="107"/>
                  </a:cubicBezTo>
                  <a:cubicBezTo>
                    <a:pt x="200" y="108"/>
                    <a:pt x="200" y="108"/>
                    <a:pt x="200" y="108"/>
                  </a:cubicBezTo>
                  <a:cubicBezTo>
                    <a:pt x="200" y="109"/>
                    <a:pt x="200" y="109"/>
                    <a:pt x="200" y="109"/>
                  </a:cubicBezTo>
                  <a:cubicBezTo>
                    <a:pt x="201" y="111"/>
                    <a:pt x="212" y="154"/>
                    <a:pt x="181" y="210"/>
                  </a:cubicBezTo>
                  <a:cubicBezTo>
                    <a:pt x="181" y="208"/>
                    <a:pt x="167" y="164"/>
                    <a:pt x="167" y="162"/>
                  </a:cubicBezTo>
                  <a:cubicBezTo>
                    <a:pt x="168" y="168"/>
                    <a:pt x="154" y="181"/>
                    <a:pt x="150" y="187"/>
                  </a:cubicBezTo>
                  <a:cubicBezTo>
                    <a:pt x="137" y="210"/>
                    <a:pt x="126" y="275"/>
                    <a:pt x="121" y="300"/>
                  </a:cubicBezTo>
                  <a:cubicBezTo>
                    <a:pt x="121" y="300"/>
                    <a:pt x="94" y="134"/>
                    <a:pt x="43"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ea"/>
                <a:ea typeface="+mj-ea"/>
              </a:endParaRPr>
            </a:p>
          </p:txBody>
        </p:sp>
        <p:sp>
          <p:nvSpPr>
            <p:cNvPr id="9" name="Freeform 107"/>
            <p:cNvSpPr>
              <a:spLocks/>
            </p:cNvSpPr>
            <p:nvPr/>
          </p:nvSpPr>
          <p:spPr bwMode="auto">
            <a:xfrm rot="2700000" flipH="1">
              <a:off x="6219230" y="2554544"/>
              <a:ext cx="183510" cy="293579"/>
            </a:xfrm>
            <a:custGeom>
              <a:avLst/>
              <a:gdLst>
                <a:gd name="T0" fmla="*/ 587375 w 312"/>
                <a:gd name="T1" fmla="*/ 0 h 495"/>
                <a:gd name="T2" fmla="*/ 1174750 w 312"/>
                <a:gd name="T3" fmla="*/ 597631 h 495"/>
                <a:gd name="T4" fmla="*/ 1174750 w 312"/>
                <a:gd name="T5" fmla="*/ 612666 h 495"/>
                <a:gd name="T6" fmla="*/ 1174750 w 312"/>
                <a:gd name="T7" fmla="*/ 612666 h 495"/>
                <a:gd name="T8" fmla="*/ 798228 w 312"/>
                <a:gd name="T9" fmla="*/ 1804170 h 495"/>
                <a:gd name="T10" fmla="*/ 779401 w 312"/>
                <a:gd name="T11" fmla="*/ 1826722 h 495"/>
                <a:gd name="T12" fmla="*/ 779401 w 312"/>
                <a:gd name="T13" fmla="*/ 1826722 h 495"/>
                <a:gd name="T14" fmla="*/ 779401 w 312"/>
                <a:gd name="T15" fmla="*/ 1826722 h 495"/>
                <a:gd name="T16" fmla="*/ 692801 w 312"/>
                <a:gd name="T17" fmla="*/ 1860550 h 495"/>
                <a:gd name="T18" fmla="*/ 579845 w 312"/>
                <a:gd name="T19" fmla="*/ 1762824 h 495"/>
                <a:gd name="T20" fmla="*/ 587375 w 312"/>
                <a:gd name="T21" fmla="*/ 1740272 h 495"/>
                <a:gd name="T22" fmla="*/ 587375 w 312"/>
                <a:gd name="T23" fmla="*/ 1740272 h 495"/>
                <a:gd name="T24" fmla="*/ 621262 w 312"/>
                <a:gd name="T25" fmla="*/ 1559855 h 495"/>
                <a:gd name="T26" fmla="*/ 459357 w 312"/>
                <a:gd name="T27" fmla="*/ 1168952 h 495"/>
                <a:gd name="T28" fmla="*/ 459357 w 312"/>
                <a:gd name="T29" fmla="*/ 1165193 h 495"/>
                <a:gd name="T30" fmla="*/ 158139 w 312"/>
                <a:gd name="T31" fmla="*/ 992293 h 495"/>
                <a:gd name="T32" fmla="*/ 0 w 312"/>
                <a:gd name="T33" fmla="*/ 590114 h 495"/>
                <a:gd name="T34" fmla="*/ 587375 w 312"/>
                <a:gd name="T35" fmla="*/ 0 h 4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connsiteX0" fmla="*/ 5000 w 10000"/>
                <a:gd name="connsiteY0" fmla="*/ 0 h 10000"/>
                <a:gd name="connsiteX1" fmla="*/ 10000 w 10000"/>
                <a:gd name="connsiteY1" fmla="*/ 3212 h 10000"/>
                <a:gd name="connsiteX2" fmla="*/ 10000 w 10000"/>
                <a:gd name="connsiteY2" fmla="*/ 3293 h 10000"/>
                <a:gd name="connsiteX3" fmla="*/ 10000 w 10000"/>
                <a:gd name="connsiteY3" fmla="*/ 3293 h 10000"/>
                <a:gd name="connsiteX4" fmla="*/ 6795 w 10000"/>
                <a:gd name="connsiteY4" fmla="*/ 9697 h 10000"/>
                <a:gd name="connsiteX5" fmla="*/ 6635 w 10000"/>
                <a:gd name="connsiteY5" fmla="*/ 9818 h 10000"/>
                <a:gd name="connsiteX6" fmla="*/ 6635 w 10000"/>
                <a:gd name="connsiteY6" fmla="*/ 9818 h 10000"/>
                <a:gd name="connsiteX7" fmla="*/ 6635 w 10000"/>
                <a:gd name="connsiteY7" fmla="*/ 9818 h 10000"/>
                <a:gd name="connsiteX8" fmla="*/ 5897 w 10000"/>
                <a:gd name="connsiteY8" fmla="*/ 10000 h 10000"/>
                <a:gd name="connsiteX9" fmla="*/ 4936 w 10000"/>
                <a:gd name="connsiteY9" fmla="*/ 9475 h 10000"/>
                <a:gd name="connsiteX10" fmla="*/ 5000 w 10000"/>
                <a:gd name="connsiteY10" fmla="*/ 9354 h 10000"/>
                <a:gd name="connsiteX11" fmla="*/ 5288 w 10000"/>
                <a:gd name="connsiteY11" fmla="*/ 8384 h 10000"/>
                <a:gd name="connsiteX12" fmla="*/ 3910 w 10000"/>
                <a:gd name="connsiteY12" fmla="*/ 6283 h 10000"/>
                <a:gd name="connsiteX13" fmla="*/ 3910 w 10000"/>
                <a:gd name="connsiteY13" fmla="*/ 6263 h 10000"/>
                <a:gd name="connsiteX14" fmla="*/ 1346 w 10000"/>
                <a:gd name="connsiteY14" fmla="*/ 5333 h 10000"/>
                <a:gd name="connsiteX15" fmla="*/ 0 w 10000"/>
                <a:gd name="connsiteY15" fmla="*/ 3172 h 10000"/>
                <a:gd name="connsiteX16" fmla="*/ 5000 w 10000"/>
                <a:gd name="connsiteY16" fmla="*/ 0 h 10000"/>
                <a:gd name="connsiteX0" fmla="*/ 5000 w 10000"/>
                <a:gd name="connsiteY0" fmla="*/ 0 h 10000"/>
                <a:gd name="connsiteX1" fmla="*/ 10000 w 10000"/>
                <a:gd name="connsiteY1" fmla="*/ 3212 h 10000"/>
                <a:gd name="connsiteX2" fmla="*/ 10000 w 10000"/>
                <a:gd name="connsiteY2" fmla="*/ 3293 h 10000"/>
                <a:gd name="connsiteX3" fmla="*/ 10000 w 10000"/>
                <a:gd name="connsiteY3" fmla="*/ 3293 h 10000"/>
                <a:gd name="connsiteX4" fmla="*/ 6795 w 10000"/>
                <a:gd name="connsiteY4" fmla="*/ 9697 h 10000"/>
                <a:gd name="connsiteX5" fmla="*/ 6635 w 10000"/>
                <a:gd name="connsiteY5" fmla="*/ 9818 h 10000"/>
                <a:gd name="connsiteX6" fmla="*/ 6635 w 10000"/>
                <a:gd name="connsiteY6" fmla="*/ 9818 h 10000"/>
                <a:gd name="connsiteX7" fmla="*/ 6635 w 10000"/>
                <a:gd name="connsiteY7" fmla="*/ 9818 h 10000"/>
                <a:gd name="connsiteX8" fmla="*/ 5897 w 10000"/>
                <a:gd name="connsiteY8" fmla="*/ 10000 h 10000"/>
                <a:gd name="connsiteX9" fmla="*/ 4936 w 10000"/>
                <a:gd name="connsiteY9" fmla="*/ 9475 h 10000"/>
                <a:gd name="connsiteX10" fmla="*/ 5288 w 10000"/>
                <a:gd name="connsiteY10" fmla="*/ 8384 h 10000"/>
                <a:gd name="connsiteX11" fmla="*/ 3910 w 10000"/>
                <a:gd name="connsiteY11" fmla="*/ 6283 h 10000"/>
                <a:gd name="connsiteX12" fmla="*/ 3910 w 10000"/>
                <a:gd name="connsiteY12" fmla="*/ 6263 h 10000"/>
                <a:gd name="connsiteX13" fmla="*/ 1346 w 10000"/>
                <a:gd name="connsiteY13" fmla="*/ 5333 h 10000"/>
                <a:gd name="connsiteX14" fmla="*/ 0 w 10000"/>
                <a:gd name="connsiteY14" fmla="*/ 3172 h 10000"/>
                <a:gd name="connsiteX15" fmla="*/ 5000 w 10000"/>
                <a:gd name="connsiteY15" fmla="*/ 0 h 10000"/>
                <a:gd name="connsiteX0" fmla="*/ 5000 w 10000"/>
                <a:gd name="connsiteY0" fmla="*/ 0 h 10086"/>
                <a:gd name="connsiteX1" fmla="*/ 10000 w 10000"/>
                <a:gd name="connsiteY1" fmla="*/ 3212 h 10086"/>
                <a:gd name="connsiteX2" fmla="*/ 10000 w 10000"/>
                <a:gd name="connsiteY2" fmla="*/ 3293 h 10086"/>
                <a:gd name="connsiteX3" fmla="*/ 10000 w 10000"/>
                <a:gd name="connsiteY3" fmla="*/ 3293 h 10086"/>
                <a:gd name="connsiteX4" fmla="*/ 6795 w 10000"/>
                <a:gd name="connsiteY4" fmla="*/ 9697 h 10086"/>
                <a:gd name="connsiteX5" fmla="*/ 6635 w 10000"/>
                <a:gd name="connsiteY5" fmla="*/ 9818 h 10086"/>
                <a:gd name="connsiteX6" fmla="*/ 6635 w 10000"/>
                <a:gd name="connsiteY6" fmla="*/ 9818 h 10086"/>
                <a:gd name="connsiteX7" fmla="*/ 6635 w 10000"/>
                <a:gd name="connsiteY7" fmla="*/ 9818 h 10086"/>
                <a:gd name="connsiteX8" fmla="*/ 5897 w 10000"/>
                <a:gd name="connsiteY8" fmla="*/ 10000 h 10086"/>
                <a:gd name="connsiteX9" fmla="*/ 5288 w 10000"/>
                <a:gd name="connsiteY9" fmla="*/ 8384 h 10086"/>
                <a:gd name="connsiteX10" fmla="*/ 3910 w 10000"/>
                <a:gd name="connsiteY10" fmla="*/ 6283 h 10086"/>
                <a:gd name="connsiteX11" fmla="*/ 3910 w 10000"/>
                <a:gd name="connsiteY11" fmla="*/ 6263 h 10086"/>
                <a:gd name="connsiteX12" fmla="*/ 1346 w 10000"/>
                <a:gd name="connsiteY12" fmla="*/ 5333 h 10086"/>
                <a:gd name="connsiteX13" fmla="*/ 0 w 10000"/>
                <a:gd name="connsiteY13" fmla="*/ 3172 h 10086"/>
                <a:gd name="connsiteX14" fmla="*/ 5000 w 10000"/>
                <a:gd name="connsiteY14" fmla="*/ 0 h 10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00" h="10086">
                  <a:moveTo>
                    <a:pt x="5000" y="0"/>
                  </a:moveTo>
                  <a:cubicBezTo>
                    <a:pt x="7756" y="0"/>
                    <a:pt x="10000" y="1455"/>
                    <a:pt x="10000" y="3212"/>
                  </a:cubicBezTo>
                  <a:lnTo>
                    <a:pt x="10000" y="3293"/>
                  </a:lnTo>
                  <a:lnTo>
                    <a:pt x="10000" y="3293"/>
                  </a:lnTo>
                  <a:cubicBezTo>
                    <a:pt x="10000" y="5717"/>
                    <a:pt x="8814" y="7859"/>
                    <a:pt x="6795" y="9697"/>
                  </a:cubicBezTo>
                  <a:cubicBezTo>
                    <a:pt x="6731" y="9737"/>
                    <a:pt x="6699" y="9778"/>
                    <a:pt x="6635" y="9818"/>
                  </a:cubicBezTo>
                  <a:lnTo>
                    <a:pt x="6635" y="9818"/>
                  </a:lnTo>
                  <a:lnTo>
                    <a:pt x="6635" y="9818"/>
                  </a:lnTo>
                  <a:cubicBezTo>
                    <a:pt x="6442" y="9919"/>
                    <a:pt x="6121" y="10239"/>
                    <a:pt x="5897" y="10000"/>
                  </a:cubicBezTo>
                  <a:cubicBezTo>
                    <a:pt x="5673" y="9761"/>
                    <a:pt x="5619" y="9003"/>
                    <a:pt x="5288" y="8384"/>
                  </a:cubicBezTo>
                  <a:cubicBezTo>
                    <a:pt x="5064" y="7556"/>
                    <a:pt x="4744" y="6848"/>
                    <a:pt x="3910" y="6283"/>
                  </a:cubicBezTo>
                  <a:lnTo>
                    <a:pt x="3910" y="6263"/>
                  </a:lnTo>
                  <a:cubicBezTo>
                    <a:pt x="3237" y="5818"/>
                    <a:pt x="2340" y="5475"/>
                    <a:pt x="1346" y="5333"/>
                  </a:cubicBezTo>
                  <a:cubicBezTo>
                    <a:pt x="513" y="4768"/>
                    <a:pt x="0" y="4000"/>
                    <a:pt x="0" y="3172"/>
                  </a:cubicBezTo>
                  <a:cubicBezTo>
                    <a:pt x="0" y="1414"/>
                    <a:pt x="2244" y="0"/>
                    <a:pt x="5000" y="0"/>
                  </a:cubicBezTo>
                  <a:close/>
                </a:path>
              </a:pathLst>
            </a:custGeom>
            <a:grpFill/>
            <a:ln>
              <a:noFill/>
            </a:ln>
          </p:spPr>
          <p:txBody>
            <a:bodyPr/>
            <a:lstStyle/>
            <a:p>
              <a:endParaRPr lang="en-US" dirty="0">
                <a:latin typeface="+mj-ea"/>
                <a:ea typeface="+mj-ea"/>
              </a:endParaRPr>
            </a:p>
          </p:txBody>
        </p:sp>
        <p:sp>
          <p:nvSpPr>
            <p:cNvPr id="10" name="Freeform 107"/>
            <p:cNvSpPr>
              <a:spLocks/>
            </p:cNvSpPr>
            <p:nvPr/>
          </p:nvSpPr>
          <p:spPr bwMode="auto">
            <a:xfrm rot="2700000">
              <a:off x="6369742" y="2705056"/>
              <a:ext cx="183510" cy="293579"/>
            </a:xfrm>
            <a:custGeom>
              <a:avLst/>
              <a:gdLst>
                <a:gd name="T0" fmla="*/ 587375 w 312"/>
                <a:gd name="T1" fmla="*/ 0 h 495"/>
                <a:gd name="T2" fmla="*/ 1174750 w 312"/>
                <a:gd name="T3" fmla="*/ 597631 h 495"/>
                <a:gd name="T4" fmla="*/ 1174750 w 312"/>
                <a:gd name="T5" fmla="*/ 612666 h 495"/>
                <a:gd name="T6" fmla="*/ 1174750 w 312"/>
                <a:gd name="T7" fmla="*/ 612666 h 495"/>
                <a:gd name="T8" fmla="*/ 798228 w 312"/>
                <a:gd name="T9" fmla="*/ 1804170 h 495"/>
                <a:gd name="T10" fmla="*/ 779401 w 312"/>
                <a:gd name="T11" fmla="*/ 1826722 h 495"/>
                <a:gd name="T12" fmla="*/ 779401 w 312"/>
                <a:gd name="T13" fmla="*/ 1826722 h 495"/>
                <a:gd name="T14" fmla="*/ 779401 w 312"/>
                <a:gd name="T15" fmla="*/ 1826722 h 495"/>
                <a:gd name="T16" fmla="*/ 692801 w 312"/>
                <a:gd name="T17" fmla="*/ 1860550 h 495"/>
                <a:gd name="T18" fmla="*/ 579845 w 312"/>
                <a:gd name="T19" fmla="*/ 1762824 h 495"/>
                <a:gd name="T20" fmla="*/ 587375 w 312"/>
                <a:gd name="T21" fmla="*/ 1740272 h 495"/>
                <a:gd name="T22" fmla="*/ 587375 w 312"/>
                <a:gd name="T23" fmla="*/ 1740272 h 495"/>
                <a:gd name="T24" fmla="*/ 621262 w 312"/>
                <a:gd name="T25" fmla="*/ 1559855 h 495"/>
                <a:gd name="T26" fmla="*/ 459357 w 312"/>
                <a:gd name="T27" fmla="*/ 1168952 h 495"/>
                <a:gd name="T28" fmla="*/ 459357 w 312"/>
                <a:gd name="T29" fmla="*/ 1165193 h 495"/>
                <a:gd name="T30" fmla="*/ 158139 w 312"/>
                <a:gd name="T31" fmla="*/ 992293 h 495"/>
                <a:gd name="T32" fmla="*/ 0 w 312"/>
                <a:gd name="T33" fmla="*/ 590114 h 495"/>
                <a:gd name="T34" fmla="*/ 587375 w 312"/>
                <a:gd name="T35" fmla="*/ 0 h 4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connsiteX0" fmla="*/ 5000 w 10000"/>
                <a:gd name="connsiteY0" fmla="*/ 0 h 10000"/>
                <a:gd name="connsiteX1" fmla="*/ 10000 w 10000"/>
                <a:gd name="connsiteY1" fmla="*/ 3212 h 10000"/>
                <a:gd name="connsiteX2" fmla="*/ 10000 w 10000"/>
                <a:gd name="connsiteY2" fmla="*/ 3293 h 10000"/>
                <a:gd name="connsiteX3" fmla="*/ 10000 w 10000"/>
                <a:gd name="connsiteY3" fmla="*/ 3293 h 10000"/>
                <a:gd name="connsiteX4" fmla="*/ 6795 w 10000"/>
                <a:gd name="connsiteY4" fmla="*/ 9697 h 10000"/>
                <a:gd name="connsiteX5" fmla="*/ 6635 w 10000"/>
                <a:gd name="connsiteY5" fmla="*/ 9818 h 10000"/>
                <a:gd name="connsiteX6" fmla="*/ 6635 w 10000"/>
                <a:gd name="connsiteY6" fmla="*/ 9818 h 10000"/>
                <a:gd name="connsiteX7" fmla="*/ 6635 w 10000"/>
                <a:gd name="connsiteY7" fmla="*/ 9818 h 10000"/>
                <a:gd name="connsiteX8" fmla="*/ 5897 w 10000"/>
                <a:gd name="connsiteY8" fmla="*/ 10000 h 10000"/>
                <a:gd name="connsiteX9" fmla="*/ 4936 w 10000"/>
                <a:gd name="connsiteY9" fmla="*/ 9475 h 10000"/>
                <a:gd name="connsiteX10" fmla="*/ 5000 w 10000"/>
                <a:gd name="connsiteY10" fmla="*/ 9354 h 10000"/>
                <a:gd name="connsiteX11" fmla="*/ 5288 w 10000"/>
                <a:gd name="connsiteY11" fmla="*/ 8384 h 10000"/>
                <a:gd name="connsiteX12" fmla="*/ 3910 w 10000"/>
                <a:gd name="connsiteY12" fmla="*/ 6283 h 10000"/>
                <a:gd name="connsiteX13" fmla="*/ 3910 w 10000"/>
                <a:gd name="connsiteY13" fmla="*/ 6263 h 10000"/>
                <a:gd name="connsiteX14" fmla="*/ 1346 w 10000"/>
                <a:gd name="connsiteY14" fmla="*/ 5333 h 10000"/>
                <a:gd name="connsiteX15" fmla="*/ 0 w 10000"/>
                <a:gd name="connsiteY15" fmla="*/ 3172 h 10000"/>
                <a:gd name="connsiteX16" fmla="*/ 5000 w 10000"/>
                <a:gd name="connsiteY16" fmla="*/ 0 h 10000"/>
                <a:gd name="connsiteX0" fmla="*/ 5000 w 10000"/>
                <a:gd name="connsiteY0" fmla="*/ 0 h 10000"/>
                <a:gd name="connsiteX1" fmla="*/ 10000 w 10000"/>
                <a:gd name="connsiteY1" fmla="*/ 3212 h 10000"/>
                <a:gd name="connsiteX2" fmla="*/ 10000 w 10000"/>
                <a:gd name="connsiteY2" fmla="*/ 3293 h 10000"/>
                <a:gd name="connsiteX3" fmla="*/ 10000 w 10000"/>
                <a:gd name="connsiteY3" fmla="*/ 3293 h 10000"/>
                <a:gd name="connsiteX4" fmla="*/ 6795 w 10000"/>
                <a:gd name="connsiteY4" fmla="*/ 9697 h 10000"/>
                <a:gd name="connsiteX5" fmla="*/ 6635 w 10000"/>
                <a:gd name="connsiteY5" fmla="*/ 9818 h 10000"/>
                <a:gd name="connsiteX6" fmla="*/ 6635 w 10000"/>
                <a:gd name="connsiteY6" fmla="*/ 9818 h 10000"/>
                <a:gd name="connsiteX7" fmla="*/ 6635 w 10000"/>
                <a:gd name="connsiteY7" fmla="*/ 9818 h 10000"/>
                <a:gd name="connsiteX8" fmla="*/ 5897 w 10000"/>
                <a:gd name="connsiteY8" fmla="*/ 10000 h 10000"/>
                <a:gd name="connsiteX9" fmla="*/ 4936 w 10000"/>
                <a:gd name="connsiteY9" fmla="*/ 9475 h 10000"/>
                <a:gd name="connsiteX10" fmla="*/ 5288 w 10000"/>
                <a:gd name="connsiteY10" fmla="*/ 8384 h 10000"/>
                <a:gd name="connsiteX11" fmla="*/ 3910 w 10000"/>
                <a:gd name="connsiteY11" fmla="*/ 6283 h 10000"/>
                <a:gd name="connsiteX12" fmla="*/ 3910 w 10000"/>
                <a:gd name="connsiteY12" fmla="*/ 6263 h 10000"/>
                <a:gd name="connsiteX13" fmla="*/ 1346 w 10000"/>
                <a:gd name="connsiteY13" fmla="*/ 5333 h 10000"/>
                <a:gd name="connsiteX14" fmla="*/ 0 w 10000"/>
                <a:gd name="connsiteY14" fmla="*/ 3172 h 10000"/>
                <a:gd name="connsiteX15" fmla="*/ 5000 w 10000"/>
                <a:gd name="connsiteY15" fmla="*/ 0 h 10000"/>
                <a:gd name="connsiteX0" fmla="*/ 5000 w 10000"/>
                <a:gd name="connsiteY0" fmla="*/ 0 h 10086"/>
                <a:gd name="connsiteX1" fmla="*/ 10000 w 10000"/>
                <a:gd name="connsiteY1" fmla="*/ 3212 h 10086"/>
                <a:gd name="connsiteX2" fmla="*/ 10000 w 10000"/>
                <a:gd name="connsiteY2" fmla="*/ 3293 h 10086"/>
                <a:gd name="connsiteX3" fmla="*/ 10000 w 10000"/>
                <a:gd name="connsiteY3" fmla="*/ 3293 h 10086"/>
                <a:gd name="connsiteX4" fmla="*/ 6795 w 10000"/>
                <a:gd name="connsiteY4" fmla="*/ 9697 h 10086"/>
                <a:gd name="connsiteX5" fmla="*/ 6635 w 10000"/>
                <a:gd name="connsiteY5" fmla="*/ 9818 h 10086"/>
                <a:gd name="connsiteX6" fmla="*/ 6635 w 10000"/>
                <a:gd name="connsiteY6" fmla="*/ 9818 h 10086"/>
                <a:gd name="connsiteX7" fmla="*/ 6635 w 10000"/>
                <a:gd name="connsiteY7" fmla="*/ 9818 h 10086"/>
                <a:gd name="connsiteX8" fmla="*/ 5897 w 10000"/>
                <a:gd name="connsiteY8" fmla="*/ 10000 h 10086"/>
                <a:gd name="connsiteX9" fmla="*/ 5288 w 10000"/>
                <a:gd name="connsiteY9" fmla="*/ 8384 h 10086"/>
                <a:gd name="connsiteX10" fmla="*/ 3910 w 10000"/>
                <a:gd name="connsiteY10" fmla="*/ 6283 h 10086"/>
                <a:gd name="connsiteX11" fmla="*/ 3910 w 10000"/>
                <a:gd name="connsiteY11" fmla="*/ 6263 h 10086"/>
                <a:gd name="connsiteX12" fmla="*/ 1346 w 10000"/>
                <a:gd name="connsiteY12" fmla="*/ 5333 h 10086"/>
                <a:gd name="connsiteX13" fmla="*/ 0 w 10000"/>
                <a:gd name="connsiteY13" fmla="*/ 3172 h 10086"/>
                <a:gd name="connsiteX14" fmla="*/ 5000 w 10000"/>
                <a:gd name="connsiteY14" fmla="*/ 0 h 10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00" h="10086">
                  <a:moveTo>
                    <a:pt x="5000" y="0"/>
                  </a:moveTo>
                  <a:cubicBezTo>
                    <a:pt x="7756" y="0"/>
                    <a:pt x="10000" y="1455"/>
                    <a:pt x="10000" y="3212"/>
                  </a:cubicBezTo>
                  <a:lnTo>
                    <a:pt x="10000" y="3293"/>
                  </a:lnTo>
                  <a:lnTo>
                    <a:pt x="10000" y="3293"/>
                  </a:lnTo>
                  <a:cubicBezTo>
                    <a:pt x="10000" y="5717"/>
                    <a:pt x="8814" y="7859"/>
                    <a:pt x="6795" y="9697"/>
                  </a:cubicBezTo>
                  <a:cubicBezTo>
                    <a:pt x="6731" y="9737"/>
                    <a:pt x="6699" y="9778"/>
                    <a:pt x="6635" y="9818"/>
                  </a:cubicBezTo>
                  <a:lnTo>
                    <a:pt x="6635" y="9818"/>
                  </a:lnTo>
                  <a:lnTo>
                    <a:pt x="6635" y="9818"/>
                  </a:lnTo>
                  <a:cubicBezTo>
                    <a:pt x="6442" y="9919"/>
                    <a:pt x="6121" y="10239"/>
                    <a:pt x="5897" y="10000"/>
                  </a:cubicBezTo>
                  <a:cubicBezTo>
                    <a:pt x="5673" y="9761"/>
                    <a:pt x="5619" y="9003"/>
                    <a:pt x="5288" y="8384"/>
                  </a:cubicBezTo>
                  <a:cubicBezTo>
                    <a:pt x="5064" y="7556"/>
                    <a:pt x="4744" y="6848"/>
                    <a:pt x="3910" y="6283"/>
                  </a:cubicBezTo>
                  <a:lnTo>
                    <a:pt x="3910" y="6263"/>
                  </a:lnTo>
                  <a:cubicBezTo>
                    <a:pt x="3237" y="5818"/>
                    <a:pt x="2340" y="5475"/>
                    <a:pt x="1346" y="5333"/>
                  </a:cubicBezTo>
                  <a:cubicBezTo>
                    <a:pt x="513" y="4768"/>
                    <a:pt x="0" y="4000"/>
                    <a:pt x="0" y="3172"/>
                  </a:cubicBezTo>
                  <a:cubicBezTo>
                    <a:pt x="0" y="1414"/>
                    <a:pt x="2244" y="0"/>
                    <a:pt x="5000" y="0"/>
                  </a:cubicBezTo>
                  <a:close/>
                </a:path>
              </a:pathLst>
            </a:custGeom>
            <a:grpFill/>
            <a:ln>
              <a:noFill/>
            </a:ln>
          </p:spPr>
          <p:txBody>
            <a:bodyPr/>
            <a:lstStyle/>
            <a:p>
              <a:endParaRPr lang="en-US" dirty="0">
                <a:latin typeface="+mj-ea"/>
                <a:ea typeface="+mj-ea"/>
              </a:endParaRPr>
            </a:p>
          </p:txBody>
        </p:sp>
        <p:sp>
          <p:nvSpPr>
            <p:cNvPr id="11" name="Freeform 108"/>
            <p:cNvSpPr>
              <a:spLocks/>
            </p:cNvSpPr>
            <p:nvPr/>
          </p:nvSpPr>
          <p:spPr bwMode="auto">
            <a:xfrm rot="2700000">
              <a:off x="6407803" y="2259335"/>
              <a:ext cx="350653" cy="642255"/>
            </a:xfrm>
            <a:custGeom>
              <a:avLst/>
              <a:gdLst>
                <a:gd name="T0" fmla="*/ 1122363 w 596"/>
                <a:gd name="T1" fmla="*/ 4105275 h 1092"/>
                <a:gd name="T2" fmla="*/ 598844 w 596"/>
                <a:gd name="T3" fmla="*/ 4105275 h 1092"/>
                <a:gd name="T4" fmla="*/ 79093 w 596"/>
                <a:gd name="T5" fmla="*/ 1928577 h 1092"/>
                <a:gd name="T6" fmla="*/ 1122363 w 596"/>
                <a:gd name="T7" fmla="*/ 0 h 1092"/>
                <a:gd name="T8" fmla="*/ 1126129 w 596"/>
                <a:gd name="T9" fmla="*/ 0 h 1092"/>
                <a:gd name="T10" fmla="*/ 2165632 w 596"/>
                <a:gd name="T11" fmla="*/ 1928577 h 1092"/>
                <a:gd name="T12" fmla="*/ 1645881 w 596"/>
                <a:gd name="T13" fmla="*/ 4105275 h 1092"/>
                <a:gd name="T14" fmla="*/ 1122363 w 596"/>
                <a:gd name="T15" fmla="*/ 4105275 h 10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96" h="1092">
                  <a:moveTo>
                    <a:pt x="298" y="1092"/>
                  </a:moveTo>
                  <a:cubicBezTo>
                    <a:pt x="159" y="1092"/>
                    <a:pt x="159" y="1092"/>
                    <a:pt x="159" y="1092"/>
                  </a:cubicBezTo>
                  <a:cubicBezTo>
                    <a:pt x="31" y="824"/>
                    <a:pt x="21" y="513"/>
                    <a:pt x="21" y="513"/>
                  </a:cubicBezTo>
                  <a:cubicBezTo>
                    <a:pt x="0" y="212"/>
                    <a:pt x="298" y="0"/>
                    <a:pt x="298" y="0"/>
                  </a:cubicBezTo>
                  <a:cubicBezTo>
                    <a:pt x="299" y="0"/>
                    <a:pt x="299" y="0"/>
                    <a:pt x="299" y="0"/>
                  </a:cubicBezTo>
                  <a:cubicBezTo>
                    <a:pt x="299" y="0"/>
                    <a:pt x="596" y="212"/>
                    <a:pt x="575" y="513"/>
                  </a:cubicBezTo>
                  <a:cubicBezTo>
                    <a:pt x="575" y="513"/>
                    <a:pt x="566" y="824"/>
                    <a:pt x="437" y="1092"/>
                  </a:cubicBezTo>
                  <a:lnTo>
                    <a:pt x="298" y="1092"/>
                  </a:lnTo>
                  <a:close/>
                </a:path>
              </a:pathLst>
            </a:custGeom>
            <a:grpFill/>
            <a:ln>
              <a:noFill/>
            </a:ln>
          </p:spPr>
          <p:txBody>
            <a:bodyPr/>
            <a:lstStyle/>
            <a:p>
              <a:endParaRPr lang="en-US" dirty="0">
                <a:latin typeface="+mj-ea"/>
                <a:ea typeface="+mj-ea"/>
              </a:endParaRPr>
            </a:p>
          </p:txBody>
        </p:sp>
        <p:sp>
          <p:nvSpPr>
            <p:cNvPr id="12" name="Oval 113"/>
            <p:cNvSpPr>
              <a:spLocks noChangeArrowheads="1"/>
            </p:cNvSpPr>
            <p:nvPr/>
          </p:nvSpPr>
          <p:spPr bwMode="auto">
            <a:xfrm rot="2700000">
              <a:off x="6568043" y="2481147"/>
              <a:ext cx="117123" cy="114085"/>
            </a:xfrm>
            <a:prstGeom prst="ellipse">
              <a:avLst/>
            </a:prstGeom>
            <a:grpFill/>
            <a:ln>
              <a:noFill/>
            </a:ln>
          </p:spPr>
          <p:txBody>
            <a:bodyPr/>
            <a:lstStyle/>
            <a:p>
              <a:pPr eaLnBrk="1" hangingPunct="1"/>
              <a:endParaRPr lang="en-US" dirty="0">
                <a:latin typeface="+mj-ea"/>
                <a:ea typeface="+mj-ea"/>
              </a:endParaRPr>
            </a:p>
          </p:txBody>
        </p:sp>
        <p:sp>
          <p:nvSpPr>
            <p:cNvPr id="13" name="Oval 116"/>
            <p:cNvSpPr>
              <a:spLocks noChangeArrowheads="1"/>
            </p:cNvSpPr>
            <p:nvPr/>
          </p:nvSpPr>
          <p:spPr bwMode="auto">
            <a:xfrm rot="2700000">
              <a:off x="6500229" y="2593093"/>
              <a:ext cx="70303" cy="72640"/>
            </a:xfrm>
            <a:prstGeom prst="ellipse">
              <a:avLst/>
            </a:prstGeom>
            <a:grpFill/>
            <a:ln>
              <a:noFill/>
            </a:ln>
          </p:spPr>
          <p:txBody>
            <a:bodyPr/>
            <a:lstStyle/>
            <a:p>
              <a:pPr eaLnBrk="1" hangingPunct="1"/>
              <a:endParaRPr lang="en-US" dirty="0">
                <a:latin typeface="+mj-ea"/>
                <a:ea typeface="+mj-ea"/>
              </a:endParaRPr>
            </a:p>
          </p:txBody>
        </p:sp>
        <p:sp>
          <p:nvSpPr>
            <p:cNvPr id="14" name="Oval 119"/>
            <p:cNvSpPr>
              <a:spLocks noChangeArrowheads="1"/>
            </p:cNvSpPr>
            <p:nvPr/>
          </p:nvSpPr>
          <p:spPr bwMode="auto">
            <a:xfrm rot="2700000">
              <a:off x="6447912" y="2674106"/>
              <a:ext cx="43239" cy="42313"/>
            </a:xfrm>
            <a:prstGeom prst="ellipse">
              <a:avLst/>
            </a:prstGeom>
            <a:grpFill/>
            <a:ln>
              <a:noFill/>
            </a:ln>
          </p:spPr>
          <p:txBody>
            <a:bodyPr/>
            <a:lstStyle/>
            <a:p>
              <a:pPr eaLnBrk="1" hangingPunct="1"/>
              <a:endParaRPr lang="en-US" dirty="0">
                <a:latin typeface="+mj-ea"/>
                <a:ea typeface="+mj-ea"/>
              </a:endParaRPr>
            </a:p>
          </p:txBody>
        </p:sp>
        <p:sp>
          <p:nvSpPr>
            <p:cNvPr id="15" name="Rectangle 27"/>
            <p:cNvSpPr/>
            <p:nvPr/>
          </p:nvSpPr>
          <p:spPr>
            <a:xfrm rot="2700000">
              <a:off x="6301683" y="2797997"/>
              <a:ext cx="71523" cy="43830"/>
            </a:xfrm>
            <a:prstGeom prst="rect">
              <a:avLst/>
            </a:prstGeom>
            <a:grp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mj-ea"/>
                <a:ea typeface="+mj-ea"/>
              </a:endParaRPr>
            </a:p>
          </p:txBody>
        </p:sp>
      </p:grpSp>
      <p:grpSp>
        <p:nvGrpSpPr>
          <p:cNvPr id="16" name="组合 15"/>
          <p:cNvGrpSpPr/>
          <p:nvPr/>
        </p:nvGrpSpPr>
        <p:grpSpPr>
          <a:xfrm>
            <a:off x="2928400" y="2731749"/>
            <a:ext cx="1010479" cy="1010476"/>
            <a:chOff x="304800" y="673100"/>
            <a:chExt cx="4000500" cy="4000500"/>
          </a:xfrm>
          <a:solidFill>
            <a:srgbClr val="1F84BE"/>
          </a:solidFill>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flip="none" rotWithShape="1">
              <a:gsLst>
                <a:gs pos="0">
                  <a:srgbClr val="1F84BE">
                    <a:shade val="30000"/>
                    <a:satMod val="115000"/>
                  </a:srgbClr>
                </a:gs>
                <a:gs pos="50000">
                  <a:srgbClr val="1F84BE">
                    <a:shade val="67500"/>
                    <a:satMod val="115000"/>
                  </a:srgbClr>
                </a:gs>
                <a:gs pos="100000">
                  <a:srgbClr val="1F84BE">
                    <a:shade val="100000"/>
                    <a:satMod val="115000"/>
                  </a:srgbClr>
                </a:gs>
              </a:gsLst>
              <a:lin ang="18900000" scaled="1"/>
              <a:tileRect/>
            </a:gradFill>
            <a:ln w="25400" cap="flat" cmpd="sng" algn="ctr">
              <a:noFill/>
              <a:prstDash val="solid"/>
            </a:ln>
            <a:effectLst/>
          </p:spPr>
          <p:txBody>
            <a:bodyPr rtlCol="0" anchor="ctr"/>
            <a:lstStyle/>
            <a:p>
              <a:pPr algn="ctr" defTabSz="964372" fontAlgn="auto">
                <a:spcBef>
                  <a:spcPts val="0"/>
                </a:spcBef>
                <a:spcAft>
                  <a:spcPts val="0"/>
                </a:spcAft>
                <a:defRPr/>
              </a:pPr>
              <a:endParaRPr lang="zh-CN" altLang="en-US" sz="1898" kern="0">
                <a:solidFill>
                  <a:sysClr val="windowText" lastClr="000000"/>
                </a:solidFill>
                <a:latin typeface="+mj-ea"/>
                <a:ea typeface="+mj-ea"/>
              </a:endParaRPr>
            </a:p>
          </p:txBody>
        </p:sp>
        <p:sp>
          <p:nvSpPr>
            <p:cNvPr id="18" name="椭圆 17"/>
            <p:cNvSpPr/>
            <p:nvPr/>
          </p:nvSpPr>
          <p:spPr>
            <a:xfrm>
              <a:off x="392112" y="760412"/>
              <a:ext cx="3825874" cy="3825874"/>
            </a:xfrm>
            <a:prstGeom prst="ellipse">
              <a:avLst/>
            </a:prstGeom>
            <a:gradFill flip="none" rotWithShape="1">
              <a:gsLst>
                <a:gs pos="0">
                  <a:srgbClr val="1F84BE">
                    <a:shade val="30000"/>
                    <a:satMod val="115000"/>
                  </a:srgbClr>
                </a:gs>
                <a:gs pos="50000">
                  <a:srgbClr val="1F84BE">
                    <a:shade val="67500"/>
                    <a:satMod val="115000"/>
                  </a:srgbClr>
                </a:gs>
                <a:gs pos="100000">
                  <a:srgbClr val="1F84BE">
                    <a:shade val="100000"/>
                    <a:satMod val="115000"/>
                  </a:srgbClr>
                </a:gs>
              </a:gsLst>
              <a:lin ang="8100000" scaled="1"/>
              <a:tileRect/>
            </a:gradFill>
            <a:ln w="25400" cap="flat" cmpd="sng" algn="ctr">
              <a:noFill/>
              <a:prstDash val="solid"/>
            </a:ln>
            <a:effectLst/>
          </p:spPr>
          <p:txBody>
            <a:bodyPr rtlCol="0" anchor="ctr"/>
            <a:lstStyle/>
            <a:p>
              <a:pPr algn="ctr" defTabSz="964372" fontAlgn="auto">
                <a:spcBef>
                  <a:spcPts val="0"/>
                </a:spcBef>
                <a:spcAft>
                  <a:spcPts val="0"/>
                </a:spcAft>
                <a:defRPr/>
              </a:pPr>
              <a:endParaRPr lang="zh-CN" altLang="en-US" sz="1898" kern="0">
                <a:solidFill>
                  <a:sysClr val="window" lastClr="FFFFFF"/>
                </a:solidFill>
                <a:latin typeface="+mj-ea"/>
                <a:ea typeface="+mj-ea"/>
              </a:endParaRPr>
            </a:p>
          </p:txBody>
        </p:sp>
      </p:grpSp>
      <p:grpSp>
        <p:nvGrpSpPr>
          <p:cNvPr id="19" name="Group 30"/>
          <p:cNvGrpSpPr/>
          <p:nvPr/>
        </p:nvGrpSpPr>
        <p:grpSpPr>
          <a:xfrm>
            <a:off x="5063958" y="4947666"/>
            <a:ext cx="334694" cy="293534"/>
            <a:chOff x="3175" y="-1587"/>
            <a:chExt cx="490538" cy="430212"/>
          </a:xfrm>
          <a:solidFill>
            <a:srgbClr val="09425E"/>
          </a:solidFill>
        </p:grpSpPr>
        <p:sp>
          <p:nvSpPr>
            <p:cNvPr id="20" name="Freeform 175"/>
            <p:cNvSpPr>
              <a:spLocks noEditPoints="1"/>
            </p:cNvSpPr>
            <p:nvPr/>
          </p:nvSpPr>
          <p:spPr bwMode="auto">
            <a:xfrm>
              <a:off x="3175" y="-1587"/>
              <a:ext cx="490538" cy="430212"/>
            </a:xfrm>
            <a:custGeom>
              <a:avLst/>
              <a:gdLst>
                <a:gd name="T0" fmla="*/ 128 w 128"/>
                <a:gd name="T1" fmla="*/ 66 h 112"/>
                <a:gd name="T2" fmla="*/ 112 w 128"/>
                <a:gd name="T3" fmla="*/ 6 h 112"/>
                <a:gd name="T4" fmla="*/ 104 w 128"/>
                <a:gd name="T5" fmla="*/ 0 h 112"/>
                <a:gd name="T6" fmla="*/ 64 w 128"/>
                <a:gd name="T7" fmla="*/ 0 h 112"/>
                <a:gd name="T8" fmla="*/ 24 w 128"/>
                <a:gd name="T9" fmla="*/ 0 h 112"/>
                <a:gd name="T10" fmla="*/ 16 w 128"/>
                <a:gd name="T11" fmla="*/ 6 h 112"/>
                <a:gd name="T12" fmla="*/ 0 w 128"/>
                <a:gd name="T13" fmla="*/ 66 h 112"/>
                <a:gd name="T14" fmla="*/ 0 w 128"/>
                <a:gd name="T15" fmla="*/ 68 h 112"/>
                <a:gd name="T16" fmla="*/ 0 w 128"/>
                <a:gd name="T17" fmla="*/ 96 h 112"/>
                <a:gd name="T18" fmla="*/ 16 w 128"/>
                <a:gd name="T19" fmla="*/ 112 h 112"/>
                <a:gd name="T20" fmla="*/ 112 w 128"/>
                <a:gd name="T21" fmla="*/ 112 h 112"/>
                <a:gd name="T22" fmla="*/ 128 w 128"/>
                <a:gd name="T23" fmla="*/ 96 h 112"/>
                <a:gd name="T24" fmla="*/ 128 w 128"/>
                <a:gd name="T25" fmla="*/ 68 h 112"/>
                <a:gd name="T26" fmla="*/ 128 w 128"/>
                <a:gd name="T27" fmla="*/ 66 h 112"/>
                <a:gd name="T28" fmla="*/ 120 w 128"/>
                <a:gd name="T29" fmla="*/ 96 h 112"/>
                <a:gd name="T30" fmla="*/ 112 w 128"/>
                <a:gd name="T31" fmla="*/ 104 h 112"/>
                <a:gd name="T32" fmla="*/ 16 w 128"/>
                <a:gd name="T33" fmla="*/ 104 h 112"/>
                <a:gd name="T34" fmla="*/ 8 w 128"/>
                <a:gd name="T35" fmla="*/ 96 h 112"/>
                <a:gd name="T36" fmla="*/ 8 w 128"/>
                <a:gd name="T37" fmla="*/ 68 h 112"/>
                <a:gd name="T38" fmla="*/ 24 w 128"/>
                <a:gd name="T39" fmla="*/ 8 h 112"/>
                <a:gd name="T40" fmla="*/ 104 w 128"/>
                <a:gd name="T41" fmla="*/ 8 h 112"/>
                <a:gd name="T42" fmla="*/ 120 w 128"/>
                <a:gd name="T43" fmla="*/ 68 h 112"/>
                <a:gd name="T44" fmla="*/ 120 w 128"/>
                <a:gd name="T45" fmla="*/ 9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8" h="112">
                  <a:moveTo>
                    <a:pt x="128" y="66"/>
                  </a:moveTo>
                  <a:cubicBezTo>
                    <a:pt x="112" y="6"/>
                    <a:pt x="112" y="6"/>
                    <a:pt x="112" y="6"/>
                  </a:cubicBezTo>
                  <a:cubicBezTo>
                    <a:pt x="111" y="2"/>
                    <a:pt x="108" y="0"/>
                    <a:pt x="104" y="0"/>
                  </a:cubicBezTo>
                  <a:cubicBezTo>
                    <a:pt x="64" y="0"/>
                    <a:pt x="64" y="0"/>
                    <a:pt x="64" y="0"/>
                  </a:cubicBezTo>
                  <a:cubicBezTo>
                    <a:pt x="24" y="0"/>
                    <a:pt x="24" y="0"/>
                    <a:pt x="24" y="0"/>
                  </a:cubicBezTo>
                  <a:cubicBezTo>
                    <a:pt x="20" y="0"/>
                    <a:pt x="17" y="2"/>
                    <a:pt x="16" y="6"/>
                  </a:cubicBezTo>
                  <a:cubicBezTo>
                    <a:pt x="0" y="66"/>
                    <a:pt x="0" y="66"/>
                    <a:pt x="0" y="66"/>
                  </a:cubicBezTo>
                  <a:cubicBezTo>
                    <a:pt x="0" y="67"/>
                    <a:pt x="0" y="67"/>
                    <a:pt x="0" y="68"/>
                  </a:cubicBezTo>
                  <a:cubicBezTo>
                    <a:pt x="0" y="96"/>
                    <a:pt x="0" y="96"/>
                    <a:pt x="0" y="96"/>
                  </a:cubicBezTo>
                  <a:cubicBezTo>
                    <a:pt x="0" y="105"/>
                    <a:pt x="7" y="112"/>
                    <a:pt x="16" y="112"/>
                  </a:cubicBezTo>
                  <a:cubicBezTo>
                    <a:pt x="112" y="112"/>
                    <a:pt x="112" y="112"/>
                    <a:pt x="112" y="112"/>
                  </a:cubicBezTo>
                  <a:cubicBezTo>
                    <a:pt x="121" y="112"/>
                    <a:pt x="128" y="105"/>
                    <a:pt x="128" y="96"/>
                  </a:cubicBezTo>
                  <a:cubicBezTo>
                    <a:pt x="128" y="68"/>
                    <a:pt x="128" y="68"/>
                    <a:pt x="128" y="68"/>
                  </a:cubicBezTo>
                  <a:cubicBezTo>
                    <a:pt x="128" y="67"/>
                    <a:pt x="128" y="67"/>
                    <a:pt x="128" y="66"/>
                  </a:cubicBezTo>
                  <a:close/>
                  <a:moveTo>
                    <a:pt x="120" y="96"/>
                  </a:moveTo>
                  <a:cubicBezTo>
                    <a:pt x="120" y="100"/>
                    <a:pt x="116" y="104"/>
                    <a:pt x="112" y="104"/>
                  </a:cubicBezTo>
                  <a:cubicBezTo>
                    <a:pt x="16" y="104"/>
                    <a:pt x="16" y="104"/>
                    <a:pt x="16" y="104"/>
                  </a:cubicBezTo>
                  <a:cubicBezTo>
                    <a:pt x="12" y="104"/>
                    <a:pt x="8" y="100"/>
                    <a:pt x="8" y="96"/>
                  </a:cubicBezTo>
                  <a:cubicBezTo>
                    <a:pt x="8" y="68"/>
                    <a:pt x="8" y="68"/>
                    <a:pt x="8" y="68"/>
                  </a:cubicBezTo>
                  <a:cubicBezTo>
                    <a:pt x="24" y="8"/>
                    <a:pt x="24" y="8"/>
                    <a:pt x="24" y="8"/>
                  </a:cubicBezTo>
                  <a:cubicBezTo>
                    <a:pt x="104" y="8"/>
                    <a:pt x="104" y="8"/>
                    <a:pt x="104" y="8"/>
                  </a:cubicBezTo>
                  <a:cubicBezTo>
                    <a:pt x="120" y="68"/>
                    <a:pt x="120" y="68"/>
                    <a:pt x="120" y="68"/>
                  </a:cubicBezTo>
                  <a:lnTo>
                    <a:pt x="120"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id-ID">
                <a:latin typeface="+mj-ea"/>
                <a:ea typeface="+mj-ea"/>
              </a:endParaRPr>
            </a:p>
          </p:txBody>
        </p:sp>
        <p:sp>
          <p:nvSpPr>
            <p:cNvPr id="21" name="Freeform 176"/>
            <p:cNvSpPr>
              <a:spLocks noEditPoints="1"/>
            </p:cNvSpPr>
            <p:nvPr/>
          </p:nvSpPr>
          <p:spPr bwMode="auto">
            <a:xfrm>
              <a:off x="60325" y="58738"/>
              <a:ext cx="374650" cy="277812"/>
            </a:xfrm>
            <a:custGeom>
              <a:avLst/>
              <a:gdLst>
                <a:gd name="T0" fmla="*/ 80 w 98"/>
                <a:gd name="T1" fmla="*/ 0 h 72"/>
                <a:gd name="T2" fmla="*/ 18 w 98"/>
                <a:gd name="T3" fmla="*/ 0 h 72"/>
                <a:gd name="T4" fmla="*/ 14 w 98"/>
                <a:gd name="T5" fmla="*/ 3 h 72"/>
                <a:gd name="T6" fmla="*/ 0 w 98"/>
                <a:gd name="T7" fmla="*/ 51 h 72"/>
                <a:gd name="T8" fmla="*/ 1 w 98"/>
                <a:gd name="T9" fmla="*/ 54 h 72"/>
                <a:gd name="T10" fmla="*/ 4 w 98"/>
                <a:gd name="T11" fmla="*/ 56 h 72"/>
                <a:gd name="T12" fmla="*/ 16 w 98"/>
                <a:gd name="T13" fmla="*/ 56 h 72"/>
                <a:gd name="T14" fmla="*/ 20 w 98"/>
                <a:gd name="T15" fmla="*/ 56 h 72"/>
                <a:gd name="T16" fmla="*/ 23 w 98"/>
                <a:gd name="T17" fmla="*/ 56 h 72"/>
                <a:gd name="T18" fmla="*/ 28 w 98"/>
                <a:gd name="T19" fmla="*/ 68 h 72"/>
                <a:gd name="T20" fmla="*/ 35 w 98"/>
                <a:gd name="T21" fmla="*/ 72 h 72"/>
                <a:gd name="T22" fmla="*/ 63 w 98"/>
                <a:gd name="T23" fmla="*/ 72 h 72"/>
                <a:gd name="T24" fmla="*/ 70 w 98"/>
                <a:gd name="T25" fmla="*/ 68 h 72"/>
                <a:gd name="T26" fmla="*/ 75 w 98"/>
                <a:gd name="T27" fmla="*/ 56 h 72"/>
                <a:gd name="T28" fmla="*/ 78 w 98"/>
                <a:gd name="T29" fmla="*/ 56 h 72"/>
                <a:gd name="T30" fmla="*/ 82 w 98"/>
                <a:gd name="T31" fmla="*/ 56 h 72"/>
                <a:gd name="T32" fmla="*/ 94 w 98"/>
                <a:gd name="T33" fmla="*/ 56 h 72"/>
                <a:gd name="T34" fmla="*/ 97 w 98"/>
                <a:gd name="T35" fmla="*/ 54 h 72"/>
                <a:gd name="T36" fmla="*/ 98 w 98"/>
                <a:gd name="T37" fmla="*/ 51 h 72"/>
                <a:gd name="T38" fmla="*/ 84 w 98"/>
                <a:gd name="T39" fmla="*/ 3 h 72"/>
                <a:gd name="T40" fmla="*/ 80 w 98"/>
                <a:gd name="T41" fmla="*/ 0 h 72"/>
                <a:gd name="T42" fmla="*/ 82 w 98"/>
                <a:gd name="T43" fmla="*/ 48 h 72"/>
                <a:gd name="T44" fmla="*/ 75 w 98"/>
                <a:gd name="T45" fmla="*/ 48 h 72"/>
                <a:gd name="T46" fmla="*/ 68 w 98"/>
                <a:gd name="T47" fmla="*/ 52 h 72"/>
                <a:gd name="T48" fmla="*/ 63 w 98"/>
                <a:gd name="T49" fmla="*/ 64 h 72"/>
                <a:gd name="T50" fmla="*/ 35 w 98"/>
                <a:gd name="T51" fmla="*/ 64 h 72"/>
                <a:gd name="T52" fmla="*/ 30 w 98"/>
                <a:gd name="T53" fmla="*/ 52 h 72"/>
                <a:gd name="T54" fmla="*/ 23 w 98"/>
                <a:gd name="T55" fmla="*/ 48 h 72"/>
                <a:gd name="T56" fmla="*/ 16 w 98"/>
                <a:gd name="T57" fmla="*/ 48 h 72"/>
                <a:gd name="T58" fmla="*/ 6 w 98"/>
                <a:gd name="T59" fmla="*/ 48 h 72"/>
                <a:gd name="T60" fmla="*/ 18 w 98"/>
                <a:gd name="T61" fmla="*/ 4 h 72"/>
                <a:gd name="T62" fmla="*/ 80 w 98"/>
                <a:gd name="T63" fmla="*/ 4 h 72"/>
                <a:gd name="T64" fmla="*/ 92 w 98"/>
                <a:gd name="T65" fmla="*/ 48 h 72"/>
                <a:gd name="T66" fmla="*/ 82 w 98"/>
                <a:gd name="T67" fmla="*/ 4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8" h="72">
                  <a:moveTo>
                    <a:pt x="80" y="0"/>
                  </a:moveTo>
                  <a:cubicBezTo>
                    <a:pt x="18" y="0"/>
                    <a:pt x="18" y="0"/>
                    <a:pt x="18" y="0"/>
                  </a:cubicBezTo>
                  <a:cubicBezTo>
                    <a:pt x="16" y="0"/>
                    <a:pt x="15" y="1"/>
                    <a:pt x="14" y="3"/>
                  </a:cubicBezTo>
                  <a:cubicBezTo>
                    <a:pt x="0" y="51"/>
                    <a:pt x="0" y="51"/>
                    <a:pt x="0" y="51"/>
                  </a:cubicBezTo>
                  <a:cubicBezTo>
                    <a:pt x="0" y="52"/>
                    <a:pt x="0" y="53"/>
                    <a:pt x="1" y="54"/>
                  </a:cubicBezTo>
                  <a:cubicBezTo>
                    <a:pt x="2" y="55"/>
                    <a:pt x="3" y="56"/>
                    <a:pt x="4" y="56"/>
                  </a:cubicBezTo>
                  <a:cubicBezTo>
                    <a:pt x="16" y="56"/>
                    <a:pt x="16" y="56"/>
                    <a:pt x="16" y="56"/>
                  </a:cubicBezTo>
                  <a:cubicBezTo>
                    <a:pt x="20" y="56"/>
                    <a:pt x="20" y="56"/>
                    <a:pt x="20" y="56"/>
                  </a:cubicBezTo>
                  <a:cubicBezTo>
                    <a:pt x="23" y="56"/>
                    <a:pt x="23" y="56"/>
                    <a:pt x="23" y="56"/>
                  </a:cubicBezTo>
                  <a:cubicBezTo>
                    <a:pt x="28" y="68"/>
                    <a:pt x="28" y="68"/>
                    <a:pt x="28" y="68"/>
                  </a:cubicBezTo>
                  <a:cubicBezTo>
                    <a:pt x="30" y="70"/>
                    <a:pt x="32" y="72"/>
                    <a:pt x="35" y="72"/>
                  </a:cubicBezTo>
                  <a:cubicBezTo>
                    <a:pt x="63" y="72"/>
                    <a:pt x="63" y="72"/>
                    <a:pt x="63" y="72"/>
                  </a:cubicBezTo>
                  <a:cubicBezTo>
                    <a:pt x="66" y="72"/>
                    <a:pt x="68" y="70"/>
                    <a:pt x="70" y="68"/>
                  </a:cubicBezTo>
                  <a:cubicBezTo>
                    <a:pt x="75" y="56"/>
                    <a:pt x="75" y="56"/>
                    <a:pt x="75" y="56"/>
                  </a:cubicBezTo>
                  <a:cubicBezTo>
                    <a:pt x="78" y="56"/>
                    <a:pt x="78" y="56"/>
                    <a:pt x="78" y="56"/>
                  </a:cubicBezTo>
                  <a:cubicBezTo>
                    <a:pt x="82" y="56"/>
                    <a:pt x="82" y="56"/>
                    <a:pt x="82" y="56"/>
                  </a:cubicBezTo>
                  <a:cubicBezTo>
                    <a:pt x="94" y="56"/>
                    <a:pt x="94" y="56"/>
                    <a:pt x="94" y="56"/>
                  </a:cubicBezTo>
                  <a:cubicBezTo>
                    <a:pt x="95" y="56"/>
                    <a:pt x="96" y="55"/>
                    <a:pt x="97" y="54"/>
                  </a:cubicBezTo>
                  <a:cubicBezTo>
                    <a:pt x="98" y="53"/>
                    <a:pt x="98" y="52"/>
                    <a:pt x="98" y="51"/>
                  </a:cubicBezTo>
                  <a:cubicBezTo>
                    <a:pt x="84" y="3"/>
                    <a:pt x="84" y="3"/>
                    <a:pt x="84" y="3"/>
                  </a:cubicBezTo>
                  <a:cubicBezTo>
                    <a:pt x="83" y="1"/>
                    <a:pt x="82" y="0"/>
                    <a:pt x="80" y="0"/>
                  </a:cubicBezTo>
                  <a:close/>
                  <a:moveTo>
                    <a:pt x="82" y="48"/>
                  </a:moveTo>
                  <a:cubicBezTo>
                    <a:pt x="75" y="48"/>
                    <a:pt x="75" y="48"/>
                    <a:pt x="75" y="48"/>
                  </a:cubicBezTo>
                  <a:cubicBezTo>
                    <a:pt x="72" y="48"/>
                    <a:pt x="70" y="50"/>
                    <a:pt x="68" y="52"/>
                  </a:cubicBezTo>
                  <a:cubicBezTo>
                    <a:pt x="63" y="64"/>
                    <a:pt x="63" y="64"/>
                    <a:pt x="63" y="64"/>
                  </a:cubicBezTo>
                  <a:cubicBezTo>
                    <a:pt x="35" y="64"/>
                    <a:pt x="35" y="64"/>
                    <a:pt x="35" y="64"/>
                  </a:cubicBezTo>
                  <a:cubicBezTo>
                    <a:pt x="30" y="52"/>
                    <a:pt x="30" y="52"/>
                    <a:pt x="30" y="52"/>
                  </a:cubicBezTo>
                  <a:cubicBezTo>
                    <a:pt x="28" y="50"/>
                    <a:pt x="26" y="48"/>
                    <a:pt x="23" y="48"/>
                  </a:cubicBezTo>
                  <a:cubicBezTo>
                    <a:pt x="16" y="48"/>
                    <a:pt x="16" y="48"/>
                    <a:pt x="16" y="48"/>
                  </a:cubicBezTo>
                  <a:cubicBezTo>
                    <a:pt x="6" y="48"/>
                    <a:pt x="6" y="48"/>
                    <a:pt x="6" y="48"/>
                  </a:cubicBezTo>
                  <a:cubicBezTo>
                    <a:pt x="18" y="4"/>
                    <a:pt x="18" y="4"/>
                    <a:pt x="18" y="4"/>
                  </a:cubicBezTo>
                  <a:cubicBezTo>
                    <a:pt x="80" y="4"/>
                    <a:pt x="80" y="4"/>
                    <a:pt x="80" y="4"/>
                  </a:cubicBezTo>
                  <a:cubicBezTo>
                    <a:pt x="92" y="48"/>
                    <a:pt x="92" y="48"/>
                    <a:pt x="92" y="48"/>
                  </a:cubicBezTo>
                  <a:lnTo>
                    <a:pt x="8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id-ID">
                <a:latin typeface="+mj-ea"/>
                <a:ea typeface="+mj-ea"/>
              </a:endParaRPr>
            </a:p>
          </p:txBody>
        </p:sp>
      </p:grpSp>
      <p:sp>
        <p:nvSpPr>
          <p:cNvPr id="22" name="Freeform 50"/>
          <p:cNvSpPr>
            <a:spLocks noEditPoints="1"/>
          </p:cNvSpPr>
          <p:nvPr/>
        </p:nvSpPr>
        <p:spPr bwMode="auto">
          <a:xfrm>
            <a:off x="1113491" y="3956973"/>
            <a:ext cx="276126" cy="347791"/>
          </a:xfrm>
          <a:custGeom>
            <a:avLst/>
            <a:gdLst/>
            <a:ahLst/>
            <a:cxnLst>
              <a:cxn ang="0">
                <a:pos x="187" y="135"/>
              </a:cxn>
              <a:cxn ang="0">
                <a:pos x="44" y="135"/>
              </a:cxn>
              <a:cxn ang="0">
                <a:pos x="44" y="156"/>
              </a:cxn>
              <a:cxn ang="0">
                <a:pos x="187" y="156"/>
              </a:cxn>
              <a:cxn ang="0">
                <a:pos x="187" y="135"/>
              </a:cxn>
              <a:cxn ang="0">
                <a:pos x="187" y="95"/>
              </a:cxn>
              <a:cxn ang="0">
                <a:pos x="44" y="95"/>
              </a:cxn>
              <a:cxn ang="0">
                <a:pos x="44" y="115"/>
              </a:cxn>
              <a:cxn ang="0">
                <a:pos x="187" y="115"/>
              </a:cxn>
              <a:cxn ang="0">
                <a:pos x="187" y="95"/>
              </a:cxn>
              <a:cxn ang="0">
                <a:pos x="187" y="54"/>
              </a:cxn>
              <a:cxn ang="0">
                <a:pos x="44" y="54"/>
              </a:cxn>
              <a:cxn ang="0">
                <a:pos x="44" y="75"/>
              </a:cxn>
              <a:cxn ang="0">
                <a:pos x="187" y="75"/>
              </a:cxn>
              <a:cxn ang="0">
                <a:pos x="187" y="54"/>
              </a:cxn>
              <a:cxn ang="0">
                <a:pos x="44" y="196"/>
              </a:cxn>
              <a:cxn ang="0">
                <a:pos x="116" y="196"/>
              </a:cxn>
              <a:cxn ang="0">
                <a:pos x="116" y="176"/>
              </a:cxn>
              <a:cxn ang="0">
                <a:pos x="44" y="176"/>
              </a:cxn>
              <a:cxn ang="0">
                <a:pos x="44" y="196"/>
              </a:cxn>
              <a:cxn ang="0">
                <a:pos x="233" y="29"/>
              </a:cxn>
              <a:cxn ang="0">
                <a:pos x="233" y="0"/>
              </a:cxn>
              <a:cxn ang="0">
                <a:pos x="0" y="0"/>
              </a:cxn>
              <a:cxn ang="0">
                <a:pos x="0" y="301"/>
              </a:cxn>
              <a:cxn ang="0">
                <a:pos x="29" y="301"/>
              </a:cxn>
              <a:cxn ang="0">
                <a:pos x="29" y="330"/>
              </a:cxn>
              <a:cxn ang="0">
                <a:pos x="262" y="330"/>
              </a:cxn>
              <a:cxn ang="0">
                <a:pos x="262" y="29"/>
              </a:cxn>
              <a:cxn ang="0">
                <a:pos x="233" y="29"/>
              </a:cxn>
              <a:cxn ang="0">
                <a:pos x="15" y="286"/>
              </a:cxn>
              <a:cxn ang="0">
                <a:pos x="15" y="16"/>
              </a:cxn>
              <a:cxn ang="0">
                <a:pos x="216" y="16"/>
              </a:cxn>
              <a:cxn ang="0">
                <a:pos x="216" y="216"/>
              </a:cxn>
              <a:cxn ang="0">
                <a:pos x="148" y="216"/>
              </a:cxn>
              <a:cxn ang="0">
                <a:pos x="148" y="286"/>
              </a:cxn>
              <a:cxn ang="0">
                <a:pos x="15" y="286"/>
              </a:cxn>
              <a:cxn ang="0">
                <a:pos x="245" y="315"/>
              </a:cxn>
              <a:cxn ang="0">
                <a:pos x="44" y="315"/>
              </a:cxn>
              <a:cxn ang="0">
                <a:pos x="44" y="301"/>
              </a:cxn>
              <a:cxn ang="0">
                <a:pos x="155" y="301"/>
              </a:cxn>
              <a:cxn ang="0">
                <a:pos x="233" y="225"/>
              </a:cxn>
              <a:cxn ang="0">
                <a:pos x="233" y="45"/>
              </a:cxn>
              <a:cxn ang="0">
                <a:pos x="245" y="45"/>
              </a:cxn>
              <a:cxn ang="0">
                <a:pos x="245" y="315"/>
              </a:cxn>
            </a:cxnLst>
            <a:rect l="0" t="0" r="r" b="b"/>
            <a:pathLst>
              <a:path w="262" h="330">
                <a:moveTo>
                  <a:pt x="187" y="135"/>
                </a:moveTo>
                <a:lnTo>
                  <a:pt x="44" y="135"/>
                </a:lnTo>
                <a:lnTo>
                  <a:pt x="44" y="156"/>
                </a:lnTo>
                <a:lnTo>
                  <a:pt x="187" y="156"/>
                </a:lnTo>
                <a:lnTo>
                  <a:pt x="187" y="135"/>
                </a:lnTo>
                <a:close/>
                <a:moveTo>
                  <a:pt x="187" y="95"/>
                </a:moveTo>
                <a:lnTo>
                  <a:pt x="44" y="95"/>
                </a:lnTo>
                <a:lnTo>
                  <a:pt x="44" y="115"/>
                </a:lnTo>
                <a:lnTo>
                  <a:pt x="187" y="115"/>
                </a:lnTo>
                <a:lnTo>
                  <a:pt x="187" y="95"/>
                </a:lnTo>
                <a:close/>
                <a:moveTo>
                  <a:pt x="187" y="54"/>
                </a:moveTo>
                <a:lnTo>
                  <a:pt x="44" y="54"/>
                </a:lnTo>
                <a:lnTo>
                  <a:pt x="44" y="75"/>
                </a:lnTo>
                <a:lnTo>
                  <a:pt x="187" y="75"/>
                </a:lnTo>
                <a:lnTo>
                  <a:pt x="187" y="54"/>
                </a:lnTo>
                <a:close/>
                <a:moveTo>
                  <a:pt x="44" y="196"/>
                </a:moveTo>
                <a:lnTo>
                  <a:pt x="116" y="196"/>
                </a:lnTo>
                <a:lnTo>
                  <a:pt x="116" y="176"/>
                </a:lnTo>
                <a:lnTo>
                  <a:pt x="44" y="176"/>
                </a:lnTo>
                <a:lnTo>
                  <a:pt x="44" y="196"/>
                </a:lnTo>
                <a:close/>
                <a:moveTo>
                  <a:pt x="233" y="29"/>
                </a:moveTo>
                <a:lnTo>
                  <a:pt x="233" y="0"/>
                </a:lnTo>
                <a:lnTo>
                  <a:pt x="0" y="0"/>
                </a:lnTo>
                <a:lnTo>
                  <a:pt x="0" y="301"/>
                </a:lnTo>
                <a:lnTo>
                  <a:pt x="29" y="301"/>
                </a:lnTo>
                <a:lnTo>
                  <a:pt x="29" y="330"/>
                </a:lnTo>
                <a:lnTo>
                  <a:pt x="262" y="330"/>
                </a:lnTo>
                <a:lnTo>
                  <a:pt x="262" y="29"/>
                </a:lnTo>
                <a:lnTo>
                  <a:pt x="233" y="29"/>
                </a:lnTo>
                <a:close/>
                <a:moveTo>
                  <a:pt x="15" y="286"/>
                </a:moveTo>
                <a:lnTo>
                  <a:pt x="15" y="16"/>
                </a:lnTo>
                <a:lnTo>
                  <a:pt x="216" y="16"/>
                </a:lnTo>
                <a:lnTo>
                  <a:pt x="216" y="216"/>
                </a:lnTo>
                <a:lnTo>
                  <a:pt x="148" y="216"/>
                </a:lnTo>
                <a:lnTo>
                  <a:pt x="148" y="286"/>
                </a:lnTo>
                <a:lnTo>
                  <a:pt x="15" y="286"/>
                </a:lnTo>
                <a:close/>
                <a:moveTo>
                  <a:pt x="245" y="315"/>
                </a:moveTo>
                <a:lnTo>
                  <a:pt x="44" y="315"/>
                </a:lnTo>
                <a:lnTo>
                  <a:pt x="44" y="301"/>
                </a:lnTo>
                <a:lnTo>
                  <a:pt x="155" y="301"/>
                </a:lnTo>
                <a:lnTo>
                  <a:pt x="233" y="225"/>
                </a:lnTo>
                <a:lnTo>
                  <a:pt x="233" y="45"/>
                </a:lnTo>
                <a:lnTo>
                  <a:pt x="245" y="45"/>
                </a:lnTo>
                <a:lnTo>
                  <a:pt x="245" y="315"/>
                </a:lnTo>
                <a:close/>
              </a:path>
            </a:pathLst>
          </a:custGeom>
          <a:solidFill>
            <a:srgbClr val="09425E"/>
          </a:solidFill>
          <a:ln w="9525">
            <a:noFill/>
            <a:round/>
            <a:headEnd/>
            <a:tailEnd/>
          </a:ln>
        </p:spPr>
        <p:txBody>
          <a:bodyPr vert="horz" wrap="square" lIns="96435" tIns="48218" rIns="96435" bIns="48218" numCol="1" anchor="t" anchorCtr="0" compatLnSpc="1">
            <a:prstTxWarp prst="textNoShape">
              <a:avLst/>
            </a:prstTxWarp>
          </a:bodyPr>
          <a:lstStyle/>
          <a:p>
            <a:endParaRPr lang="ko-KR" altLang="en-US">
              <a:latin typeface="+mj-ea"/>
              <a:ea typeface="+mj-ea"/>
            </a:endParaRPr>
          </a:p>
        </p:txBody>
      </p:sp>
      <p:sp>
        <p:nvSpPr>
          <p:cNvPr id="23" name="Freeform 48"/>
          <p:cNvSpPr>
            <a:spLocks noEditPoints="1"/>
          </p:cNvSpPr>
          <p:nvPr/>
        </p:nvSpPr>
        <p:spPr bwMode="auto">
          <a:xfrm>
            <a:off x="3146879" y="4304763"/>
            <a:ext cx="255353" cy="373634"/>
          </a:xfrm>
          <a:custGeom>
            <a:avLst/>
            <a:gdLst/>
            <a:ahLst/>
            <a:cxnLst>
              <a:cxn ang="0">
                <a:pos x="76" y="31"/>
              </a:cxn>
              <a:cxn ang="0">
                <a:pos x="80" y="27"/>
              </a:cxn>
              <a:cxn ang="0">
                <a:pos x="76" y="23"/>
              </a:cxn>
              <a:cxn ang="0">
                <a:pos x="23" y="76"/>
              </a:cxn>
              <a:cxn ang="0">
                <a:pos x="27" y="80"/>
              </a:cxn>
              <a:cxn ang="0">
                <a:pos x="31" y="76"/>
              </a:cxn>
              <a:cxn ang="0">
                <a:pos x="76" y="31"/>
              </a:cxn>
              <a:cxn ang="0">
                <a:pos x="44" y="192"/>
              </a:cxn>
              <a:cxn ang="0">
                <a:pos x="45" y="203"/>
              </a:cxn>
              <a:cxn ang="0">
                <a:pos x="56" y="209"/>
              </a:cxn>
              <a:cxn ang="0">
                <a:pos x="57" y="216"/>
              </a:cxn>
              <a:cxn ang="0">
                <a:pos x="76" y="221"/>
              </a:cxn>
              <a:cxn ang="0">
                <a:pos x="95" y="216"/>
              </a:cxn>
              <a:cxn ang="0">
                <a:pos x="96" y="209"/>
              </a:cxn>
              <a:cxn ang="0">
                <a:pos x="106" y="203"/>
              </a:cxn>
              <a:cxn ang="0">
                <a:pos x="108" y="192"/>
              </a:cxn>
              <a:cxn ang="0">
                <a:pos x="76" y="197"/>
              </a:cxn>
              <a:cxn ang="0">
                <a:pos x="44" y="192"/>
              </a:cxn>
              <a:cxn ang="0">
                <a:pos x="41" y="170"/>
              </a:cxn>
              <a:cxn ang="0">
                <a:pos x="42" y="182"/>
              </a:cxn>
              <a:cxn ang="0">
                <a:pos x="76" y="188"/>
              </a:cxn>
              <a:cxn ang="0">
                <a:pos x="109" y="182"/>
              </a:cxn>
              <a:cxn ang="0">
                <a:pos x="111" y="170"/>
              </a:cxn>
              <a:cxn ang="0">
                <a:pos x="76" y="177"/>
              </a:cxn>
              <a:cxn ang="0">
                <a:pos x="41" y="170"/>
              </a:cxn>
              <a:cxn ang="0">
                <a:pos x="76" y="0"/>
              </a:cxn>
              <a:cxn ang="0">
                <a:pos x="0" y="76"/>
              </a:cxn>
              <a:cxn ang="0">
                <a:pos x="36" y="141"/>
              </a:cxn>
              <a:cxn ang="0">
                <a:pos x="39" y="160"/>
              </a:cxn>
              <a:cxn ang="0">
                <a:pos x="76" y="168"/>
              </a:cxn>
              <a:cxn ang="0">
                <a:pos x="113" y="160"/>
              </a:cxn>
              <a:cxn ang="0">
                <a:pos x="115" y="141"/>
              </a:cxn>
              <a:cxn ang="0">
                <a:pos x="152" y="76"/>
              </a:cxn>
              <a:cxn ang="0">
                <a:pos x="76" y="0"/>
              </a:cxn>
              <a:cxn ang="0">
                <a:pos x="104" y="132"/>
              </a:cxn>
              <a:cxn ang="0">
                <a:pos x="102" y="150"/>
              </a:cxn>
              <a:cxn ang="0">
                <a:pos x="76" y="154"/>
              </a:cxn>
              <a:cxn ang="0">
                <a:pos x="50" y="150"/>
              </a:cxn>
              <a:cxn ang="0">
                <a:pos x="48" y="132"/>
              </a:cxn>
              <a:cxn ang="0">
                <a:pos x="13" y="76"/>
              </a:cxn>
              <a:cxn ang="0">
                <a:pos x="76" y="14"/>
              </a:cxn>
              <a:cxn ang="0">
                <a:pos x="139" y="76"/>
              </a:cxn>
              <a:cxn ang="0">
                <a:pos x="104" y="132"/>
              </a:cxn>
              <a:cxn ang="0">
                <a:pos x="93" y="104"/>
              </a:cxn>
              <a:cxn ang="0">
                <a:pos x="76" y="74"/>
              </a:cxn>
              <a:cxn ang="0">
                <a:pos x="59" y="104"/>
              </a:cxn>
              <a:cxn ang="0">
                <a:pos x="52" y="89"/>
              </a:cxn>
              <a:cxn ang="0">
                <a:pos x="41" y="94"/>
              </a:cxn>
              <a:cxn ang="0">
                <a:pos x="58" y="131"/>
              </a:cxn>
              <a:cxn ang="0">
                <a:pos x="76" y="98"/>
              </a:cxn>
              <a:cxn ang="0">
                <a:pos x="94" y="131"/>
              </a:cxn>
              <a:cxn ang="0">
                <a:pos x="111" y="94"/>
              </a:cxn>
              <a:cxn ang="0">
                <a:pos x="100" y="89"/>
              </a:cxn>
              <a:cxn ang="0">
                <a:pos x="93" y="104"/>
              </a:cxn>
            </a:cxnLst>
            <a:rect l="0" t="0" r="r" b="b"/>
            <a:pathLst>
              <a:path w="152" h="221">
                <a:moveTo>
                  <a:pt x="76" y="31"/>
                </a:moveTo>
                <a:cubicBezTo>
                  <a:pt x="78" y="31"/>
                  <a:pt x="80" y="30"/>
                  <a:pt x="80" y="27"/>
                </a:cubicBezTo>
                <a:cubicBezTo>
                  <a:pt x="80" y="25"/>
                  <a:pt x="78" y="23"/>
                  <a:pt x="76" y="23"/>
                </a:cubicBezTo>
                <a:cubicBezTo>
                  <a:pt x="47" y="23"/>
                  <a:pt x="23" y="47"/>
                  <a:pt x="23" y="76"/>
                </a:cubicBezTo>
                <a:cubicBezTo>
                  <a:pt x="23" y="78"/>
                  <a:pt x="25" y="80"/>
                  <a:pt x="27" y="80"/>
                </a:cubicBezTo>
                <a:cubicBezTo>
                  <a:pt x="29" y="80"/>
                  <a:pt x="31" y="78"/>
                  <a:pt x="31" y="76"/>
                </a:cubicBezTo>
                <a:cubicBezTo>
                  <a:pt x="31" y="52"/>
                  <a:pt x="51" y="31"/>
                  <a:pt x="76" y="31"/>
                </a:cubicBezTo>
                <a:close/>
                <a:moveTo>
                  <a:pt x="44" y="192"/>
                </a:moveTo>
                <a:cubicBezTo>
                  <a:pt x="45" y="203"/>
                  <a:pt x="45" y="203"/>
                  <a:pt x="45" y="203"/>
                </a:cubicBezTo>
                <a:cubicBezTo>
                  <a:pt x="45" y="203"/>
                  <a:pt x="48" y="207"/>
                  <a:pt x="56" y="209"/>
                </a:cubicBezTo>
                <a:cubicBezTo>
                  <a:pt x="57" y="216"/>
                  <a:pt x="57" y="216"/>
                  <a:pt x="57" y="216"/>
                </a:cubicBezTo>
                <a:cubicBezTo>
                  <a:pt x="57" y="216"/>
                  <a:pt x="61" y="221"/>
                  <a:pt x="76" y="221"/>
                </a:cubicBezTo>
                <a:cubicBezTo>
                  <a:pt x="91" y="221"/>
                  <a:pt x="95" y="216"/>
                  <a:pt x="95" y="216"/>
                </a:cubicBezTo>
                <a:cubicBezTo>
                  <a:pt x="96" y="209"/>
                  <a:pt x="96" y="209"/>
                  <a:pt x="96" y="209"/>
                </a:cubicBezTo>
                <a:cubicBezTo>
                  <a:pt x="104" y="207"/>
                  <a:pt x="106" y="203"/>
                  <a:pt x="106" y="203"/>
                </a:cubicBezTo>
                <a:cubicBezTo>
                  <a:pt x="108" y="192"/>
                  <a:pt x="108" y="192"/>
                  <a:pt x="108" y="192"/>
                </a:cubicBezTo>
                <a:cubicBezTo>
                  <a:pt x="98" y="195"/>
                  <a:pt x="87" y="197"/>
                  <a:pt x="76" y="197"/>
                </a:cubicBezTo>
                <a:cubicBezTo>
                  <a:pt x="64" y="197"/>
                  <a:pt x="54" y="195"/>
                  <a:pt x="44" y="192"/>
                </a:cubicBezTo>
                <a:close/>
                <a:moveTo>
                  <a:pt x="41" y="170"/>
                </a:moveTo>
                <a:cubicBezTo>
                  <a:pt x="42" y="182"/>
                  <a:pt x="42" y="182"/>
                  <a:pt x="42" y="182"/>
                </a:cubicBezTo>
                <a:cubicBezTo>
                  <a:pt x="52" y="186"/>
                  <a:pt x="64" y="188"/>
                  <a:pt x="76" y="188"/>
                </a:cubicBezTo>
                <a:cubicBezTo>
                  <a:pt x="88" y="188"/>
                  <a:pt x="99" y="186"/>
                  <a:pt x="109" y="182"/>
                </a:cubicBezTo>
                <a:cubicBezTo>
                  <a:pt x="111" y="170"/>
                  <a:pt x="111" y="170"/>
                  <a:pt x="111" y="170"/>
                </a:cubicBezTo>
                <a:cubicBezTo>
                  <a:pt x="100" y="174"/>
                  <a:pt x="89" y="177"/>
                  <a:pt x="76" y="177"/>
                </a:cubicBezTo>
                <a:cubicBezTo>
                  <a:pt x="63" y="177"/>
                  <a:pt x="51" y="174"/>
                  <a:pt x="41" y="170"/>
                </a:cubicBezTo>
                <a:close/>
                <a:moveTo>
                  <a:pt x="76" y="0"/>
                </a:moveTo>
                <a:cubicBezTo>
                  <a:pt x="34" y="0"/>
                  <a:pt x="0" y="34"/>
                  <a:pt x="0" y="76"/>
                </a:cubicBezTo>
                <a:cubicBezTo>
                  <a:pt x="0" y="104"/>
                  <a:pt x="15" y="128"/>
                  <a:pt x="36" y="141"/>
                </a:cubicBezTo>
                <a:cubicBezTo>
                  <a:pt x="39" y="160"/>
                  <a:pt x="39" y="160"/>
                  <a:pt x="39" y="160"/>
                </a:cubicBezTo>
                <a:cubicBezTo>
                  <a:pt x="50" y="165"/>
                  <a:pt x="63" y="168"/>
                  <a:pt x="76" y="168"/>
                </a:cubicBezTo>
                <a:cubicBezTo>
                  <a:pt x="89" y="168"/>
                  <a:pt x="102" y="165"/>
                  <a:pt x="113" y="160"/>
                </a:cubicBezTo>
                <a:cubicBezTo>
                  <a:pt x="115" y="141"/>
                  <a:pt x="115" y="141"/>
                  <a:pt x="115" y="141"/>
                </a:cubicBezTo>
                <a:cubicBezTo>
                  <a:pt x="137" y="128"/>
                  <a:pt x="152" y="104"/>
                  <a:pt x="152" y="76"/>
                </a:cubicBezTo>
                <a:cubicBezTo>
                  <a:pt x="152" y="34"/>
                  <a:pt x="118" y="0"/>
                  <a:pt x="76" y="0"/>
                </a:cubicBezTo>
                <a:close/>
                <a:moveTo>
                  <a:pt x="104" y="132"/>
                </a:moveTo>
                <a:cubicBezTo>
                  <a:pt x="102" y="150"/>
                  <a:pt x="102" y="150"/>
                  <a:pt x="102" y="150"/>
                </a:cubicBezTo>
                <a:cubicBezTo>
                  <a:pt x="102" y="150"/>
                  <a:pt x="95" y="154"/>
                  <a:pt x="76" y="154"/>
                </a:cubicBezTo>
                <a:cubicBezTo>
                  <a:pt x="57" y="154"/>
                  <a:pt x="50" y="150"/>
                  <a:pt x="50" y="150"/>
                </a:cubicBezTo>
                <a:cubicBezTo>
                  <a:pt x="48" y="132"/>
                  <a:pt x="48" y="132"/>
                  <a:pt x="48" y="132"/>
                </a:cubicBezTo>
                <a:cubicBezTo>
                  <a:pt x="27" y="122"/>
                  <a:pt x="13" y="101"/>
                  <a:pt x="13" y="76"/>
                </a:cubicBezTo>
                <a:cubicBezTo>
                  <a:pt x="13" y="42"/>
                  <a:pt x="41" y="14"/>
                  <a:pt x="76" y="14"/>
                </a:cubicBezTo>
                <a:cubicBezTo>
                  <a:pt x="110" y="14"/>
                  <a:pt x="139" y="42"/>
                  <a:pt x="139" y="76"/>
                </a:cubicBezTo>
                <a:cubicBezTo>
                  <a:pt x="139" y="101"/>
                  <a:pt x="124" y="122"/>
                  <a:pt x="104" y="132"/>
                </a:cubicBezTo>
                <a:close/>
                <a:moveTo>
                  <a:pt x="93" y="104"/>
                </a:moveTo>
                <a:cubicBezTo>
                  <a:pt x="76" y="74"/>
                  <a:pt x="76" y="74"/>
                  <a:pt x="76" y="74"/>
                </a:cubicBezTo>
                <a:cubicBezTo>
                  <a:pt x="59" y="104"/>
                  <a:pt x="59" y="104"/>
                  <a:pt x="59" y="104"/>
                </a:cubicBezTo>
                <a:cubicBezTo>
                  <a:pt x="52" y="89"/>
                  <a:pt x="52" y="89"/>
                  <a:pt x="52" y="89"/>
                </a:cubicBezTo>
                <a:cubicBezTo>
                  <a:pt x="41" y="94"/>
                  <a:pt x="41" y="94"/>
                  <a:pt x="41" y="94"/>
                </a:cubicBezTo>
                <a:cubicBezTo>
                  <a:pt x="58" y="131"/>
                  <a:pt x="58" y="131"/>
                  <a:pt x="58" y="131"/>
                </a:cubicBezTo>
                <a:cubicBezTo>
                  <a:pt x="76" y="98"/>
                  <a:pt x="76" y="98"/>
                  <a:pt x="76" y="98"/>
                </a:cubicBezTo>
                <a:cubicBezTo>
                  <a:pt x="94" y="131"/>
                  <a:pt x="94" y="131"/>
                  <a:pt x="94" y="131"/>
                </a:cubicBezTo>
                <a:cubicBezTo>
                  <a:pt x="111" y="94"/>
                  <a:pt x="111" y="94"/>
                  <a:pt x="111" y="94"/>
                </a:cubicBezTo>
                <a:cubicBezTo>
                  <a:pt x="100" y="89"/>
                  <a:pt x="100" y="89"/>
                  <a:pt x="100" y="89"/>
                </a:cubicBezTo>
                <a:lnTo>
                  <a:pt x="93" y="104"/>
                </a:lnTo>
                <a:close/>
              </a:path>
            </a:pathLst>
          </a:custGeom>
          <a:solidFill>
            <a:srgbClr val="1F84BE"/>
          </a:solidFill>
          <a:ln w="9525">
            <a:noFill/>
            <a:round/>
            <a:headEnd/>
            <a:tailEnd/>
          </a:ln>
        </p:spPr>
        <p:txBody>
          <a:bodyPr vert="horz" wrap="square" lIns="96435" tIns="48218" rIns="96435" bIns="48218" numCol="1" anchor="t" anchorCtr="0" compatLnSpc="1">
            <a:prstTxWarp prst="textNoShape">
              <a:avLst/>
            </a:prstTxWarp>
          </a:bodyPr>
          <a:lstStyle/>
          <a:p>
            <a:endParaRPr lang="ko-KR" altLang="en-US">
              <a:latin typeface="+mj-ea"/>
              <a:ea typeface="+mj-ea"/>
            </a:endParaRPr>
          </a:p>
        </p:txBody>
      </p:sp>
      <p:grpSp>
        <p:nvGrpSpPr>
          <p:cNvPr id="24" name="Group 18"/>
          <p:cNvGrpSpPr/>
          <p:nvPr/>
        </p:nvGrpSpPr>
        <p:grpSpPr>
          <a:xfrm>
            <a:off x="7835145" y="4260065"/>
            <a:ext cx="329327" cy="329327"/>
            <a:chOff x="6350" y="4763"/>
            <a:chExt cx="492125" cy="492125"/>
          </a:xfrm>
          <a:solidFill>
            <a:srgbClr val="1F84BE"/>
          </a:solidFill>
        </p:grpSpPr>
        <p:sp>
          <p:nvSpPr>
            <p:cNvPr id="25" name="Freeform 156"/>
            <p:cNvSpPr>
              <a:spLocks noEditPoints="1"/>
            </p:cNvSpPr>
            <p:nvPr/>
          </p:nvSpPr>
          <p:spPr bwMode="auto">
            <a:xfrm>
              <a:off x="6350" y="4763"/>
              <a:ext cx="492125" cy="492125"/>
            </a:xfrm>
            <a:custGeom>
              <a:avLst/>
              <a:gdLst>
                <a:gd name="T0" fmla="*/ 109 w 128"/>
                <a:gd name="T1" fmla="*/ 48 h 128"/>
                <a:gd name="T2" fmla="*/ 114 w 128"/>
                <a:gd name="T3" fmla="*/ 33 h 128"/>
                <a:gd name="T4" fmla="*/ 105 w 128"/>
                <a:gd name="T5" fmla="*/ 15 h 128"/>
                <a:gd name="T6" fmla="*/ 95 w 128"/>
                <a:gd name="T7" fmla="*/ 14 h 128"/>
                <a:gd name="T8" fmla="*/ 80 w 128"/>
                <a:gd name="T9" fmla="*/ 19 h 128"/>
                <a:gd name="T10" fmla="*/ 69 w 128"/>
                <a:gd name="T11" fmla="*/ 0 h 128"/>
                <a:gd name="T12" fmla="*/ 51 w 128"/>
                <a:gd name="T13" fmla="*/ 6 h 128"/>
                <a:gd name="T14" fmla="*/ 43 w 128"/>
                <a:gd name="T15" fmla="*/ 21 h 128"/>
                <a:gd name="T16" fmla="*/ 28 w 128"/>
                <a:gd name="T17" fmla="*/ 13 h 128"/>
                <a:gd name="T18" fmla="*/ 15 w 128"/>
                <a:gd name="T19" fmla="*/ 23 h 128"/>
                <a:gd name="T20" fmla="*/ 21 w 128"/>
                <a:gd name="T21" fmla="*/ 43 h 128"/>
                <a:gd name="T22" fmla="*/ 6 w 128"/>
                <a:gd name="T23" fmla="*/ 51 h 128"/>
                <a:gd name="T24" fmla="*/ 0 w 128"/>
                <a:gd name="T25" fmla="*/ 69 h 128"/>
                <a:gd name="T26" fmla="*/ 19 w 128"/>
                <a:gd name="T27" fmla="*/ 80 h 128"/>
                <a:gd name="T28" fmla="*/ 14 w 128"/>
                <a:gd name="T29" fmla="*/ 95 h 128"/>
                <a:gd name="T30" fmla="*/ 23 w 128"/>
                <a:gd name="T31" fmla="*/ 113 h 128"/>
                <a:gd name="T32" fmla="*/ 33 w 128"/>
                <a:gd name="T33" fmla="*/ 114 h 128"/>
                <a:gd name="T34" fmla="*/ 48 w 128"/>
                <a:gd name="T35" fmla="*/ 109 h 128"/>
                <a:gd name="T36" fmla="*/ 59 w 128"/>
                <a:gd name="T37" fmla="*/ 128 h 128"/>
                <a:gd name="T38" fmla="*/ 77 w 128"/>
                <a:gd name="T39" fmla="*/ 122 h 128"/>
                <a:gd name="T40" fmla="*/ 85 w 128"/>
                <a:gd name="T41" fmla="*/ 107 h 128"/>
                <a:gd name="T42" fmla="*/ 100 w 128"/>
                <a:gd name="T43" fmla="*/ 115 h 128"/>
                <a:gd name="T44" fmla="*/ 113 w 128"/>
                <a:gd name="T45" fmla="*/ 105 h 128"/>
                <a:gd name="T46" fmla="*/ 107 w 128"/>
                <a:gd name="T47" fmla="*/ 85 h 128"/>
                <a:gd name="T48" fmla="*/ 122 w 128"/>
                <a:gd name="T49" fmla="*/ 77 h 128"/>
                <a:gd name="T50" fmla="*/ 128 w 128"/>
                <a:gd name="T51" fmla="*/ 59 h 128"/>
                <a:gd name="T52" fmla="*/ 108 w 128"/>
                <a:gd name="T53" fmla="*/ 72 h 128"/>
                <a:gd name="T54" fmla="*/ 100 w 128"/>
                <a:gd name="T55" fmla="*/ 81 h 128"/>
                <a:gd name="T56" fmla="*/ 107 w 128"/>
                <a:gd name="T57" fmla="*/ 100 h 128"/>
                <a:gd name="T58" fmla="*/ 89 w 128"/>
                <a:gd name="T59" fmla="*/ 101 h 128"/>
                <a:gd name="T60" fmla="*/ 81 w 128"/>
                <a:gd name="T61" fmla="*/ 100 h 128"/>
                <a:gd name="T62" fmla="*/ 72 w 128"/>
                <a:gd name="T63" fmla="*/ 108 h 128"/>
                <a:gd name="T64" fmla="*/ 59 w 128"/>
                <a:gd name="T65" fmla="*/ 120 h 128"/>
                <a:gd name="T66" fmla="*/ 51 w 128"/>
                <a:gd name="T67" fmla="*/ 102 h 128"/>
                <a:gd name="T68" fmla="*/ 43 w 128"/>
                <a:gd name="T69" fmla="*/ 99 h 128"/>
                <a:gd name="T70" fmla="*/ 28 w 128"/>
                <a:gd name="T71" fmla="*/ 107 h 128"/>
                <a:gd name="T72" fmla="*/ 27 w 128"/>
                <a:gd name="T73" fmla="*/ 89 h 128"/>
                <a:gd name="T74" fmla="*/ 26 w 128"/>
                <a:gd name="T75" fmla="*/ 77 h 128"/>
                <a:gd name="T76" fmla="*/ 8 w 128"/>
                <a:gd name="T77" fmla="*/ 69 h 128"/>
                <a:gd name="T78" fmla="*/ 20 w 128"/>
                <a:gd name="T79" fmla="*/ 56 h 128"/>
                <a:gd name="T80" fmla="*/ 28 w 128"/>
                <a:gd name="T81" fmla="*/ 47 h 128"/>
                <a:gd name="T82" fmla="*/ 21 w 128"/>
                <a:gd name="T83" fmla="*/ 28 h 128"/>
                <a:gd name="T84" fmla="*/ 39 w 128"/>
                <a:gd name="T85" fmla="*/ 27 h 128"/>
                <a:gd name="T86" fmla="*/ 47 w 128"/>
                <a:gd name="T87" fmla="*/ 28 h 128"/>
                <a:gd name="T88" fmla="*/ 56 w 128"/>
                <a:gd name="T89" fmla="*/ 20 h 128"/>
                <a:gd name="T90" fmla="*/ 69 w 128"/>
                <a:gd name="T91" fmla="*/ 8 h 128"/>
                <a:gd name="T92" fmla="*/ 77 w 128"/>
                <a:gd name="T93" fmla="*/ 26 h 128"/>
                <a:gd name="T94" fmla="*/ 85 w 128"/>
                <a:gd name="T95" fmla="*/ 29 h 128"/>
                <a:gd name="T96" fmla="*/ 100 w 128"/>
                <a:gd name="T97" fmla="*/ 21 h 128"/>
                <a:gd name="T98" fmla="*/ 101 w 128"/>
                <a:gd name="T99" fmla="*/ 39 h 128"/>
                <a:gd name="T100" fmla="*/ 102 w 128"/>
                <a:gd name="T101" fmla="*/ 51 h 128"/>
                <a:gd name="T102" fmla="*/ 120 w 128"/>
                <a:gd name="T103" fmla="*/ 59 h 128"/>
                <a:gd name="T104" fmla="*/ 108 w 128"/>
                <a:gd name="T105" fmla="*/ 7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8" h="128">
                  <a:moveTo>
                    <a:pt x="122" y="51"/>
                  </a:moveTo>
                  <a:cubicBezTo>
                    <a:pt x="109" y="48"/>
                    <a:pt x="109" y="48"/>
                    <a:pt x="109" y="48"/>
                  </a:cubicBezTo>
                  <a:cubicBezTo>
                    <a:pt x="109" y="46"/>
                    <a:pt x="108" y="45"/>
                    <a:pt x="107" y="43"/>
                  </a:cubicBezTo>
                  <a:cubicBezTo>
                    <a:pt x="114" y="33"/>
                    <a:pt x="114" y="33"/>
                    <a:pt x="114" y="33"/>
                  </a:cubicBezTo>
                  <a:cubicBezTo>
                    <a:pt x="116" y="30"/>
                    <a:pt x="116" y="25"/>
                    <a:pt x="113" y="23"/>
                  </a:cubicBezTo>
                  <a:cubicBezTo>
                    <a:pt x="105" y="15"/>
                    <a:pt x="105" y="15"/>
                    <a:pt x="105" y="15"/>
                  </a:cubicBezTo>
                  <a:cubicBezTo>
                    <a:pt x="104" y="13"/>
                    <a:pt x="102" y="13"/>
                    <a:pt x="100" y="13"/>
                  </a:cubicBezTo>
                  <a:cubicBezTo>
                    <a:pt x="98" y="13"/>
                    <a:pt x="97" y="13"/>
                    <a:pt x="95" y="14"/>
                  </a:cubicBezTo>
                  <a:cubicBezTo>
                    <a:pt x="85" y="21"/>
                    <a:pt x="85" y="21"/>
                    <a:pt x="85" y="21"/>
                  </a:cubicBezTo>
                  <a:cubicBezTo>
                    <a:pt x="83" y="20"/>
                    <a:pt x="82" y="19"/>
                    <a:pt x="80" y="19"/>
                  </a:cubicBezTo>
                  <a:cubicBezTo>
                    <a:pt x="77" y="6"/>
                    <a:pt x="77" y="6"/>
                    <a:pt x="77" y="6"/>
                  </a:cubicBezTo>
                  <a:cubicBezTo>
                    <a:pt x="77" y="3"/>
                    <a:pt x="73" y="0"/>
                    <a:pt x="69" y="0"/>
                  </a:cubicBezTo>
                  <a:cubicBezTo>
                    <a:pt x="59" y="0"/>
                    <a:pt x="59" y="0"/>
                    <a:pt x="59"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3"/>
                    <a:pt x="28" y="13"/>
                  </a:cubicBezTo>
                  <a:cubicBezTo>
                    <a:pt x="26" y="13"/>
                    <a:pt x="24" y="13"/>
                    <a:pt x="23" y="15"/>
                  </a:cubicBezTo>
                  <a:cubicBezTo>
                    <a:pt x="15" y="23"/>
                    <a:pt x="15" y="23"/>
                    <a:pt x="15" y="23"/>
                  </a:cubicBezTo>
                  <a:cubicBezTo>
                    <a:pt x="12" y="25"/>
                    <a:pt x="12" y="30"/>
                    <a:pt x="14" y="33"/>
                  </a:cubicBezTo>
                  <a:cubicBezTo>
                    <a:pt x="21" y="43"/>
                    <a:pt x="21" y="43"/>
                    <a:pt x="21" y="43"/>
                  </a:cubicBezTo>
                  <a:cubicBezTo>
                    <a:pt x="20" y="45"/>
                    <a:pt x="19" y="46"/>
                    <a:pt x="19" y="48"/>
                  </a:cubicBezTo>
                  <a:cubicBezTo>
                    <a:pt x="6" y="51"/>
                    <a:pt x="6" y="51"/>
                    <a:pt x="6" y="51"/>
                  </a:cubicBezTo>
                  <a:cubicBezTo>
                    <a:pt x="3" y="51"/>
                    <a:pt x="0" y="55"/>
                    <a:pt x="0" y="59"/>
                  </a:cubicBezTo>
                  <a:cubicBezTo>
                    <a:pt x="0" y="69"/>
                    <a:pt x="0" y="69"/>
                    <a:pt x="0" y="69"/>
                  </a:cubicBezTo>
                  <a:cubicBezTo>
                    <a:pt x="0" y="73"/>
                    <a:pt x="3" y="77"/>
                    <a:pt x="6" y="77"/>
                  </a:cubicBezTo>
                  <a:cubicBezTo>
                    <a:pt x="19" y="80"/>
                    <a:pt x="19" y="80"/>
                    <a:pt x="19" y="80"/>
                  </a:cubicBezTo>
                  <a:cubicBezTo>
                    <a:pt x="19" y="82"/>
                    <a:pt x="20" y="83"/>
                    <a:pt x="21" y="85"/>
                  </a:cubicBezTo>
                  <a:cubicBezTo>
                    <a:pt x="14" y="95"/>
                    <a:pt x="14" y="95"/>
                    <a:pt x="14" y="95"/>
                  </a:cubicBezTo>
                  <a:cubicBezTo>
                    <a:pt x="12" y="98"/>
                    <a:pt x="12" y="103"/>
                    <a:pt x="15" y="105"/>
                  </a:cubicBezTo>
                  <a:cubicBezTo>
                    <a:pt x="23" y="113"/>
                    <a:pt x="23" y="113"/>
                    <a:pt x="23"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2"/>
                    <a:pt x="51" y="122"/>
                    <a:pt x="51" y="122"/>
                  </a:cubicBezTo>
                  <a:cubicBezTo>
                    <a:pt x="51" y="125"/>
                    <a:pt x="55" y="128"/>
                    <a:pt x="59" y="128"/>
                  </a:cubicBezTo>
                  <a:cubicBezTo>
                    <a:pt x="69" y="128"/>
                    <a:pt x="69" y="128"/>
                    <a:pt x="69" y="128"/>
                  </a:cubicBezTo>
                  <a:cubicBezTo>
                    <a:pt x="73" y="128"/>
                    <a:pt x="77" y="125"/>
                    <a:pt x="77" y="122"/>
                  </a:cubicBezTo>
                  <a:cubicBezTo>
                    <a:pt x="80" y="109"/>
                    <a:pt x="80" y="109"/>
                    <a:pt x="80" y="109"/>
                  </a:cubicBezTo>
                  <a:cubicBezTo>
                    <a:pt x="82"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2"/>
                    <a:pt x="109" y="80"/>
                  </a:cubicBezTo>
                  <a:cubicBezTo>
                    <a:pt x="122" y="77"/>
                    <a:pt x="122" y="77"/>
                    <a:pt x="122" y="77"/>
                  </a:cubicBezTo>
                  <a:cubicBezTo>
                    <a:pt x="125" y="77"/>
                    <a:pt x="128" y="73"/>
                    <a:pt x="128" y="69"/>
                  </a:cubicBezTo>
                  <a:cubicBezTo>
                    <a:pt x="128" y="59"/>
                    <a:pt x="128" y="59"/>
                    <a:pt x="128" y="59"/>
                  </a:cubicBezTo>
                  <a:cubicBezTo>
                    <a:pt x="128" y="55"/>
                    <a:pt x="125" y="51"/>
                    <a:pt x="122" y="51"/>
                  </a:cubicBezTo>
                  <a:close/>
                  <a:moveTo>
                    <a:pt x="108" y="72"/>
                  </a:moveTo>
                  <a:cubicBezTo>
                    <a:pt x="105" y="72"/>
                    <a:pt x="103" y="74"/>
                    <a:pt x="102" y="77"/>
                  </a:cubicBezTo>
                  <a:cubicBezTo>
                    <a:pt x="101" y="79"/>
                    <a:pt x="101" y="80"/>
                    <a:pt x="100" y="81"/>
                  </a:cubicBezTo>
                  <a:cubicBezTo>
                    <a:pt x="99" y="84"/>
                    <a:pt x="99" y="87"/>
                    <a:pt x="101" y="89"/>
                  </a:cubicBezTo>
                  <a:cubicBezTo>
                    <a:pt x="107" y="100"/>
                    <a:pt x="107" y="100"/>
                    <a:pt x="107" y="100"/>
                  </a:cubicBezTo>
                  <a:cubicBezTo>
                    <a:pt x="100" y="107"/>
                    <a:pt x="100" y="107"/>
                    <a:pt x="100" y="107"/>
                  </a:cubicBezTo>
                  <a:cubicBezTo>
                    <a:pt x="89" y="101"/>
                    <a:pt x="89" y="101"/>
                    <a:pt x="89" y="101"/>
                  </a:cubicBezTo>
                  <a:cubicBezTo>
                    <a:pt x="88" y="100"/>
                    <a:pt x="86" y="99"/>
                    <a:pt x="85" y="99"/>
                  </a:cubicBezTo>
                  <a:cubicBezTo>
                    <a:pt x="84" y="99"/>
                    <a:pt x="83" y="99"/>
                    <a:pt x="81" y="100"/>
                  </a:cubicBezTo>
                  <a:cubicBezTo>
                    <a:pt x="80" y="101"/>
                    <a:pt x="79" y="101"/>
                    <a:pt x="77" y="102"/>
                  </a:cubicBezTo>
                  <a:cubicBezTo>
                    <a:pt x="74" y="103"/>
                    <a:pt x="72" y="105"/>
                    <a:pt x="72" y="108"/>
                  </a:cubicBezTo>
                  <a:cubicBezTo>
                    <a:pt x="69" y="120"/>
                    <a:pt x="69" y="120"/>
                    <a:pt x="69" y="120"/>
                  </a:cubicBezTo>
                  <a:cubicBezTo>
                    <a:pt x="59" y="120"/>
                    <a:pt x="59" y="120"/>
                    <a:pt x="59" y="120"/>
                  </a:cubicBezTo>
                  <a:cubicBezTo>
                    <a:pt x="56" y="108"/>
                    <a:pt x="56" y="108"/>
                    <a:pt x="56" y="108"/>
                  </a:cubicBezTo>
                  <a:cubicBezTo>
                    <a:pt x="56" y="105"/>
                    <a:pt x="54" y="103"/>
                    <a:pt x="51" y="102"/>
                  </a:cubicBezTo>
                  <a:cubicBezTo>
                    <a:pt x="49" y="101"/>
                    <a:pt x="48" y="101"/>
                    <a:pt x="47" y="100"/>
                  </a:cubicBezTo>
                  <a:cubicBezTo>
                    <a:pt x="45" y="99"/>
                    <a:pt x="44" y="99"/>
                    <a:pt x="43" y="99"/>
                  </a:cubicBezTo>
                  <a:cubicBezTo>
                    <a:pt x="42" y="99"/>
                    <a:pt x="40" y="100"/>
                    <a:pt x="39" y="101"/>
                  </a:cubicBezTo>
                  <a:cubicBezTo>
                    <a:pt x="28" y="107"/>
                    <a:pt x="28" y="107"/>
                    <a:pt x="28" y="107"/>
                  </a:cubicBezTo>
                  <a:cubicBezTo>
                    <a:pt x="21" y="100"/>
                    <a:pt x="21" y="100"/>
                    <a:pt x="21" y="100"/>
                  </a:cubicBezTo>
                  <a:cubicBezTo>
                    <a:pt x="27" y="89"/>
                    <a:pt x="27" y="89"/>
                    <a:pt x="27" y="89"/>
                  </a:cubicBezTo>
                  <a:cubicBezTo>
                    <a:pt x="29" y="87"/>
                    <a:pt x="29" y="84"/>
                    <a:pt x="28" y="81"/>
                  </a:cubicBezTo>
                  <a:cubicBezTo>
                    <a:pt x="27" y="80"/>
                    <a:pt x="27" y="79"/>
                    <a:pt x="26" y="77"/>
                  </a:cubicBezTo>
                  <a:cubicBezTo>
                    <a:pt x="25" y="74"/>
                    <a:pt x="23" y="72"/>
                    <a:pt x="20" y="72"/>
                  </a:cubicBezTo>
                  <a:cubicBezTo>
                    <a:pt x="8" y="69"/>
                    <a:pt x="8" y="69"/>
                    <a:pt x="8" y="69"/>
                  </a:cubicBezTo>
                  <a:cubicBezTo>
                    <a:pt x="8" y="59"/>
                    <a:pt x="8" y="59"/>
                    <a:pt x="8" y="59"/>
                  </a:cubicBezTo>
                  <a:cubicBezTo>
                    <a:pt x="20" y="56"/>
                    <a:pt x="20" y="56"/>
                    <a:pt x="20" y="56"/>
                  </a:cubicBezTo>
                  <a:cubicBezTo>
                    <a:pt x="23" y="56"/>
                    <a:pt x="25" y="54"/>
                    <a:pt x="26" y="51"/>
                  </a:cubicBezTo>
                  <a:cubicBezTo>
                    <a:pt x="27" y="49"/>
                    <a:pt x="27" y="48"/>
                    <a:pt x="28" y="47"/>
                  </a:cubicBezTo>
                  <a:cubicBezTo>
                    <a:pt x="29" y="44"/>
                    <a:pt x="29" y="41"/>
                    <a:pt x="27" y="39"/>
                  </a:cubicBezTo>
                  <a:cubicBezTo>
                    <a:pt x="21" y="28"/>
                    <a:pt x="21" y="28"/>
                    <a:pt x="21" y="28"/>
                  </a:cubicBezTo>
                  <a:cubicBezTo>
                    <a:pt x="28" y="21"/>
                    <a:pt x="28" y="21"/>
                    <a:pt x="28" y="21"/>
                  </a:cubicBezTo>
                  <a:cubicBezTo>
                    <a:pt x="39" y="27"/>
                    <a:pt x="39" y="27"/>
                    <a:pt x="39" y="27"/>
                  </a:cubicBezTo>
                  <a:cubicBezTo>
                    <a:pt x="40" y="28"/>
                    <a:pt x="42" y="29"/>
                    <a:pt x="43" y="29"/>
                  </a:cubicBezTo>
                  <a:cubicBezTo>
                    <a:pt x="44" y="29"/>
                    <a:pt x="45" y="29"/>
                    <a:pt x="47" y="28"/>
                  </a:cubicBezTo>
                  <a:cubicBezTo>
                    <a:pt x="48" y="27"/>
                    <a:pt x="49" y="27"/>
                    <a:pt x="51" y="26"/>
                  </a:cubicBezTo>
                  <a:cubicBezTo>
                    <a:pt x="54" y="25"/>
                    <a:pt x="56" y="23"/>
                    <a:pt x="56" y="20"/>
                  </a:cubicBezTo>
                  <a:cubicBezTo>
                    <a:pt x="59" y="8"/>
                    <a:pt x="59" y="8"/>
                    <a:pt x="59" y="8"/>
                  </a:cubicBezTo>
                  <a:cubicBezTo>
                    <a:pt x="69" y="8"/>
                    <a:pt x="69" y="8"/>
                    <a:pt x="69" y="8"/>
                  </a:cubicBezTo>
                  <a:cubicBezTo>
                    <a:pt x="72" y="20"/>
                    <a:pt x="72" y="20"/>
                    <a:pt x="72" y="20"/>
                  </a:cubicBezTo>
                  <a:cubicBezTo>
                    <a:pt x="72" y="23"/>
                    <a:pt x="74" y="25"/>
                    <a:pt x="77" y="26"/>
                  </a:cubicBezTo>
                  <a:cubicBezTo>
                    <a:pt x="79" y="27"/>
                    <a:pt x="80" y="27"/>
                    <a:pt x="81" y="28"/>
                  </a:cubicBezTo>
                  <a:cubicBezTo>
                    <a:pt x="83" y="29"/>
                    <a:pt x="84" y="29"/>
                    <a:pt x="85" y="29"/>
                  </a:cubicBezTo>
                  <a:cubicBezTo>
                    <a:pt x="86" y="29"/>
                    <a:pt x="88" y="28"/>
                    <a:pt x="89" y="27"/>
                  </a:cubicBezTo>
                  <a:cubicBezTo>
                    <a:pt x="100" y="21"/>
                    <a:pt x="100" y="21"/>
                    <a:pt x="100" y="21"/>
                  </a:cubicBezTo>
                  <a:cubicBezTo>
                    <a:pt x="107" y="28"/>
                    <a:pt x="107" y="28"/>
                    <a:pt x="107" y="28"/>
                  </a:cubicBezTo>
                  <a:cubicBezTo>
                    <a:pt x="101" y="39"/>
                    <a:pt x="101" y="39"/>
                    <a:pt x="101" y="39"/>
                  </a:cubicBezTo>
                  <a:cubicBezTo>
                    <a:pt x="99" y="41"/>
                    <a:pt x="99" y="44"/>
                    <a:pt x="100" y="47"/>
                  </a:cubicBezTo>
                  <a:cubicBezTo>
                    <a:pt x="101" y="48"/>
                    <a:pt x="101" y="49"/>
                    <a:pt x="102" y="51"/>
                  </a:cubicBezTo>
                  <a:cubicBezTo>
                    <a:pt x="103" y="54"/>
                    <a:pt x="105" y="56"/>
                    <a:pt x="108" y="56"/>
                  </a:cubicBezTo>
                  <a:cubicBezTo>
                    <a:pt x="120" y="59"/>
                    <a:pt x="120" y="59"/>
                    <a:pt x="120" y="59"/>
                  </a:cubicBezTo>
                  <a:cubicBezTo>
                    <a:pt x="120" y="69"/>
                    <a:pt x="120" y="69"/>
                    <a:pt x="120" y="69"/>
                  </a:cubicBezTo>
                  <a:lnTo>
                    <a:pt x="108"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id-ID">
                <a:latin typeface="+mj-ea"/>
                <a:ea typeface="+mj-ea"/>
                <a:cs typeface="Roboto condensed"/>
              </a:endParaRPr>
            </a:p>
          </p:txBody>
        </p:sp>
        <p:sp>
          <p:nvSpPr>
            <p:cNvPr id="26" name="Freeform 157"/>
            <p:cNvSpPr>
              <a:spLocks noEditPoints="1"/>
            </p:cNvSpPr>
            <p:nvPr/>
          </p:nvSpPr>
          <p:spPr bwMode="auto">
            <a:xfrm>
              <a:off x="146050" y="144463"/>
              <a:ext cx="214313" cy="214313"/>
            </a:xfrm>
            <a:custGeom>
              <a:avLst/>
              <a:gdLst>
                <a:gd name="T0" fmla="*/ 28 w 56"/>
                <a:gd name="T1" fmla="*/ 0 h 56"/>
                <a:gd name="T2" fmla="*/ 0 w 56"/>
                <a:gd name="T3" fmla="*/ 28 h 56"/>
                <a:gd name="T4" fmla="*/ 28 w 56"/>
                <a:gd name="T5" fmla="*/ 56 h 56"/>
                <a:gd name="T6" fmla="*/ 56 w 56"/>
                <a:gd name="T7" fmla="*/ 28 h 56"/>
                <a:gd name="T8" fmla="*/ 28 w 56"/>
                <a:gd name="T9" fmla="*/ 0 h 56"/>
                <a:gd name="T10" fmla="*/ 28 w 56"/>
                <a:gd name="T11" fmla="*/ 53 h 56"/>
                <a:gd name="T12" fmla="*/ 4 w 56"/>
                <a:gd name="T13" fmla="*/ 28 h 56"/>
                <a:gd name="T14" fmla="*/ 28 w 56"/>
                <a:gd name="T15" fmla="*/ 4 h 56"/>
                <a:gd name="T16" fmla="*/ 53 w 56"/>
                <a:gd name="T17" fmla="*/ 28 h 56"/>
                <a:gd name="T18" fmla="*/ 28 w 56"/>
                <a:gd name="T19" fmla="*/ 5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0"/>
                  </a:moveTo>
                  <a:cubicBezTo>
                    <a:pt x="13" y="0"/>
                    <a:pt x="0" y="13"/>
                    <a:pt x="0" y="28"/>
                  </a:cubicBezTo>
                  <a:cubicBezTo>
                    <a:pt x="0" y="43"/>
                    <a:pt x="13" y="56"/>
                    <a:pt x="28" y="56"/>
                  </a:cubicBezTo>
                  <a:cubicBezTo>
                    <a:pt x="43" y="56"/>
                    <a:pt x="56" y="43"/>
                    <a:pt x="56" y="28"/>
                  </a:cubicBezTo>
                  <a:cubicBezTo>
                    <a:pt x="56" y="13"/>
                    <a:pt x="43" y="0"/>
                    <a:pt x="28" y="0"/>
                  </a:cubicBezTo>
                  <a:close/>
                  <a:moveTo>
                    <a:pt x="28" y="53"/>
                  </a:moveTo>
                  <a:cubicBezTo>
                    <a:pt x="14" y="53"/>
                    <a:pt x="4" y="42"/>
                    <a:pt x="4" y="28"/>
                  </a:cubicBezTo>
                  <a:cubicBezTo>
                    <a:pt x="4" y="14"/>
                    <a:pt x="14" y="4"/>
                    <a:pt x="28" y="4"/>
                  </a:cubicBezTo>
                  <a:cubicBezTo>
                    <a:pt x="42" y="4"/>
                    <a:pt x="53" y="14"/>
                    <a:pt x="53" y="28"/>
                  </a:cubicBezTo>
                  <a:cubicBezTo>
                    <a:pt x="53" y="42"/>
                    <a:pt x="42" y="53"/>
                    <a:pt x="28"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id-ID">
                <a:latin typeface="+mj-ea"/>
                <a:ea typeface="+mj-ea"/>
                <a:cs typeface="Roboto condensed"/>
              </a:endParaRPr>
            </a:p>
          </p:txBody>
        </p:sp>
        <p:sp>
          <p:nvSpPr>
            <p:cNvPr id="27" name="Freeform 158"/>
            <p:cNvSpPr>
              <a:spLocks noEditPoints="1"/>
            </p:cNvSpPr>
            <p:nvPr/>
          </p:nvSpPr>
          <p:spPr bwMode="auto">
            <a:xfrm>
              <a:off x="192088" y="190501"/>
              <a:ext cx="122238" cy="122238"/>
            </a:xfrm>
            <a:custGeom>
              <a:avLst/>
              <a:gdLst>
                <a:gd name="T0" fmla="*/ 16 w 32"/>
                <a:gd name="T1" fmla="*/ 0 h 32"/>
                <a:gd name="T2" fmla="*/ 0 w 32"/>
                <a:gd name="T3" fmla="*/ 16 h 32"/>
                <a:gd name="T4" fmla="*/ 16 w 32"/>
                <a:gd name="T5" fmla="*/ 32 h 32"/>
                <a:gd name="T6" fmla="*/ 32 w 32"/>
                <a:gd name="T7" fmla="*/ 16 h 32"/>
                <a:gd name="T8" fmla="*/ 16 w 32"/>
                <a:gd name="T9" fmla="*/ 0 h 32"/>
                <a:gd name="T10" fmla="*/ 16 w 32"/>
                <a:gd name="T11" fmla="*/ 28 h 32"/>
                <a:gd name="T12" fmla="*/ 4 w 32"/>
                <a:gd name="T13" fmla="*/ 16 h 32"/>
                <a:gd name="T14" fmla="*/ 16 w 32"/>
                <a:gd name="T15" fmla="*/ 4 h 32"/>
                <a:gd name="T16" fmla="*/ 28 w 32"/>
                <a:gd name="T17" fmla="*/ 16 h 32"/>
                <a:gd name="T18" fmla="*/ 16 w 32"/>
                <a:gd name="T1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3" y="4"/>
                    <a:pt x="28" y="9"/>
                    <a:pt x="28" y="16"/>
                  </a:cubicBezTo>
                  <a:cubicBezTo>
                    <a:pt x="28" y="23"/>
                    <a:pt x="23" y="28"/>
                    <a:pt x="1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id-ID">
                <a:latin typeface="+mj-ea"/>
                <a:ea typeface="+mj-ea"/>
                <a:cs typeface="Roboto condensed"/>
              </a:endParaRPr>
            </a:p>
          </p:txBody>
        </p:sp>
      </p:grpSp>
      <p:grpSp>
        <p:nvGrpSpPr>
          <p:cNvPr id="32" name="组合 31"/>
          <p:cNvGrpSpPr/>
          <p:nvPr/>
        </p:nvGrpSpPr>
        <p:grpSpPr>
          <a:xfrm>
            <a:off x="4933672" y="3698504"/>
            <a:ext cx="853550" cy="853550"/>
            <a:chOff x="4677858" y="2649672"/>
            <a:chExt cx="809336" cy="809336"/>
          </a:xfrm>
          <a:solidFill>
            <a:srgbClr val="09425E"/>
          </a:solidFill>
        </p:grpSpPr>
        <p:sp>
          <p:nvSpPr>
            <p:cNvPr id="33" name="椭圆 32"/>
            <p:cNvSpPr/>
            <p:nvPr/>
          </p:nvSpPr>
          <p:spPr>
            <a:xfrm>
              <a:off x="4677858" y="2649672"/>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964372" fontAlgn="auto">
                <a:spcBef>
                  <a:spcPts val="0"/>
                </a:spcBef>
                <a:spcAft>
                  <a:spcPts val="0"/>
                </a:spcAft>
                <a:defRPr/>
              </a:pPr>
              <a:endParaRPr lang="zh-CN" altLang="en-US" sz="1898" kern="0">
                <a:solidFill>
                  <a:sysClr val="window" lastClr="FFFFFF"/>
                </a:solidFill>
                <a:latin typeface="+mj-ea"/>
                <a:ea typeface="+mj-ea"/>
              </a:endParaRPr>
            </a:p>
          </p:txBody>
        </p:sp>
        <p:sp>
          <p:nvSpPr>
            <p:cNvPr id="34" name="椭圆 33"/>
            <p:cNvSpPr/>
            <p:nvPr/>
          </p:nvSpPr>
          <p:spPr>
            <a:xfrm>
              <a:off x="4719132" y="2696247"/>
              <a:ext cx="726788" cy="726784"/>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grpSp>
        <p:nvGrpSpPr>
          <p:cNvPr id="35" name="组合 34"/>
          <p:cNvGrpSpPr/>
          <p:nvPr/>
        </p:nvGrpSpPr>
        <p:grpSpPr>
          <a:xfrm>
            <a:off x="674445" y="2763612"/>
            <a:ext cx="853550" cy="853550"/>
            <a:chOff x="4677858" y="2649672"/>
            <a:chExt cx="809336" cy="809336"/>
          </a:xfrm>
          <a:solidFill>
            <a:srgbClr val="09425E"/>
          </a:solidFill>
        </p:grpSpPr>
        <p:sp>
          <p:nvSpPr>
            <p:cNvPr id="36" name="椭圆 35"/>
            <p:cNvSpPr/>
            <p:nvPr/>
          </p:nvSpPr>
          <p:spPr>
            <a:xfrm>
              <a:off x="4677858" y="2649672"/>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964372" fontAlgn="auto">
                <a:spcBef>
                  <a:spcPts val="0"/>
                </a:spcBef>
                <a:spcAft>
                  <a:spcPts val="0"/>
                </a:spcAft>
                <a:defRPr/>
              </a:pPr>
              <a:endParaRPr lang="zh-CN" altLang="en-US" sz="1898" kern="0">
                <a:solidFill>
                  <a:sysClr val="window" lastClr="FFFFFF"/>
                </a:solidFill>
                <a:latin typeface="+mj-ea"/>
                <a:ea typeface="+mj-ea"/>
              </a:endParaRPr>
            </a:p>
          </p:txBody>
        </p:sp>
        <p:sp>
          <p:nvSpPr>
            <p:cNvPr id="37" name="椭圆 36"/>
            <p:cNvSpPr/>
            <p:nvPr/>
          </p:nvSpPr>
          <p:spPr>
            <a:xfrm>
              <a:off x="4719132" y="2696247"/>
              <a:ext cx="726788" cy="726784"/>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pic>
        <p:nvPicPr>
          <p:cNvPr id="38" name="Picture 2" descr="C:\Users\Administrator\Desktop\微立体创业计划\001.png"/>
          <p:cNvPicPr>
            <a:picLocks noChangeAspect="1" noChangeArrowheads="1"/>
          </p:cNvPicPr>
          <p:nvPr/>
        </p:nvPicPr>
        <p:blipFill>
          <a:blip r:embed="rId3" cstate="screen">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a:ext>
            </a:extLst>
          </a:blip>
          <a:srcRect/>
          <a:stretch>
            <a:fillRect/>
          </a:stretch>
        </p:blipFill>
        <p:spPr bwMode="auto">
          <a:xfrm>
            <a:off x="6992663" y="2170633"/>
            <a:ext cx="1887243" cy="1887242"/>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39" name="Picture 3" descr="C:\Users\Administrator\Desktop\微立体创业计划\002.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7121199" y="1914455"/>
            <a:ext cx="2139826" cy="2139826"/>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40" name="矩形 39"/>
          <p:cNvSpPr/>
          <p:nvPr/>
        </p:nvSpPr>
        <p:spPr>
          <a:xfrm>
            <a:off x="7640886" y="2617991"/>
            <a:ext cx="1090871" cy="765542"/>
          </a:xfrm>
          <a:prstGeom prst="rect">
            <a:avLst/>
          </a:prstGeom>
        </p:spPr>
        <p:txBody>
          <a:bodyPr wrap="square" lIns="72336" tIns="36169" rIns="72336" bIns="36169">
            <a:spAutoFit/>
          </a:bodyPr>
          <a:lstStyle/>
          <a:p>
            <a:pPr algn="ctr"/>
            <a:r>
              <a:rPr lang="zh-CN" altLang="en-US" sz="1500" dirty="0">
                <a:solidFill>
                  <a:schemeClr val="tx1">
                    <a:lumMod val="65000"/>
                    <a:lumOff val="35000"/>
                  </a:schemeClr>
                </a:solidFill>
                <a:ea typeface="微软雅黑" panose="020B0503020204020204" pitchFamily="34" charset="-122"/>
              </a:rPr>
              <a:t>提取车辆跟踪的特征信息</a:t>
            </a:r>
          </a:p>
        </p:txBody>
      </p:sp>
      <p:sp>
        <p:nvSpPr>
          <p:cNvPr id="41" name="Text Placeholder 7"/>
          <p:cNvSpPr txBox="1">
            <a:spLocks/>
          </p:cNvSpPr>
          <p:nvPr/>
        </p:nvSpPr>
        <p:spPr>
          <a:xfrm>
            <a:off x="357535" y="4455574"/>
            <a:ext cx="1770251" cy="1681533"/>
          </a:xfrm>
          <a:prstGeom prst="rect">
            <a:avLst/>
          </a:prstGeom>
        </p:spPr>
        <p:txBody>
          <a:bodyPr vert="horz" lIns="0" tIns="77900" rIns="0" bIns="77900" anchor="ct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r>
              <a:rPr lang="zh-CN" altLang="zh-CN" sz="2400" b="0" dirty="0">
                <a:solidFill>
                  <a:schemeClr val="tx1"/>
                </a:solidFill>
                <a:latin typeface="Calibri" panose="020F0502020204030204" pitchFamily="34" charset="0"/>
                <a:ea typeface="宋体" panose="02010600030101010101" pitchFamily="2" charset="-122"/>
                <a:cs typeface="+mn-cs"/>
              </a:rPr>
              <a:t>在</a:t>
            </a:r>
            <a:r>
              <a:rPr lang="en-US" altLang="zh-CN" sz="2400" b="0" dirty="0">
                <a:solidFill>
                  <a:schemeClr val="tx1"/>
                </a:solidFill>
                <a:latin typeface="Calibri" panose="020F0502020204030204" pitchFamily="34" charset="0"/>
                <a:ea typeface="宋体" panose="02010600030101010101" pitchFamily="2" charset="-122"/>
                <a:cs typeface="+mn-cs"/>
              </a:rPr>
              <a:t>[-</a:t>
            </a:r>
            <a:r>
              <a:rPr lang="zh-CN" altLang="zh-CN" sz="2400" b="0" dirty="0">
                <a:solidFill>
                  <a:schemeClr val="tx1"/>
                </a:solidFill>
                <a:latin typeface="Calibri" panose="020F0502020204030204" pitchFamily="34" charset="0"/>
                <a:ea typeface="宋体" panose="02010600030101010101" pitchFamily="2" charset="-122"/>
                <a:cs typeface="+mn-cs"/>
              </a:rPr>
              <a:t>π</a:t>
            </a:r>
            <a:r>
              <a:rPr lang="en-US" altLang="zh-CN" sz="2400" b="0" dirty="0">
                <a:solidFill>
                  <a:schemeClr val="tx1"/>
                </a:solidFill>
                <a:latin typeface="Calibri" panose="020F0502020204030204" pitchFamily="34" charset="0"/>
                <a:ea typeface="宋体" panose="02010600030101010101" pitchFamily="2" charset="-122"/>
                <a:cs typeface="+mn-cs"/>
              </a:rPr>
              <a:t>/4</a:t>
            </a:r>
            <a:r>
              <a:rPr lang="zh-CN" altLang="zh-CN" sz="2400" b="0" dirty="0">
                <a:solidFill>
                  <a:schemeClr val="tx1"/>
                </a:solidFill>
                <a:latin typeface="Calibri" panose="020F0502020204030204" pitchFamily="34" charset="0"/>
                <a:ea typeface="宋体" panose="02010600030101010101" pitchFamily="2" charset="-122"/>
                <a:cs typeface="+mn-cs"/>
              </a:rPr>
              <a:t>，π</a:t>
            </a:r>
            <a:r>
              <a:rPr lang="en-US" altLang="zh-CN" sz="2400" b="0" dirty="0">
                <a:solidFill>
                  <a:schemeClr val="tx1"/>
                </a:solidFill>
                <a:latin typeface="Calibri" panose="020F0502020204030204" pitchFamily="34" charset="0"/>
                <a:ea typeface="宋体" panose="02010600030101010101" pitchFamily="2" charset="-122"/>
                <a:cs typeface="+mn-cs"/>
              </a:rPr>
              <a:t>/4] </a:t>
            </a:r>
            <a:r>
              <a:rPr lang="zh-CN" altLang="zh-CN" sz="2400" b="0" dirty="0">
                <a:solidFill>
                  <a:schemeClr val="tx1"/>
                </a:solidFill>
                <a:latin typeface="Calibri" panose="020F0502020204030204" pitchFamily="34" charset="0"/>
                <a:ea typeface="宋体" panose="02010600030101010101" pitchFamily="2" charset="-122"/>
                <a:cs typeface="+mn-cs"/>
              </a:rPr>
              <a:t>区间执行边界框的角度扫描</a:t>
            </a:r>
            <a:endParaRPr lang="zh-CN" altLang="en-US" sz="2400" b="0" dirty="0">
              <a:solidFill>
                <a:schemeClr val="tx1"/>
              </a:solidFill>
              <a:latin typeface="Calibri" panose="020F0502020204030204" pitchFamily="34" charset="0"/>
              <a:ea typeface="宋体" panose="02010600030101010101" pitchFamily="2" charset="-122"/>
              <a:cs typeface="+mn-cs"/>
            </a:endParaRPr>
          </a:p>
        </p:txBody>
      </p:sp>
      <p:sp>
        <p:nvSpPr>
          <p:cNvPr id="43" name="Text Placeholder 7"/>
          <p:cNvSpPr txBox="1">
            <a:spLocks/>
          </p:cNvSpPr>
          <p:nvPr/>
        </p:nvSpPr>
        <p:spPr>
          <a:xfrm>
            <a:off x="2730094" y="4908617"/>
            <a:ext cx="1443104" cy="1228490"/>
          </a:xfrm>
          <a:prstGeom prst="rect">
            <a:avLst/>
          </a:prstGeom>
        </p:spPr>
        <p:txBody>
          <a:bodyPr vert="horz" lIns="0" tIns="77900" rIns="0" bIns="77900" anchor="ct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r>
              <a:rPr lang="zh-CN" altLang="en-US" sz="2400" b="0" dirty="0">
                <a:solidFill>
                  <a:schemeClr val="tx1"/>
                </a:solidFill>
                <a:latin typeface="Calibri" panose="020F0502020204030204" pitchFamily="34" charset="0"/>
                <a:ea typeface="宋体" panose="02010600030101010101" pitchFamily="2" charset="-122"/>
                <a:cs typeface="+mn-cs"/>
              </a:rPr>
              <a:t>边界框</a:t>
            </a:r>
            <a:r>
              <a:rPr lang="zh-CN" altLang="zh-CN" sz="2400" b="0" dirty="0">
                <a:solidFill>
                  <a:schemeClr val="tx1"/>
                </a:solidFill>
                <a:latin typeface="Calibri" panose="020F0502020204030204" pitchFamily="34" charset="0"/>
                <a:ea typeface="宋体" panose="02010600030101010101" pitchFamily="2" charset="-122"/>
                <a:cs typeface="+mn-cs"/>
              </a:rPr>
              <a:t>上几何等效的</a:t>
            </a:r>
            <a:r>
              <a:rPr lang="zh-CN" altLang="en-US" sz="2400" b="0" dirty="0">
                <a:solidFill>
                  <a:schemeClr val="tx1"/>
                </a:solidFill>
                <a:latin typeface="Calibri" panose="020F0502020204030204" pitchFamily="34" charset="0"/>
                <a:ea typeface="宋体" panose="02010600030101010101" pitchFamily="2" charset="-122"/>
                <a:cs typeface="+mn-cs"/>
              </a:rPr>
              <a:t>形状</a:t>
            </a:r>
          </a:p>
        </p:txBody>
      </p:sp>
      <p:sp>
        <p:nvSpPr>
          <p:cNvPr id="45" name="Text Placeholder 7"/>
          <p:cNvSpPr txBox="1">
            <a:spLocks/>
          </p:cNvSpPr>
          <p:nvPr/>
        </p:nvSpPr>
        <p:spPr>
          <a:xfrm>
            <a:off x="5499979" y="5011157"/>
            <a:ext cx="1238509" cy="1485488"/>
          </a:xfrm>
          <a:prstGeom prst="rect">
            <a:avLst/>
          </a:prstGeom>
        </p:spPr>
        <p:txBody>
          <a:bodyPr vert="horz" lIns="0" tIns="77900" rIns="0" bIns="77900" anchor="ct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defRPr/>
            </a:pPr>
            <a:r>
              <a:rPr lang="zh-CN" altLang="zh-CN" sz="2400" b="0" dirty="0">
                <a:solidFill>
                  <a:schemeClr val="tx1"/>
                </a:solidFill>
                <a:latin typeface="Calibri" panose="020F0502020204030204" pitchFamily="34" charset="0"/>
                <a:ea typeface="宋体" panose="02010600030101010101" pitchFamily="2" charset="-122"/>
                <a:cs typeface="+mn-cs"/>
              </a:rPr>
              <a:t>选择最佳的二维匹配框</a:t>
            </a:r>
          </a:p>
        </p:txBody>
      </p:sp>
      <p:sp>
        <p:nvSpPr>
          <p:cNvPr id="47" name="Text Placeholder 7"/>
          <p:cNvSpPr txBox="1">
            <a:spLocks/>
          </p:cNvSpPr>
          <p:nvPr/>
        </p:nvSpPr>
        <p:spPr>
          <a:xfrm>
            <a:off x="7515665" y="4817648"/>
            <a:ext cx="1745360" cy="1929667"/>
          </a:xfrm>
          <a:prstGeom prst="rect">
            <a:avLst/>
          </a:prstGeom>
        </p:spPr>
        <p:txBody>
          <a:bodyPr vert="horz" lIns="0" tIns="77900" rIns="0" bIns="77900" anchor="ct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r>
              <a:rPr lang="zh-CN" altLang="zh-CN" sz="2400" b="0" dirty="0">
                <a:solidFill>
                  <a:schemeClr val="tx1"/>
                </a:solidFill>
                <a:latin typeface="Calibri" panose="020F0502020204030204" pitchFamily="34" charset="0"/>
                <a:ea typeface="宋体" panose="02010600030101010101" pitchFamily="2" charset="-122"/>
                <a:cs typeface="+mn-cs"/>
              </a:rPr>
              <a:t>二维边界框的宽度，长度和中心等</a:t>
            </a:r>
            <a:r>
              <a:rPr lang="zh-CN" altLang="en-US" sz="2400" b="0" dirty="0">
                <a:solidFill>
                  <a:schemeClr val="tx1"/>
                </a:solidFill>
                <a:latin typeface="Calibri" panose="020F0502020204030204" pitchFamily="34" charset="0"/>
                <a:ea typeface="宋体" panose="02010600030101010101" pitchFamily="2" charset="-122"/>
                <a:cs typeface="+mn-cs"/>
              </a:rPr>
              <a:t>信息</a:t>
            </a:r>
          </a:p>
        </p:txBody>
      </p:sp>
      <p:sp>
        <p:nvSpPr>
          <p:cNvPr id="52" name="Parallelogram 13"/>
          <p:cNvSpPr/>
          <p:nvPr/>
        </p:nvSpPr>
        <p:spPr>
          <a:xfrm>
            <a:off x="2636" y="1057972"/>
            <a:ext cx="606928" cy="344108"/>
          </a:xfrm>
          <a:custGeom>
            <a:avLst/>
            <a:gdLst>
              <a:gd name="connsiteX0" fmla="*/ 0 w 2222628"/>
              <a:gd name="connsiteY0" fmla="*/ 964353 h 964353"/>
              <a:gd name="connsiteX1" fmla="*/ 505504 w 2222628"/>
              <a:gd name="connsiteY1" fmla="*/ 0 h 964353"/>
              <a:gd name="connsiteX2" fmla="*/ 2222628 w 2222628"/>
              <a:gd name="connsiteY2" fmla="*/ 0 h 964353"/>
              <a:gd name="connsiteX3" fmla="*/ 1717124 w 2222628"/>
              <a:gd name="connsiteY3" fmla="*/ 964353 h 964353"/>
              <a:gd name="connsiteX4" fmla="*/ 0 w 2222628"/>
              <a:gd name="connsiteY4" fmla="*/ 964353 h 964353"/>
              <a:gd name="connsiteX0" fmla="*/ 0 w 2222628"/>
              <a:gd name="connsiteY0" fmla="*/ 964353 h 964353"/>
              <a:gd name="connsiteX1" fmla="*/ 19729 w 2222628"/>
              <a:gd name="connsiteY1" fmla="*/ 0 h 964353"/>
              <a:gd name="connsiteX2" fmla="*/ 2222628 w 2222628"/>
              <a:gd name="connsiteY2" fmla="*/ 0 h 964353"/>
              <a:gd name="connsiteX3" fmla="*/ 1717124 w 2222628"/>
              <a:gd name="connsiteY3" fmla="*/ 964353 h 964353"/>
              <a:gd name="connsiteX4" fmla="*/ 0 w 2222628"/>
              <a:gd name="connsiteY4" fmla="*/ 964353 h 964353"/>
              <a:gd name="connsiteX0" fmla="*/ 0 w 2222628"/>
              <a:gd name="connsiteY0" fmla="*/ 964353 h 964353"/>
              <a:gd name="connsiteX1" fmla="*/ 679 w 2222628"/>
              <a:gd name="connsiteY1" fmla="*/ 0 h 964353"/>
              <a:gd name="connsiteX2" fmla="*/ 2222628 w 2222628"/>
              <a:gd name="connsiteY2" fmla="*/ 0 h 964353"/>
              <a:gd name="connsiteX3" fmla="*/ 1717124 w 2222628"/>
              <a:gd name="connsiteY3" fmla="*/ 964353 h 964353"/>
              <a:gd name="connsiteX4" fmla="*/ 0 w 2222628"/>
              <a:gd name="connsiteY4" fmla="*/ 964353 h 964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2628" h="964353">
                <a:moveTo>
                  <a:pt x="0" y="964353"/>
                </a:moveTo>
                <a:cubicBezTo>
                  <a:pt x="226" y="642902"/>
                  <a:pt x="453" y="321451"/>
                  <a:pt x="679" y="0"/>
                </a:cubicBezTo>
                <a:lnTo>
                  <a:pt x="2222628" y="0"/>
                </a:lnTo>
                <a:lnTo>
                  <a:pt x="1717124" y="964353"/>
                </a:lnTo>
                <a:lnTo>
                  <a:pt x="0" y="964353"/>
                </a:lnTo>
                <a:close/>
              </a:path>
            </a:pathLst>
          </a:custGeom>
          <a:solidFill>
            <a:srgbClr val="094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
        <p:nvSpPr>
          <p:cNvPr id="54" name="矩形 53"/>
          <p:cNvSpPr/>
          <p:nvPr/>
        </p:nvSpPr>
        <p:spPr>
          <a:xfrm>
            <a:off x="853944" y="1059770"/>
            <a:ext cx="2339102" cy="461665"/>
          </a:xfrm>
          <a:prstGeom prst="rect">
            <a:avLst/>
          </a:prstGeom>
          <a:effectLst/>
        </p:spPr>
        <p:txBody>
          <a:bodyPr vert="horz" wrap="none">
            <a:spAutoFit/>
          </a:bodyPr>
          <a:lstStyle/>
          <a:p>
            <a:r>
              <a:rPr lang="zh-CN" altLang="zh-CN" sz="2400" dirty="0"/>
              <a:t>获取车辆边界框</a:t>
            </a:r>
          </a:p>
        </p:txBody>
      </p:sp>
    </p:spTree>
    <p:extLst>
      <p:ext uri="{BB962C8B-B14F-4D97-AF65-F5344CB8AC3E}">
        <p14:creationId xmlns:p14="http://schemas.microsoft.com/office/powerpoint/2010/main" val="1976227639"/>
      </p:ext>
    </p:extLst>
  </p:cSld>
  <p:clrMapOvr>
    <a:masterClrMapping/>
  </p:clrMapOvr>
  <mc:AlternateContent xmlns:mc="http://schemas.openxmlformats.org/markup-compatibility/2006" xmlns:p14="http://schemas.microsoft.com/office/powerpoint/2010/main">
    <mc:Choice Requires="p14">
      <p:transition spd="slow" p14:dur="1600" advTm="7000">
        <p14:gallery dir="l"/>
      </p:transition>
    </mc:Choice>
    <mc:Fallback xmlns="">
      <p:transition spd="slow" advTm="7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0" presetClass="path" presetSubtype="0" accel="50000" decel="50000" fill="hold" nodeType="withEffect">
                                      <p:stCondLst>
                                        <p:cond delay="0"/>
                                      </p:stCondLst>
                                      <p:childTnLst>
                                        <p:animMotion origin="layout" path="M -0.71129 -0.09537 C -0.71129 -0.09506 -0.56111 -0.16173 -0.47709 -0.14198 C -0.3724 -0.13272 -0.39549 -0.14753 -0.20712 0.02284 C -0.01875 0.19321 -0.04306 0.00463 3.05556E-6 8.64198E-7 " pathEditMode="relative" rAng="0" ptsTypes="assa">
                                          <p:cBhvr>
                                            <p:cTn id="9" dur="2000" fill="hold"/>
                                            <p:tgtEl>
                                              <p:spTgt spid="5"/>
                                            </p:tgtEl>
                                            <p:attrNameLst>
                                              <p:attrName>ppt_x</p:attrName>
                                              <p:attrName>ppt_y</p:attrName>
                                            </p:attrNameLst>
                                          </p:cBhvr>
                                          <p:rCtr x="35556" y="11111"/>
                                        </p:animMotion>
                                      </p:childTnLst>
                                    </p:cTn>
                                  </p:par>
                                  <p:par>
                                    <p:cTn id="10" presetID="22" presetClass="entr" presetSubtype="8"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2000"/>
                                            <p:tgtEl>
                                              <p:spTgt spid="4"/>
                                            </p:tgtEl>
                                          </p:cBhvr>
                                        </p:animEffect>
                                      </p:childTnLst>
                                    </p:cTn>
                                  </p:par>
                                  <p:par>
                                    <p:cTn id="13" presetID="53" presetClass="entr" presetSubtype="16" fill="hold" nodeType="withEffect">
                                      <p:stCondLst>
                                        <p:cond delay="1300"/>
                                      </p:stCondLst>
                                      <p:childTnLst>
                                        <p:set>
                                          <p:cBhvr>
                                            <p:cTn id="14" dur="1" fill="hold">
                                              <p:stCondLst>
                                                <p:cond delay="0"/>
                                              </p:stCondLst>
                                            </p:cTn>
                                            <p:tgtEl>
                                              <p:spTgt spid="38"/>
                                            </p:tgtEl>
                                            <p:attrNameLst>
                                              <p:attrName>style.visibility</p:attrName>
                                            </p:attrNameLst>
                                          </p:cBhvr>
                                          <p:to>
                                            <p:strVal val="visible"/>
                                          </p:to>
                                        </p:set>
                                        <p:anim calcmode="lin" valueType="num">
                                          <p:cBhvr>
                                            <p:cTn id="15" dur="500" fill="hold"/>
                                            <p:tgtEl>
                                              <p:spTgt spid="38"/>
                                            </p:tgtEl>
                                            <p:attrNameLst>
                                              <p:attrName>ppt_w</p:attrName>
                                            </p:attrNameLst>
                                          </p:cBhvr>
                                          <p:tavLst>
                                            <p:tav tm="0">
                                              <p:val>
                                                <p:fltVal val="0"/>
                                              </p:val>
                                            </p:tav>
                                            <p:tav tm="100000">
                                              <p:val>
                                                <p:strVal val="#ppt_w"/>
                                              </p:val>
                                            </p:tav>
                                          </p:tavLst>
                                        </p:anim>
                                        <p:anim calcmode="lin" valueType="num">
                                          <p:cBhvr>
                                            <p:cTn id="16" dur="500" fill="hold"/>
                                            <p:tgtEl>
                                              <p:spTgt spid="38"/>
                                            </p:tgtEl>
                                            <p:attrNameLst>
                                              <p:attrName>ppt_h</p:attrName>
                                            </p:attrNameLst>
                                          </p:cBhvr>
                                          <p:tavLst>
                                            <p:tav tm="0">
                                              <p:val>
                                                <p:fltVal val="0"/>
                                              </p:val>
                                            </p:tav>
                                            <p:tav tm="100000">
                                              <p:val>
                                                <p:strVal val="#ppt_h"/>
                                              </p:val>
                                            </p:tav>
                                          </p:tavLst>
                                        </p:anim>
                                        <p:animEffect transition="in" filter="fade">
                                          <p:cBhvr>
                                            <p:cTn id="17" dur="500"/>
                                            <p:tgtEl>
                                              <p:spTgt spid="38"/>
                                            </p:tgtEl>
                                          </p:cBhvr>
                                        </p:animEffect>
                                      </p:childTnLst>
                                    </p:cTn>
                                  </p:par>
                                  <p:par>
                                    <p:cTn id="18" presetID="42" presetClass="entr" presetSubtype="0" fill="hold" nodeType="withEffect">
                                      <p:stCondLst>
                                        <p:cond delay="160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anim calcmode="lin" valueType="num">
                                          <p:cBhvr>
                                            <p:cTn id="21" dur="500" fill="hold"/>
                                            <p:tgtEl>
                                              <p:spTgt spid="39"/>
                                            </p:tgtEl>
                                            <p:attrNameLst>
                                              <p:attrName>ppt_x</p:attrName>
                                            </p:attrNameLst>
                                          </p:cBhvr>
                                          <p:tavLst>
                                            <p:tav tm="0">
                                              <p:val>
                                                <p:strVal val="#ppt_x"/>
                                              </p:val>
                                            </p:tav>
                                            <p:tav tm="100000">
                                              <p:val>
                                                <p:strVal val="#ppt_x"/>
                                              </p:val>
                                            </p:tav>
                                          </p:tavLst>
                                        </p:anim>
                                        <p:anim calcmode="lin" valueType="num">
                                          <p:cBhvr>
                                            <p:cTn id="22" dur="500" fill="hold"/>
                                            <p:tgtEl>
                                              <p:spTgt spid="39"/>
                                            </p:tgtEl>
                                            <p:attrNameLst>
                                              <p:attrName>ppt_y</p:attrName>
                                            </p:attrNameLst>
                                          </p:cBhvr>
                                          <p:tavLst>
                                            <p:tav tm="0">
                                              <p:val>
                                                <p:strVal val="#ppt_y+.1"/>
                                              </p:val>
                                            </p:tav>
                                            <p:tav tm="100000">
                                              <p:val>
                                                <p:strVal val="#ppt_y"/>
                                              </p:val>
                                            </p:tav>
                                          </p:tavLst>
                                        </p:anim>
                                      </p:childTnLst>
                                    </p:cTn>
                                  </p:par>
                                </p:childTnLst>
                              </p:cTn>
                            </p:par>
                            <p:par>
                              <p:cTn id="23" fill="hold">
                                <p:stCondLst>
                                  <p:cond delay="2100"/>
                                </p:stCondLst>
                                <p:childTnLst>
                                  <p:par>
                                    <p:cTn id="24" presetID="16" presetClass="entr" presetSubtype="21"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barn(inVertical)">
                                          <p:cBhvr>
                                            <p:cTn id="26" dur="500"/>
                                            <p:tgtEl>
                                              <p:spTgt spid="40"/>
                                            </p:tgtEl>
                                          </p:cBhvr>
                                        </p:animEffect>
                                      </p:childTnLst>
                                    </p:cTn>
                                  </p:par>
                                </p:childTnLst>
                              </p:cTn>
                            </p:par>
                            <p:par>
                              <p:cTn id="27" fill="hold">
                                <p:stCondLst>
                                  <p:cond delay="2600"/>
                                </p:stCondLst>
                                <p:childTnLst>
                                  <p:par>
                                    <p:cTn id="28" presetID="2" presetClass="entr" presetSubtype="12" accel="52000" fill="hold" nodeType="afterEffect" p14:presetBounceEnd="54000">
                                      <p:stCondLst>
                                        <p:cond delay="0"/>
                                      </p:stCondLst>
                                      <p:childTnLst>
                                        <p:set>
                                          <p:cBhvr>
                                            <p:cTn id="29" dur="1" fill="hold">
                                              <p:stCondLst>
                                                <p:cond delay="0"/>
                                              </p:stCondLst>
                                            </p:cTn>
                                            <p:tgtEl>
                                              <p:spTgt spid="35"/>
                                            </p:tgtEl>
                                            <p:attrNameLst>
                                              <p:attrName>style.visibility</p:attrName>
                                            </p:attrNameLst>
                                          </p:cBhvr>
                                          <p:to>
                                            <p:strVal val="visible"/>
                                          </p:to>
                                        </p:set>
                                        <p:anim calcmode="lin" valueType="num" p14:bounceEnd="54000">
                                          <p:cBhvr additive="base">
                                            <p:cTn id="30" dur="1200" fill="hold"/>
                                            <p:tgtEl>
                                              <p:spTgt spid="35"/>
                                            </p:tgtEl>
                                            <p:attrNameLst>
                                              <p:attrName>ppt_x</p:attrName>
                                            </p:attrNameLst>
                                          </p:cBhvr>
                                          <p:tavLst>
                                            <p:tav tm="0">
                                              <p:val>
                                                <p:strVal val="0-#ppt_w/2"/>
                                              </p:val>
                                            </p:tav>
                                            <p:tav tm="100000">
                                              <p:val>
                                                <p:strVal val="#ppt_x"/>
                                              </p:val>
                                            </p:tav>
                                          </p:tavLst>
                                        </p:anim>
                                        <p:anim calcmode="lin" valueType="num" p14:bounceEnd="54000">
                                          <p:cBhvr additive="base">
                                            <p:cTn id="31" dur="1200" fill="hold"/>
                                            <p:tgtEl>
                                              <p:spTgt spid="35"/>
                                            </p:tgtEl>
                                            <p:attrNameLst>
                                              <p:attrName>ppt_y</p:attrName>
                                            </p:attrNameLst>
                                          </p:cBhvr>
                                          <p:tavLst>
                                            <p:tav tm="0">
                                              <p:val>
                                                <p:strVal val="1+#ppt_h/2"/>
                                              </p:val>
                                            </p:tav>
                                            <p:tav tm="100000">
                                              <p:val>
                                                <p:strVal val="#ppt_y"/>
                                              </p:val>
                                            </p:tav>
                                          </p:tavLst>
                                        </p:anim>
                                      </p:childTnLst>
                                    </p:cTn>
                                  </p:par>
                                  <p:par>
                                    <p:cTn id="32" presetID="2" presetClass="entr" presetSubtype="3" accel="52000" fill="hold" nodeType="withEffect" p14:presetBounceEnd="54000">
                                      <p:stCondLst>
                                        <p:cond delay="400"/>
                                      </p:stCondLst>
                                      <p:childTnLst>
                                        <p:set>
                                          <p:cBhvr>
                                            <p:cTn id="33" dur="1" fill="hold">
                                              <p:stCondLst>
                                                <p:cond delay="0"/>
                                              </p:stCondLst>
                                            </p:cTn>
                                            <p:tgtEl>
                                              <p:spTgt spid="16"/>
                                            </p:tgtEl>
                                            <p:attrNameLst>
                                              <p:attrName>style.visibility</p:attrName>
                                            </p:attrNameLst>
                                          </p:cBhvr>
                                          <p:to>
                                            <p:strVal val="visible"/>
                                          </p:to>
                                        </p:set>
                                        <p:anim calcmode="lin" valueType="num" p14:bounceEnd="54000">
                                          <p:cBhvr additive="base">
                                            <p:cTn id="34" dur="1200" fill="hold"/>
                                            <p:tgtEl>
                                              <p:spTgt spid="16"/>
                                            </p:tgtEl>
                                            <p:attrNameLst>
                                              <p:attrName>ppt_x</p:attrName>
                                            </p:attrNameLst>
                                          </p:cBhvr>
                                          <p:tavLst>
                                            <p:tav tm="0">
                                              <p:val>
                                                <p:strVal val="1+#ppt_w/2"/>
                                              </p:val>
                                            </p:tav>
                                            <p:tav tm="100000">
                                              <p:val>
                                                <p:strVal val="#ppt_x"/>
                                              </p:val>
                                            </p:tav>
                                          </p:tavLst>
                                        </p:anim>
                                        <p:anim calcmode="lin" valueType="num" p14:bounceEnd="54000">
                                          <p:cBhvr additive="base">
                                            <p:cTn id="35" dur="1200" fill="hold"/>
                                            <p:tgtEl>
                                              <p:spTgt spid="16"/>
                                            </p:tgtEl>
                                            <p:attrNameLst>
                                              <p:attrName>ppt_y</p:attrName>
                                            </p:attrNameLst>
                                          </p:cBhvr>
                                          <p:tavLst>
                                            <p:tav tm="0">
                                              <p:val>
                                                <p:strVal val="0-#ppt_h/2"/>
                                              </p:val>
                                            </p:tav>
                                            <p:tav tm="100000">
                                              <p:val>
                                                <p:strVal val="#ppt_y"/>
                                              </p:val>
                                            </p:tav>
                                          </p:tavLst>
                                        </p:anim>
                                      </p:childTnLst>
                                    </p:cTn>
                                  </p:par>
                                  <p:par>
                                    <p:cTn id="36" presetID="2" presetClass="entr" presetSubtype="6" accel="52000" fill="hold" nodeType="withEffect" p14:presetBounceEnd="54000">
                                      <p:stCondLst>
                                        <p:cond delay="900"/>
                                      </p:stCondLst>
                                      <p:childTnLst>
                                        <p:set>
                                          <p:cBhvr>
                                            <p:cTn id="37" dur="1" fill="hold">
                                              <p:stCondLst>
                                                <p:cond delay="0"/>
                                              </p:stCondLst>
                                            </p:cTn>
                                            <p:tgtEl>
                                              <p:spTgt spid="32"/>
                                            </p:tgtEl>
                                            <p:attrNameLst>
                                              <p:attrName>style.visibility</p:attrName>
                                            </p:attrNameLst>
                                          </p:cBhvr>
                                          <p:to>
                                            <p:strVal val="visible"/>
                                          </p:to>
                                        </p:set>
                                        <p:anim calcmode="lin" valueType="num" p14:bounceEnd="54000">
                                          <p:cBhvr additive="base">
                                            <p:cTn id="38" dur="1200" fill="hold"/>
                                            <p:tgtEl>
                                              <p:spTgt spid="32"/>
                                            </p:tgtEl>
                                            <p:attrNameLst>
                                              <p:attrName>ppt_x</p:attrName>
                                            </p:attrNameLst>
                                          </p:cBhvr>
                                          <p:tavLst>
                                            <p:tav tm="0">
                                              <p:val>
                                                <p:strVal val="1+#ppt_w/2"/>
                                              </p:val>
                                            </p:tav>
                                            <p:tav tm="100000">
                                              <p:val>
                                                <p:strVal val="#ppt_x"/>
                                              </p:val>
                                            </p:tav>
                                          </p:tavLst>
                                        </p:anim>
                                        <p:anim calcmode="lin" valueType="num" p14:bounceEnd="54000">
                                          <p:cBhvr additive="base">
                                            <p:cTn id="39" dur="1200" fill="hold"/>
                                            <p:tgtEl>
                                              <p:spTgt spid="32"/>
                                            </p:tgtEl>
                                            <p:attrNameLst>
                                              <p:attrName>ppt_y</p:attrName>
                                            </p:attrNameLst>
                                          </p:cBhvr>
                                          <p:tavLst>
                                            <p:tav tm="0">
                                              <p:val>
                                                <p:strVal val="1+#ppt_h/2"/>
                                              </p:val>
                                            </p:tav>
                                            <p:tav tm="100000">
                                              <p:val>
                                                <p:strVal val="#ppt_y"/>
                                              </p:val>
                                            </p:tav>
                                          </p:tavLst>
                                        </p:anim>
                                      </p:childTnLst>
                                    </p:cTn>
                                  </p:par>
                                </p:childTnLst>
                              </p:cTn>
                            </p:par>
                            <p:par>
                              <p:cTn id="40" fill="hold">
                                <p:stCondLst>
                                  <p:cond delay="4700"/>
                                </p:stCondLst>
                                <p:childTnLst>
                                  <p:par>
                                    <p:cTn id="41" presetID="42" presetClass="entr" presetSubtype="0"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1000"/>
                                            <p:tgtEl>
                                              <p:spTgt spid="22"/>
                                            </p:tgtEl>
                                          </p:cBhvr>
                                        </p:animEffect>
                                        <p:anim calcmode="lin" valueType="num">
                                          <p:cBhvr>
                                            <p:cTn id="44" dur="1000" fill="hold"/>
                                            <p:tgtEl>
                                              <p:spTgt spid="22"/>
                                            </p:tgtEl>
                                            <p:attrNameLst>
                                              <p:attrName>ppt_x</p:attrName>
                                            </p:attrNameLst>
                                          </p:cBhvr>
                                          <p:tavLst>
                                            <p:tav tm="0">
                                              <p:val>
                                                <p:strVal val="#ppt_x"/>
                                              </p:val>
                                            </p:tav>
                                            <p:tav tm="100000">
                                              <p:val>
                                                <p:strVal val="#ppt_x"/>
                                              </p:val>
                                            </p:tav>
                                          </p:tavLst>
                                        </p:anim>
                                        <p:anim calcmode="lin" valueType="num">
                                          <p:cBhvr>
                                            <p:cTn id="45" dur="1000" fill="hold"/>
                                            <p:tgtEl>
                                              <p:spTgt spid="22"/>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1000"/>
                                            <p:tgtEl>
                                              <p:spTgt spid="23"/>
                                            </p:tgtEl>
                                          </p:cBhvr>
                                        </p:animEffect>
                                        <p:anim calcmode="lin" valueType="num">
                                          <p:cBhvr>
                                            <p:cTn id="49" dur="1000" fill="hold"/>
                                            <p:tgtEl>
                                              <p:spTgt spid="23"/>
                                            </p:tgtEl>
                                            <p:attrNameLst>
                                              <p:attrName>ppt_x</p:attrName>
                                            </p:attrNameLst>
                                          </p:cBhvr>
                                          <p:tavLst>
                                            <p:tav tm="0">
                                              <p:val>
                                                <p:strVal val="#ppt_x"/>
                                              </p:val>
                                            </p:tav>
                                            <p:tav tm="100000">
                                              <p:val>
                                                <p:strVal val="#ppt_x"/>
                                              </p:val>
                                            </p:tav>
                                          </p:tavLst>
                                        </p:anim>
                                        <p:anim calcmode="lin" valueType="num">
                                          <p:cBhvr>
                                            <p:cTn id="50" dur="1000" fill="hold"/>
                                            <p:tgtEl>
                                              <p:spTgt spid="23"/>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1000"/>
                                            <p:tgtEl>
                                              <p:spTgt spid="19"/>
                                            </p:tgtEl>
                                          </p:cBhvr>
                                        </p:animEffect>
                                        <p:anim calcmode="lin" valueType="num">
                                          <p:cBhvr>
                                            <p:cTn id="54" dur="1000" fill="hold"/>
                                            <p:tgtEl>
                                              <p:spTgt spid="19"/>
                                            </p:tgtEl>
                                            <p:attrNameLst>
                                              <p:attrName>ppt_x</p:attrName>
                                            </p:attrNameLst>
                                          </p:cBhvr>
                                          <p:tavLst>
                                            <p:tav tm="0">
                                              <p:val>
                                                <p:strVal val="#ppt_x"/>
                                              </p:val>
                                            </p:tav>
                                            <p:tav tm="100000">
                                              <p:val>
                                                <p:strVal val="#ppt_x"/>
                                              </p:val>
                                            </p:tav>
                                          </p:tavLst>
                                        </p:anim>
                                        <p:anim calcmode="lin" valueType="num">
                                          <p:cBhvr>
                                            <p:cTn id="55" dur="1000" fill="hold"/>
                                            <p:tgtEl>
                                              <p:spTgt spid="19"/>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1000"/>
                                            <p:tgtEl>
                                              <p:spTgt spid="24"/>
                                            </p:tgtEl>
                                          </p:cBhvr>
                                        </p:animEffect>
                                        <p:anim calcmode="lin" valueType="num">
                                          <p:cBhvr>
                                            <p:cTn id="59" dur="1000" fill="hold"/>
                                            <p:tgtEl>
                                              <p:spTgt spid="24"/>
                                            </p:tgtEl>
                                            <p:attrNameLst>
                                              <p:attrName>ppt_x</p:attrName>
                                            </p:attrNameLst>
                                          </p:cBhvr>
                                          <p:tavLst>
                                            <p:tav tm="0">
                                              <p:val>
                                                <p:strVal val="#ppt_x"/>
                                              </p:val>
                                            </p:tav>
                                            <p:tav tm="100000">
                                              <p:val>
                                                <p:strVal val="#ppt_x"/>
                                              </p:val>
                                            </p:tav>
                                          </p:tavLst>
                                        </p:anim>
                                        <p:anim calcmode="lin" valueType="num">
                                          <p:cBhvr>
                                            <p:cTn id="60" dur="1000" fill="hold"/>
                                            <p:tgtEl>
                                              <p:spTgt spid="24"/>
                                            </p:tgtEl>
                                            <p:attrNameLst>
                                              <p:attrName>ppt_y</p:attrName>
                                            </p:attrNameLst>
                                          </p:cBhvr>
                                          <p:tavLst>
                                            <p:tav tm="0">
                                              <p:val>
                                                <p:strVal val="#ppt_y+.1"/>
                                              </p:val>
                                            </p:tav>
                                            <p:tav tm="100000">
                                              <p:val>
                                                <p:strVal val="#ppt_y"/>
                                              </p:val>
                                            </p:tav>
                                          </p:tavLst>
                                        </p:anim>
                                      </p:childTnLst>
                                    </p:cTn>
                                  </p:par>
                                </p:childTnLst>
                              </p:cTn>
                            </p:par>
                            <p:par>
                              <p:cTn id="61" fill="hold">
                                <p:stCondLst>
                                  <p:cond delay="5700"/>
                                </p:stCondLst>
                                <p:childTnLst>
                                  <p:par>
                                    <p:cTn id="62" presetID="53" presetClass="entr" presetSubtype="16" fill="hold" grpId="0" nodeType="afterEffect">
                                      <p:stCondLst>
                                        <p:cond delay="0"/>
                                      </p:stCondLst>
                                      <p:childTnLst>
                                        <p:set>
                                          <p:cBhvr>
                                            <p:cTn id="63" dur="1" fill="hold">
                                              <p:stCondLst>
                                                <p:cond delay="0"/>
                                              </p:stCondLst>
                                            </p:cTn>
                                            <p:tgtEl>
                                              <p:spTgt spid="41">
                                                <p:txEl>
                                                  <p:pRg st="0" end="0"/>
                                                </p:txEl>
                                              </p:spTgt>
                                            </p:tgtEl>
                                            <p:attrNameLst>
                                              <p:attrName>style.visibility</p:attrName>
                                            </p:attrNameLst>
                                          </p:cBhvr>
                                          <p:to>
                                            <p:strVal val="visible"/>
                                          </p:to>
                                        </p:set>
                                        <p:anim calcmode="lin" valueType="num">
                                          <p:cBhvr>
                                            <p:cTn id="64" dur="400" fill="hold"/>
                                            <p:tgtEl>
                                              <p:spTgt spid="41">
                                                <p:txEl>
                                                  <p:pRg st="0" end="0"/>
                                                </p:txEl>
                                              </p:spTgt>
                                            </p:tgtEl>
                                            <p:attrNameLst>
                                              <p:attrName>ppt_w</p:attrName>
                                            </p:attrNameLst>
                                          </p:cBhvr>
                                          <p:tavLst>
                                            <p:tav tm="0">
                                              <p:val>
                                                <p:fltVal val="0"/>
                                              </p:val>
                                            </p:tav>
                                            <p:tav tm="100000">
                                              <p:val>
                                                <p:strVal val="#ppt_w"/>
                                              </p:val>
                                            </p:tav>
                                          </p:tavLst>
                                        </p:anim>
                                        <p:anim calcmode="lin" valueType="num">
                                          <p:cBhvr>
                                            <p:cTn id="65" dur="400" fill="hold"/>
                                            <p:tgtEl>
                                              <p:spTgt spid="41">
                                                <p:txEl>
                                                  <p:pRg st="0" end="0"/>
                                                </p:txEl>
                                              </p:spTgt>
                                            </p:tgtEl>
                                            <p:attrNameLst>
                                              <p:attrName>ppt_h</p:attrName>
                                            </p:attrNameLst>
                                          </p:cBhvr>
                                          <p:tavLst>
                                            <p:tav tm="0">
                                              <p:val>
                                                <p:fltVal val="0"/>
                                              </p:val>
                                            </p:tav>
                                            <p:tav tm="100000">
                                              <p:val>
                                                <p:strVal val="#ppt_h"/>
                                              </p:val>
                                            </p:tav>
                                          </p:tavLst>
                                        </p:anim>
                                        <p:animEffect transition="in" filter="fade">
                                          <p:cBhvr>
                                            <p:cTn id="66" dur="400"/>
                                            <p:tgtEl>
                                              <p:spTgt spid="41">
                                                <p:txEl>
                                                  <p:pRg st="0" end="0"/>
                                                </p:txEl>
                                              </p:spTgt>
                                            </p:tgtEl>
                                          </p:cBhvr>
                                        </p:animEffect>
                                      </p:childTnLst>
                                    </p:cTn>
                                  </p:par>
                                </p:childTnLst>
                              </p:cTn>
                            </p:par>
                            <p:par>
                              <p:cTn id="67" fill="hold">
                                <p:stCondLst>
                                  <p:cond delay="6100"/>
                                </p:stCondLst>
                                <p:childTnLst>
                                  <p:par>
                                    <p:cTn id="68" presetID="53" presetClass="entr" presetSubtype="16" fill="hold" grpId="0" nodeType="after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p:cTn id="70" dur="400" fill="hold"/>
                                            <p:tgtEl>
                                              <p:spTgt spid="43">
                                                <p:txEl>
                                                  <p:pRg st="0" end="0"/>
                                                </p:txEl>
                                              </p:spTgt>
                                            </p:tgtEl>
                                            <p:attrNameLst>
                                              <p:attrName>ppt_w</p:attrName>
                                            </p:attrNameLst>
                                          </p:cBhvr>
                                          <p:tavLst>
                                            <p:tav tm="0">
                                              <p:val>
                                                <p:fltVal val="0"/>
                                              </p:val>
                                            </p:tav>
                                            <p:tav tm="100000">
                                              <p:val>
                                                <p:strVal val="#ppt_w"/>
                                              </p:val>
                                            </p:tav>
                                          </p:tavLst>
                                        </p:anim>
                                        <p:anim calcmode="lin" valueType="num">
                                          <p:cBhvr>
                                            <p:cTn id="71" dur="400" fill="hold"/>
                                            <p:tgtEl>
                                              <p:spTgt spid="43">
                                                <p:txEl>
                                                  <p:pRg st="0" end="0"/>
                                                </p:txEl>
                                              </p:spTgt>
                                            </p:tgtEl>
                                            <p:attrNameLst>
                                              <p:attrName>ppt_h</p:attrName>
                                            </p:attrNameLst>
                                          </p:cBhvr>
                                          <p:tavLst>
                                            <p:tav tm="0">
                                              <p:val>
                                                <p:fltVal val="0"/>
                                              </p:val>
                                            </p:tav>
                                            <p:tav tm="100000">
                                              <p:val>
                                                <p:strVal val="#ppt_h"/>
                                              </p:val>
                                            </p:tav>
                                          </p:tavLst>
                                        </p:anim>
                                        <p:animEffect transition="in" filter="fade">
                                          <p:cBhvr>
                                            <p:cTn id="72" dur="400"/>
                                            <p:tgtEl>
                                              <p:spTgt spid="43">
                                                <p:txEl>
                                                  <p:pRg st="0" end="0"/>
                                                </p:txEl>
                                              </p:spTgt>
                                            </p:tgtEl>
                                          </p:cBhvr>
                                        </p:animEffect>
                                      </p:childTnLst>
                                    </p:cTn>
                                  </p:par>
                                </p:childTnLst>
                              </p:cTn>
                            </p:par>
                            <p:par>
                              <p:cTn id="73" fill="hold">
                                <p:stCondLst>
                                  <p:cond delay="6500"/>
                                </p:stCondLst>
                                <p:childTnLst>
                                  <p:par>
                                    <p:cTn id="74" presetID="53" presetClass="entr" presetSubtype="16" fill="hold" grpId="0" nodeType="afterEffect">
                                      <p:stCondLst>
                                        <p:cond delay="0"/>
                                      </p:stCondLst>
                                      <p:childTnLst>
                                        <p:set>
                                          <p:cBhvr>
                                            <p:cTn id="75" dur="1" fill="hold">
                                              <p:stCondLst>
                                                <p:cond delay="0"/>
                                              </p:stCondLst>
                                            </p:cTn>
                                            <p:tgtEl>
                                              <p:spTgt spid="45">
                                                <p:txEl>
                                                  <p:pRg st="0" end="0"/>
                                                </p:txEl>
                                              </p:spTgt>
                                            </p:tgtEl>
                                            <p:attrNameLst>
                                              <p:attrName>style.visibility</p:attrName>
                                            </p:attrNameLst>
                                          </p:cBhvr>
                                          <p:to>
                                            <p:strVal val="visible"/>
                                          </p:to>
                                        </p:set>
                                        <p:anim calcmode="lin" valueType="num">
                                          <p:cBhvr>
                                            <p:cTn id="76" dur="4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77" dur="4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78" dur="400"/>
                                            <p:tgtEl>
                                              <p:spTgt spid="45">
                                                <p:txEl>
                                                  <p:pRg st="0" end="0"/>
                                                </p:txEl>
                                              </p:spTgt>
                                            </p:tgtEl>
                                          </p:cBhvr>
                                        </p:animEffect>
                                      </p:childTnLst>
                                    </p:cTn>
                                  </p:par>
                                </p:childTnLst>
                              </p:cTn>
                            </p:par>
                            <p:par>
                              <p:cTn id="79" fill="hold">
                                <p:stCondLst>
                                  <p:cond delay="6900"/>
                                </p:stCondLst>
                                <p:childTnLst>
                                  <p:par>
                                    <p:cTn id="80" presetID="53" presetClass="entr" presetSubtype="16" fill="hold" grpId="0" nodeType="afterEffect">
                                      <p:stCondLst>
                                        <p:cond delay="0"/>
                                      </p:stCondLst>
                                      <p:childTnLst>
                                        <p:set>
                                          <p:cBhvr>
                                            <p:cTn id="81" dur="1" fill="hold">
                                              <p:stCondLst>
                                                <p:cond delay="0"/>
                                              </p:stCondLst>
                                            </p:cTn>
                                            <p:tgtEl>
                                              <p:spTgt spid="47">
                                                <p:txEl>
                                                  <p:pRg st="0" end="0"/>
                                                </p:txEl>
                                              </p:spTgt>
                                            </p:tgtEl>
                                            <p:attrNameLst>
                                              <p:attrName>style.visibility</p:attrName>
                                            </p:attrNameLst>
                                          </p:cBhvr>
                                          <p:to>
                                            <p:strVal val="visible"/>
                                          </p:to>
                                        </p:set>
                                        <p:anim calcmode="lin" valueType="num">
                                          <p:cBhvr>
                                            <p:cTn id="82" dur="400" fill="hold"/>
                                            <p:tgtEl>
                                              <p:spTgt spid="47">
                                                <p:txEl>
                                                  <p:pRg st="0" end="0"/>
                                                </p:txEl>
                                              </p:spTgt>
                                            </p:tgtEl>
                                            <p:attrNameLst>
                                              <p:attrName>ppt_w</p:attrName>
                                            </p:attrNameLst>
                                          </p:cBhvr>
                                          <p:tavLst>
                                            <p:tav tm="0">
                                              <p:val>
                                                <p:fltVal val="0"/>
                                              </p:val>
                                            </p:tav>
                                            <p:tav tm="100000">
                                              <p:val>
                                                <p:strVal val="#ppt_w"/>
                                              </p:val>
                                            </p:tav>
                                          </p:tavLst>
                                        </p:anim>
                                        <p:anim calcmode="lin" valueType="num">
                                          <p:cBhvr>
                                            <p:cTn id="83" dur="400" fill="hold"/>
                                            <p:tgtEl>
                                              <p:spTgt spid="47">
                                                <p:txEl>
                                                  <p:pRg st="0" end="0"/>
                                                </p:txEl>
                                              </p:spTgt>
                                            </p:tgtEl>
                                            <p:attrNameLst>
                                              <p:attrName>ppt_h</p:attrName>
                                            </p:attrNameLst>
                                          </p:cBhvr>
                                          <p:tavLst>
                                            <p:tav tm="0">
                                              <p:val>
                                                <p:fltVal val="0"/>
                                              </p:val>
                                            </p:tav>
                                            <p:tav tm="100000">
                                              <p:val>
                                                <p:strVal val="#ppt_h"/>
                                              </p:val>
                                            </p:tav>
                                          </p:tavLst>
                                        </p:anim>
                                        <p:animEffect transition="in" filter="fade">
                                          <p:cBhvr>
                                            <p:cTn id="84" dur="400"/>
                                            <p:tgtEl>
                                              <p:spTgt spid="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2" grpId="0" animBg="1"/>
          <p:bldP spid="23" grpId="0" animBg="1"/>
          <p:bldP spid="40" grpId="0"/>
          <p:bldP spid="41" grpId="0" build="p">
            <p:tmplLst>
              <p:tmpl lvl="1">
                <p:tnLst>
                  <p:par>
                    <p:cTn presetID="53" presetClass="entr" presetSubtype="16"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p:cTn dur="400" fill="hold"/>
                            <p:tgtEl>
                              <p:spTgt spid="41"/>
                            </p:tgtEl>
                            <p:attrNameLst>
                              <p:attrName>ppt_w</p:attrName>
                            </p:attrNameLst>
                          </p:cBhvr>
                          <p:tavLst>
                            <p:tav tm="0">
                              <p:val>
                                <p:fltVal val="0"/>
                              </p:val>
                            </p:tav>
                            <p:tav tm="100000">
                              <p:val>
                                <p:strVal val="#ppt_w"/>
                              </p:val>
                            </p:tav>
                          </p:tavLst>
                        </p:anim>
                        <p:anim calcmode="lin" valueType="num">
                          <p:cBhvr>
                            <p:cTn dur="400" fill="hold"/>
                            <p:tgtEl>
                              <p:spTgt spid="41"/>
                            </p:tgtEl>
                            <p:attrNameLst>
                              <p:attrName>ppt_h</p:attrName>
                            </p:attrNameLst>
                          </p:cBhvr>
                          <p:tavLst>
                            <p:tav tm="0">
                              <p:val>
                                <p:fltVal val="0"/>
                              </p:val>
                            </p:tav>
                            <p:tav tm="100000">
                              <p:val>
                                <p:strVal val="#ppt_h"/>
                              </p:val>
                            </p:tav>
                          </p:tavLst>
                        </p:anim>
                        <p:animEffect transition="in" filter="fade">
                          <p:cBhvr>
                            <p:cTn dur="400"/>
                            <p:tgtEl>
                              <p:spTgt spid="41"/>
                            </p:tgtEl>
                          </p:cBhvr>
                        </p:animEffect>
                      </p:childTnLst>
                    </p:cTn>
                  </p:par>
                </p:tnLst>
              </p:tmpl>
            </p:tmplLst>
          </p:bldP>
          <p:bldP spid="43" grpId="0" build="p">
            <p:tmplLst>
              <p:tmpl lvl="1">
                <p:tnLst>
                  <p:par>
                    <p:cTn presetID="53" presetClass="entr" presetSubtype="16"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p:cTn dur="400" fill="hold"/>
                            <p:tgtEl>
                              <p:spTgt spid="43"/>
                            </p:tgtEl>
                            <p:attrNameLst>
                              <p:attrName>ppt_w</p:attrName>
                            </p:attrNameLst>
                          </p:cBhvr>
                          <p:tavLst>
                            <p:tav tm="0">
                              <p:val>
                                <p:fltVal val="0"/>
                              </p:val>
                            </p:tav>
                            <p:tav tm="100000">
                              <p:val>
                                <p:strVal val="#ppt_w"/>
                              </p:val>
                            </p:tav>
                          </p:tavLst>
                        </p:anim>
                        <p:anim calcmode="lin" valueType="num">
                          <p:cBhvr>
                            <p:cTn dur="400" fill="hold"/>
                            <p:tgtEl>
                              <p:spTgt spid="43"/>
                            </p:tgtEl>
                            <p:attrNameLst>
                              <p:attrName>ppt_h</p:attrName>
                            </p:attrNameLst>
                          </p:cBhvr>
                          <p:tavLst>
                            <p:tav tm="0">
                              <p:val>
                                <p:fltVal val="0"/>
                              </p:val>
                            </p:tav>
                            <p:tav tm="100000">
                              <p:val>
                                <p:strVal val="#ppt_h"/>
                              </p:val>
                            </p:tav>
                          </p:tavLst>
                        </p:anim>
                        <p:animEffect transition="in" filter="fade">
                          <p:cBhvr>
                            <p:cTn dur="400"/>
                            <p:tgtEl>
                              <p:spTgt spid="43"/>
                            </p:tgtEl>
                          </p:cBhvr>
                        </p:animEffect>
                      </p:childTnLst>
                    </p:cTn>
                  </p:par>
                </p:tnLst>
              </p:tmpl>
            </p:tmplLst>
          </p:bldP>
          <p:bldP spid="45" grpId="0" build="p">
            <p:tmplLst>
              <p:tmpl lvl="1">
                <p:tnLst>
                  <p:par>
                    <p:cTn presetID="53" presetClass="entr" presetSubtype="16"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p:cTn dur="400" fill="hold"/>
                            <p:tgtEl>
                              <p:spTgt spid="45"/>
                            </p:tgtEl>
                            <p:attrNameLst>
                              <p:attrName>ppt_w</p:attrName>
                            </p:attrNameLst>
                          </p:cBhvr>
                          <p:tavLst>
                            <p:tav tm="0">
                              <p:val>
                                <p:fltVal val="0"/>
                              </p:val>
                            </p:tav>
                            <p:tav tm="100000">
                              <p:val>
                                <p:strVal val="#ppt_w"/>
                              </p:val>
                            </p:tav>
                          </p:tavLst>
                        </p:anim>
                        <p:anim calcmode="lin" valueType="num">
                          <p:cBhvr>
                            <p:cTn dur="400" fill="hold"/>
                            <p:tgtEl>
                              <p:spTgt spid="45"/>
                            </p:tgtEl>
                            <p:attrNameLst>
                              <p:attrName>ppt_h</p:attrName>
                            </p:attrNameLst>
                          </p:cBhvr>
                          <p:tavLst>
                            <p:tav tm="0">
                              <p:val>
                                <p:fltVal val="0"/>
                              </p:val>
                            </p:tav>
                            <p:tav tm="100000">
                              <p:val>
                                <p:strVal val="#ppt_h"/>
                              </p:val>
                            </p:tav>
                          </p:tavLst>
                        </p:anim>
                        <p:animEffect transition="in" filter="fade">
                          <p:cBhvr>
                            <p:cTn dur="400"/>
                            <p:tgtEl>
                              <p:spTgt spid="45"/>
                            </p:tgtEl>
                          </p:cBhvr>
                        </p:animEffect>
                      </p:childTnLst>
                    </p:cTn>
                  </p:par>
                </p:tnLst>
              </p:tmpl>
            </p:tmplLst>
          </p:bldP>
          <p:bldP spid="47" grpId="0" build="p">
            <p:tmplLst>
              <p:tmpl lvl="1">
                <p:tnLst>
                  <p:par>
                    <p:cTn presetID="53" presetClass="entr" presetSubtype="16"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p:cTn dur="400" fill="hold"/>
                            <p:tgtEl>
                              <p:spTgt spid="47"/>
                            </p:tgtEl>
                            <p:attrNameLst>
                              <p:attrName>ppt_w</p:attrName>
                            </p:attrNameLst>
                          </p:cBhvr>
                          <p:tavLst>
                            <p:tav tm="0">
                              <p:val>
                                <p:fltVal val="0"/>
                              </p:val>
                            </p:tav>
                            <p:tav tm="100000">
                              <p:val>
                                <p:strVal val="#ppt_w"/>
                              </p:val>
                            </p:tav>
                          </p:tavLst>
                        </p:anim>
                        <p:anim calcmode="lin" valueType="num">
                          <p:cBhvr>
                            <p:cTn dur="400" fill="hold"/>
                            <p:tgtEl>
                              <p:spTgt spid="47"/>
                            </p:tgtEl>
                            <p:attrNameLst>
                              <p:attrName>ppt_h</p:attrName>
                            </p:attrNameLst>
                          </p:cBhvr>
                          <p:tavLst>
                            <p:tav tm="0">
                              <p:val>
                                <p:fltVal val="0"/>
                              </p:val>
                            </p:tav>
                            <p:tav tm="100000">
                              <p:val>
                                <p:strVal val="#ppt_h"/>
                              </p:val>
                            </p:tav>
                          </p:tavLst>
                        </p:anim>
                        <p:animEffect transition="in" filter="fade">
                          <p:cBhvr>
                            <p:cTn dur="400"/>
                            <p:tgtEl>
                              <p:spTgt spid="47"/>
                            </p:tgtEl>
                          </p:cBhvr>
                        </p:animEffect>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0" presetClass="path" presetSubtype="0" accel="50000" decel="50000" fill="hold" nodeType="withEffect">
                                      <p:stCondLst>
                                        <p:cond delay="0"/>
                                      </p:stCondLst>
                                      <p:childTnLst>
                                        <p:animMotion origin="layout" path="M -0.71129 -0.09537 C -0.71129 -0.09506 -0.56111 -0.16173 -0.47709 -0.14198 C -0.3724 -0.13272 -0.39549 -0.14753 -0.20712 0.02284 C -0.01875 0.19321 -0.04306 0.00463 3.05556E-6 8.64198E-7 " pathEditMode="relative" rAng="0" ptsTypes="assa">
                                          <p:cBhvr>
                                            <p:cTn id="9" dur="2000" fill="hold"/>
                                            <p:tgtEl>
                                              <p:spTgt spid="5"/>
                                            </p:tgtEl>
                                            <p:attrNameLst>
                                              <p:attrName>ppt_x</p:attrName>
                                              <p:attrName>ppt_y</p:attrName>
                                            </p:attrNameLst>
                                          </p:cBhvr>
                                          <p:rCtr x="35556" y="11111"/>
                                        </p:animMotion>
                                      </p:childTnLst>
                                    </p:cTn>
                                  </p:par>
                                  <p:par>
                                    <p:cTn id="10" presetID="22" presetClass="entr" presetSubtype="8"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2000"/>
                                            <p:tgtEl>
                                              <p:spTgt spid="4"/>
                                            </p:tgtEl>
                                          </p:cBhvr>
                                        </p:animEffect>
                                      </p:childTnLst>
                                    </p:cTn>
                                  </p:par>
                                  <p:par>
                                    <p:cTn id="13" presetID="53" presetClass="entr" presetSubtype="16" fill="hold" nodeType="withEffect">
                                      <p:stCondLst>
                                        <p:cond delay="1300"/>
                                      </p:stCondLst>
                                      <p:childTnLst>
                                        <p:set>
                                          <p:cBhvr>
                                            <p:cTn id="14" dur="1" fill="hold">
                                              <p:stCondLst>
                                                <p:cond delay="0"/>
                                              </p:stCondLst>
                                            </p:cTn>
                                            <p:tgtEl>
                                              <p:spTgt spid="38"/>
                                            </p:tgtEl>
                                            <p:attrNameLst>
                                              <p:attrName>style.visibility</p:attrName>
                                            </p:attrNameLst>
                                          </p:cBhvr>
                                          <p:to>
                                            <p:strVal val="visible"/>
                                          </p:to>
                                        </p:set>
                                        <p:anim calcmode="lin" valueType="num">
                                          <p:cBhvr>
                                            <p:cTn id="15" dur="500" fill="hold"/>
                                            <p:tgtEl>
                                              <p:spTgt spid="38"/>
                                            </p:tgtEl>
                                            <p:attrNameLst>
                                              <p:attrName>ppt_w</p:attrName>
                                            </p:attrNameLst>
                                          </p:cBhvr>
                                          <p:tavLst>
                                            <p:tav tm="0">
                                              <p:val>
                                                <p:fltVal val="0"/>
                                              </p:val>
                                            </p:tav>
                                            <p:tav tm="100000">
                                              <p:val>
                                                <p:strVal val="#ppt_w"/>
                                              </p:val>
                                            </p:tav>
                                          </p:tavLst>
                                        </p:anim>
                                        <p:anim calcmode="lin" valueType="num">
                                          <p:cBhvr>
                                            <p:cTn id="16" dur="500" fill="hold"/>
                                            <p:tgtEl>
                                              <p:spTgt spid="38"/>
                                            </p:tgtEl>
                                            <p:attrNameLst>
                                              <p:attrName>ppt_h</p:attrName>
                                            </p:attrNameLst>
                                          </p:cBhvr>
                                          <p:tavLst>
                                            <p:tav tm="0">
                                              <p:val>
                                                <p:fltVal val="0"/>
                                              </p:val>
                                            </p:tav>
                                            <p:tav tm="100000">
                                              <p:val>
                                                <p:strVal val="#ppt_h"/>
                                              </p:val>
                                            </p:tav>
                                          </p:tavLst>
                                        </p:anim>
                                        <p:animEffect transition="in" filter="fade">
                                          <p:cBhvr>
                                            <p:cTn id="17" dur="500"/>
                                            <p:tgtEl>
                                              <p:spTgt spid="38"/>
                                            </p:tgtEl>
                                          </p:cBhvr>
                                        </p:animEffect>
                                      </p:childTnLst>
                                    </p:cTn>
                                  </p:par>
                                  <p:par>
                                    <p:cTn id="18" presetID="42" presetClass="entr" presetSubtype="0" fill="hold" nodeType="withEffect">
                                      <p:stCondLst>
                                        <p:cond delay="160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anim calcmode="lin" valueType="num">
                                          <p:cBhvr>
                                            <p:cTn id="21" dur="500" fill="hold"/>
                                            <p:tgtEl>
                                              <p:spTgt spid="39"/>
                                            </p:tgtEl>
                                            <p:attrNameLst>
                                              <p:attrName>ppt_x</p:attrName>
                                            </p:attrNameLst>
                                          </p:cBhvr>
                                          <p:tavLst>
                                            <p:tav tm="0">
                                              <p:val>
                                                <p:strVal val="#ppt_x"/>
                                              </p:val>
                                            </p:tav>
                                            <p:tav tm="100000">
                                              <p:val>
                                                <p:strVal val="#ppt_x"/>
                                              </p:val>
                                            </p:tav>
                                          </p:tavLst>
                                        </p:anim>
                                        <p:anim calcmode="lin" valueType="num">
                                          <p:cBhvr>
                                            <p:cTn id="22" dur="500" fill="hold"/>
                                            <p:tgtEl>
                                              <p:spTgt spid="39"/>
                                            </p:tgtEl>
                                            <p:attrNameLst>
                                              <p:attrName>ppt_y</p:attrName>
                                            </p:attrNameLst>
                                          </p:cBhvr>
                                          <p:tavLst>
                                            <p:tav tm="0">
                                              <p:val>
                                                <p:strVal val="#ppt_y+.1"/>
                                              </p:val>
                                            </p:tav>
                                            <p:tav tm="100000">
                                              <p:val>
                                                <p:strVal val="#ppt_y"/>
                                              </p:val>
                                            </p:tav>
                                          </p:tavLst>
                                        </p:anim>
                                      </p:childTnLst>
                                    </p:cTn>
                                  </p:par>
                                </p:childTnLst>
                              </p:cTn>
                            </p:par>
                            <p:par>
                              <p:cTn id="23" fill="hold">
                                <p:stCondLst>
                                  <p:cond delay="2100"/>
                                </p:stCondLst>
                                <p:childTnLst>
                                  <p:par>
                                    <p:cTn id="24" presetID="16" presetClass="entr" presetSubtype="21"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barn(inVertical)">
                                          <p:cBhvr>
                                            <p:cTn id="26" dur="500"/>
                                            <p:tgtEl>
                                              <p:spTgt spid="40"/>
                                            </p:tgtEl>
                                          </p:cBhvr>
                                        </p:animEffect>
                                      </p:childTnLst>
                                    </p:cTn>
                                  </p:par>
                                </p:childTnLst>
                              </p:cTn>
                            </p:par>
                            <p:par>
                              <p:cTn id="27" fill="hold">
                                <p:stCondLst>
                                  <p:cond delay="2600"/>
                                </p:stCondLst>
                                <p:childTnLst>
                                  <p:par>
                                    <p:cTn id="28" presetID="2" presetClass="entr" presetSubtype="12" accel="52000" fill="hold" nodeType="afterEffect">
                                      <p:stCondLst>
                                        <p:cond delay="0"/>
                                      </p:stCondLst>
                                      <p:childTnLst>
                                        <p:set>
                                          <p:cBhvr>
                                            <p:cTn id="29" dur="1" fill="hold">
                                              <p:stCondLst>
                                                <p:cond delay="0"/>
                                              </p:stCondLst>
                                            </p:cTn>
                                            <p:tgtEl>
                                              <p:spTgt spid="35"/>
                                            </p:tgtEl>
                                            <p:attrNameLst>
                                              <p:attrName>style.visibility</p:attrName>
                                            </p:attrNameLst>
                                          </p:cBhvr>
                                          <p:to>
                                            <p:strVal val="visible"/>
                                          </p:to>
                                        </p:set>
                                        <p:anim calcmode="lin" valueType="num">
                                          <p:cBhvr additive="base">
                                            <p:cTn id="30" dur="1200" fill="hold"/>
                                            <p:tgtEl>
                                              <p:spTgt spid="35"/>
                                            </p:tgtEl>
                                            <p:attrNameLst>
                                              <p:attrName>ppt_x</p:attrName>
                                            </p:attrNameLst>
                                          </p:cBhvr>
                                          <p:tavLst>
                                            <p:tav tm="0">
                                              <p:val>
                                                <p:strVal val="0-#ppt_w/2"/>
                                              </p:val>
                                            </p:tav>
                                            <p:tav tm="100000">
                                              <p:val>
                                                <p:strVal val="#ppt_x"/>
                                              </p:val>
                                            </p:tav>
                                          </p:tavLst>
                                        </p:anim>
                                        <p:anim calcmode="lin" valueType="num">
                                          <p:cBhvr additive="base">
                                            <p:cTn id="31" dur="1200" fill="hold"/>
                                            <p:tgtEl>
                                              <p:spTgt spid="35"/>
                                            </p:tgtEl>
                                            <p:attrNameLst>
                                              <p:attrName>ppt_y</p:attrName>
                                            </p:attrNameLst>
                                          </p:cBhvr>
                                          <p:tavLst>
                                            <p:tav tm="0">
                                              <p:val>
                                                <p:strVal val="1+#ppt_h/2"/>
                                              </p:val>
                                            </p:tav>
                                            <p:tav tm="100000">
                                              <p:val>
                                                <p:strVal val="#ppt_y"/>
                                              </p:val>
                                            </p:tav>
                                          </p:tavLst>
                                        </p:anim>
                                      </p:childTnLst>
                                    </p:cTn>
                                  </p:par>
                                  <p:par>
                                    <p:cTn id="32" presetID="2" presetClass="entr" presetSubtype="3" accel="52000" fill="hold" nodeType="withEffect">
                                      <p:stCondLst>
                                        <p:cond delay="40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1200" fill="hold"/>
                                            <p:tgtEl>
                                              <p:spTgt spid="16"/>
                                            </p:tgtEl>
                                            <p:attrNameLst>
                                              <p:attrName>ppt_x</p:attrName>
                                            </p:attrNameLst>
                                          </p:cBhvr>
                                          <p:tavLst>
                                            <p:tav tm="0">
                                              <p:val>
                                                <p:strVal val="1+#ppt_w/2"/>
                                              </p:val>
                                            </p:tav>
                                            <p:tav tm="100000">
                                              <p:val>
                                                <p:strVal val="#ppt_x"/>
                                              </p:val>
                                            </p:tav>
                                          </p:tavLst>
                                        </p:anim>
                                        <p:anim calcmode="lin" valueType="num">
                                          <p:cBhvr additive="base">
                                            <p:cTn id="35" dur="1200" fill="hold"/>
                                            <p:tgtEl>
                                              <p:spTgt spid="16"/>
                                            </p:tgtEl>
                                            <p:attrNameLst>
                                              <p:attrName>ppt_y</p:attrName>
                                            </p:attrNameLst>
                                          </p:cBhvr>
                                          <p:tavLst>
                                            <p:tav tm="0">
                                              <p:val>
                                                <p:strVal val="0-#ppt_h/2"/>
                                              </p:val>
                                            </p:tav>
                                            <p:tav tm="100000">
                                              <p:val>
                                                <p:strVal val="#ppt_y"/>
                                              </p:val>
                                            </p:tav>
                                          </p:tavLst>
                                        </p:anim>
                                      </p:childTnLst>
                                    </p:cTn>
                                  </p:par>
                                  <p:par>
                                    <p:cTn id="36" presetID="2" presetClass="entr" presetSubtype="6" accel="52000" fill="hold" nodeType="withEffect">
                                      <p:stCondLst>
                                        <p:cond delay="900"/>
                                      </p:stCondLst>
                                      <p:childTnLst>
                                        <p:set>
                                          <p:cBhvr>
                                            <p:cTn id="37" dur="1" fill="hold">
                                              <p:stCondLst>
                                                <p:cond delay="0"/>
                                              </p:stCondLst>
                                            </p:cTn>
                                            <p:tgtEl>
                                              <p:spTgt spid="32"/>
                                            </p:tgtEl>
                                            <p:attrNameLst>
                                              <p:attrName>style.visibility</p:attrName>
                                            </p:attrNameLst>
                                          </p:cBhvr>
                                          <p:to>
                                            <p:strVal val="visible"/>
                                          </p:to>
                                        </p:set>
                                        <p:anim calcmode="lin" valueType="num">
                                          <p:cBhvr additive="base">
                                            <p:cTn id="38" dur="1200" fill="hold"/>
                                            <p:tgtEl>
                                              <p:spTgt spid="32"/>
                                            </p:tgtEl>
                                            <p:attrNameLst>
                                              <p:attrName>ppt_x</p:attrName>
                                            </p:attrNameLst>
                                          </p:cBhvr>
                                          <p:tavLst>
                                            <p:tav tm="0">
                                              <p:val>
                                                <p:strVal val="1+#ppt_w/2"/>
                                              </p:val>
                                            </p:tav>
                                            <p:tav tm="100000">
                                              <p:val>
                                                <p:strVal val="#ppt_x"/>
                                              </p:val>
                                            </p:tav>
                                          </p:tavLst>
                                        </p:anim>
                                        <p:anim calcmode="lin" valueType="num">
                                          <p:cBhvr additive="base">
                                            <p:cTn id="39" dur="1200" fill="hold"/>
                                            <p:tgtEl>
                                              <p:spTgt spid="32"/>
                                            </p:tgtEl>
                                            <p:attrNameLst>
                                              <p:attrName>ppt_y</p:attrName>
                                            </p:attrNameLst>
                                          </p:cBhvr>
                                          <p:tavLst>
                                            <p:tav tm="0">
                                              <p:val>
                                                <p:strVal val="1+#ppt_h/2"/>
                                              </p:val>
                                            </p:tav>
                                            <p:tav tm="100000">
                                              <p:val>
                                                <p:strVal val="#ppt_y"/>
                                              </p:val>
                                            </p:tav>
                                          </p:tavLst>
                                        </p:anim>
                                      </p:childTnLst>
                                    </p:cTn>
                                  </p:par>
                                </p:childTnLst>
                              </p:cTn>
                            </p:par>
                            <p:par>
                              <p:cTn id="40" fill="hold">
                                <p:stCondLst>
                                  <p:cond delay="4700"/>
                                </p:stCondLst>
                                <p:childTnLst>
                                  <p:par>
                                    <p:cTn id="41" presetID="42" presetClass="entr" presetSubtype="0"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1000"/>
                                            <p:tgtEl>
                                              <p:spTgt spid="22"/>
                                            </p:tgtEl>
                                          </p:cBhvr>
                                        </p:animEffect>
                                        <p:anim calcmode="lin" valueType="num">
                                          <p:cBhvr>
                                            <p:cTn id="44" dur="1000" fill="hold"/>
                                            <p:tgtEl>
                                              <p:spTgt spid="22"/>
                                            </p:tgtEl>
                                            <p:attrNameLst>
                                              <p:attrName>ppt_x</p:attrName>
                                            </p:attrNameLst>
                                          </p:cBhvr>
                                          <p:tavLst>
                                            <p:tav tm="0">
                                              <p:val>
                                                <p:strVal val="#ppt_x"/>
                                              </p:val>
                                            </p:tav>
                                            <p:tav tm="100000">
                                              <p:val>
                                                <p:strVal val="#ppt_x"/>
                                              </p:val>
                                            </p:tav>
                                          </p:tavLst>
                                        </p:anim>
                                        <p:anim calcmode="lin" valueType="num">
                                          <p:cBhvr>
                                            <p:cTn id="45" dur="1000" fill="hold"/>
                                            <p:tgtEl>
                                              <p:spTgt spid="22"/>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1000"/>
                                            <p:tgtEl>
                                              <p:spTgt spid="23"/>
                                            </p:tgtEl>
                                          </p:cBhvr>
                                        </p:animEffect>
                                        <p:anim calcmode="lin" valueType="num">
                                          <p:cBhvr>
                                            <p:cTn id="49" dur="1000" fill="hold"/>
                                            <p:tgtEl>
                                              <p:spTgt spid="23"/>
                                            </p:tgtEl>
                                            <p:attrNameLst>
                                              <p:attrName>ppt_x</p:attrName>
                                            </p:attrNameLst>
                                          </p:cBhvr>
                                          <p:tavLst>
                                            <p:tav tm="0">
                                              <p:val>
                                                <p:strVal val="#ppt_x"/>
                                              </p:val>
                                            </p:tav>
                                            <p:tav tm="100000">
                                              <p:val>
                                                <p:strVal val="#ppt_x"/>
                                              </p:val>
                                            </p:tav>
                                          </p:tavLst>
                                        </p:anim>
                                        <p:anim calcmode="lin" valueType="num">
                                          <p:cBhvr>
                                            <p:cTn id="50" dur="1000" fill="hold"/>
                                            <p:tgtEl>
                                              <p:spTgt spid="23"/>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1000"/>
                                            <p:tgtEl>
                                              <p:spTgt spid="19"/>
                                            </p:tgtEl>
                                          </p:cBhvr>
                                        </p:animEffect>
                                        <p:anim calcmode="lin" valueType="num">
                                          <p:cBhvr>
                                            <p:cTn id="54" dur="1000" fill="hold"/>
                                            <p:tgtEl>
                                              <p:spTgt spid="19"/>
                                            </p:tgtEl>
                                            <p:attrNameLst>
                                              <p:attrName>ppt_x</p:attrName>
                                            </p:attrNameLst>
                                          </p:cBhvr>
                                          <p:tavLst>
                                            <p:tav tm="0">
                                              <p:val>
                                                <p:strVal val="#ppt_x"/>
                                              </p:val>
                                            </p:tav>
                                            <p:tav tm="100000">
                                              <p:val>
                                                <p:strVal val="#ppt_x"/>
                                              </p:val>
                                            </p:tav>
                                          </p:tavLst>
                                        </p:anim>
                                        <p:anim calcmode="lin" valueType="num">
                                          <p:cBhvr>
                                            <p:cTn id="55" dur="1000" fill="hold"/>
                                            <p:tgtEl>
                                              <p:spTgt spid="19"/>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1000"/>
                                            <p:tgtEl>
                                              <p:spTgt spid="24"/>
                                            </p:tgtEl>
                                          </p:cBhvr>
                                        </p:animEffect>
                                        <p:anim calcmode="lin" valueType="num">
                                          <p:cBhvr>
                                            <p:cTn id="59" dur="1000" fill="hold"/>
                                            <p:tgtEl>
                                              <p:spTgt spid="24"/>
                                            </p:tgtEl>
                                            <p:attrNameLst>
                                              <p:attrName>ppt_x</p:attrName>
                                            </p:attrNameLst>
                                          </p:cBhvr>
                                          <p:tavLst>
                                            <p:tav tm="0">
                                              <p:val>
                                                <p:strVal val="#ppt_x"/>
                                              </p:val>
                                            </p:tav>
                                            <p:tav tm="100000">
                                              <p:val>
                                                <p:strVal val="#ppt_x"/>
                                              </p:val>
                                            </p:tav>
                                          </p:tavLst>
                                        </p:anim>
                                        <p:anim calcmode="lin" valueType="num">
                                          <p:cBhvr>
                                            <p:cTn id="60" dur="1000" fill="hold"/>
                                            <p:tgtEl>
                                              <p:spTgt spid="24"/>
                                            </p:tgtEl>
                                            <p:attrNameLst>
                                              <p:attrName>ppt_y</p:attrName>
                                            </p:attrNameLst>
                                          </p:cBhvr>
                                          <p:tavLst>
                                            <p:tav tm="0">
                                              <p:val>
                                                <p:strVal val="#ppt_y+.1"/>
                                              </p:val>
                                            </p:tav>
                                            <p:tav tm="100000">
                                              <p:val>
                                                <p:strVal val="#ppt_y"/>
                                              </p:val>
                                            </p:tav>
                                          </p:tavLst>
                                        </p:anim>
                                      </p:childTnLst>
                                    </p:cTn>
                                  </p:par>
                                </p:childTnLst>
                              </p:cTn>
                            </p:par>
                            <p:par>
                              <p:cTn id="61" fill="hold">
                                <p:stCondLst>
                                  <p:cond delay="5700"/>
                                </p:stCondLst>
                                <p:childTnLst>
                                  <p:par>
                                    <p:cTn id="62" presetID="53" presetClass="entr" presetSubtype="16" fill="hold" grpId="0" nodeType="afterEffect">
                                      <p:stCondLst>
                                        <p:cond delay="0"/>
                                      </p:stCondLst>
                                      <p:childTnLst>
                                        <p:set>
                                          <p:cBhvr>
                                            <p:cTn id="63" dur="1" fill="hold">
                                              <p:stCondLst>
                                                <p:cond delay="0"/>
                                              </p:stCondLst>
                                            </p:cTn>
                                            <p:tgtEl>
                                              <p:spTgt spid="41">
                                                <p:txEl>
                                                  <p:pRg st="0" end="0"/>
                                                </p:txEl>
                                              </p:spTgt>
                                            </p:tgtEl>
                                            <p:attrNameLst>
                                              <p:attrName>style.visibility</p:attrName>
                                            </p:attrNameLst>
                                          </p:cBhvr>
                                          <p:to>
                                            <p:strVal val="visible"/>
                                          </p:to>
                                        </p:set>
                                        <p:anim calcmode="lin" valueType="num">
                                          <p:cBhvr>
                                            <p:cTn id="64" dur="400" fill="hold"/>
                                            <p:tgtEl>
                                              <p:spTgt spid="41">
                                                <p:txEl>
                                                  <p:pRg st="0" end="0"/>
                                                </p:txEl>
                                              </p:spTgt>
                                            </p:tgtEl>
                                            <p:attrNameLst>
                                              <p:attrName>ppt_w</p:attrName>
                                            </p:attrNameLst>
                                          </p:cBhvr>
                                          <p:tavLst>
                                            <p:tav tm="0">
                                              <p:val>
                                                <p:fltVal val="0"/>
                                              </p:val>
                                            </p:tav>
                                            <p:tav tm="100000">
                                              <p:val>
                                                <p:strVal val="#ppt_w"/>
                                              </p:val>
                                            </p:tav>
                                          </p:tavLst>
                                        </p:anim>
                                        <p:anim calcmode="lin" valueType="num">
                                          <p:cBhvr>
                                            <p:cTn id="65" dur="400" fill="hold"/>
                                            <p:tgtEl>
                                              <p:spTgt spid="41">
                                                <p:txEl>
                                                  <p:pRg st="0" end="0"/>
                                                </p:txEl>
                                              </p:spTgt>
                                            </p:tgtEl>
                                            <p:attrNameLst>
                                              <p:attrName>ppt_h</p:attrName>
                                            </p:attrNameLst>
                                          </p:cBhvr>
                                          <p:tavLst>
                                            <p:tav tm="0">
                                              <p:val>
                                                <p:fltVal val="0"/>
                                              </p:val>
                                            </p:tav>
                                            <p:tav tm="100000">
                                              <p:val>
                                                <p:strVal val="#ppt_h"/>
                                              </p:val>
                                            </p:tav>
                                          </p:tavLst>
                                        </p:anim>
                                        <p:animEffect transition="in" filter="fade">
                                          <p:cBhvr>
                                            <p:cTn id="66" dur="400"/>
                                            <p:tgtEl>
                                              <p:spTgt spid="41">
                                                <p:txEl>
                                                  <p:pRg st="0" end="0"/>
                                                </p:txEl>
                                              </p:spTgt>
                                            </p:tgtEl>
                                          </p:cBhvr>
                                        </p:animEffect>
                                      </p:childTnLst>
                                    </p:cTn>
                                  </p:par>
                                </p:childTnLst>
                              </p:cTn>
                            </p:par>
                            <p:par>
                              <p:cTn id="67" fill="hold">
                                <p:stCondLst>
                                  <p:cond delay="6100"/>
                                </p:stCondLst>
                                <p:childTnLst>
                                  <p:par>
                                    <p:cTn id="68" presetID="53" presetClass="entr" presetSubtype="16" fill="hold" grpId="0" nodeType="after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p:cTn id="70" dur="400" fill="hold"/>
                                            <p:tgtEl>
                                              <p:spTgt spid="43">
                                                <p:txEl>
                                                  <p:pRg st="0" end="0"/>
                                                </p:txEl>
                                              </p:spTgt>
                                            </p:tgtEl>
                                            <p:attrNameLst>
                                              <p:attrName>ppt_w</p:attrName>
                                            </p:attrNameLst>
                                          </p:cBhvr>
                                          <p:tavLst>
                                            <p:tav tm="0">
                                              <p:val>
                                                <p:fltVal val="0"/>
                                              </p:val>
                                            </p:tav>
                                            <p:tav tm="100000">
                                              <p:val>
                                                <p:strVal val="#ppt_w"/>
                                              </p:val>
                                            </p:tav>
                                          </p:tavLst>
                                        </p:anim>
                                        <p:anim calcmode="lin" valueType="num">
                                          <p:cBhvr>
                                            <p:cTn id="71" dur="400" fill="hold"/>
                                            <p:tgtEl>
                                              <p:spTgt spid="43">
                                                <p:txEl>
                                                  <p:pRg st="0" end="0"/>
                                                </p:txEl>
                                              </p:spTgt>
                                            </p:tgtEl>
                                            <p:attrNameLst>
                                              <p:attrName>ppt_h</p:attrName>
                                            </p:attrNameLst>
                                          </p:cBhvr>
                                          <p:tavLst>
                                            <p:tav tm="0">
                                              <p:val>
                                                <p:fltVal val="0"/>
                                              </p:val>
                                            </p:tav>
                                            <p:tav tm="100000">
                                              <p:val>
                                                <p:strVal val="#ppt_h"/>
                                              </p:val>
                                            </p:tav>
                                          </p:tavLst>
                                        </p:anim>
                                        <p:animEffect transition="in" filter="fade">
                                          <p:cBhvr>
                                            <p:cTn id="72" dur="400"/>
                                            <p:tgtEl>
                                              <p:spTgt spid="43">
                                                <p:txEl>
                                                  <p:pRg st="0" end="0"/>
                                                </p:txEl>
                                              </p:spTgt>
                                            </p:tgtEl>
                                          </p:cBhvr>
                                        </p:animEffect>
                                      </p:childTnLst>
                                    </p:cTn>
                                  </p:par>
                                </p:childTnLst>
                              </p:cTn>
                            </p:par>
                            <p:par>
                              <p:cTn id="73" fill="hold">
                                <p:stCondLst>
                                  <p:cond delay="6500"/>
                                </p:stCondLst>
                                <p:childTnLst>
                                  <p:par>
                                    <p:cTn id="74" presetID="53" presetClass="entr" presetSubtype="16" fill="hold" grpId="0" nodeType="afterEffect">
                                      <p:stCondLst>
                                        <p:cond delay="0"/>
                                      </p:stCondLst>
                                      <p:childTnLst>
                                        <p:set>
                                          <p:cBhvr>
                                            <p:cTn id="75" dur="1" fill="hold">
                                              <p:stCondLst>
                                                <p:cond delay="0"/>
                                              </p:stCondLst>
                                            </p:cTn>
                                            <p:tgtEl>
                                              <p:spTgt spid="45">
                                                <p:txEl>
                                                  <p:pRg st="0" end="0"/>
                                                </p:txEl>
                                              </p:spTgt>
                                            </p:tgtEl>
                                            <p:attrNameLst>
                                              <p:attrName>style.visibility</p:attrName>
                                            </p:attrNameLst>
                                          </p:cBhvr>
                                          <p:to>
                                            <p:strVal val="visible"/>
                                          </p:to>
                                        </p:set>
                                        <p:anim calcmode="lin" valueType="num">
                                          <p:cBhvr>
                                            <p:cTn id="76" dur="4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77" dur="4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78" dur="400"/>
                                            <p:tgtEl>
                                              <p:spTgt spid="45">
                                                <p:txEl>
                                                  <p:pRg st="0" end="0"/>
                                                </p:txEl>
                                              </p:spTgt>
                                            </p:tgtEl>
                                          </p:cBhvr>
                                        </p:animEffect>
                                      </p:childTnLst>
                                    </p:cTn>
                                  </p:par>
                                </p:childTnLst>
                              </p:cTn>
                            </p:par>
                            <p:par>
                              <p:cTn id="79" fill="hold">
                                <p:stCondLst>
                                  <p:cond delay="6900"/>
                                </p:stCondLst>
                                <p:childTnLst>
                                  <p:par>
                                    <p:cTn id="80" presetID="53" presetClass="entr" presetSubtype="16" fill="hold" grpId="0" nodeType="afterEffect">
                                      <p:stCondLst>
                                        <p:cond delay="0"/>
                                      </p:stCondLst>
                                      <p:childTnLst>
                                        <p:set>
                                          <p:cBhvr>
                                            <p:cTn id="81" dur="1" fill="hold">
                                              <p:stCondLst>
                                                <p:cond delay="0"/>
                                              </p:stCondLst>
                                            </p:cTn>
                                            <p:tgtEl>
                                              <p:spTgt spid="47">
                                                <p:txEl>
                                                  <p:pRg st="0" end="0"/>
                                                </p:txEl>
                                              </p:spTgt>
                                            </p:tgtEl>
                                            <p:attrNameLst>
                                              <p:attrName>style.visibility</p:attrName>
                                            </p:attrNameLst>
                                          </p:cBhvr>
                                          <p:to>
                                            <p:strVal val="visible"/>
                                          </p:to>
                                        </p:set>
                                        <p:anim calcmode="lin" valueType="num">
                                          <p:cBhvr>
                                            <p:cTn id="82" dur="400" fill="hold"/>
                                            <p:tgtEl>
                                              <p:spTgt spid="47">
                                                <p:txEl>
                                                  <p:pRg st="0" end="0"/>
                                                </p:txEl>
                                              </p:spTgt>
                                            </p:tgtEl>
                                            <p:attrNameLst>
                                              <p:attrName>ppt_w</p:attrName>
                                            </p:attrNameLst>
                                          </p:cBhvr>
                                          <p:tavLst>
                                            <p:tav tm="0">
                                              <p:val>
                                                <p:fltVal val="0"/>
                                              </p:val>
                                            </p:tav>
                                            <p:tav tm="100000">
                                              <p:val>
                                                <p:strVal val="#ppt_w"/>
                                              </p:val>
                                            </p:tav>
                                          </p:tavLst>
                                        </p:anim>
                                        <p:anim calcmode="lin" valueType="num">
                                          <p:cBhvr>
                                            <p:cTn id="83" dur="400" fill="hold"/>
                                            <p:tgtEl>
                                              <p:spTgt spid="47">
                                                <p:txEl>
                                                  <p:pRg st="0" end="0"/>
                                                </p:txEl>
                                              </p:spTgt>
                                            </p:tgtEl>
                                            <p:attrNameLst>
                                              <p:attrName>ppt_h</p:attrName>
                                            </p:attrNameLst>
                                          </p:cBhvr>
                                          <p:tavLst>
                                            <p:tav tm="0">
                                              <p:val>
                                                <p:fltVal val="0"/>
                                              </p:val>
                                            </p:tav>
                                            <p:tav tm="100000">
                                              <p:val>
                                                <p:strVal val="#ppt_h"/>
                                              </p:val>
                                            </p:tav>
                                          </p:tavLst>
                                        </p:anim>
                                        <p:animEffect transition="in" filter="fade">
                                          <p:cBhvr>
                                            <p:cTn id="84" dur="400"/>
                                            <p:tgtEl>
                                              <p:spTgt spid="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2" grpId="0" animBg="1"/>
          <p:bldP spid="23" grpId="0" animBg="1"/>
          <p:bldP spid="40" grpId="0"/>
          <p:bldP spid="41" grpId="0" build="p">
            <p:tmplLst>
              <p:tmpl lvl="1">
                <p:tnLst>
                  <p:par>
                    <p:cTn presetID="53" presetClass="entr" presetSubtype="16"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p:cTn dur="400" fill="hold"/>
                            <p:tgtEl>
                              <p:spTgt spid="41"/>
                            </p:tgtEl>
                            <p:attrNameLst>
                              <p:attrName>ppt_w</p:attrName>
                            </p:attrNameLst>
                          </p:cBhvr>
                          <p:tavLst>
                            <p:tav tm="0">
                              <p:val>
                                <p:fltVal val="0"/>
                              </p:val>
                            </p:tav>
                            <p:tav tm="100000">
                              <p:val>
                                <p:strVal val="#ppt_w"/>
                              </p:val>
                            </p:tav>
                          </p:tavLst>
                        </p:anim>
                        <p:anim calcmode="lin" valueType="num">
                          <p:cBhvr>
                            <p:cTn dur="400" fill="hold"/>
                            <p:tgtEl>
                              <p:spTgt spid="41"/>
                            </p:tgtEl>
                            <p:attrNameLst>
                              <p:attrName>ppt_h</p:attrName>
                            </p:attrNameLst>
                          </p:cBhvr>
                          <p:tavLst>
                            <p:tav tm="0">
                              <p:val>
                                <p:fltVal val="0"/>
                              </p:val>
                            </p:tav>
                            <p:tav tm="100000">
                              <p:val>
                                <p:strVal val="#ppt_h"/>
                              </p:val>
                            </p:tav>
                          </p:tavLst>
                        </p:anim>
                        <p:animEffect transition="in" filter="fade">
                          <p:cBhvr>
                            <p:cTn dur="400"/>
                            <p:tgtEl>
                              <p:spTgt spid="41"/>
                            </p:tgtEl>
                          </p:cBhvr>
                        </p:animEffect>
                      </p:childTnLst>
                    </p:cTn>
                  </p:par>
                </p:tnLst>
              </p:tmpl>
            </p:tmplLst>
          </p:bldP>
          <p:bldP spid="43" grpId="0" build="p">
            <p:tmplLst>
              <p:tmpl lvl="1">
                <p:tnLst>
                  <p:par>
                    <p:cTn presetID="53" presetClass="entr" presetSubtype="16"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p:cTn dur="400" fill="hold"/>
                            <p:tgtEl>
                              <p:spTgt spid="43"/>
                            </p:tgtEl>
                            <p:attrNameLst>
                              <p:attrName>ppt_w</p:attrName>
                            </p:attrNameLst>
                          </p:cBhvr>
                          <p:tavLst>
                            <p:tav tm="0">
                              <p:val>
                                <p:fltVal val="0"/>
                              </p:val>
                            </p:tav>
                            <p:tav tm="100000">
                              <p:val>
                                <p:strVal val="#ppt_w"/>
                              </p:val>
                            </p:tav>
                          </p:tavLst>
                        </p:anim>
                        <p:anim calcmode="lin" valueType="num">
                          <p:cBhvr>
                            <p:cTn dur="400" fill="hold"/>
                            <p:tgtEl>
                              <p:spTgt spid="43"/>
                            </p:tgtEl>
                            <p:attrNameLst>
                              <p:attrName>ppt_h</p:attrName>
                            </p:attrNameLst>
                          </p:cBhvr>
                          <p:tavLst>
                            <p:tav tm="0">
                              <p:val>
                                <p:fltVal val="0"/>
                              </p:val>
                            </p:tav>
                            <p:tav tm="100000">
                              <p:val>
                                <p:strVal val="#ppt_h"/>
                              </p:val>
                            </p:tav>
                          </p:tavLst>
                        </p:anim>
                        <p:animEffect transition="in" filter="fade">
                          <p:cBhvr>
                            <p:cTn dur="400"/>
                            <p:tgtEl>
                              <p:spTgt spid="43"/>
                            </p:tgtEl>
                          </p:cBhvr>
                        </p:animEffect>
                      </p:childTnLst>
                    </p:cTn>
                  </p:par>
                </p:tnLst>
              </p:tmpl>
            </p:tmplLst>
          </p:bldP>
          <p:bldP spid="45" grpId="0" build="p">
            <p:tmplLst>
              <p:tmpl lvl="1">
                <p:tnLst>
                  <p:par>
                    <p:cTn presetID="53" presetClass="entr" presetSubtype="16"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p:cTn dur="400" fill="hold"/>
                            <p:tgtEl>
                              <p:spTgt spid="45"/>
                            </p:tgtEl>
                            <p:attrNameLst>
                              <p:attrName>ppt_w</p:attrName>
                            </p:attrNameLst>
                          </p:cBhvr>
                          <p:tavLst>
                            <p:tav tm="0">
                              <p:val>
                                <p:fltVal val="0"/>
                              </p:val>
                            </p:tav>
                            <p:tav tm="100000">
                              <p:val>
                                <p:strVal val="#ppt_w"/>
                              </p:val>
                            </p:tav>
                          </p:tavLst>
                        </p:anim>
                        <p:anim calcmode="lin" valueType="num">
                          <p:cBhvr>
                            <p:cTn dur="400" fill="hold"/>
                            <p:tgtEl>
                              <p:spTgt spid="45"/>
                            </p:tgtEl>
                            <p:attrNameLst>
                              <p:attrName>ppt_h</p:attrName>
                            </p:attrNameLst>
                          </p:cBhvr>
                          <p:tavLst>
                            <p:tav tm="0">
                              <p:val>
                                <p:fltVal val="0"/>
                              </p:val>
                            </p:tav>
                            <p:tav tm="100000">
                              <p:val>
                                <p:strVal val="#ppt_h"/>
                              </p:val>
                            </p:tav>
                          </p:tavLst>
                        </p:anim>
                        <p:animEffect transition="in" filter="fade">
                          <p:cBhvr>
                            <p:cTn dur="400"/>
                            <p:tgtEl>
                              <p:spTgt spid="45"/>
                            </p:tgtEl>
                          </p:cBhvr>
                        </p:animEffect>
                      </p:childTnLst>
                    </p:cTn>
                  </p:par>
                </p:tnLst>
              </p:tmpl>
            </p:tmplLst>
          </p:bldP>
          <p:bldP spid="47" grpId="0" build="p">
            <p:tmplLst>
              <p:tmpl lvl="1">
                <p:tnLst>
                  <p:par>
                    <p:cTn presetID="53" presetClass="entr" presetSubtype="16"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p:cTn dur="400" fill="hold"/>
                            <p:tgtEl>
                              <p:spTgt spid="47"/>
                            </p:tgtEl>
                            <p:attrNameLst>
                              <p:attrName>ppt_w</p:attrName>
                            </p:attrNameLst>
                          </p:cBhvr>
                          <p:tavLst>
                            <p:tav tm="0">
                              <p:val>
                                <p:fltVal val="0"/>
                              </p:val>
                            </p:tav>
                            <p:tav tm="100000">
                              <p:val>
                                <p:strVal val="#ppt_w"/>
                              </p:val>
                            </p:tav>
                          </p:tavLst>
                        </p:anim>
                        <p:anim calcmode="lin" valueType="num">
                          <p:cBhvr>
                            <p:cTn dur="400" fill="hold"/>
                            <p:tgtEl>
                              <p:spTgt spid="47"/>
                            </p:tgtEl>
                            <p:attrNameLst>
                              <p:attrName>ppt_h</p:attrName>
                            </p:attrNameLst>
                          </p:cBhvr>
                          <p:tavLst>
                            <p:tav tm="0">
                              <p:val>
                                <p:fltVal val="0"/>
                              </p:val>
                            </p:tav>
                            <p:tav tm="100000">
                              <p:val>
                                <p:strVal val="#ppt_h"/>
                              </p:val>
                            </p:tav>
                          </p:tavLst>
                        </p:anim>
                        <p:animEffect transition="in" filter="fade">
                          <p:cBhvr>
                            <p:cTn dur="400"/>
                            <p:tgtEl>
                              <p:spTgt spid="47"/>
                            </p:tgtEl>
                          </p:cBhvr>
                        </p:animEffect>
                      </p:childTnLst>
                    </p:cTn>
                  </p:par>
                </p:tnLst>
              </p:tmpl>
            </p:tmplLst>
          </p:bldP>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45805" y="2545609"/>
            <a:ext cx="6929033" cy="2871491"/>
          </a:xfrm>
        </p:spPr>
        <p:txBody>
          <a:bodyPr/>
          <a:lstStyle/>
          <a:p>
            <a:pPr>
              <a:lnSpc>
                <a:spcPct val="150000"/>
              </a:lnSpc>
            </a:pPr>
            <a:r>
              <a:rPr lang="en-US" altLang="zh-CN" sz="2100" dirty="0"/>
              <a:t>              </a:t>
            </a:r>
            <a:endParaRPr lang="zh-CN" altLang="en-US" sz="2100" dirty="0"/>
          </a:p>
        </p:txBody>
      </p:sp>
      <p:sp>
        <p:nvSpPr>
          <p:cNvPr id="6" name="文本框 5"/>
          <p:cNvSpPr txBox="1"/>
          <p:nvPr/>
        </p:nvSpPr>
        <p:spPr>
          <a:xfrm>
            <a:off x="2526295" y="1224892"/>
            <a:ext cx="4482498" cy="507831"/>
          </a:xfrm>
          <a:prstGeom prst="rect">
            <a:avLst/>
          </a:prstGeom>
          <a:noFill/>
        </p:spPr>
        <p:txBody>
          <a:bodyPr wrap="square" rtlCol="0">
            <a:spAutoFit/>
          </a:bodyPr>
          <a:lstStyle/>
          <a:p>
            <a:r>
              <a:rPr lang="zh-CN" altLang="en-US" sz="2700" dirty="0"/>
              <a:t>卡尔曼滤波</a:t>
            </a:r>
            <a:endParaRPr lang="zh-CN" altLang="zh-CN" sz="2700" dirty="0"/>
          </a:p>
        </p:txBody>
      </p:sp>
      <p:grpSp>
        <p:nvGrpSpPr>
          <p:cNvPr id="13" name="Group 5"/>
          <p:cNvGrpSpPr/>
          <p:nvPr/>
        </p:nvGrpSpPr>
        <p:grpSpPr>
          <a:xfrm>
            <a:off x="802191" y="959805"/>
            <a:ext cx="1666971" cy="723265"/>
            <a:chOff x="4454013" y="4923170"/>
            <a:chExt cx="2107496" cy="914400"/>
          </a:xfrm>
        </p:grpSpPr>
        <p:sp>
          <p:nvSpPr>
            <p:cNvPr id="14" name="Parallelogram 16"/>
            <p:cNvSpPr/>
            <p:nvPr/>
          </p:nvSpPr>
          <p:spPr>
            <a:xfrm>
              <a:off x="4454013" y="4923170"/>
              <a:ext cx="2107496" cy="914400"/>
            </a:xfrm>
            <a:prstGeom prst="parallelogram">
              <a:avLst>
                <a:gd name="adj" fmla="val 52419"/>
              </a:avLst>
            </a:prstGeom>
            <a:solidFill>
              <a:srgbClr val="1F8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grpSp>
          <p:nvGrpSpPr>
            <p:cNvPr id="15" name="Group 45"/>
            <p:cNvGrpSpPr/>
            <p:nvPr/>
          </p:nvGrpSpPr>
          <p:grpSpPr>
            <a:xfrm>
              <a:off x="5348217" y="5147801"/>
              <a:ext cx="319088" cy="465138"/>
              <a:chOff x="3582988" y="3510757"/>
              <a:chExt cx="319088" cy="465138"/>
            </a:xfrm>
            <a:solidFill>
              <a:schemeClr val="bg2"/>
            </a:solidFill>
          </p:grpSpPr>
          <p:sp>
            <p:nvSpPr>
              <p:cNvPr id="16"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sp>
            <p:nvSpPr>
              <p:cNvPr id="17"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grpSp>
      </p:grpSp>
      <p:sp>
        <p:nvSpPr>
          <p:cNvPr id="3" name="文本框 2"/>
          <p:cNvSpPr txBox="1"/>
          <p:nvPr/>
        </p:nvSpPr>
        <p:spPr>
          <a:xfrm>
            <a:off x="1356904" y="2545609"/>
            <a:ext cx="7506834" cy="3416320"/>
          </a:xfrm>
          <a:prstGeom prst="rect">
            <a:avLst/>
          </a:prstGeom>
          <a:noFill/>
        </p:spPr>
        <p:txBody>
          <a:bodyPr wrap="square" rtlCol="0">
            <a:spAutoFit/>
          </a:bodyPr>
          <a:lstStyle/>
          <a:p>
            <a:pPr eaLnBrk="0" hangingPunct="0">
              <a:lnSpc>
                <a:spcPct val="150000"/>
              </a:lnSpc>
              <a:spcBef>
                <a:spcPct val="30000"/>
              </a:spcBef>
              <a:defRPr/>
            </a:pPr>
            <a:r>
              <a:rPr lang="zh-CN" altLang="en-US" sz="2400" dirty="0"/>
              <a:t>定义：一种利用线性系统状态方程，通过系统输入输出观测数据，对系统状态进行最优估计的算法。由于观测数据中包括系统中的噪声和干扰的影响，所以最优估计也可看作是滤波过程。核心思想在于预测</a:t>
            </a:r>
            <a:r>
              <a:rPr lang="en-US" altLang="zh-CN" sz="2400" dirty="0"/>
              <a:t>+</a:t>
            </a:r>
            <a:r>
              <a:rPr lang="zh-CN" altLang="en-US" sz="2400" dirty="0"/>
              <a:t>测量反馈，它由两部分组成，第一部分是线性系统状态预测方程，第二部分是线性系统观测方程。</a:t>
            </a:r>
          </a:p>
        </p:txBody>
      </p:sp>
    </p:spTree>
    <p:extLst>
      <p:ext uri="{BB962C8B-B14F-4D97-AF65-F5344CB8AC3E}">
        <p14:creationId xmlns:p14="http://schemas.microsoft.com/office/powerpoint/2010/main" val="2199948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45805" y="2545609"/>
            <a:ext cx="6929033" cy="2871491"/>
          </a:xfrm>
        </p:spPr>
        <p:txBody>
          <a:bodyPr/>
          <a:lstStyle/>
          <a:p>
            <a:pPr>
              <a:lnSpc>
                <a:spcPct val="150000"/>
              </a:lnSpc>
            </a:pPr>
            <a:r>
              <a:rPr lang="en-US" altLang="zh-CN" sz="2100" dirty="0"/>
              <a:t>              </a:t>
            </a:r>
            <a:endParaRPr lang="zh-CN" altLang="en-US" sz="2100" dirty="0"/>
          </a:p>
        </p:txBody>
      </p:sp>
      <p:sp>
        <p:nvSpPr>
          <p:cNvPr id="6" name="文本框 5"/>
          <p:cNvSpPr txBox="1"/>
          <p:nvPr/>
        </p:nvSpPr>
        <p:spPr>
          <a:xfrm>
            <a:off x="2543882" y="1198374"/>
            <a:ext cx="4482498" cy="507831"/>
          </a:xfrm>
          <a:prstGeom prst="rect">
            <a:avLst/>
          </a:prstGeom>
          <a:noFill/>
        </p:spPr>
        <p:txBody>
          <a:bodyPr wrap="square" rtlCol="0">
            <a:spAutoFit/>
          </a:bodyPr>
          <a:lstStyle/>
          <a:p>
            <a:r>
              <a:rPr lang="zh-CN" altLang="en-US" sz="2700" dirty="0"/>
              <a:t>卡尔曼滤波</a:t>
            </a:r>
            <a:endParaRPr lang="zh-CN" altLang="zh-CN" sz="2700" dirty="0"/>
          </a:p>
        </p:txBody>
      </p:sp>
      <p:grpSp>
        <p:nvGrpSpPr>
          <p:cNvPr id="13" name="Group 5"/>
          <p:cNvGrpSpPr/>
          <p:nvPr/>
        </p:nvGrpSpPr>
        <p:grpSpPr>
          <a:xfrm>
            <a:off x="896117" y="982940"/>
            <a:ext cx="1666971" cy="723265"/>
            <a:chOff x="4454013" y="4923170"/>
            <a:chExt cx="2107496" cy="914400"/>
          </a:xfrm>
        </p:grpSpPr>
        <p:sp>
          <p:nvSpPr>
            <p:cNvPr id="14" name="Parallelogram 16"/>
            <p:cNvSpPr/>
            <p:nvPr/>
          </p:nvSpPr>
          <p:spPr>
            <a:xfrm>
              <a:off x="4454013" y="4923170"/>
              <a:ext cx="2107496" cy="914400"/>
            </a:xfrm>
            <a:prstGeom prst="parallelogram">
              <a:avLst>
                <a:gd name="adj" fmla="val 52419"/>
              </a:avLst>
            </a:prstGeom>
            <a:solidFill>
              <a:srgbClr val="1F8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grpSp>
          <p:nvGrpSpPr>
            <p:cNvPr id="15" name="Group 45"/>
            <p:cNvGrpSpPr/>
            <p:nvPr/>
          </p:nvGrpSpPr>
          <p:grpSpPr>
            <a:xfrm>
              <a:off x="5348217" y="5147801"/>
              <a:ext cx="319088" cy="465138"/>
              <a:chOff x="3582988" y="3510757"/>
              <a:chExt cx="319088" cy="465138"/>
            </a:xfrm>
            <a:solidFill>
              <a:schemeClr val="bg2"/>
            </a:solidFill>
          </p:grpSpPr>
          <p:sp>
            <p:nvSpPr>
              <p:cNvPr id="16"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sp>
            <p:nvSpPr>
              <p:cNvPr id="17"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grpSp>
      </p:grpSp>
      <p:sp>
        <p:nvSpPr>
          <p:cNvPr id="3" name="文本框 2"/>
          <p:cNvSpPr txBox="1"/>
          <p:nvPr/>
        </p:nvSpPr>
        <p:spPr>
          <a:xfrm>
            <a:off x="896117" y="2438135"/>
            <a:ext cx="3492388" cy="461665"/>
          </a:xfrm>
          <a:prstGeom prst="rect">
            <a:avLst/>
          </a:prstGeom>
          <a:noFill/>
        </p:spPr>
        <p:txBody>
          <a:bodyPr wrap="square" rtlCol="0">
            <a:spAutoFit/>
          </a:bodyPr>
          <a:lstStyle/>
          <a:p>
            <a:pPr eaLnBrk="0" hangingPunct="0">
              <a:spcBef>
                <a:spcPct val="30000"/>
              </a:spcBef>
              <a:defRPr/>
            </a:pPr>
            <a:r>
              <a:rPr lang="zh-CN" altLang="en-US" sz="2400" dirty="0"/>
              <a:t>线性系统预测方程：</a:t>
            </a:r>
          </a:p>
        </p:txBody>
      </p:sp>
      <p:pic>
        <p:nvPicPr>
          <p:cNvPr id="4" name="图片 3"/>
          <p:cNvPicPr>
            <a:picLocks noChangeAspect="1"/>
          </p:cNvPicPr>
          <p:nvPr/>
        </p:nvPicPr>
        <p:blipFill>
          <a:blip r:embed="rId3"/>
          <a:stretch>
            <a:fillRect/>
          </a:stretch>
        </p:blipFill>
        <p:spPr>
          <a:xfrm>
            <a:off x="896117" y="3159888"/>
            <a:ext cx="3925914" cy="3096616"/>
          </a:xfrm>
          <a:prstGeom prst="rect">
            <a:avLst/>
          </a:prstGeom>
        </p:spPr>
      </p:pic>
      <p:pic>
        <p:nvPicPr>
          <p:cNvPr id="5" name="图片 4"/>
          <p:cNvPicPr>
            <a:picLocks noChangeAspect="1"/>
          </p:cNvPicPr>
          <p:nvPr/>
        </p:nvPicPr>
        <p:blipFill>
          <a:blip r:embed="rId4"/>
          <a:stretch>
            <a:fillRect/>
          </a:stretch>
        </p:blipFill>
        <p:spPr>
          <a:xfrm>
            <a:off x="5254079" y="3316098"/>
            <a:ext cx="3636169" cy="2784195"/>
          </a:xfrm>
          <a:prstGeom prst="rect">
            <a:avLst/>
          </a:prstGeom>
        </p:spPr>
      </p:pic>
      <p:sp>
        <p:nvSpPr>
          <p:cNvPr id="7" name="文本框 6"/>
          <p:cNvSpPr txBox="1"/>
          <p:nvPr/>
        </p:nvSpPr>
        <p:spPr>
          <a:xfrm>
            <a:off x="5254079" y="2470582"/>
            <a:ext cx="3320759" cy="461665"/>
          </a:xfrm>
          <a:prstGeom prst="rect">
            <a:avLst/>
          </a:prstGeom>
          <a:noFill/>
        </p:spPr>
        <p:txBody>
          <a:bodyPr wrap="square" rtlCol="0">
            <a:spAutoFit/>
          </a:bodyPr>
          <a:lstStyle/>
          <a:p>
            <a:r>
              <a:rPr lang="zh-CN" altLang="en-US" sz="2400" dirty="0"/>
              <a:t>线性系统观测方程：</a:t>
            </a:r>
          </a:p>
        </p:txBody>
      </p:sp>
    </p:spTree>
    <p:extLst>
      <p:ext uri="{BB962C8B-B14F-4D97-AF65-F5344CB8AC3E}">
        <p14:creationId xmlns:p14="http://schemas.microsoft.com/office/powerpoint/2010/main" val="377463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35677" y="2428194"/>
            <a:ext cx="6929033" cy="2871491"/>
          </a:xfrm>
        </p:spPr>
        <p:txBody>
          <a:bodyPr/>
          <a:lstStyle/>
          <a:p>
            <a:pPr>
              <a:lnSpc>
                <a:spcPct val="150000"/>
              </a:lnSpc>
            </a:pPr>
            <a:r>
              <a:rPr lang="en-US" altLang="zh-CN" sz="2100" dirty="0"/>
              <a:t>              </a:t>
            </a:r>
            <a:endParaRPr lang="zh-CN" altLang="en-US" sz="2100" dirty="0"/>
          </a:p>
        </p:txBody>
      </p:sp>
      <p:sp>
        <p:nvSpPr>
          <p:cNvPr id="6" name="文本框 5"/>
          <p:cNvSpPr txBox="1"/>
          <p:nvPr/>
        </p:nvSpPr>
        <p:spPr>
          <a:xfrm>
            <a:off x="2337755" y="1679608"/>
            <a:ext cx="4482498" cy="507831"/>
          </a:xfrm>
          <a:prstGeom prst="rect">
            <a:avLst/>
          </a:prstGeom>
          <a:noFill/>
        </p:spPr>
        <p:txBody>
          <a:bodyPr wrap="square" rtlCol="0">
            <a:spAutoFit/>
          </a:bodyPr>
          <a:lstStyle/>
          <a:p>
            <a:r>
              <a:rPr lang="zh-CN" altLang="en-US" sz="2700" dirty="0"/>
              <a:t>扩展卡尔曼滤波</a:t>
            </a:r>
            <a:endParaRPr lang="zh-CN" altLang="zh-CN" sz="2700" dirty="0"/>
          </a:p>
        </p:txBody>
      </p:sp>
      <p:grpSp>
        <p:nvGrpSpPr>
          <p:cNvPr id="13" name="Group 5"/>
          <p:cNvGrpSpPr/>
          <p:nvPr/>
        </p:nvGrpSpPr>
        <p:grpSpPr>
          <a:xfrm>
            <a:off x="447545" y="1487309"/>
            <a:ext cx="1666971" cy="723265"/>
            <a:chOff x="4454013" y="4923170"/>
            <a:chExt cx="2107496" cy="914400"/>
          </a:xfrm>
        </p:grpSpPr>
        <p:sp>
          <p:nvSpPr>
            <p:cNvPr id="14" name="Parallelogram 16"/>
            <p:cNvSpPr/>
            <p:nvPr/>
          </p:nvSpPr>
          <p:spPr>
            <a:xfrm>
              <a:off x="4454013" y="4923170"/>
              <a:ext cx="2107496" cy="914400"/>
            </a:xfrm>
            <a:prstGeom prst="parallelogram">
              <a:avLst>
                <a:gd name="adj" fmla="val 52419"/>
              </a:avLst>
            </a:prstGeom>
            <a:solidFill>
              <a:srgbClr val="1F8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grpSp>
          <p:nvGrpSpPr>
            <p:cNvPr id="15" name="Group 45"/>
            <p:cNvGrpSpPr/>
            <p:nvPr/>
          </p:nvGrpSpPr>
          <p:grpSpPr>
            <a:xfrm>
              <a:off x="5348217" y="5147801"/>
              <a:ext cx="319088" cy="465138"/>
              <a:chOff x="3582988" y="3510757"/>
              <a:chExt cx="319088" cy="465138"/>
            </a:xfrm>
            <a:solidFill>
              <a:schemeClr val="bg2"/>
            </a:solidFill>
          </p:grpSpPr>
          <p:sp>
            <p:nvSpPr>
              <p:cNvPr id="16"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sp>
            <p:nvSpPr>
              <p:cNvPr id="17"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grpSp>
      </p:grpSp>
      <p:sp>
        <p:nvSpPr>
          <p:cNvPr id="3" name="文本框 2"/>
          <p:cNvSpPr txBox="1"/>
          <p:nvPr/>
        </p:nvSpPr>
        <p:spPr>
          <a:xfrm>
            <a:off x="1562800" y="2548194"/>
            <a:ext cx="7074786" cy="1338828"/>
          </a:xfrm>
          <a:prstGeom prst="rect">
            <a:avLst/>
          </a:prstGeom>
          <a:noFill/>
        </p:spPr>
        <p:txBody>
          <a:bodyPr wrap="square" rtlCol="0">
            <a:spAutoFit/>
          </a:bodyPr>
          <a:lstStyle/>
          <a:p>
            <a:pPr eaLnBrk="0" hangingPunct="0">
              <a:spcBef>
                <a:spcPct val="30000"/>
              </a:spcBef>
              <a:defRPr/>
            </a:pPr>
            <a:r>
              <a:rPr lang="en-US" altLang="zh-CN" sz="2700" dirty="0"/>
              <a:t>EKF</a:t>
            </a:r>
            <a:r>
              <a:rPr lang="zh-CN" altLang="en-US" sz="2700" dirty="0"/>
              <a:t>对非线性函数的</a:t>
            </a:r>
            <a:r>
              <a:rPr lang="en-US" altLang="zh-CN" sz="2700" dirty="0"/>
              <a:t>Taylor</a:t>
            </a:r>
            <a:r>
              <a:rPr lang="zh-CN" altLang="en-US" sz="2700" dirty="0"/>
              <a:t>展开式进行一阶线性化截断，忽略其余高阶项，从而将非线性问题转化为线性。</a:t>
            </a:r>
          </a:p>
        </p:txBody>
      </p:sp>
      <p:pic>
        <p:nvPicPr>
          <p:cNvPr id="8" name="图片 7"/>
          <p:cNvPicPr>
            <a:picLocks noChangeAspect="1"/>
          </p:cNvPicPr>
          <p:nvPr/>
        </p:nvPicPr>
        <p:blipFill>
          <a:blip r:embed="rId3"/>
          <a:stretch>
            <a:fillRect/>
          </a:stretch>
        </p:blipFill>
        <p:spPr>
          <a:xfrm>
            <a:off x="2607785" y="3983939"/>
            <a:ext cx="4590510" cy="1579583"/>
          </a:xfrm>
          <a:prstGeom prst="rect">
            <a:avLst/>
          </a:prstGeom>
        </p:spPr>
      </p:pic>
    </p:spTree>
    <p:extLst>
      <p:ext uri="{BB962C8B-B14F-4D97-AF65-F5344CB8AC3E}">
        <p14:creationId xmlns:p14="http://schemas.microsoft.com/office/powerpoint/2010/main" val="206387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35677" y="2428194"/>
            <a:ext cx="6929033" cy="2871491"/>
          </a:xfrm>
        </p:spPr>
        <p:txBody>
          <a:bodyPr/>
          <a:lstStyle/>
          <a:p>
            <a:pPr>
              <a:lnSpc>
                <a:spcPct val="150000"/>
              </a:lnSpc>
            </a:pPr>
            <a:r>
              <a:rPr lang="en-US" altLang="zh-CN" sz="2100" dirty="0"/>
              <a:t>              </a:t>
            </a:r>
            <a:endParaRPr lang="zh-CN" altLang="en-US" sz="2100" dirty="0"/>
          </a:p>
        </p:txBody>
      </p:sp>
      <p:sp>
        <p:nvSpPr>
          <p:cNvPr id="6" name="文本框 5"/>
          <p:cNvSpPr txBox="1"/>
          <p:nvPr/>
        </p:nvSpPr>
        <p:spPr>
          <a:xfrm>
            <a:off x="2337755" y="1679608"/>
            <a:ext cx="4482498" cy="507831"/>
          </a:xfrm>
          <a:prstGeom prst="rect">
            <a:avLst/>
          </a:prstGeom>
          <a:noFill/>
        </p:spPr>
        <p:txBody>
          <a:bodyPr wrap="square" rtlCol="0">
            <a:spAutoFit/>
          </a:bodyPr>
          <a:lstStyle/>
          <a:p>
            <a:r>
              <a:rPr lang="zh-CN" altLang="en-US" sz="2700" dirty="0"/>
              <a:t>扩展卡尔曼模型</a:t>
            </a:r>
            <a:endParaRPr lang="zh-CN" altLang="zh-CN" sz="2700" dirty="0"/>
          </a:p>
        </p:txBody>
      </p:sp>
      <p:grpSp>
        <p:nvGrpSpPr>
          <p:cNvPr id="13" name="Group 5"/>
          <p:cNvGrpSpPr/>
          <p:nvPr/>
        </p:nvGrpSpPr>
        <p:grpSpPr>
          <a:xfrm>
            <a:off x="447545" y="1487309"/>
            <a:ext cx="1666971" cy="723265"/>
            <a:chOff x="4454013" y="4923170"/>
            <a:chExt cx="2107496" cy="914400"/>
          </a:xfrm>
        </p:grpSpPr>
        <p:sp>
          <p:nvSpPr>
            <p:cNvPr id="14" name="Parallelogram 16"/>
            <p:cNvSpPr/>
            <p:nvPr/>
          </p:nvSpPr>
          <p:spPr>
            <a:xfrm>
              <a:off x="4454013" y="4923170"/>
              <a:ext cx="2107496" cy="914400"/>
            </a:xfrm>
            <a:prstGeom prst="parallelogram">
              <a:avLst>
                <a:gd name="adj" fmla="val 52419"/>
              </a:avLst>
            </a:prstGeom>
            <a:solidFill>
              <a:srgbClr val="1F8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grpSp>
          <p:nvGrpSpPr>
            <p:cNvPr id="15" name="Group 45"/>
            <p:cNvGrpSpPr/>
            <p:nvPr/>
          </p:nvGrpSpPr>
          <p:grpSpPr>
            <a:xfrm>
              <a:off x="5348217" y="5147801"/>
              <a:ext cx="319088" cy="465138"/>
              <a:chOff x="3582988" y="3510757"/>
              <a:chExt cx="319088" cy="465138"/>
            </a:xfrm>
            <a:solidFill>
              <a:schemeClr val="bg2"/>
            </a:solidFill>
          </p:grpSpPr>
          <p:sp>
            <p:nvSpPr>
              <p:cNvPr id="16"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sp>
            <p:nvSpPr>
              <p:cNvPr id="17"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grpSp>
      </p:grpSp>
      <p:pic>
        <p:nvPicPr>
          <p:cNvPr id="4" name="图片 3"/>
          <p:cNvPicPr>
            <a:picLocks noChangeAspect="1"/>
          </p:cNvPicPr>
          <p:nvPr/>
        </p:nvPicPr>
        <p:blipFill>
          <a:blip r:embed="rId3"/>
          <a:stretch>
            <a:fillRect/>
          </a:stretch>
        </p:blipFill>
        <p:spPr>
          <a:xfrm>
            <a:off x="1211969" y="2601912"/>
            <a:ext cx="7352741" cy="3174653"/>
          </a:xfrm>
          <a:prstGeom prst="rect">
            <a:avLst/>
          </a:prstGeom>
        </p:spPr>
      </p:pic>
    </p:spTree>
    <p:extLst>
      <p:ext uri="{BB962C8B-B14F-4D97-AF65-F5344CB8AC3E}">
        <p14:creationId xmlns:p14="http://schemas.microsoft.com/office/powerpoint/2010/main" val="4034467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81430" y="1774252"/>
            <a:ext cx="6929033" cy="3492387"/>
          </a:xfrm>
        </p:spPr>
        <p:txBody>
          <a:bodyPr/>
          <a:lstStyle/>
          <a:p>
            <a:pPr>
              <a:lnSpc>
                <a:spcPct val="150000"/>
              </a:lnSpc>
            </a:pPr>
            <a:r>
              <a:rPr lang="zh-CN" altLang="zh-CN" sz="2700" dirty="0">
                <a:latin typeface="Calibri" panose="020F0502020204030204" pitchFamily="34" charset="0"/>
                <a:ea typeface="宋体" panose="02010600030101010101" pitchFamily="2" charset="-122"/>
                <a:cs typeface="+mn-cs"/>
              </a:rPr>
              <a:t>对于每个</a:t>
            </a:r>
            <a:r>
              <a:rPr lang="zh-CN" altLang="en-US" sz="2700" dirty="0">
                <a:latin typeface="Calibri" panose="020F0502020204030204" pitchFamily="34" charset="0"/>
                <a:ea typeface="宋体" panose="02010600030101010101" pitchFamily="2" charset="-122"/>
                <a:cs typeface="+mn-cs"/>
              </a:rPr>
              <a:t>边界框</a:t>
            </a:r>
            <a:r>
              <a:rPr lang="zh-CN" altLang="zh-CN" sz="2700" dirty="0">
                <a:latin typeface="Calibri" panose="020F0502020204030204" pitchFamily="34" charset="0"/>
                <a:ea typeface="宋体" panose="02010600030101010101" pitchFamily="2" charset="-122"/>
                <a:cs typeface="+mn-cs"/>
              </a:rPr>
              <a:t>，</a:t>
            </a:r>
            <a:r>
              <a:rPr lang="zh-CN" altLang="en-US" sz="2700" dirty="0">
                <a:latin typeface="Calibri" panose="020F0502020204030204" pitchFamily="34" charset="0"/>
                <a:ea typeface="宋体" panose="02010600030101010101" pitchFamily="2" charset="-122"/>
                <a:cs typeface="+mn-cs"/>
              </a:rPr>
              <a:t>用</a:t>
            </a:r>
            <a:r>
              <a:rPr lang="zh-CN" altLang="zh-CN" sz="2700" dirty="0">
                <a:latin typeface="Calibri" panose="020F0502020204030204" pitchFamily="34" charset="0"/>
                <a:ea typeface="宋体" panose="02010600030101010101" pitchFamily="2" charset="-122"/>
                <a:cs typeface="+mn-cs"/>
              </a:rPr>
              <a:t>一个</a:t>
            </a:r>
            <a:r>
              <a:rPr lang="en-US" altLang="zh-CN" sz="2700" dirty="0">
                <a:latin typeface="Calibri" panose="020F0502020204030204" pitchFamily="34" charset="0"/>
                <a:ea typeface="宋体" panose="02010600030101010101" pitchFamily="2" charset="-122"/>
                <a:cs typeface="+mn-cs"/>
              </a:rPr>
              <a:t>MH-EKF</a:t>
            </a:r>
            <a:r>
              <a:rPr lang="zh-CN" altLang="zh-CN" sz="2700" dirty="0">
                <a:latin typeface="Calibri" panose="020F0502020204030204" pitchFamily="34" charset="0"/>
                <a:ea typeface="宋体" panose="02010600030101010101" pitchFamily="2" charset="-122"/>
                <a:cs typeface="+mn-cs"/>
              </a:rPr>
              <a:t>跟踪它的</a:t>
            </a:r>
            <a:r>
              <a:rPr lang="en-US" altLang="zh-CN" sz="2700" dirty="0">
                <a:latin typeface="Calibri" panose="020F0502020204030204" pitchFamily="34" charset="0"/>
                <a:ea typeface="宋体" panose="02010600030101010101" pitchFamily="2" charset="-122"/>
                <a:cs typeface="+mn-cs"/>
              </a:rPr>
              <a:t>2D</a:t>
            </a:r>
            <a:r>
              <a:rPr lang="zh-CN" altLang="zh-CN" sz="2700" dirty="0">
                <a:latin typeface="Calibri" panose="020F0502020204030204" pitchFamily="34" charset="0"/>
                <a:ea typeface="宋体" panose="02010600030101010101" pitchFamily="2" charset="-122"/>
                <a:cs typeface="+mn-cs"/>
              </a:rPr>
              <a:t>位置，方向和速度。状态向量是</a:t>
            </a:r>
            <a:r>
              <a:rPr lang="zh-CN" altLang="en-US" sz="2700" dirty="0">
                <a:latin typeface="Calibri" panose="020F0502020204030204" pitchFamily="34" charset="0"/>
                <a:ea typeface="宋体" panose="02010600030101010101" pitchFamily="2" charset="-122"/>
                <a:cs typeface="+mn-cs"/>
              </a:rPr>
              <a:t>：</a:t>
            </a:r>
            <a:r>
              <a:rPr lang="zh-CN" altLang="zh-CN" sz="2700" dirty="0"/>
              <a:t/>
            </a:r>
            <a:br>
              <a:rPr lang="zh-CN" altLang="zh-CN" sz="2700" dirty="0"/>
            </a:br>
            <a:endParaRPr lang="zh-CN" altLang="en-US" sz="2700" dirty="0">
              <a:latin typeface="Calibri" panose="020F0502020204030204" pitchFamily="34" charset="0"/>
              <a:ea typeface="宋体" panose="02010600030101010101" pitchFamily="2" charset="-122"/>
              <a:cs typeface="+mn-cs"/>
            </a:endParaRPr>
          </a:p>
        </p:txBody>
      </p:sp>
      <p:sp>
        <p:nvSpPr>
          <p:cNvPr id="6" name="文本框 5"/>
          <p:cNvSpPr txBox="1"/>
          <p:nvPr/>
        </p:nvSpPr>
        <p:spPr>
          <a:xfrm>
            <a:off x="2337755" y="1679608"/>
            <a:ext cx="5562618" cy="507831"/>
          </a:xfrm>
          <a:prstGeom prst="rect">
            <a:avLst/>
          </a:prstGeom>
          <a:noFill/>
        </p:spPr>
        <p:txBody>
          <a:bodyPr wrap="square" rtlCol="0">
            <a:spAutoFit/>
          </a:bodyPr>
          <a:lstStyle/>
          <a:p>
            <a:r>
              <a:rPr lang="zh-CN" altLang="zh-CN" sz="2700" dirty="0"/>
              <a:t>多假设扩展卡尔曼滤波器（</a:t>
            </a:r>
            <a:r>
              <a:rPr lang="en-US" altLang="zh-CN" sz="2700" dirty="0"/>
              <a:t>MH-EKF</a:t>
            </a:r>
            <a:r>
              <a:rPr lang="zh-CN" altLang="zh-CN" sz="2700" dirty="0"/>
              <a:t>）</a:t>
            </a:r>
          </a:p>
        </p:txBody>
      </p:sp>
      <p:grpSp>
        <p:nvGrpSpPr>
          <p:cNvPr id="13" name="Group 5"/>
          <p:cNvGrpSpPr/>
          <p:nvPr/>
        </p:nvGrpSpPr>
        <p:grpSpPr>
          <a:xfrm>
            <a:off x="447545" y="1487309"/>
            <a:ext cx="1666971" cy="723265"/>
            <a:chOff x="4454013" y="4923170"/>
            <a:chExt cx="2107496" cy="914400"/>
          </a:xfrm>
        </p:grpSpPr>
        <p:sp>
          <p:nvSpPr>
            <p:cNvPr id="14" name="Parallelogram 16"/>
            <p:cNvSpPr/>
            <p:nvPr/>
          </p:nvSpPr>
          <p:spPr>
            <a:xfrm>
              <a:off x="4454013" y="4923170"/>
              <a:ext cx="2107496" cy="914400"/>
            </a:xfrm>
            <a:prstGeom prst="parallelogram">
              <a:avLst>
                <a:gd name="adj" fmla="val 52419"/>
              </a:avLst>
            </a:prstGeom>
            <a:solidFill>
              <a:srgbClr val="1F8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grpSp>
          <p:nvGrpSpPr>
            <p:cNvPr id="15" name="Group 45"/>
            <p:cNvGrpSpPr/>
            <p:nvPr/>
          </p:nvGrpSpPr>
          <p:grpSpPr>
            <a:xfrm>
              <a:off x="5348217" y="5147801"/>
              <a:ext cx="319088" cy="465138"/>
              <a:chOff x="3582988" y="3510757"/>
              <a:chExt cx="319088" cy="465138"/>
            </a:xfrm>
            <a:solidFill>
              <a:schemeClr val="bg2"/>
            </a:solidFill>
          </p:grpSpPr>
          <p:sp>
            <p:nvSpPr>
              <p:cNvPr id="16"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sp>
            <p:nvSpPr>
              <p:cNvPr id="17"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grpSp>
      </p:grpSp>
      <p:pic>
        <p:nvPicPr>
          <p:cNvPr id="5" name="图片 4"/>
          <p:cNvPicPr>
            <a:picLocks noChangeAspect="1"/>
          </p:cNvPicPr>
          <p:nvPr/>
        </p:nvPicPr>
        <p:blipFill>
          <a:blip r:embed="rId3"/>
          <a:stretch>
            <a:fillRect/>
          </a:stretch>
        </p:blipFill>
        <p:spPr>
          <a:xfrm>
            <a:off x="2522552" y="3976365"/>
            <a:ext cx="5193023" cy="891815"/>
          </a:xfrm>
          <a:prstGeom prst="rect">
            <a:avLst/>
          </a:prstGeom>
        </p:spPr>
      </p:pic>
      <p:sp>
        <p:nvSpPr>
          <p:cNvPr id="7" name="文本框 6"/>
          <p:cNvSpPr txBox="1"/>
          <p:nvPr/>
        </p:nvSpPr>
        <p:spPr>
          <a:xfrm>
            <a:off x="1781430" y="5056485"/>
            <a:ext cx="7182798" cy="1338828"/>
          </a:xfrm>
          <a:prstGeom prst="rect">
            <a:avLst/>
          </a:prstGeom>
          <a:noFill/>
        </p:spPr>
        <p:txBody>
          <a:bodyPr wrap="square" rtlCol="0">
            <a:spAutoFit/>
          </a:bodyPr>
          <a:lstStyle/>
          <a:p>
            <a:r>
              <a:rPr lang="zh-CN" altLang="zh-CN" sz="2700" dirty="0"/>
              <a:t>其中</a:t>
            </a:r>
            <a:r>
              <a:rPr lang="en-US" altLang="zh-CN" sz="2700" dirty="0"/>
              <a:t>x</a:t>
            </a:r>
            <a:r>
              <a:rPr lang="zh-CN" altLang="zh-CN" sz="2700" dirty="0"/>
              <a:t>，</a:t>
            </a:r>
            <a:r>
              <a:rPr lang="en-US" altLang="zh-CN" sz="2700" dirty="0"/>
              <a:t>y</a:t>
            </a:r>
            <a:r>
              <a:rPr lang="zh-CN" altLang="zh-CN" sz="2700" dirty="0"/>
              <a:t>，θ是</a:t>
            </a:r>
            <a:r>
              <a:rPr lang="zh-CN" altLang="en-US" sz="2700" dirty="0"/>
              <a:t>边界框</a:t>
            </a:r>
            <a:r>
              <a:rPr lang="zh-CN" altLang="zh-CN" sz="2700" dirty="0"/>
              <a:t>的位置和姿态，</a:t>
            </a:r>
            <a:r>
              <a:rPr lang="en-US" altLang="zh-CN" sz="2700" dirty="0"/>
              <a:t>v</a:t>
            </a:r>
            <a:r>
              <a:rPr lang="zh-CN" altLang="zh-CN" sz="2700" dirty="0"/>
              <a:t>是线速度，ρ是曲率半径的倒数</a:t>
            </a:r>
            <a:r>
              <a:rPr lang="zh-CN" altLang="en-US" sz="2700" dirty="0"/>
              <a:t>。</a:t>
            </a:r>
            <a:endParaRPr lang="zh-CN" altLang="zh-CN" sz="2700" dirty="0"/>
          </a:p>
          <a:p>
            <a:endParaRPr lang="zh-CN" altLang="en-US" sz="2700" dirty="0"/>
          </a:p>
        </p:txBody>
      </p:sp>
    </p:spTree>
    <p:extLst>
      <p:ext uri="{BB962C8B-B14F-4D97-AF65-F5344CB8AC3E}">
        <p14:creationId xmlns:p14="http://schemas.microsoft.com/office/powerpoint/2010/main" val="2875585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9623" y="2033080"/>
            <a:ext cx="7632848" cy="1871277"/>
          </a:xfrm>
        </p:spPr>
        <p:txBody>
          <a:bodyPr/>
          <a:lstStyle/>
          <a:p>
            <a:pPr algn="just">
              <a:lnSpc>
                <a:spcPct val="150000"/>
              </a:lnSpc>
            </a:pPr>
            <a:r>
              <a:rPr lang="en-US" altLang="zh-CN" sz="2100" dirty="0"/>
              <a:t>              </a:t>
            </a:r>
            <a:endParaRPr lang="zh-CN" altLang="en-US" sz="2100" dirty="0"/>
          </a:p>
        </p:txBody>
      </p:sp>
      <p:sp>
        <p:nvSpPr>
          <p:cNvPr id="6" name="文本框 5"/>
          <p:cNvSpPr txBox="1"/>
          <p:nvPr/>
        </p:nvSpPr>
        <p:spPr>
          <a:xfrm>
            <a:off x="2377714" y="1226252"/>
            <a:ext cx="4482498" cy="507831"/>
          </a:xfrm>
          <a:prstGeom prst="rect">
            <a:avLst/>
          </a:prstGeom>
          <a:noFill/>
        </p:spPr>
        <p:txBody>
          <a:bodyPr wrap="square" rtlCol="0">
            <a:spAutoFit/>
          </a:bodyPr>
          <a:lstStyle/>
          <a:p>
            <a:r>
              <a:rPr lang="zh-CN" altLang="en-US" sz="2700" dirty="0" smtClean="0"/>
              <a:t>多假设扩展卡</a:t>
            </a:r>
            <a:r>
              <a:rPr lang="zh-CN" altLang="en-US" sz="2700" dirty="0"/>
              <a:t>尔曼模型</a:t>
            </a:r>
            <a:endParaRPr lang="zh-CN" altLang="zh-CN" sz="2700" dirty="0"/>
          </a:p>
        </p:txBody>
      </p:sp>
      <p:grpSp>
        <p:nvGrpSpPr>
          <p:cNvPr id="13" name="Group 5"/>
          <p:cNvGrpSpPr/>
          <p:nvPr/>
        </p:nvGrpSpPr>
        <p:grpSpPr>
          <a:xfrm>
            <a:off x="710743" y="977494"/>
            <a:ext cx="1666971" cy="723265"/>
            <a:chOff x="4454013" y="4923170"/>
            <a:chExt cx="2107496" cy="914400"/>
          </a:xfrm>
        </p:grpSpPr>
        <p:sp>
          <p:nvSpPr>
            <p:cNvPr id="14" name="Parallelogram 16"/>
            <p:cNvSpPr/>
            <p:nvPr/>
          </p:nvSpPr>
          <p:spPr>
            <a:xfrm>
              <a:off x="4454013" y="4923170"/>
              <a:ext cx="2107496" cy="914400"/>
            </a:xfrm>
            <a:prstGeom prst="parallelogram">
              <a:avLst>
                <a:gd name="adj" fmla="val 52419"/>
              </a:avLst>
            </a:prstGeom>
            <a:solidFill>
              <a:srgbClr val="1F8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grpSp>
          <p:nvGrpSpPr>
            <p:cNvPr id="15" name="Group 45"/>
            <p:cNvGrpSpPr/>
            <p:nvPr/>
          </p:nvGrpSpPr>
          <p:grpSpPr>
            <a:xfrm>
              <a:off x="5348217" y="5147801"/>
              <a:ext cx="319088" cy="465138"/>
              <a:chOff x="3582988" y="3510757"/>
              <a:chExt cx="319088" cy="465138"/>
            </a:xfrm>
            <a:solidFill>
              <a:schemeClr val="bg2"/>
            </a:solidFill>
          </p:grpSpPr>
          <p:sp>
            <p:nvSpPr>
              <p:cNvPr id="16"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sp>
            <p:nvSpPr>
              <p:cNvPr id="17"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grpSp>
      </p:grpSp>
      <p:sp>
        <p:nvSpPr>
          <p:cNvPr id="3" name="文本框 2"/>
          <p:cNvSpPr txBox="1"/>
          <p:nvPr/>
        </p:nvSpPr>
        <p:spPr>
          <a:xfrm>
            <a:off x="1418034" y="2066404"/>
            <a:ext cx="7238243" cy="4247317"/>
          </a:xfrm>
          <a:prstGeom prst="rect">
            <a:avLst/>
          </a:prstGeom>
          <a:noFill/>
        </p:spPr>
        <p:txBody>
          <a:bodyPr wrap="square" rtlCol="0">
            <a:spAutoFit/>
          </a:bodyPr>
          <a:lstStyle/>
          <a:p>
            <a:r>
              <a:rPr lang="zh-CN" altLang="zh-CN" sz="2700" dirty="0"/>
              <a:t>测量</a:t>
            </a:r>
            <a:r>
              <a:rPr lang="en-US" altLang="zh-CN" sz="2700" dirty="0"/>
              <a:t>y =</a:t>
            </a:r>
            <a:r>
              <a:rPr lang="zh-CN" altLang="zh-CN" sz="2700" dirty="0"/>
              <a:t>（</a:t>
            </a:r>
            <a:r>
              <a:rPr lang="en-US" altLang="zh-CN" sz="2700" dirty="0" err="1"/>
              <a:t>xS</a:t>
            </a:r>
            <a:r>
              <a:rPr lang="zh-CN" altLang="zh-CN" sz="2700" dirty="0"/>
              <a:t>，</a:t>
            </a:r>
            <a:r>
              <a:rPr lang="en-US" altLang="zh-CN" sz="2700" dirty="0" err="1"/>
              <a:t>yS</a:t>
            </a:r>
            <a:r>
              <a:rPr lang="zh-CN" altLang="zh-CN" sz="2700" dirty="0"/>
              <a:t>，θ</a:t>
            </a:r>
            <a:r>
              <a:rPr lang="en-US" altLang="zh-CN" sz="2700" dirty="0"/>
              <a:t>S</a:t>
            </a:r>
            <a:r>
              <a:rPr lang="zh-CN" altLang="zh-CN" sz="2700" dirty="0"/>
              <a:t>）与传感器帧中的检测算法的结果相匹配。在每次新的观察中，根据当前的假设可能性λ</a:t>
            </a:r>
            <a:r>
              <a:rPr lang="en-US" altLang="zh-CN" sz="2700" dirty="0" err="1"/>
              <a:t>i</a:t>
            </a:r>
            <a:r>
              <a:rPr lang="zh-CN" altLang="zh-CN" sz="2700" dirty="0"/>
              <a:t>来更新权重</a:t>
            </a:r>
            <a:r>
              <a:rPr lang="zh-CN" altLang="zh-CN" sz="2700" dirty="0" smtClean="0"/>
              <a:t>。</a:t>
            </a:r>
            <a:endParaRPr lang="en-US" altLang="zh-CN" sz="2700" dirty="0" smtClean="0"/>
          </a:p>
          <a:p>
            <a:endParaRPr lang="en-US" altLang="zh-CN" sz="2700" dirty="0"/>
          </a:p>
          <a:p>
            <a:endParaRPr lang="en-US" altLang="zh-CN" sz="2700" dirty="0" smtClean="0"/>
          </a:p>
          <a:p>
            <a:endParaRPr lang="en-US" altLang="zh-CN" sz="2700" dirty="0"/>
          </a:p>
          <a:p>
            <a:endParaRPr lang="en-US" altLang="zh-CN" sz="2700" dirty="0" smtClean="0"/>
          </a:p>
          <a:p>
            <a:r>
              <a:rPr lang="zh-CN" altLang="zh-CN" sz="2700" dirty="0" smtClean="0"/>
              <a:t>在</a:t>
            </a:r>
            <a:r>
              <a:rPr lang="zh-CN" altLang="zh-CN" sz="2700" dirty="0"/>
              <a:t>部分遮挡或车辆超车的情况下，将最初检测到的角落（可能已经看不见）与最近的可见角落切换。</a:t>
            </a:r>
            <a:endParaRPr lang="zh-CN" altLang="en-US" sz="2700" dirty="0"/>
          </a:p>
        </p:txBody>
      </p:sp>
      <p:pic>
        <p:nvPicPr>
          <p:cNvPr id="5" name="图片 4"/>
          <p:cNvPicPr>
            <a:picLocks noChangeAspect="1"/>
          </p:cNvPicPr>
          <p:nvPr/>
        </p:nvPicPr>
        <p:blipFill>
          <a:blip r:embed="rId3"/>
          <a:stretch>
            <a:fillRect/>
          </a:stretch>
        </p:blipFill>
        <p:spPr>
          <a:xfrm>
            <a:off x="2379927" y="3483599"/>
            <a:ext cx="4852367" cy="1412925"/>
          </a:xfrm>
          <a:prstGeom prst="rect">
            <a:avLst/>
          </a:prstGeom>
        </p:spPr>
      </p:pic>
    </p:spTree>
    <p:extLst>
      <p:ext uri="{BB962C8B-B14F-4D97-AF65-F5344CB8AC3E}">
        <p14:creationId xmlns:p14="http://schemas.microsoft.com/office/powerpoint/2010/main" val="137773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 y="0"/>
            <a:ext cx="9644063" cy="7232650"/>
          </a:xfrm>
          <a:prstGeom prst="rect">
            <a:avLst/>
          </a:prstGeom>
          <a:blipFill dpi="0" rotWithShape="1">
            <a:blip r:embed="rId3">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58" name="文本框 7"/>
          <p:cNvSpPr txBox="1">
            <a:spLocks noChangeArrowheads="1"/>
          </p:cNvSpPr>
          <p:nvPr/>
        </p:nvSpPr>
        <p:spPr bwMode="auto">
          <a:xfrm>
            <a:off x="6982271" y="4042029"/>
            <a:ext cx="15121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buNone/>
            </a:pPr>
            <a:r>
              <a:rPr lang="zh-CN" altLang="en-US" sz="3600" dirty="0" smtClean="0">
                <a:latin typeface="+mj-ea"/>
                <a:ea typeface="+mj-ea"/>
              </a:rPr>
              <a:t>总结</a:t>
            </a:r>
            <a:endParaRPr lang="zh-CN" altLang="en-US" sz="3600" dirty="0">
              <a:latin typeface="+mj-ea"/>
              <a:ea typeface="+mj-ea"/>
            </a:endParaRPr>
          </a:p>
        </p:txBody>
      </p:sp>
      <p:sp>
        <p:nvSpPr>
          <p:cNvPr id="15" name="文本框 14"/>
          <p:cNvSpPr txBox="1"/>
          <p:nvPr/>
        </p:nvSpPr>
        <p:spPr>
          <a:xfrm>
            <a:off x="4462439" y="3308816"/>
            <a:ext cx="2038374" cy="2112758"/>
          </a:xfrm>
          <a:prstGeom prst="rect">
            <a:avLst/>
          </a:prstGeom>
          <a:noFill/>
        </p:spPr>
        <p:txBody>
          <a:bodyPr wrap="square">
            <a:spAutoFit/>
          </a:bodyPr>
          <a:lstStyle/>
          <a:p>
            <a:pPr algn="ctr" fontAlgn="auto">
              <a:spcBef>
                <a:spcPts val="0"/>
              </a:spcBef>
              <a:spcAft>
                <a:spcPts val="0"/>
              </a:spcAft>
              <a:defRPr/>
            </a:pPr>
            <a:r>
              <a:rPr lang="en-US" altLang="zh-CN" sz="13129" b="1" dirty="0">
                <a:solidFill>
                  <a:srgbClr val="09425E"/>
                </a:solidFill>
                <a:latin typeface="Impact" panose="020B0806030902050204" pitchFamily="34" charset="0"/>
                <a:ea typeface="+mn-ea"/>
              </a:rPr>
              <a:t>04</a:t>
            </a:r>
            <a:endParaRPr lang="zh-CN" altLang="en-US" sz="13129" b="1" dirty="0">
              <a:solidFill>
                <a:srgbClr val="09425E"/>
              </a:solidFill>
              <a:latin typeface="Impact" panose="020B0806030902050204" pitchFamily="34" charset="0"/>
              <a:ea typeface="+mn-ea"/>
            </a:endParaRPr>
          </a:p>
        </p:txBody>
      </p:sp>
    </p:spTree>
    <p:extLst>
      <p:ext uri="{BB962C8B-B14F-4D97-AF65-F5344CB8AC3E}">
        <p14:creationId xmlns:p14="http://schemas.microsoft.com/office/powerpoint/2010/main" val="2454724314"/>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9458"/>
                                        </p:tgtEl>
                                        <p:attrNameLst>
                                          <p:attrName>style.visibility</p:attrName>
                                        </p:attrNameLst>
                                      </p:cBhvr>
                                      <p:to>
                                        <p:strVal val="visible"/>
                                      </p:to>
                                    </p:set>
                                    <p:anim calcmode="lin" valueType="num">
                                      <p:cBhvr>
                                        <p:cTn id="13" dur="500" fill="hold"/>
                                        <p:tgtEl>
                                          <p:spTgt spid="19458"/>
                                        </p:tgtEl>
                                        <p:attrNameLst>
                                          <p:attrName>ppt_w</p:attrName>
                                        </p:attrNameLst>
                                      </p:cBhvr>
                                      <p:tavLst>
                                        <p:tav tm="0">
                                          <p:val>
                                            <p:fltVal val="0"/>
                                          </p:val>
                                        </p:tav>
                                        <p:tav tm="100000">
                                          <p:val>
                                            <p:strVal val="#ppt_w"/>
                                          </p:val>
                                        </p:tav>
                                      </p:tavLst>
                                    </p:anim>
                                    <p:anim calcmode="lin" valueType="num">
                                      <p:cBhvr>
                                        <p:cTn id="14" dur="500" fill="hold"/>
                                        <p:tgtEl>
                                          <p:spTgt spid="19458"/>
                                        </p:tgtEl>
                                        <p:attrNameLst>
                                          <p:attrName>ppt_h</p:attrName>
                                        </p:attrNameLst>
                                      </p:cBhvr>
                                      <p:tavLst>
                                        <p:tav tm="0">
                                          <p:val>
                                            <p:fltVal val="0"/>
                                          </p:val>
                                        </p:tav>
                                        <p:tav tm="100000">
                                          <p:val>
                                            <p:strVal val="#ppt_h"/>
                                          </p:val>
                                        </p:tav>
                                      </p:tavLst>
                                    </p:anim>
                                    <p:animEffect transition="in" filter="fade">
                                      <p:cBhvr>
                                        <p:cTn id="15" dur="5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35677" y="2428194"/>
            <a:ext cx="6929033" cy="2871491"/>
          </a:xfrm>
        </p:spPr>
        <p:txBody>
          <a:bodyPr/>
          <a:lstStyle/>
          <a:p>
            <a:pPr>
              <a:lnSpc>
                <a:spcPct val="150000"/>
              </a:lnSpc>
            </a:pPr>
            <a:r>
              <a:rPr lang="en-US" altLang="zh-CN" sz="2100" dirty="0"/>
              <a:t>              </a:t>
            </a:r>
            <a:endParaRPr lang="zh-CN" altLang="en-US" sz="2100" dirty="0"/>
          </a:p>
        </p:txBody>
      </p:sp>
      <p:sp>
        <p:nvSpPr>
          <p:cNvPr id="6" name="文本框 5"/>
          <p:cNvSpPr txBox="1"/>
          <p:nvPr/>
        </p:nvSpPr>
        <p:spPr>
          <a:xfrm>
            <a:off x="2337755" y="1679608"/>
            <a:ext cx="4482498" cy="507831"/>
          </a:xfrm>
          <a:prstGeom prst="rect">
            <a:avLst/>
          </a:prstGeom>
          <a:noFill/>
        </p:spPr>
        <p:txBody>
          <a:bodyPr wrap="square" rtlCol="0">
            <a:spAutoFit/>
          </a:bodyPr>
          <a:lstStyle/>
          <a:p>
            <a:r>
              <a:rPr lang="zh-CN" altLang="en-US" sz="2700" dirty="0" smtClean="0"/>
              <a:t>模型结果</a:t>
            </a:r>
            <a:endParaRPr lang="zh-CN" altLang="zh-CN" sz="2700" dirty="0"/>
          </a:p>
        </p:txBody>
      </p:sp>
      <p:grpSp>
        <p:nvGrpSpPr>
          <p:cNvPr id="13" name="Group 5"/>
          <p:cNvGrpSpPr/>
          <p:nvPr/>
        </p:nvGrpSpPr>
        <p:grpSpPr>
          <a:xfrm>
            <a:off x="447545" y="1487309"/>
            <a:ext cx="1666971" cy="723265"/>
            <a:chOff x="4454013" y="4923170"/>
            <a:chExt cx="2107496" cy="914400"/>
          </a:xfrm>
        </p:grpSpPr>
        <p:sp>
          <p:nvSpPr>
            <p:cNvPr id="14" name="Parallelogram 16"/>
            <p:cNvSpPr/>
            <p:nvPr/>
          </p:nvSpPr>
          <p:spPr>
            <a:xfrm>
              <a:off x="4454013" y="4923170"/>
              <a:ext cx="2107496" cy="914400"/>
            </a:xfrm>
            <a:prstGeom prst="parallelogram">
              <a:avLst>
                <a:gd name="adj" fmla="val 52419"/>
              </a:avLst>
            </a:prstGeom>
            <a:solidFill>
              <a:srgbClr val="1F8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grpSp>
          <p:nvGrpSpPr>
            <p:cNvPr id="15" name="Group 45"/>
            <p:cNvGrpSpPr/>
            <p:nvPr/>
          </p:nvGrpSpPr>
          <p:grpSpPr>
            <a:xfrm>
              <a:off x="5348217" y="5147801"/>
              <a:ext cx="319088" cy="465138"/>
              <a:chOff x="3582988" y="3510757"/>
              <a:chExt cx="319088" cy="465138"/>
            </a:xfrm>
            <a:solidFill>
              <a:schemeClr val="bg2"/>
            </a:solidFill>
          </p:grpSpPr>
          <p:sp>
            <p:nvSpPr>
              <p:cNvPr id="16"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sp>
            <p:nvSpPr>
              <p:cNvPr id="17"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grpSp>
      </p:grpSp>
      <p:pic>
        <p:nvPicPr>
          <p:cNvPr id="10" name="图片 9"/>
          <p:cNvPicPr>
            <a:picLocks noChangeAspect="1"/>
          </p:cNvPicPr>
          <p:nvPr/>
        </p:nvPicPr>
        <p:blipFill>
          <a:blip r:embed="rId3"/>
          <a:stretch>
            <a:fillRect/>
          </a:stretch>
        </p:blipFill>
        <p:spPr>
          <a:xfrm>
            <a:off x="16658" y="2784193"/>
            <a:ext cx="9644063" cy="3352412"/>
          </a:xfrm>
          <a:prstGeom prst="rect">
            <a:avLst/>
          </a:prstGeom>
        </p:spPr>
      </p:pic>
    </p:spTree>
    <p:extLst>
      <p:ext uri="{BB962C8B-B14F-4D97-AF65-F5344CB8AC3E}">
        <p14:creationId xmlns:p14="http://schemas.microsoft.com/office/powerpoint/2010/main" val="314078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矩形 127"/>
          <p:cNvSpPr/>
          <p:nvPr/>
        </p:nvSpPr>
        <p:spPr>
          <a:xfrm>
            <a:off x="-1" y="0"/>
            <a:ext cx="9644063" cy="7232650"/>
          </a:xfrm>
          <a:prstGeom prst="rect">
            <a:avLst/>
          </a:prstGeom>
          <a:blipFill dpi="0" rotWithShape="1">
            <a:blip r:embed="rId3">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文本框 158"/>
          <p:cNvSpPr txBox="1"/>
          <p:nvPr/>
        </p:nvSpPr>
        <p:spPr>
          <a:xfrm>
            <a:off x="5308086" y="3843341"/>
            <a:ext cx="2730235" cy="855171"/>
          </a:xfrm>
          <a:prstGeom prst="rect">
            <a:avLst/>
          </a:prstGeom>
          <a:noFill/>
        </p:spPr>
        <p:txBody>
          <a:bodyPr wrap="none" rtlCol="0">
            <a:spAutoFit/>
          </a:bodyPr>
          <a:lstStyle/>
          <a:p>
            <a:r>
              <a:rPr kumimoji="1" lang="zh-CN" altLang="en-US" sz="4957" b="1" dirty="0">
                <a:solidFill>
                  <a:srgbClr val="1F84BE"/>
                </a:solidFill>
                <a:latin typeface="微软雅黑" panose="020B0503020204020204" pitchFamily="34" charset="-122"/>
                <a:ea typeface="微软雅黑" panose="020B0503020204020204" pitchFamily="34" charset="-122"/>
              </a:rPr>
              <a:t>感谢聆听</a:t>
            </a:r>
          </a:p>
        </p:txBody>
      </p:sp>
      <p:sp>
        <p:nvSpPr>
          <p:cNvPr id="161" name="文本框 160"/>
          <p:cNvSpPr txBox="1"/>
          <p:nvPr/>
        </p:nvSpPr>
        <p:spPr>
          <a:xfrm>
            <a:off x="5308085" y="5276753"/>
            <a:ext cx="2799080" cy="220573"/>
          </a:xfrm>
          <a:prstGeom prst="rect">
            <a:avLst/>
          </a:prstGeom>
          <a:noFill/>
        </p:spPr>
        <p:txBody>
          <a:bodyPr wrap="square" rtlCol="0">
            <a:spAutoFit/>
          </a:bodyPr>
          <a:lstStyle/>
          <a:p>
            <a:pPr>
              <a:lnSpc>
                <a:spcPts val="1013"/>
              </a:lnSpc>
            </a:pPr>
            <a:r>
              <a:rPr kumimoji="1" lang="en-US" altLang="zh-CN" sz="1425" b="1" dirty="0">
                <a:solidFill>
                  <a:srgbClr val="1F84BE"/>
                </a:solidFill>
                <a:latin typeface="+mj-lt"/>
                <a:ea typeface="微软雅黑"/>
                <a:cs typeface="Arial"/>
              </a:rPr>
              <a:t>THANK YOU FOR LISTENING</a:t>
            </a:r>
          </a:p>
        </p:txBody>
      </p:sp>
      <p:cxnSp>
        <p:nvCxnSpPr>
          <p:cNvPr id="163" name="直接连接符 162"/>
          <p:cNvCxnSpPr/>
          <p:nvPr/>
        </p:nvCxnSpPr>
        <p:spPr>
          <a:xfrm>
            <a:off x="4086167" y="4976074"/>
            <a:ext cx="4827686" cy="0"/>
          </a:xfrm>
          <a:prstGeom prst="line">
            <a:avLst/>
          </a:prstGeom>
          <a:ln w="25400">
            <a:solidFill>
              <a:srgbClr val="1F84BE"/>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47348" y="2115865"/>
            <a:ext cx="581352" cy="338554"/>
          </a:xfrm>
          <a:prstGeom prst="rect">
            <a:avLst/>
          </a:prstGeom>
        </p:spPr>
        <p:txBody>
          <a:bodyPr wrap="square">
            <a:spAutoFit/>
          </a:bodyPr>
          <a:lstStyle/>
          <a:p>
            <a:pPr defTabSz="685800" fontAlgn="auto">
              <a:spcBef>
                <a:spcPts val="0"/>
              </a:spcBef>
              <a:spcAft>
                <a:spcPts val="0"/>
              </a:spcAft>
              <a:defRPr/>
            </a:pPr>
            <a:r>
              <a:rPr lang="en-US" altLang="zh-CN" sz="100" kern="0" dirty="0">
                <a:solidFill>
                  <a:sysClr val="window" lastClr="FFFFFF"/>
                </a:solidFill>
              </a:rPr>
              <a:t>PPT</a:t>
            </a:r>
            <a:r>
              <a:rPr lang="zh-CN" altLang="en-US" sz="100" kern="0" dirty="0">
                <a:solidFill>
                  <a:sysClr val="window" lastClr="FFFFFF"/>
                </a:solidFill>
              </a:rPr>
              <a:t>模板下载：</a:t>
            </a:r>
            <a:r>
              <a:rPr lang="en-US" altLang="zh-CN" sz="100" kern="0" dirty="0">
                <a:solidFill>
                  <a:sysClr val="window" lastClr="FFFFFF"/>
                </a:solidFill>
              </a:rPr>
              <a:t>www.1ppt.com/moban/     </a:t>
            </a:r>
            <a:r>
              <a:rPr lang="zh-CN" altLang="en-US" sz="100" kern="0" dirty="0">
                <a:solidFill>
                  <a:sysClr val="window" lastClr="FFFFFF"/>
                </a:solidFill>
              </a:rPr>
              <a:t>行业</a:t>
            </a:r>
            <a:r>
              <a:rPr lang="en-US" altLang="zh-CN" sz="100" kern="0" dirty="0">
                <a:solidFill>
                  <a:sysClr val="window" lastClr="FFFFFF"/>
                </a:solidFill>
              </a:rPr>
              <a:t>PPT</a:t>
            </a:r>
            <a:r>
              <a:rPr lang="zh-CN" altLang="en-US" sz="100" kern="0" dirty="0">
                <a:solidFill>
                  <a:sysClr val="window" lastClr="FFFFFF"/>
                </a:solidFill>
              </a:rPr>
              <a:t>模板：</a:t>
            </a:r>
            <a:r>
              <a:rPr lang="en-US" altLang="zh-CN" sz="100" kern="0" dirty="0">
                <a:solidFill>
                  <a:sysClr val="window" lastClr="FFFFFF"/>
                </a:solidFill>
              </a:rPr>
              <a:t>www.1ppt.com/hangye/ </a:t>
            </a:r>
          </a:p>
          <a:p>
            <a:pPr defTabSz="685800" fontAlgn="auto">
              <a:spcBef>
                <a:spcPts val="0"/>
              </a:spcBef>
              <a:spcAft>
                <a:spcPts val="0"/>
              </a:spcAft>
              <a:defRPr/>
            </a:pPr>
            <a:r>
              <a:rPr lang="zh-CN" altLang="en-US" sz="100" kern="0" dirty="0">
                <a:solidFill>
                  <a:sysClr val="window" lastClr="FFFFFF"/>
                </a:solidFill>
              </a:rPr>
              <a:t>节日</a:t>
            </a:r>
            <a:r>
              <a:rPr lang="en-US" altLang="zh-CN" sz="100" kern="0" dirty="0">
                <a:solidFill>
                  <a:sysClr val="window" lastClr="FFFFFF"/>
                </a:solidFill>
              </a:rPr>
              <a:t>PPT</a:t>
            </a:r>
            <a:r>
              <a:rPr lang="zh-CN" altLang="en-US" sz="100" kern="0" dirty="0">
                <a:solidFill>
                  <a:sysClr val="window" lastClr="FFFFFF"/>
                </a:solidFill>
              </a:rPr>
              <a:t>模板：</a:t>
            </a:r>
            <a:r>
              <a:rPr lang="en-US" altLang="zh-CN" sz="100" kern="0" dirty="0">
                <a:solidFill>
                  <a:sysClr val="window" lastClr="FFFFFF"/>
                </a:solidFill>
              </a:rPr>
              <a:t>www.1ppt.com/jieri/           PPT</a:t>
            </a:r>
            <a:r>
              <a:rPr lang="zh-CN" altLang="en-US" sz="100" kern="0" dirty="0">
                <a:solidFill>
                  <a:sysClr val="window" lastClr="FFFFFF"/>
                </a:solidFill>
              </a:rPr>
              <a:t>素材下载：</a:t>
            </a:r>
            <a:r>
              <a:rPr lang="en-US" altLang="zh-CN" sz="100" kern="0" dirty="0">
                <a:solidFill>
                  <a:sysClr val="window" lastClr="FFFFFF"/>
                </a:solidFill>
              </a:rPr>
              <a:t>www.1ppt.com/sucai/</a:t>
            </a:r>
          </a:p>
          <a:p>
            <a:pPr defTabSz="685800" fontAlgn="auto">
              <a:spcBef>
                <a:spcPts val="0"/>
              </a:spcBef>
              <a:spcAft>
                <a:spcPts val="0"/>
              </a:spcAft>
              <a:defRPr/>
            </a:pPr>
            <a:r>
              <a:rPr lang="en-US" altLang="zh-CN" sz="100" kern="0" dirty="0">
                <a:solidFill>
                  <a:sysClr val="window" lastClr="FFFFFF"/>
                </a:solidFill>
              </a:rPr>
              <a:t>PPT</a:t>
            </a:r>
            <a:r>
              <a:rPr lang="zh-CN" altLang="en-US" sz="100" kern="0" dirty="0">
                <a:solidFill>
                  <a:sysClr val="window" lastClr="FFFFFF"/>
                </a:solidFill>
              </a:rPr>
              <a:t>背景图片：</a:t>
            </a:r>
            <a:r>
              <a:rPr lang="en-US" altLang="zh-CN" sz="100" kern="0" dirty="0">
                <a:solidFill>
                  <a:sysClr val="window" lastClr="FFFFFF"/>
                </a:solidFill>
              </a:rPr>
              <a:t>www.1ppt.com/beijing/      PPT</a:t>
            </a:r>
            <a:r>
              <a:rPr lang="zh-CN" altLang="en-US" sz="100" kern="0" dirty="0">
                <a:solidFill>
                  <a:sysClr val="window" lastClr="FFFFFF"/>
                </a:solidFill>
              </a:rPr>
              <a:t>图表下载：</a:t>
            </a:r>
            <a:r>
              <a:rPr lang="en-US" altLang="zh-CN" sz="100" kern="0" dirty="0">
                <a:solidFill>
                  <a:sysClr val="window" lastClr="FFFFFF"/>
                </a:solidFill>
              </a:rPr>
              <a:t>www.1ppt.com/tubiao/      </a:t>
            </a:r>
          </a:p>
          <a:p>
            <a:pPr defTabSz="685800" fontAlgn="auto">
              <a:spcBef>
                <a:spcPts val="0"/>
              </a:spcBef>
              <a:spcAft>
                <a:spcPts val="0"/>
              </a:spcAft>
              <a:defRPr/>
            </a:pPr>
            <a:r>
              <a:rPr lang="zh-CN" altLang="en-US" sz="100" kern="0" dirty="0">
                <a:solidFill>
                  <a:sysClr val="window" lastClr="FFFFFF"/>
                </a:solidFill>
              </a:rPr>
              <a:t>优秀</a:t>
            </a:r>
            <a:r>
              <a:rPr lang="en-US" altLang="zh-CN" sz="100" kern="0" dirty="0">
                <a:solidFill>
                  <a:sysClr val="window" lastClr="FFFFFF"/>
                </a:solidFill>
              </a:rPr>
              <a:t>PPT</a:t>
            </a:r>
            <a:r>
              <a:rPr lang="zh-CN" altLang="en-US" sz="100" kern="0" dirty="0">
                <a:solidFill>
                  <a:sysClr val="window" lastClr="FFFFFF"/>
                </a:solidFill>
              </a:rPr>
              <a:t>下载：</a:t>
            </a:r>
            <a:r>
              <a:rPr lang="en-US" altLang="zh-CN" sz="100" kern="0" dirty="0">
                <a:solidFill>
                  <a:sysClr val="window" lastClr="FFFFFF"/>
                </a:solidFill>
              </a:rPr>
              <a:t>www.1ppt.com/xiazai/        PPT</a:t>
            </a:r>
            <a:r>
              <a:rPr lang="zh-CN" altLang="en-US" sz="100" kern="0" dirty="0">
                <a:solidFill>
                  <a:sysClr val="window" lastClr="FFFFFF"/>
                </a:solidFill>
              </a:rPr>
              <a:t>教程： </a:t>
            </a:r>
            <a:r>
              <a:rPr lang="en-US" altLang="zh-CN" sz="100" kern="0" dirty="0">
                <a:solidFill>
                  <a:sysClr val="window" lastClr="FFFFFF"/>
                </a:solidFill>
              </a:rPr>
              <a:t>www.1ppt.com/powerpoint/      </a:t>
            </a:r>
          </a:p>
          <a:p>
            <a:pPr defTabSz="685800" fontAlgn="auto">
              <a:spcBef>
                <a:spcPts val="0"/>
              </a:spcBef>
              <a:spcAft>
                <a:spcPts val="0"/>
              </a:spcAft>
              <a:defRPr/>
            </a:pPr>
            <a:r>
              <a:rPr lang="en-US" altLang="zh-CN" sz="100" kern="0" dirty="0">
                <a:solidFill>
                  <a:sysClr val="window" lastClr="FFFFFF"/>
                </a:solidFill>
              </a:rPr>
              <a:t>Word</a:t>
            </a:r>
            <a:r>
              <a:rPr lang="zh-CN" altLang="en-US" sz="100" kern="0" dirty="0">
                <a:solidFill>
                  <a:sysClr val="window" lastClr="FFFFFF"/>
                </a:solidFill>
              </a:rPr>
              <a:t>教程： </a:t>
            </a:r>
            <a:r>
              <a:rPr lang="en-US" altLang="zh-CN" sz="100" kern="0" dirty="0">
                <a:solidFill>
                  <a:sysClr val="window" lastClr="FFFFFF"/>
                </a:solidFill>
              </a:rPr>
              <a:t>www.1ppt.com/word/              Excel</a:t>
            </a:r>
            <a:r>
              <a:rPr lang="zh-CN" altLang="en-US" sz="100" kern="0" dirty="0">
                <a:solidFill>
                  <a:sysClr val="window" lastClr="FFFFFF"/>
                </a:solidFill>
              </a:rPr>
              <a:t>教程：</a:t>
            </a:r>
            <a:r>
              <a:rPr lang="en-US" altLang="zh-CN" sz="100" kern="0" dirty="0">
                <a:solidFill>
                  <a:sysClr val="window" lastClr="FFFFFF"/>
                </a:solidFill>
              </a:rPr>
              <a:t>www.1ppt.com/excel/  </a:t>
            </a:r>
          </a:p>
          <a:p>
            <a:pPr defTabSz="685800" fontAlgn="auto">
              <a:spcBef>
                <a:spcPts val="0"/>
              </a:spcBef>
              <a:spcAft>
                <a:spcPts val="0"/>
              </a:spcAft>
              <a:defRPr/>
            </a:pPr>
            <a:r>
              <a:rPr lang="zh-CN" altLang="en-US" sz="100" kern="0" dirty="0">
                <a:solidFill>
                  <a:sysClr val="window" lastClr="FFFFFF"/>
                </a:solidFill>
              </a:rPr>
              <a:t>资料下载：</a:t>
            </a:r>
            <a:r>
              <a:rPr lang="en-US" altLang="zh-CN" sz="100" kern="0" dirty="0">
                <a:solidFill>
                  <a:sysClr val="window" lastClr="FFFFFF"/>
                </a:solidFill>
              </a:rPr>
              <a:t>www.1ppt.com/ziliao/                PPT</a:t>
            </a:r>
            <a:r>
              <a:rPr lang="zh-CN" altLang="en-US" sz="100" kern="0" dirty="0">
                <a:solidFill>
                  <a:sysClr val="window" lastClr="FFFFFF"/>
                </a:solidFill>
              </a:rPr>
              <a:t>课件下载：</a:t>
            </a:r>
            <a:r>
              <a:rPr lang="en-US" altLang="zh-CN" sz="100" kern="0" dirty="0">
                <a:solidFill>
                  <a:sysClr val="window" lastClr="FFFFFF"/>
                </a:solidFill>
              </a:rPr>
              <a:t>www.1ppt.com/kejian/ </a:t>
            </a:r>
          </a:p>
          <a:p>
            <a:pPr defTabSz="685800" fontAlgn="auto">
              <a:spcBef>
                <a:spcPts val="0"/>
              </a:spcBef>
              <a:spcAft>
                <a:spcPts val="0"/>
              </a:spcAft>
              <a:defRPr/>
            </a:pPr>
            <a:r>
              <a:rPr lang="zh-CN" altLang="en-US" sz="100" kern="0" dirty="0">
                <a:solidFill>
                  <a:sysClr val="window" lastClr="FFFFFF"/>
                </a:solidFill>
              </a:rPr>
              <a:t>范文下载：</a:t>
            </a:r>
            <a:r>
              <a:rPr lang="en-US" altLang="zh-CN" sz="100" kern="0" dirty="0">
                <a:solidFill>
                  <a:sysClr val="window" lastClr="FFFFFF"/>
                </a:solidFill>
              </a:rPr>
              <a:t>www.1ppt.com/fanwen/             </a:t>
            </a:r>
            <a:r>
              <a:rPr lang="zh-CN" altLang="en-US" sz="100" kern="0" dirty="0">
                <a:solidFill>
                  <a:sysClr val="window" lastClr="FFFFFF"/>
                </a:solidFill>
              </a:rPr>
              <a:t>试卷下载：</a:t>
            </a:r>
            <a:r>
              <a:rPr lang="en-US" altLang="zh-CN" sz="100" kern="0" dirty="0">
                <a:solidFill>
                  <a:sysClr val="window" lastClr="FFFFFF"/>
                </a:solidFill>
              </a:rPr>
              <a:t>www.1ppt.com/shiti/  </a:t>
            </a:r>
          </a:p>
          <a:p>
            <a:pPr defTabSz="685800" fontAlgn="auto">
              <a:spcBef>
                <a:spcPts val="0"/>
              </a:spcBef>
              <a:spcAft>
                <a:spcPts val="0"/>
              </a:spcAft>
              <a:defRPr/>
            </a:pPr>
            <a:r>
              <a:rPr lang="zh-CN" altLang="en-US" sz="100" kern="0" dirty="0">
                <a:solidFill>
                  <a:sysClr val="window" lastClr="FFFFFF"/>
                </a:solidFill>
              </a:rPr>
              <a:t>教案下载：</a:t>
            </a:r>
            <a:r>
              <a:rPr lang="en-US" altLang="zh-CN" sz="100" kern="0" dirty="0">
                <a:solidFill>
                  <a:sysClr val="window" lastClr="FFFFFF"/>
                </a:solidFill>
              </a:rPr>
              <a:t>www.1ppt.com/jiaoan/        PPT</a:t>
            </a:r>
            <a:r>
              <a:rPr lang="zh-CN" altLang="en-US" sz="100" kern="0" dirty="0">
                <a:solidFill>
                  <a:sysClr val="window" lastClr="FFFFFF"/>
                </a:solidFill>
              </a:rPr>
              <a:t>论坛：</a:t>
            </a:r>
            <a:r>
              <a:rPr lang="en-US" altLang="zh-CN" sz="100" kern="0" dirty="0">
                <a:solidFill>
                  <a:sysClr val="window" lastClr="FFFFFF"/>
                </a:solidFill>
              </a:rPr>
              <a:t>www.1ppt.cn</a:t>
            </a:r>
          </a:p>
          <a:p>
            <a:pPr defTabSz="685800" fontAlgn="auto">
              <a:spcBef>
                <a:spcPts val="0"/>
              </a:spcBef>
              <a:spcAft>
                <a:spcPts val="0"/>
              </a:spcAft>
              <a:defRPr/>
            </a:pPr>
            <a:r>
              <a:rPr lang="en-US" altLang="zh-CN" sz="100" kern="0" dirty="0">
                <a:solidFill>
                  <a:sysClr val="window" lastClr="FFFFFF"/>
                </a:solidFill>
              </a:rPr>
              <a:t> </a:t>
            </a:r>
            <a:endParaRPr lang="zh-CN" altLang="en-US" sz="100" kern="0" dirty="0">
              <a:solidFill>
                <a:sysClr val="window" lastClr="FFFFFF"/>
              </a:solidFill>
            </a:endParaRPr>
          </a:p>
        </p:txBody>
      </p:sp>
    </p:spTree>
    <p:extLst>
      <p:ext uri="{BB962C8B-B14F-4D97-AF65-F5344CB8AC3E}">
        <p14:creationId xmlns:p14="http://schemas.microsoft.com/office/powerpoint/2010/main" val="3673217028"/>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59"/>
                                        </p:tgtEl>
                                        <p:attrNameLst>
                                          <p:attrName>style.visibility</p:attrName>
                                        </p:attrNameLst>
                                      </p:cBhvr>
                                      <p:to>
                                        <p:strVal val="visible"/>
                                      </p:to>
                                    </p:set>
                                    <p:anim calcmode="lin" valueType="num">
                                      <p:cBhvr>
                                        <p:cTn id="7" dur="500" fill="hold"/>
                                        <p:tgtEl>
                                          <p:spTgt spid="15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59"/>
                                        </p:tgtEl>
                                        <p:attrNameLst>
                                          <p:attrName>ppt_y</p:attrName>
                                        </p:attrNameLst>
                                      </p:cBhvr>
                                      <p:tavLst>
                                        <p:tav tm="0">
                                          <p:val>
                                            <p:strVal val="#ppt_y"/>
                                          </p:val>
                                        </p:tav>
                                        <p:tav tm="100000">
                                          <p:val>
                                            <p:strVal val="#ppt_y"/>
                                          </p:val>
                                        </p:tav>
                                      </p:tavLst>
                                    </p:anim>
                                    <p:anim calcmode="lin" valueType="num">
                                      <p:cBhvr>
                                        <p:cTn id="9" dur="500" fill="hold"/>
                                        <p:tgtEl>
                                          <p:spTgt spid="15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5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59"/>
                                        </p:tgtEl>
                                      </p:cBhvr>
                                    </p:animEffect>
                                  </p:childTnLst>
                                </p:cTn>
                              </p:par>
                            </p:childTnLst>
                          </p:cTn>
                        </p:par>
                        <p:par>
                          <p:cTn id="12" fill="hold">
                            <p:stCondLst>
                              <p:cond delay="65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159"/>
                                        </p:tgtEl>
                                      </p:cBhvr>
                                    </p:animEffect>
                                    <p:animScale>
                                      <p:cBhvr>
                                        <p:cTn id="15" dur="250" autoRev="1" fill="hold"/>
                                        <p:tgtEl>
                                          <p:spTgt spid="159"/>
                                        </p:tgtEl>
                                      </p:cBhvr>
                                      <p:by x="105000" y="105000"/>
                                    </p:animScale>
                                  </p:childTnLst>
                                </p:cTn>
                              </p:par>
                            </p:childTnLst>
                          </p:cTn>
                        </p:par>
                        <p:par>
                          <p:cTn id="16" fill="hold">
                            <p:stCondLst>
                              <p:cond delay="1150"/>
                            </p:stCondLst>
                            <p:childTnLst>
                              <p:par>
                                <p:cTn id="17" presetID="22" presetClass="entr" presetSubtype="4" fill="hold" grpId="0" nodeType="afterEffect">
                                  <p:stCondLst>
                                    <p:cond delay="0"/>
                                  </p:stCondLst>
                                  <p:childTnLst>
                                    <p:set>
                                      <p:cBhvr>
                                        <p:cTn id="18" dur="1" fill="hold">
                                          <p:stCondLst>
                                            <p:cond delay="0"/>
                                          </p:stCondLst>
                                        </p:cTn>
                                        <p:tgtEl>
                                          <p:spTgt spid="161"/>
                                        </p:tgtEl>
                                        <p:attrNameLst>
                                          <p:attrName>style.visibility</p:attrName>
                                        </p:attrNameLst>
                                      </p:cBhvr>
                                      <p:to>
                                        <p:strVal val="visible"/>
                                      </p:to>
                                    </p:set>
                                    <p:animEffect transition="in" filter="wipe(down)">
                                      <p:cBhvr>
                                        <p:cTn id="19" dur="500"/>
                                        <p:tgtEl>
                                          <p:spTgt spid="161"/>
                                        </p:tgtEl>
                                      </p:cBhvr>
                                    </p:animEffect>
                                  </p:childTnLst>
                                </p:cTn>
                              </p:par>
                              <p:par>
                                <p:cTn id="20" presetID="2" presetClass="entr" presetSubtype="8" fill="hold" nodeType="withEffect">
                                  <p:stCondLst>
                                    <p:cond delay="0"/>
                                  </p:stCondLst>
                                  <p:childTnLst>
                                    <p:set>
                                      <p:cBhvr>
                                        <p:cTn id="21" dur="1" fill="hold">
                                          <p:stCondLst>
                                            <p:cond delay="0"/>
                                          </p:stCondLst>
                                        </p:cTn>
                                        <p:tgtEl>
                                          <p:spTgt spid="163"/>
                                        </p:tgtEl>
                                        <p:attrNameLst>
                                          <p:attrName>style.visibility</p:attrName>
                                        </p:attrNameLst>
                                      </p:cBhvr>
                                      <p:to>
                                        <p:strVal val="visible"/>
                                      </p:to>
                                    </p:set>
                                    <p:anim calcmode="lin" valueType="num">
                                      <p:cBhvr additive="base">
                                        <p:cTn id="22" dur="500" fill="hold"/>
                                        <p:tgtEl>
                                          <p:spTgt spid="163"/>
                                        </p:tgtEl>
                                        <p:attrNameLst>
                                          <p:attrName>ppt_x</p:attrName>
                                        </p:attrNameLst>
                                      </p:cBhvr>
                                      <p:tavLst>
                                        <p:tav tm="0">
                                          <p:val>
                                            <p:strVal val="0-#ppt_w/2"/>
                                          </p:val>
                                        </p:tav>
                                        <p:tav tm="100000">
                                          <p:val>
                                            <p:strVal val="#ppt_x"/>
                                          </p:val>
                                        </p:tav>
                                      </p:tavLst>
                                    </p:anim>
                                    <p:anim calcmode="lin" valueType="num">
                                      <p:cBhvr additive="base">
                                        <p:cTn id="23" dur="500" fill="hold"/>
                                        <p:tgtEl>
                                          <p:spTgt spid="1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p:bldP spid="159" grpId="1"/>
      <p:bldP spid="16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6945" y="2104157"/>
            <a:ext cx="7974885" cy="3906434"/>
          </a:xfrm>
        </p:spPr>
        <p:txBody>
          <a:bodyPr>
            <a:normAutofit fontScale="90000"/>
          </a:bodyPr>
          <a:lstStyle/>
          <a:p>
            <a:pPr>
              <a:lnSpc>
                <a:spcPct val="150000"/>
              </a:lnSpc>
            </a:pPr>
            <a:r>
              <a:rPr lang="en-US" altLang="zh-CN" sz="2100" dirty="0"/>
              <a:t>       </a:t>
            </a:r>
            <a:r>
              <a:rPr lang="zh-CN" altLang="zh-CN" sz="2700" dirty="0">
                <a:latin typeface="+mn-ea"/>
                <a:ea typeface="+mn-ea"/>
              </a:rPr>
              <a:t>车辆检测和跟踪是在城市情景下开发自主驾驶应用的核心要素。基于图像的深度学习（</a:t>
            </a:r>
            <a:r>
              <a:rPr lang="en-US" altLang="zh-CN" sz="2700" dirty="0">
                <a:latin typeface="+mn-ea"/>
                <a:ea typeface="+mn-ea"/>
              </a:rPr>
              <a:t>DL</a:t>
            </a:r>
            <a:r>
              <a:rPr lang="zh-CN" altLang="zh-CN" sz="2700" dirty="0">
                <a:latin typeface="+mn-ea"/>
                <a:ea typeface="+mn-ea"/>
              </a:rPr>
              <a:t>）技术正在感知任务中获得突破性的成果。然而，</a:t>
            </a:r>
            <a:r>
              <a:rPr lang="en-US" altLang="zh-CN" sz="2700" dirty="0">
                <a:latin typeface="+mn-ea"/>
                <a:ea typeface="+mn-ea"/>
              </a:rPr>
              <a:t>DL</a:t>
            </a:r>
            <a:r>
              <a:rPr lang="zh-CN" altLang="zh-CN" sz="2700" dirty="0">
                <a:latin typeface="+mn-ea"/>
                <a:ea typeface="+mn-ea"/>
              </a:rPr>
              <a:t>研究在激光雷达测距仪上处理三维点云</a:t>
            </a:r>
            <a:r>
              <a:rPr lang="zh-CN" altLang="en-US" sz="2700" dirty="0">
                <a:latin typeface="+mn-ea"/>
                <a:ea typeface="+mn-ea"/>
              </a:rPr>
              <a:t>需要进一步研究</a:t>
            </a:r>
            <a:r>
              <a:rPr lang="zh-CN" altLang="zh-CN" sz="2700" dirty="0">
                <a:latin typeface="+mn-ea"/>
                <a:ea typeface="+mn-ea"/>
              </a:rPr>
              <a:t>。激光雷达传感器提供非常准确的空间环境信息，对恶劣的气候条件非常有效，并且其性能几乎与场景照明无关。</a:t>
            </a:r>
            <a:endParaRPr lang="zh-CN" altLang="en-US" sz="2700" dirty="0">
              <a:latin typeface="+mn-ea"/>
              <a:ea typeface="+mn-ea"/>
            </a:endParaRPr>
          </a:p>
        </p:txBody>
      </p:sp>
      <p:grpSp>
        <p:nvGrpSpPr>
          <p:cNvPr id="3" name="Group 3"/>
          <p:cNvGrpSpPr/>
          <p:nvPr/>
        </p:nvGrpSpPr>
        <p:grpSpPr>
          <a:xfrm>
            <a:off x="693993" y="943827"/>
            <a:ext cx="1666971" cy="723265"/>
            <a:chOff x="5621315" y="2514600"/>
            <a:chExt cx="2107496" cy="914400"/>
          </a:xfrm>
        </p:grpSpPr>
        <p:sp>
          <p:nvSpPr>
            <p:cNvPr id="4" name="Parallelogram 14"/>
            <p:cNvSpPr/>
            <p:nvPr/>
          </p:nvSpPr>
          <p:spPr>
            <a:xfrm>
              <a:off x="5621315" y="2514600"/>
              <a:ext cx="2107496" cy="914400"/>
            </a:xfrm>
            <a:prstGeom prst="parallelogram">
              <a:avLst>
                <a:gd name="adj" fmla="val 52419"/>
              </a:avLst>
            </a:prstGeom>
            <a:solidFill>
              <a:srgbClr val="1F8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
          <p:nvSpPr>
            <p:cNvPr id="5" name="AutoShape 59"/>
            <p:cNvSpPr/>
            <p:nvPr/>
          </p:nvSpPr>
          <p:spPr bwMode="auto">
            <a:xfrm>
              <a:off x="6442494" y="2777487"/>
              <a:ext cx="465138" cy="46434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2"/>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grpSp>
      <p:sp>
        <p:nvSpPr>
          <p:cNvPr id="6" name="文本框 5"/>
          <p:cNvSpPr txBox="1"/>
          <p:nvPr/>
        </p:nvSpPr>
        <p:spPr>
          <a:xfrm>
            <a:off x="2608094" y="1151763"/>
            <a:ext cx="2646294" cy="507831"/>
          </a:xfrm>
          <a:prstGeom prst="rect">
            <a:avLst/>
          </a:prstGeom>
          <a:noFill/>
        </p:spPr>
        <p:txBody>
          <a:bodyPr wrap="square" rtlCol="0">
            <a:spAutoFit/>
          </a:bodyPr>
          <a:lstStyle/>
          <a:p>
            <a:r>
              <a:rPr lang="zh-CN" altLang="en-US" sz="2700" dirty="0">
                <a:latin typeface="+mj-lt"/>
                <a:ea typeface="+mj-ea"/>
                <a:cs typeface="+mj-cs"/>
              </a:rPr>
              <a:t>技术背景</a:t>
            </a:r>
          </a:p>
        </p:txBody>
      </p:sp>
    </p:spTree>
    <p:extLst>
      <p:ext uri="{BB962C8B-B14F-4D97-AF65-F5344CB8AC3E}">
        <p14:creationId xmlns:p14="http://schemas.microsoft.com/office/powerpoint/2010/main" val="683589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65647" y="2320181"/>
            <a:ext cx="7686853" cy="3186353"/>
          </a:xfrm>
        </p:spPr>
        <p:txBody>
          <a:bodyPr>
            <a:noAutofit/>
          </a:bodyPr>
          <a:lstStyle/>
          <a:p>
            <a:pPr>
              <a:lnSpc>
                <a:spcPct val="150000"/>
              </a:lnSpc>
            </a:pPr>
            <a:r>
              <a:rPr lang="en-US" altLang="zh-CN" sz="2400" dirty="0"/>
              <a:t>       </a:t>
            </a:r>
            <a:r>
              <a:rPr lang="en-US" altLang="zh-CN" sz="2400" dirty="0" smtClean="0"/>
              <a:t>  </a:t>
            </a:r>
            <a:r>
              <a:rPr lang="zh-CN" altLang="zh-CN" sz="2400" dirty="0" smtClean="0">
                <a:latin typeface="+mn-ea"/>
                <a:ea typeface="+mn-ea"/>
              </a:rPr>
              <a:t>检测</a:t>
            </a:r>
            <a:r>
              <a:rPr lang="zh-CN" altLang="zh-CN" sz="2400" dirty="0">
                <a:latin typeface="+mn-ea"/>
                <a:ea typeface="+mn-ea"/>
              </a:rPr>
              <a:t>步骤使用一个卷积神经网络（</a:t>
            </a:r>
            <a:r>
              <a:rPr lang="en-US" altLang="zh-CN" sz="2400" dirty="0">
                <a:latin typeface="+mn-ea"/>
                <a:ea typeface="+mn-ea"/>
              </a:rPr>
              <a:t>CNN</a:t>
            </a:r>
            <a:r>
              <a:rPr lang="zh-CN" altLang="zh-CN" sz="2400" dirty="0">
                <a:latin typeface="+mn-ea"/>
                <a:ea typeface="+mn-ea"/>
              </a:rPr>
              <a:t>），该卷积神经网络接收由三维信息提供的</a:t>
            </a:r>
            <a:r>
              <a:rPr lang="en-US" altLang="zh-CN" sz="2400" dirty="0">
                <a:latin typeface="+mn-ea"/>
                <a:ea typeface="+mn-ea"/>
              </a:rPr>
              <a:t>3D</a:t>
            </a:r>
            <a:r>
              <a:rPr lang="zh-CN" altLang="zh-CN" sz="2400" dirty="0">
                <a:latin typeface="+mn-ea"/>
                <a:ea typeface="+mn-ea"/>
              </a:rPr>
              <a:t>信息，并返回一个关于它是否属于车辆的分类。然后对经过分类的点云进行几何处理，以生成用于估计周围车辆的位置和速度的多假设扩展卡尔曼滤波器（</a:t>
            </a:r>
            <a:r>
              <a:rPr lang="en-US" altLang="zh-CN" sz="2400" dirty="0">
                <a:latin typeface="+mn-ea"/>
                <a:ea typeface="+mn-ea"/>
              </a:rPr>
              <a:t>MH-EKF</a:t>
            </a:r>
            <a:r>
              <a:rPr lang="zh-CN" altLang="zh-CN" sz="2400" dirty="0">
                <a:latin typeface="+mn-ea"/>
                <a:ea typeface="+mn-ea"/>
              </a:rPr>
              <a:t>）实现的多目标跟踪系统的观测值。</a:t>
            </a:r>
            <a:endParaRPr lang="zh-CN" altLang="en-US" sz="2400" dirty="0">
              <a:latin typeface="+mn-ea"/>
              <a:ea typeface="+mn-ea"/>
            </a:endParaRPr>
          </a:p>
        </p:txBody>
      </p:sp>
      <p:grpSp>
        <p:nvGrpSpPr>
          <p:cNvPr id="3" name="Group 3"/>
          <p:cNvGrpSpPr/>
          <p:nvPr/>
        </p:nvGrpSpPr>
        <p:grpSpPr>
          <a:xfrm>
            <a:off x="501551" y="965296"/>
            <a:ext cx="1666971" cy="723265"/>
            <a:chOff x="5621315" y="2514600"/>
            <a:chExt cx="2107496" cy="914400"/>
          </a:xfrm>
        </p:grpSpPr>
        <p:sp>
          <p:nvSpPr>
            <p:cNvPr id="4" name="Parallelogram 14"/>
            <p:cNvSpPr/>
            <p:nvPr/>
          </p:nvSpPr>
          <p:spPr>
            <a:xfrm>
              <a:off x="5621315" y="2514600"/>
              <a:ext cx="2107496" cy="914400"/>
            </a:xfrm>
            <a:prstGeom prst="parallelogram">
              <a:avLst>
                <a:gd name="adj" fmla="val 52419"/>
              </a:avLst>
            </a:prstGeom>
            <a:solidFill>
              <a:srgbClr val="1F8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
          <p:nvSpPr>
            <p:cNvPr id="5" name="AutoShape 59"/>
            <p:cNvSpPr/>
            <p:nvPr/>
          </p:nvSpPr>
          <p:spPr bwMode="auto">
            <a:xfrm>
              <a:off x="6442494" y="2777487"/>
              <a:ext cx="465138" cy="46434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2"/>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grpSp>
      <p:sp>
        <p:nvSpPr>
          <p:cNvPr id="6" name="文本框 5"/>
          <p:cNvSpPr txBox="1"/>
          <p:nvPr/>
        </p:nvSpPr>
        <p:spPr>
          <a:xfrm>
            <a:off x="2373759" y="1213019"/>
            <a:ext cx="2646294" cy="507831"/>
          </a:xfrm>
          <a:prstGeom prst="rect">
            <a:avLst/>
          </a:prstGeom>
          <a:noFill/>
        </p:spPr>
        <p:txBody>
          <a:bodyPr wrap="square" rtlCol="0">
            <a:spAutoFit/>
          </a:bodyPr>
          <a:lstStyle/>
          <a:p>
            <a:r>
              <a:rPr lang="zh-CN" altLang="en-US" sz="2700" dirty="0">
                <a:latin typeface="+mj-lt"/>
                <a:ea typeface="+mj-ea"/>
                <a:cs typeface="+mj-cs"/>
              </a:rPr>
              <a:t>核心思想</a:t>
            </a:r>
          </a:p>
        </p:txBody>
      </p:sp>
    </p:spTree>
    <p:extLst>
      <p:ext uri="{BB962C8B-B14F-4D97-AF65-F5344CB8AC3E}">
        <p14:creationId xmlns:p14="http://schemas.microsoft.com/office/powerpoint/2010/main" val="1261934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5618" y="2590212"/>
            <a:ext cx="8317541" cy="2916324"/>
          </a:xfrm>
        </p:spPr>
        <p:txBody>
          <a:bodyPr/>
          <a:lstStyle/>
          <a:p>
            <a:pPr>
              <a:lnSpc>
                <a:spcPct val="150000"/>
              </a:lnSpc>
            </a:pPr>
            <a:r>
              <a:rPr lang="en-US" altLang="zh-CN" sz="2100" dirty="0"/>
              <a:t>       </a:t>
            </a:r>
            <a:endParaRPr lang="zh-CN" altLang="en-US" sz="2100" dirty="0"/>
          </a:p>
        </p:txBody>
      </p:sp>
      <p:grpSp>
        <p:nvGrpSpPr>
          <p:cNvPr id="3" name="Group 3"/>
          <p:cNvGrpSpPr/>
          <p:nvPr/>
        </p:nvGrpSpPr>
        <p:grpSpPr>
          <a:xfrm>
            <a:off x="724790" y="933108"/>
            <a:ext cx="1666971" cy="723265"/>
            <a:chOff x="5621315" y="2514600"/>
            <a:chExt cx="2107496" cy="914400"/>
          </a:xfrm>
        </p:grpSpPr>
        <p:sp>
          <p:nvSpPr>
            <p:cNvPr id="4" name="Parallelogram 14"/>
            <p:cNvSpPr/>
            <p:nvPr/>
          </p:nvSpPr>
          <p:spPr>
            <a:xfrm>
              <a:off x="5621315" y="2514600"/>
              <a:ext cx="2107496" cy="914400"/>
            </a:xfrm>
            <a:prstGeom prst="parallelogram">
              <a:avLst>
                <a:gd name="adj" fmla="val 52419"/>
              </a:avLst>
            </a:prstGeom>
            <a:solidFill>
              <a:srgbClr val="1F8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
          <p:nvSpPr>
            <p:cNvPr id="5" name="AutoShape 59"/>
            <p:cNvSpPr/>
            <p:nvPr/>
          </p:nvSpPr>
          <p:spPr bwMode="auto">
            <a:xfrm>
              <a:off x="6442494" y="2777487"/>
              <a:ext cx="465138" cy="46434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2"/>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grpSp>
      <p:sp>
        <p:nvSpPr>
          <p:cNvPr id="6" name="文本框 5"/>
          <p:cNvSpPr txBox="1"/>
          <p:nvPr/>
        </p:nvSpPr>
        <p:spPr>
          <a:xfrm>
            <a:off x="2391761" y="1165896"/>
            <a:ext cx="2646294" cy="507831"/>
          </a:xfrm>
          <a:prstGeom prst="rect">
            <a:avLst/>
          </a:prstGeom>
          <a:noFill/>
        </p:spPr>
        <p:txBody>
          <a:bodyPr wrap="square" rtlCol="0">
            <a:spAutoFit/>
          </a:bodyPr>
          <a:lstStyle/>
          <a:p>
            <a:r>
              <a:rPr lang="zh-CN" altLang="en-US" sz="2700" dirty="0">
                <a:latin typeface="+mj-lt"/>
                <a:ea typeface="+mj-ea"/>
                <a:cs typeface="+mj-cs"/>
              </a:rPr>
              <a:t>核心思想</a:t>
            </a:r>
          </a:p>
        </p:txBody>
      </p:sp>
      <p:pic>
        <p:nvPicPr>
          <p:cNvPr id="7" name="图片 6"/>
          <p:cNvPicPr>
            <a:picLocks noChangeAspect="1"/>
          </p:cNvPicPr>
          <p:nvPr/>
        </p:nvPicPr>
        <p:blipFill>
          <a:blip r:embed="rId3"/>
          <a:stretch>
            <a:fillRect/>
          </a:stretch>
        </p:blipFill>
        <p:spPr>
          <a:xfrm>
            <a:off x="1741926" y="1906515"/>
            <a:ext cx="6534726" cy="4230090"/>
          </a:xfrm>
          <a:prstGeom prst="rect">
            <a:avLst/>
          </a:prstGeom>
        </p:spPr>
      </p:pic>
    </p:spTree>
    <p:extLst>
      <p:ext uri="{BB962C8B-B14F-4D97-AF65-F5344CB8AC3E}">
        <p14:creationId xmlns:p14="http://schemas.microsoft.com/office/powerpoint/2010/main" val="3633641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 y="0"/>
            <a:ext cx="9644063" cy="7232649"/>
          </a:xfrm>
          <a:prstGeom prst="rect">
            <a:avLst/>
          </a:prstGeom>
          <a:blipFill dpi="0" rotWithShape="1">
            <a:blip r:embed="rId3">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458" name="文本框 7"/>
          <p:cNvSpPr txBox="1">
            <a:spLocks noChangeArrowheads="1"/>
          </p:cNvSpPr>
          <p:nvPr/>
        </p:nvSpPr>
        <p:spPr bwMode="auto">
          <a:xfrm>
            <a:off x="5794139" y="3204342"/>
            <a:ext cx="253111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buNone/>
            </a:pPr>
            <a:r>
              <a:rPr lang="zh-CN" altLang="en-US" sz="2700" dirty="0">
                <a:solidFill>
                  <a:srgbClr val="2E2E2E"/>
                </a:solidFill>
                <a:latin typeface="+mj-ea"/>
                <a:ea typeface="+mj-ea"/>
              </a:rPr>
              <a:t>目标检测</a:t>
            </a:r>
          </a:p>
        </p:txBody>
      </p:sp>
      <p:sp>
        <p:nvSpPr>
          <p:cNvPr id="19459" name="文本框 8"/>
          <p:cNvSpPr txBox="1">
            <a:spLocks noChangeArrowheads="1"/>
          </p:cNvSpPr>
          <p:nvPr/>
        </p:nvSpPr>
        <p:spPr bwMode="auto">
          <a:xfrm>
            <a:off x="5408811" y="3995313"/>
            <a:ext cx="2412901"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2100" dirty="0">
                <a:solidFill>
                  <a:srgbClr val="2E2E2E"/>
                </a:solidFill>
                <a:latin typeface="+mj-ea"/>
                <a:ea typeface="+mj-ea"/>
              </a:rPr>
              <a:t>1 .</a:t>
            </a:r>
            <a:r>
              <a:rPr lang="zh-CN" altLang="en-US" sz="2100" dirty="0">
                <a:solidFill>
                  <a:srgbClr val="2E2E2E"/>
                </a:solidFill>
                <a:latin typeface="+mj-ea"/>
                <a:ea typeface="+mj-ea"/>
              </a:rPr>
              <a:t>经典方法</a:t>
            </a:r>
          </a:p>
        </p:txBody>
      </p:sp>
      <p:sp>
        <p:nvSpPr>
          <p:cNvPr id="19460" name="文本框 9"/>
          <p:cNvSpPr txBox="1">
            <a:spLocks noChangeArrowheads="1"/>
          </p:cNvSpPr>
          <p:nvPr/>
        </p:nvSpPr>
        <p:spPr bwMode="auto">
          <a:xfrm>
            <a:off x="6723290" y="4693952"/>
            <a:ext cx="2196843"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2100" dirty="0">
                <a:solidFill>
                  <a:srgbClr val="2E2E2E"/>
                </a:solidFill>
                <a:latin typeface="+mj-ea"/>
                <a:ea typeface="+mj-ea"/>
              </a:rPr>
              <a:t>2 .</a:t>
            </a:r>
            <a:r>
              <a:rPr lang="zh-CN" altLang="en-US" sz="2100" dirty="0">
                <a:solidFill>
                  <a:srgbClr val="2E2E2E"/>
                </a:solidFill>
                <a:latin typeface="+mj-ea"/>
                <a:ea typeface="+mj-ea"/>
              </a:rPr>
              <a:t>深度学习方法</a:t>
            </a:r>
          </a:p>
        </p:txBody>
      </p:sp>
      <p:sp>
        <p:nvSpPr>
          <p:cNvPr id="15" name="文本框 14"/>
          <p:cNvSpPr txBox="1"/>
          <p:nvPr/>
        </p:nvSpPr>
        <p:spPr>
          <a:xfrm>
            <a:off x="4177047" y="3422036"/>
            <a:ext cx="2038374" cy="2112758"/>
          </a:xfrm>
          <a:prstGeom prst="rect">
            <a:avLst/>
          </a:prstGeom>
          <a:noFill/>
        </p:spPr>
        <p:txBody>
          <a:bodyPr wrap="square">
            <a:spAutoFit/>
          </a:bodyPr>
          <a:lstStyle/>
          <a:p>
            <a:pPr algn="ctr" fontAlgn="auto">
              <a:spcBef>
                <a:spcPts val="0"/>
              </a:spcBef>
              <a:spcAft>
                <a:spcPts val="0"/>
              </a:spcAft>
              <a:defRPr/>
            </a:pPr>
            <a:r>
              <a:rPr lang="en-US" altLang="zh-CN" sz="13129" b="1" dirty="0">
                <a:solidFill>
                  <a:srgbClr val="09425E"/>
                </a:solidFill>
                <a:latin typeface="Impact" panose="020B0806030902050204" pitchFamily="34" charset="0"/>
                <a:ea typeface="+mn-ea"/>
              </a:rPr>
              <a:t>02</a:t>
            </a:r>
            <a:endParaRPr lang="zh-CN" altLang="en-US" sz="13129" b="1" dirty="0">
              <a:solidFill>
                <a:srgbClr val="09425E"/>
              </a:solidFill>
              <a:latin typeface="Impact" panose="020B0806030902050204" pitchFamily="34" charset="0"/>
              <a:ea typeface="+mn-ea"/>
            </a:endParaRPr>
          </a:p>
        </p:txBody>
      </p:sp>
    </p:spTree>
    <p:extLst>
      <p:ext uri="{BB962C8B-B14F-4D97-AF65-F5344CB8AC3E}">
        <p14:creationId xmlns:p14="http://schemas.microsoft.com/office/powerpoint/2010/main" val="2305427983"/>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9458"/>
                                        </p:tgtEl>
                                        <p:attrNameLst>
                                          <p:attrName>style.visibility</p:attrName>
                                        </p:attrNameLst>
                                      </p:cBhvr>
                                      <p:to>
                                        <p:strVal val="visible"/>
                                      </p:to>
                                    </p:set>
                                    <p:anim calcmode="lin" valueType="num">
                                      <p:cBhvr>
                                        <p:cTn id="13" dur="500" fill="hold"/>
                                        <p:tgtEl>
                                          <p:spTgt spid="19458"/>
                                        </p:tgtEl>
                                        <p:attrNameLst>
                                          <p:attrName>ppt_w</p:attrName>
                                        </p:attrNameLst>
                                      </p:cBhvr>
                                      <p:tavLst>
                                        <p:tav tm="0">
                                          <p:val>
                                            <p:fltVal val="0"/>
                                          </p:val>
                                        </p:tav>
                                        <p:tav tm="100000">
                                          <p:val>
                                            <p:strVal val="#ppt_w"/>
                                          </p:val>
                                        </p:tav>
                                      </p:tavLst>
                                    </p:anim>
                                    <p:anim calcmode="lin" valueType="num">
                                      <p:cBhvr>
                                        <p:cTn id="14" dur="500" fill="hold"/>
                                        <p:tgtEl>
                                          <p:spTgt spid="19458"/>
                                        </p:tgtEl>
                                        <p:attrNameLst>
                                          <p:attrName>ppt_h</p:attrName>
                                        </p:attrNameLst>
                                      </p:cBhvr>
                                      <p:tavLst>
                                        <p:tav tm="0">
                                          <p:val>
                                            <p:fltVal val="0"/>
                                          </p:val>
                                        </p:tav>
                                        <p:tav tm="100000">
                                          <p:val>
                                            <p:strVal val="#ppt_h"/>
                                          </p:val>
                                        </p:tav>
                                      </p:tavLst>
                                    </p:anim>
                                    <p:animEffect transition="in" filter="fade">
                                      <p:cBhvr>
                                        <p:cTn id="15" dur="500"/>
                                        <p:tgtEl>
                                          <p:spTgt spid="19458"/>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9459"/>
                                        </p:tgtEl>
                                        <p:attrNameLst>
                                          <p:attrName>style.visibility</p:attrName>
                                        </p:attrNameLst>
                                      </p:cBhvr>
                                      <p:to>
                                        <p:strVal val="visible"/>
                                      </p:to>
                                    </p:set>
                                    <p:animEffect transition="in" filter="wipe(left)">
                                      <p:cBhvr>
                                        <p:cTn id="19" dur="500"/>
                                        <p:tgtEl>
                                          <p:spTgt spid="19459"/>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19460"/>
                                        </p:tgtEl>
                                        <p:attrNameLst>
                                          <p:attrName>style.visibility</p:attrName>
                                        </p:attrNameLst>
                                      </p:cBhvr>
                                      <p:to>
                                        <p:strVal val="visible"/>
                                      </p:to>
                                    </p:set>
                                    <p:animEffect transition="in" filter="wipe(left)">
                                      <p:cBhvr>
                                        <p:cTn id="23"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19459" grpId="0"/>
      <p:bldP spid="19460"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9064" y="2473026"/>
            <a:ext cx="6965316" cy="3519563"/>
          </a:xfrm>
        </p:spPr>
        <p:txBody>
          <a:bodyPr/>
          <a:lstStyle/>
          <a:p>
            <a:pPr>
              <a:lnSpc>
                <a:spcPct val="150000"/>
              </a:lnSpc>
            </a:pPr>
            <a:r>
              <a:rPr lang="en-US" altLang="zh-CN" sz="2100" dirty="0"/>
              <a:t>              </a:t>
            </a:r>
            <a:r>
              <a:rPr lang="zh-CN" altLang="zh-CN" sz="2100" dirty="0"/>
              <a:t>去除地平面</a:t>
            </a:r>
            <a:r>
              <a:rPr lang="en-US" altLang="zh-CN" sz="2100" dirty="0"/>
              <a:t/>
            </a:r>
            <a:br>
              <a:rPr lang="en-US" altLang="zh-CN" sz="2100" dirty="0"/>
            </a:br>
            <a:r>
              <a:rPr lang="en-US" altLang="zh-CN" sz="2100" dirty="0"/>
              <a:t/>
            </a:r>
            <a:br>
              <a:rPr lang="en-US" altLang="zh-CN" sz="2100" dirty="0"/>
            </a:br>
            <a:r>
              <a:rPr lang="en-US" altLang="zh-CN" sz="2100" dirty="0"/>
              <a:t>                             </a:t>
            </a:r>
            <a:r>
              <a:rPr lang="zh-CN" altLang="en-US" sz="2100" dirty="0"/>
              <a:t>聚类分离</a:t>
            </a:r>
            <a:r>
              <a:rPr lang="en-US" altLang="zh-CN" sz="2100" dirty="0"/>
              <a:t/>
            </a:r>
            <a:br>
              <a:rPr lang="en-US" altLang="zh-CN" sz="2100" dirty="0"/>
            </a:br>
            <a:r>
              <a:rPr lang="en-US" altLang="zh-CN" sz="2100" dirty="0"/>
              <a:t/>
            </a:r>
            <a:br>
              <a:rPr lang="en-US" altLang="zh-CN" sz="2100" dirty="0"/>
            </a:br>
            <a:r>
              <a:rPr lang="en-US" altLang="zh-CN" sz="2100" dirty="0"/>
              <a:t>                                        </a:t>
            </a:r>
            <a:r>
              <a:rPr lang="zh-CN" altLang="en-US" sz="2100" dirty="0"/>
              <a:t>确定特征描述</a:t>
            </a:r>
            <a:r>
              <a:rPr lang="en-US" altLang="zh-CN" sz="2100" dirty="0"/>
              <a:t/>
            </a:r>
            <a:br>
              <a:rPr lang="en-US" altLang="zh-CN" sz="2100" dirty="0"/>
            </a:br>
            <a:r>
              <a:rPr lang="en-US" altLang="zh-CN" sz="2100" dirty="0"/>
              <a:t/>
            </a:r>
            <a:br>
              <a:rPr lang="en-US" altLang="zh-CN" sz="2100" dirty="0"/>
            </a:br>
            <a:r>
              <a:rPr lang="en-US" altLang="zh-CN" sz="2100" dirty="0"/>
              <a:t>                                                           </a:t>
            </a:r>
            <a:r>
              <a:rPr lang="zh-CN" altLang="en-US" sz="2100" dirty="0"/>
              <a:t>得到检测结果</a:t>
            </a:r>
          </a:p>
        </p:txBody>
      </p:sp>
      <p:grpSp>
        <p:nvGrpSpPr>
          <p:cNvPr id="3" name="Group 3"/>
          <p:cNvGrpSpPr/>
          <p:nvPr/>
        </p:nvGrpSpPr>
        <p:grpSpPr>
          <a:xfrm>
            <a:off x="972215" y="1124822"/>
            <a:ext cx="1666971" cy="723265"/>
            <a:chOff x="5621315" y="2514600"/>
            <a:chExt cx="2107496" cy="914400"/>
          </a:xfrm>
        </p:grpSpPr>
        <p:sp>
          <p:nvSpPr>
            <p:cNvPr id="4" name="Parallelogram 14"/>
            <p:cNvSpPr/>
            <p:nvPr/>
          </p:nvSpPr>
          <p:spPr>
            <a:xfrm>
              <a:off x="5621315" y="2514600"/>
              <a:ext cx="2107496" cy="914400"/>
            </a:xfrm>
            <a:prstGeom prst="parallelogram">
              <a:avLst>
                <a:gd name="adj" fmla="val 52419"/>
              </a:avLst>
            </a:prstGeom>
            <a:solidFill>
              <a:srgbClr val="1F84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
          <p:nvSpPr>
            <p:cNvPr id="5" name="AutoShape 59"/>
            <p:cNvSpPr/>
            <p:nvPr/>
          </p:nvSpPr>
          <p:spPr bwMode="auto">
            <a:xfrm>
              <a:off x="6442494" y="2777487"/>
              <a:ext cx="465138" cy="46434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2"/>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defTabSz="180820" hangingPunct="0"/>
              <a:endParaRPr lang="en-US">
                <a:solidFill>
                  <a:schemeClr val="tx1">
                    <a:lumMod val="65000"/>
                    <a:lumOff val="35000"/>
                  </a:schemeClr>
                </a:solidFill>
                <a:sym typeface="Gill Sans" charset="0"/>
              </a:endParaRPr>
            </a:p>
          </p:txBody>
        </p:sp>
      </p:grpSp>
      <p:sp>
        <p:nvSpPr>
          <p:cNvPr id="6" name="文本框 5"/>
          <p:cNvSpPr txBox="1"/>
          <p:nvPr/>
        </p:nvSpPr>
        <p:spPr>
          <a:xfrm>
            <a:off x="2898337" y="1332758"/>
            <a:ext cx="2646294" cy="507831"/>
          </a:xfrm>
          <a:prstGeom prst="rect">
            <a:avLst/>
          </a:prstGeom>
          <a:noFill/>
        </p:spPr>
        <p:txBody>
          <a:bodyPr wrap="square" rtlCol="0">
            <a:spAutoFit/>
          </a:bodyPr>
          <a:lstStyle/>
          <a:p>
            <a:r>
              <a:rPr lang="zh-CN" altLang="en-US" sz="2700" dirty="0">
                <a:latin typeface="+mj-lt"/>
                <a:ea typeface="+mj-ea"/>
                <a:cs typeface="+mj-cs"/>
              </a:rPr>
              <a:t>经典方法</a:t>
            </a:r>
          </a:p>
        </p:txBody>
      </p:sp>
      <p:cxnSp>
        <p:nvCxnSpPr>
          <p:cNvPr id="10" name="直接箭头连接符 9"/>
          <p:cNvCxnSpPr/>
          <p:nvPr/>
        </p:nvCxnSpPr>
        <p:spPr>
          <a:xfrm>
            <a:off x="3417875" y="3130271"/>
            <a:ext cx="0"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4227965" y="4048374"/>
            <a:ext cx="0"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p:cNvCxnSpPr/>
          <p:nvPr/>
        </p:nvCxnSpPr>
        <p:spPr>
          <a:xfrm>
            <a:off x="5578115" y="5020481"/>
            <a:ext cx="0"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2934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5"/>
          <p:cNvSpPr/>
          <p:nvPr/>
        </p:nvSpPr>
        <p:spPr>
          <a:xfrm>
            <a:off x="0" y="5109110"/>
            <a:ext cx="9643533" cy="2123540"/>
          </a:xfrm>
          <a:prstGeom prst="rect">
            <a:avLst/>
          </a:prstGeom>
          <a:solidFill>
            <a:srgbClr val="1F84BE"/>
          </a:solidFill>
          <a:ln>
            <a:noFill/>
          </a:ln>
        </p:spPr>
        <p:style>
          <a:lnRef idx="2">
            <a:schemeClr val="accent1">
              <a:shade val="50000"/>
            </a:schemeClr>
          </a:lnRef>
          <a:fillRef idx="1">
            <a:schemeClr val="accent1"/>
          </a:fillRef>
          <a:effectRef idx="0">
            <a:schemeClr val="accent1"/>
          </a:effectRef>
          <a:fontRef idx="minor">
            <a:schemeClr val="lt1"/>
          </a:fontRef>
        </p:style>
        <p:txBody>
          <a:bodyPr lIns="72326" tIns="36164" rIns="72326" bIns="36164" rtlCol="0" anchor="ctr"/>
          <a:lstStyle/>
          <a:p>
            <a:pPr algn="ctr"/>
            <a:endParaRPr lang="en-US"/>
          </a:p>
        </p:txBody>
      </p:sp>
      <p:pic>
        <p:nvPicPr>
          <p:cNvPr id="47" name="Picture 1"/>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1153947" y="2789101"/>
            <a:ext cx="2908376" cy="2484008"/>
          </a:xfrm>
          <a:prstGeom prst="rect">
            <a:avLst/>
          </a:prstGeom>
        </p:spPr>
      </p:pic>
      <p:graphicFrame>
        <p:nvGraphicFramePr>
          <p:cNvPr id="50" name="Chart 41"/>
          <p:cNvGraphicFramePr/>
          <p:nvPr>
            <p:extLst>
              <p:ext uri="{D42A27DB-BD31-4B8C-83A1-F6EECF244321}">
                <p14:modId xmlns:p14="http://schemas.microsoft.com/office/powerpoint/2010/main" val="3304803505"/>
              </p:ext>
            </p:extLst>
          </p:nvPr>
        </p:nvGraphicFramePr>
        <p:xfrm>
          <a:off x="5630251" y="4402665"/>
          <a:ext cx="3169738" cy="1383455"/>
        </p:xfrm>
        <a:graphic>
          <a:graphicData uri="http://schemas.openxmlformats.org/drawingml/2006/chart">
            <c:chart xmlns:c="http://schemas.openxmlformats.org/drawingml/2006/chart" xmlns:r="http://schemas.openxmlformats.org/officeDocument/2006/relationships" r:id="rId4"/>
          </a:graphicData>
        </a:graphic>
      </p:graphicFrame>
      <p:pic>
        <p:nvPicPr>
          <p:cNvPr id="48" name="Picture 2"/>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a:xfrm>
            <a:off x="3741912" y="4031105"/>
            <a:ext cx="2317040" cy="1332996"/>
          </a:xfrm>
          <a:prstGeom prst="rect">
            <a:avLst/>
          </a:prstGeom>
        </p:spPr>
      </p:pic>
      <p:sp>
        <p:nvSpPr>
          <p:cNvPr id="10" name="Parallelogram 13"/>
          <p:cNvSpPr/>
          <p:nvPr/>
        </p:nvSpPr>
        <p:spPr>
          <a:xfrm>
            <a:off x="2636" y="1057972"/>
            <a:ext cx="606928" cy="344108"/>
          </a:xfrm>
          <a:custGeom>
            <a:avLst/>
            <a:gdLst>
              <a:gd name="connsiteX0" fmla="*/ 0 w 2222628"/>
              <a:gd name="connsiteY0" fmla="*/ 964353 h 964353"/>
              <a:gd name="connsiteX1" fmla="*/ 505504 w 2222628"/>
              <a:gd name="connsiteY1" fmla="*/ 0 h 964353"/>
              <a:gd name="connsiteX2" fmla="*/ 2222628 w 2222628"/>
              <a:gd name="connsiteY2" fmla="*/ 0 h 964353"/>
              <a:gd name="connsiteX3" fmla="*/ 1717124 w 2222628"/>
              <a:gd name="connsiteY3" fmla="*/ 964353 h 964353"/>
              <a:gd name="connsiteX4" fmla="*/ 0 w 2222628"/>
              <a:gd name="connsiteY4" fmla="*/ 964353 h 964353"/>
              <a:gd name="connsiteX0" fmla="*/ 0 w 2222628"/>
              <a:gd name="connsiteY0" fmla="*/ 964353 h 964353"/>
              <a:gd name="connsiteX1" fmla="*/ 19729 w 2222628"/>
              <a:gd name="connsiteY1" fmla="*/ 0 h 964353"/>
              <a:gd name="connsiteX2" fmla="*/ 2222628 w 2222628"/>
              <a:gd name="connsiteY2" fmla="*/ 0 h 964353"/>
              <a:gd name="connsiteX3" fmla="*/ 1717124 w 2222628"/>
              <a:gd name="connsiteY3" fmla="*/ 964353 h 964353"/>
              <a:gd name="connsiteX4" fmla="*/ 0 w 2222628"/>
              <a:gd name="connsiteY4" fmla="*/ 964353 h 964353"/>
              <a:gd name="connsiteX0" fmla="*/ 0 w 2222628"/>
              <a:gd name="connsiteY0" fmla="*/ 964353 h 964353"/>
              <a:gd name="connsiteX1" fmla="*/ 679 w 2222628"/>
              <a:gd name="connsiteY1" fmla="*/ 0 h 964353"/>
              <a:gd name="connsiteX2" fmla="*/ 2222628 w 2222628"/>
              <a:gd name="connsiteY2" fmla="*/ 0 h 964353"/>
              <a:gd name="connsiteX3" fmla="*/ 1717124 w 2222628"/>
              <a:gd name="connsiteY3" fmla="*/ 964353 h 964353"/>
              <a:gd name="connsiteX4" fmla="*/ 0 w 2222628"/>
              <a:gd name="connsiteY4" fmla="*/ 964353 h 964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2628" h="964353">
                <a:moveTo>
                  <a:pt x="0" y="964353"/>
                </a:moveTo>
                <a:cubicBezTo>
                  <a:pt x="226" y="642902"/>
                  <a:pt x="453" y="321451"/>
                  <a:pt x="679" y="0"/>
                </a:cubicBezTo>
                <a:lnTo>
                  <a:pt x="2222628" y="0"/>
                </a:lnTo>
                <a:lnTo>
                  <a:pt x="1717124" y="964353"/>
                </a:lnTo>
                <a:lnTo>
                  <a:pt x="0" y="964353"/>
                </a:lnTo>
                <a:close/>
              </a:path>
            </a:pathLst>
          </a:custGeom>
          <a:solidFill>
            <a:srgbClr val="094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
        <p:nvSpPr>
          <p:cNvPr id="2" name="文本框 1"/>
          <p:cNvSpPr txBox="1"/>
          <p:nvPr/>
        </p:nvSpPr>
        <p:spPr>
          <a:xfrm>
            <a:off x="1153947" y="923423"/>
            <a:ext cx="2479952" cy="507831"/>
          </a:xfrm>
          <a:prstGeom prst="rect">
            <a:avLst/>
          </a:prstGeom>
          <a:noFill/>
        </p:spPr>
        <p:txBody>
          <a:bodyPr wrap="square" rtlCol="0">
            <a:spAutoFit/>
          </a:bodyPr>
          <a:lstStyle/>
          <a:p>
            <a:r>
              <a:rPr lang="zh-CN" altLang="en-US" sz="2700" dirty="0"/>
              <a:t>深度学习方法</a:t>
            </a:r>
          </a:p>
        </p:txBody>
      </p:sp>
      <p:sp>
        <p:nvSpPr>
          <p:cNvPr id="5" name="文本框 4"/>
          <p:cNvSpPr txBox="1"/>
          <p:nvPr/>
        </p:nvSpPr>
        <p:spPr>
          <a:xfrm>
            <a:off x="4281971" y="3398973"/>
            <a:ext cx="2134199" cy="507831"/>
          </a:xfrm>
          <a:prstGeom prst="rect">
            <a:avLst/>
          </a:prstGeom>
          <a:noFill/>
        </p:spPr>
        <p:txBody>
          <a:bodyPr wrap="square" rtlCol="0">
            <a:spAutoFit/>
          </a:bodyPr>
          <a:lstStyle/>
          <a:p>
            <a:r>
              <a:rPr lang="en-US" altLang="zh-CN" sz="2700" dirty="0"/>
              <a:t>VOTE3D</a:t>
            </a:r>
            <a:r>
              <a:rPr lang="zh-CN" altLang="en-US" sz="2700" dirty="0"/>
              <a:t>方法</a:t>
            </a:r>
          </a:p>
        </p:txBody>
      </p:sp>
      <p:sp>
        <p:nvSpPr>
          <p:cNvPr id="6" name="文本框 5"/>
          <p:cNvSpPr txBox="1"/>
          <p:nvPr/>
        </p:nvSpPr>
        <p:spPr>
          <a:xfrm>
            <a:off x="1311991" y="2143699"/>
            <a:ext cx="2592288" cy="507831"/>
          </a:xfrm>
          <a:prstGeom prst="rect">
            <a:avLst/>
          </a:prstGeom>
          <a:noFill/>
        </p:spPr>
        <p:txBody>
          <a:bodyPr wrap="square" rtlCol="0">
            <a:spAutoFit/>
          </a:bodyPr>
          <a:lstStyle/>
          <a:p>
            <a:r>
              <a:rPr lang="en-US" altLang="zh-CN" sz="2700" dirty="0"/>
              <a:t>VOTE3DEEP</a:t>
            </a:r>
            <a:r>
              <a:rPr lang="zh-CN" altLang="en-US" sz="2700" dirty="0"/>
              <a:t>方法</a:t>
            </a:r>
          </a:p>
        </p:txBody>
      </p:sp>
      <p:sp>
        <p:nvSpPr>
          <p:cNvPr id="3" name="文本框 2"/>
          <p:cNvSpPr txBox="1"/>
          <p:nvPr/>
        </p:nvSpPr>
        <p:spPr>
          <a:xfrm>
            <a:off x="6647691" y="3390946"/>
            <a:ext cx="2996372" cy="646331"/>
          </a:xfrm>
          <a:prstGeom prst="rect">
            <a:avLst/>
          </a:prstGeom>
          <a:noFill/>
        </p:spPr>
        <p:txBody>
          <a:bodyPr wrap="square" rtlCol="0">
            <a:spAutoFit/>
          </a:bodyPr>
          <a:lstStyle/>
          <a:p>
            <a:r>
              <a:rPr lang="en-US" altLang="zh-CN" i="1" dirty="0"/>
              <a:t>Voting for Voting in Online Point Cloud Object </a:t>
            </a:r>
            <a:r>
              <a:rPr lang="en-US" altLang="zh-CN" i="1" dirty="0" smtClean="0"/>
              <a:t>Detection</a:t>
            </a:r>
            <a:endParaRPr lang="zh-CN" altLang="en-US" i="1" dirty="0"/>
          </a:p>
        </p:txBody>
      </p:sp>
      <p:sp>
        <p:nvSpPr>
          <p:cNvPr id="4" name="文本框 3"/>
          <p:cNvSpPr txBox="1"/>
          <p:nvPr/>
        </p:nvSpPr>
        <p:spPr>
          <a:xfrm>
            <a:off x="4306205" y="2143698"/>
            <a:ext cx="5026183" cy="646331"/>
          </a:xfrm>
          <a:prstGeom prst="rect">
            <a:avLst/>
          </a:prstGeom>
          <a:noFill/>
        </p:spPr>
        <p:txBody>
          <a:bodyPr wrap="square" rtlCol="0">
            <a:spAutoFit/>
          </a:bodyPr>
          <a:lstStyle/>
          <a:p>
            <a:r>
              <a:rPr lang="en-US" altLang="zh-CN" i="1" dirty="0"/>
              <a:t>Vote3Deep Fast object detection in 3D point clouds using efﬁcient convolutional neural networks</a:t>
            </a:r>
            <a:endParaRPr lang="zh-CN" altLang="en-US" i="1" dirty="0"/>
          </a:p>
        </p:txBody>
      </p:sp>
    </p:spTree>
    <p:extLst>
      <p:ext uri="{BB962C8B-B14F-4D97-AF65-F5344CB8AC3E}">
        <p14:creationId xmlns:p14="http://schemas.microsoft.com/office/powerpoint/2010/main" val="2929358533"/>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par>
                                <p:cTn id="14" presetID="10" presetClass="entr" presetSubtype="0" fill="hold"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childTnLst>
                          </p:cTn>
                        </p:par>
                        <p:par>
                          <p:cTn id="17" fill="hold">
                            <p:stCondLst>
                              <p:cond delay="1500"/>
                            </p:stCondLst>
                            <p:childTnLst>
                              <p:par>
                                <p:cTn id="18" presetID="16" presetClass="entr" presetSubtype="21" fill="hold" grpId="0" nodeType="after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barn(inVertical)">
                                      <p:cBhvr>
                                        <p:cTn id="2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Graphic spid="50" grpId="0">
        <p:bldAsOne/>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bsl268.pptx"/>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3069</Words>
  <Application>Microsoft Office PowerPoint</Application>
  <PresentationFormat>自定义</PresentationFormat>
  <Paragraphs>214</Paragraphs>
  <Slides>39</Slides>
  <Notes>38</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39</vt:i4>
      </vt:variant>
    </vt:vector>
  </HeadingPairs>
  <TitlesOfParts>
    <vt:vector size="52" baseType="lpstr">
      <vt:lpstr>Gill Sans</vt:lpstr>
      <vt:lpstr>Lato Regular</vt:lpstr>
      <vt:lpstr>맑은 고딕</vt:lpstr>
      <vt:lpstr>Roboto condensed</vt:lpstr>
      <vt:lpstr>宋体</vt:lpstr>
      <vt:lpstr>微软雅黑</vt:lpstr>
      <vt:lpstr>Agency FB</vt:lpstr>
      <vt:lpstr>Arial</vt:lpstr>
      <vt:lpstr>Calibri</vt:lpstr>
      <vt:lpstr>Calibri Light</vt:lpstr>
      <vt:lpstr>Impact</vt:lpstr>
      <vt:lpstr>第一PPT，www.1ppt.com</vt:lpstr>
      <vt:lpstr>1_第一PPT，www.1ppt.com</vt:lpstr>
      <vt:lpstr>PowerPoint 演示文稿</vt:lpstr>
      <vt:lpstr>PowerPoint 演示文稿</vt:lpstr>
      <vt:lpstr>PowerPoint 演示文稿</vt:lpstr>
      <vt:lpstr>       车辆检测和跟踪是在城市情景下开发自主驾驶应用的核心要素。基于图像的深度学习（DL）技术正在感知任务中获得突破性的成果。然而，DL研究在激光雷达测距仪上处理三维点云需要进一步研究。激光雷达传感器提供非常准确的空间环境信息，对恶劣的气候条件非常有效，并且其性能几乎与场景照明无关。</vt:lpstr>
      <vt:lpstr>         检测步骤使用一个卷积神经网络（CNN），该卷积神经网络接收由三维信息提供的3D信息，并返回一个关于它是否属于车辆的分类。然后对经过分类的点云进行几何处理，以生成用于估计周围车辆的位置和速度的多假设扩展卡尔曼滤波器（MH-EKF）实现的多目标跟踪系统的观测值。</vt:lpstr>
      <vt:lpstr>       </vt:lpstr>
      <vt:lpstr>PowerPoint 演示文稿</vt:lpstr>
      <vt:lpstr>              去除地平面                               聚类分离                                          确定特征描述                                                             得到检测结果</vt:lpstr>
      <vt:lpstr>PowerPoint 演示文稿</vt:lpstr>
      <vt:lpstr>              </vt:lpstr>
      <vt:lpstr>              </vt:lpstr>
      <vt:lpstr>              </vt:lpstr>
      <vt:lpstr>              </vt:lpstr>
      <vt:lpstr>              </vt:lpstr>
      <vt:lpstr>              </vt:lpstr>
      <vt:lpstr>              </vt:lpstr>
      <vt:lpstr>              </vt:lpstr>
      <vt:lpstr>              </vt:lpstr>
      <vt:lpstr>              </vt:lpstr>
      <vt:lpstr>PowerPoint 演示文稿</vt:lpstr>
      <vt:lpstr>PowerPoint 演示文稿</vt:lpstr>
      <vt:lpstr>              </vt:lpstr>
      <vt:lpstr>              </vt:lpstr>
      <vt:lpstr>              </vt:lpstr>
      <vt:lpstr>              </vt:lpstr>
      <vt:lpstr>              </vt:lpstr>
      <vt:lpstr>              </vt:lpstr>
      <vt:lpstr>              </vt:lpstr>
      <vt:lpstr>              </vt:lpstr>
      <vt:lpstr>PowerPoint 演示文稿</vt:lpstr>
      <vt:lpstr>              </vt:lpstr>
      <vt:lpstr>              </vt:lpstr>
      <vt:lpstr>              </vt:lpstr>
      <vt:lpstr>              </vt:lpstr>
      <vt:lpstr>对于每个边界框，用一个MH-EKF跟踪它的2D位置，方向和速度。状态向量是： </vt:lpstr>
      <vt:lpstr>              </vt:lpstr>
      <vt:lpstr>PowerPoint 演示文稿</vt:lpstr>
      <vt:lpstr>              </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简洁蓝色</dc:title>
  <dc:creator/>
  <cp:keywords>第一PPT www.1ppt.com</cp:keywords>
  <cp:lastModifiedBy/>
  <cp:revision>1</cp:revision>
  <dcterms:created xsi:type="dcterms:W3CDTF">2016-09-08T00:54:34Z</dcterms:created>
  <dcterms:modified xsi:type="dcterms:W3CDTF">2017-12-27T07:27:20Z</dcterms:modified>
</cp:coreProperties>
</file>