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82" r:id="rId3"/>
    <p:sldId id="303" r:id="rId4"/>
    <p:sldId id="304" r:id="rId5"/>
    <p:sldId id="312" r:id="rId6"/>
    <p:sldId id="313" r:id="rId7"/>
    <p:sldId id="315" r:id="rId8"/>
    <p:sldId id="316" r:id="rId9"/>
    <p:sldId id="317" r:id="rId10"/>
    <p:sldId id="305" r:id="rId11"/>
    <p:sldId id="310" r:id="rId12"/>
    <p:sldId id="318" r:id="rId13"/>
    <p:sldId id="306" r:id="rId14"/>
    <p:sldId id="307" r:id="rId15"/>
    <p:sldId id="308" r:id="rId16"/>
    <p:sldId id="309" r:id="rId17"/>
    <p:sldId id="320" r:id="rId18"/>
    <p:sldId id="323" r:id="rId19"/>
    <p:sldId id="321" r:id="rId20"/>
    <p:sldId id="293" r:id="rId21"/>
    <p:sldId id="324" r:id="rId22"/>
    <p:sldId id="325" r:id="rId23"/>
    <p:sldId id="326" r:id="rId24"/>
    <p:sldId id="327" r:id="rId25"/>
    <p:sldId id="328" r:id="rId26"/>
    <p:sldId id="330" r:id="rId27"/>
    <p:sldId id="329" r:id="rId28"/>
    <p:sldId id="331" r:id="rId29"/>
    <p:sldId id="295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1" autoAdjust="0"/>
    <p:restoredTop sz="88829" autoAdjust="0"/>
  </p:normalViewPr>
  <p:slideViewPr>
    <p:cSldViewPr snapToGrid="0">
      <p:cViewPr varScale="1">
        <p:scale>
          <a:sx n="66" d="100"/>
          <a:sy n="66" d="100"/>
        </p:scale>
        <p:origin x="15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lgun Gothic" panose="020B0503020000020004" pitchFamily="34" charset="-127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lgun Gothic" panose="020B0503020000020004" pitchFamily="34" charset="-127"/>
                <a:ea typeface="微软雅黑" panose="020B0503020204020204" pitchFamily="34" charset="-122"/>
              </a:defRPr>
            </a:lvl1pPr>
          </a:lstStyle>
          <a:p>
            <a:fld id="{DA510A76-1742-44D4-A435-A0A2325E1E78}" type="datetimeFigureOut">
              <a:rPr lang="zh-CN" altLang="en-US" smtClean="0"/>
              <a:pPr/>
              <a:t>2017/12/2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lgun Gothic" panose="020B0503020000020004" pitchFamily="34" charset="-127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lgun Gothic" panose="020B0503020000020004" pitchFamily="34" charset="-127"/>
                <a:ea typeface="微软雅黑" panose="020B0503020204020204" pitchFamily="34" charset="-122"/>
              </a:defRPr>
            </a:lvl1pPr>
          </a:lstStyle>
          <a:p>
            <a:fld id="{6E39505D-E042-4503-B02B-0E10497C3FC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0808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9505D-E042-4503-B02B-0E10497C3FC8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6399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9505D-E042-4503-B02B-0E10497C3FC8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7849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9505D-E042-4503-B02B-0E10497C3FC8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3709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hape 7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2" name="Shape 7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0359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3" name="Shape 7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4581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9505D-E042-4503-B02B-0E10497C3FC8}" type="slidenum">
              <a:rPr lang="zh-CN" altLang="en-US" smtClean="0"/>
              <a:pPr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1098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1470-7D98-4978-A8BC-1F0896FFD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22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1470-7D98-4978-A8BC-1F0896FFD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641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1470-7D98-4978-A8BC-1F0896FFD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814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18784"/>
            <a:ext cx="8496944" cy="5262544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algun Gothic" panose="020B0503020000020004" pitchFamily="34" charset="-127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algun Gothic" panose="020B0503020000020004" pitchFamily="34" charset="-127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Malgun Gothic" panose="020B0503020000020004" pitchFamily="34" charset="-127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Malgun Gothic" panose="020B0503020000020004" pitchFamily="34" charset="-127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Malgun Gothic" panose="020B0503020000020004" pitchFamily="34" charset="-127"/>
                <a:cs typeface="Meiryo UI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 hasCustomPrompt="1"/>
          </p:nvPr>
        </p:nvSpPr>
        <p:spPr>
          <a:xfrm>
            <a:off x="295200" y="254688"/>
            <a:ext cx="8575200" cy="65403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Malgun Gothic" panose="020B0503020000020004" pitchFamily="34" charset="-127"/>
                <a:cs typeface="Meiryo UI" pitchFamily="34" charset="-128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3505200" y="6453336"/>
            <a:ext cx="2133600" cy="365125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714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1800"/>
            </a:lvl2pPr>
            <a:lvl3pPr>
              <a:spcBef>
                <a:spcPts val="0"/>
              </a:spcBef>
              <a:buSzPct val="100000"/>
              <a:defRPr sz="14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100"/>
            </a:lvl5pPr>
            <a:lvl6pPr>
              <a:spcBef>
                <a:spcPts val="0"/>
              </a:spcBef>
              <a:buSzPct val="100000"/>
              <a:defRPr sz="1000"/>
            </a:lvl6pPr>
            <a:lvl7pPr>
              <a:spcBef>
                <a:spcPts val="0"/>
              </a:spcBef>
              <a:buSzPct val="100000"/>
              <a:defRPr sz="900"/>
            </a:lvl7pPr>
            <a:lvl8pPr>
              <a:spcBef>
                <a:spcPts val="0"/>
              </a:spcBef>
              <a:buSzPct val="100000"/>
              <a:defRPr sz="800"/>
            </a:lvl8pPr>
            <a:lvl9pPr>
              <a:spcBef>
                <a:spcPts val="0"/>
              </a:spcBef>
              <a:buSzPct val="100000"/>
              <a:defRPr sz="7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487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1470-7D98-4978-A8BC-1F0896FFD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557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1470-7D98-4978-A8BC-1F0896FFD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02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1470-7D98-4978-A8BC-1F0896FFD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437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1470-7D98-4978-A8BC-1F0896FFD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591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1470-7D98-4978-A8BC-1F0896FFD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433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1470-7D98-4978-A8BC-1F0896FFD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96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1470-7D98-4978-A8BC-1F0896FFD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809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1470-7D98-4978-A8BC-1F0896FFD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784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微软雅黑" panose="020B0503020204020204" pitchFamily="34" charset="-122"/>
              </a:defRPr>
            </a:lvl1pPr>
          </a:lstStyle>
          <a:p>
            <a:fld id="{E7301470-7D98-4978-A8BC-1F0896FFDB7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870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Malgun Gothic" panose="020B0503020000020004" pitchFamily="34" charset="-127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lgun Gothic" panose="020B0503020000020004" pitchFamily="34" charset="-127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Malgun Gothic" panose="020B0503020000020004" pitchFamily="34" charset="-127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algun Gothic" panose="020B0503020000020004" pitchFamily="34" charset="-127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algun Gothic" panose="020B0503020000020004" pitchFamily="34" charset="-127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1512.00567" TargetMode="External"/><Relationship Id="rId2" Type="http://schemas.openxmlformats.org/officeDocument/2006/relationships/hyperlink" Target="http://arxiv.org/abs/1602.07261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arxiv.org/abs/1409.4842" TargetMode="External"/><Relationship Id="rId4" Type="http://schemas.openxmlformats.org/officeDocument/2006/relationships/hyperlink" Target="http://arxiv.org/abs/1502.03167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1789" y="2050025"/>
            <a:ext cx="7780422" cy="831765"/>
          </a:xfrm>
        </p:spPr>
        <p:txBody>
          <a:bodyPr>
            <a:normAutofit fontScale="90000"/>
          </a:bodyPr>
          <a:lstStyle/>
          <a:p>
            <a:r>
              <a:rPr lang="zh-CN" altLang="en-US" sz="4800" dirty="0" smtClean="0"/>
              <a:t>卷积神经网络 </a:t>
            </a:r>
            <a:r>
              <a:rPr lang="en-US" altLang="zh-CN" sz="4800" dirty="0" smtClean="0"/>
              <a:t>- </a:t>
            </a:r>
            <a:r>
              <a:rPr lang="en-US" altLang="zh-CN" sz="4400" dirty="0" err="1" smtClean="0"/>
              <a:t>GoogLeNet</a:t>
            </a:r>
            <a:r>
              <a:rPr lang="zh-CN" altLang="en-US" sz="4800" dirty="0" smtClean="0"/>
              <a:t>模型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4365330"/>
            <a:ext cx="6858000" cy="1884197"/>
          </a:xfrm>
        </p:spPr>
        <p:txBody>
          <a:bodyPr>
            <a:noAutofit/>
          </a:bodyPr>
          <a:lstStyle/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中国科学院大学工程科学学院</a:t>
            </a:r>
            <a:endParaRPr lang="en-US" altLang="zh-CN" sz="2800" dirty="0" smtClean="0"/>
          </a:p>
          <a:p>
            <a:r>
              <a:rPr lang="en-US" altLang="zh-CN" sz="2800" dirty="0" smtClean="0"/>
              <a:t>2017</a:t>
            </a:r>
            <a:r>
              <a:rPr lang="zh-CN" altLang="en-US" sz="2800" dirty="0" smtClean="0"/>
              <a:t>年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月</a:t>
            </a:r>
            <a:r>
              <a:rPr lang="en-US" altLang="zh-CN" sz="2800" dirty="0" smtClean="0"/>
              <a:t>22</a:t>
            </a:r>
            <a:r>
              <a:rPr lang="zh-CN" altLang="en-US" sz="2800" dirty="0" smtClean="0"/>
              <a:t>日</a:t>
            </a:r>
            <a:endParaRPr lang="en-US" altLang="zh-CN" sz="28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176463" y="466446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深度学习技术讨论会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1470-7D98-4978-A8BC-1F0896FFDB70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387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628650" y="376509"/>
            <a:ext cx="7886700" cy="821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</a:lstStyle>
          <a:p>
            <a:pPr lvl="0" algn="ctr" defTabSz="914400">
              <a:lnSpc>
                <a:spcPct val="100000"/>
              </a:lnSpc>
              <a:spcBef>
                <a:spcPts val="0"/>
              </a:spcBef>
            </a:pPr>
            <a:r>
              <a:rPr lang="zh-CN" altLang="zh-CN" sz="4000" b="1" dirty="0"/>
              <a:t>Inception architecture</a:t>
            </a:r>
            <a:endParaRPr kumimoji="1" lang="en-US" altLang="ko-KR" sz="4000" dirty="0">
              <a:solidFill>
                <a:prstClr val="black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280219" y="4055806"/>
            <a:ext cx="8480323" cy="2874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Malgun Gothic" panose="020B0503020000020004" pitchFamily="34" charset="-127"/>
                <a:ea typeface="微软雅黑" panose="020B0503020204020204" pitchFamily="34" charset="-122"/>
                <a:cs typeface="Meiryo UI" pitchFamily="34" charset="-128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b="0" dirty="0" smtClean="0">
                <a:latin typeface="+mj-ea"/>
                <a:ea typeface="+mj-ea"/>
              </a:rPr>
              <a:t>不</a:t>
            </a:r>
            <a:r>
              <a:rPr lang="zh-CN" altLang="en-US" sz="1800" b="0" dirty="0">
                <a:latin typeface="+mj-ea"/>
                <a:ea typeface="+mj-ea"/>
              </a:rPr>
              <a:t>同大小的卷积核意味着不同大小的感受野</a:t>
            </a:r>
            <a:r>
              <a:rPr lang="zh-CN" altLang="en-US" sz="1800" b="0" dirty="0" smtClean="0">
                <a:latin typeface="+mj-ea"/>
                <a:ea typeface="+mj-ea"/>
              </a:rPr>
              <a:t>，拼</a:t>
            </a:r>
            <a:r>
              <a:rPr lang="zh-CN" altLang="en-US" sz="1800" b="0" dirty="0">
                <a:latin typeface="+mj-ea"/>
                <a:ea typeface="+mj-ea"/>
              </a:rPr>
              <a:t>接意味着不同尺度特征的融</a:t>
            </a:r>
            <a:r>
              <a:rPr lang="zh-CN" altLang="en-US" sz="1800" b="0" dirty="0" smtClean="0">
                <a:latin typeface="+mj-ea"/>
                <a:ea typeface="+mj-ea"/>
              </a:rPr>
              <a:t>合。</a:t>
            </a:r>
            <a:endParaRPr lang="en-US" altLang="zh-CN" sz="1800" b="0" dirty="0" smtClean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b="0" dirty="0">
                <a:latin typeface="+mj-ea"/>
                <a:ea typeface="+mj-ea"/>
              </a:rPr>
              <a:t>卷积核大小采用</a:t>
            </a:r>
            <a:r>
              <a:rPr lang="en-US" altLang="zh-CN" sz="1800" b="0" dirty="0">
                <a:latin typeface="+mj-ea"/>
                <a:ea typeface="+mj-ea"/>
              </a:rPr>
              <a:t>1</a:t>
            </a:r>
            <a:r>
              <a:rPr lang="zh-CN" altLang="en-US" sz="1800" b="0" dirty="0">
                <a:latin typeface="+mj-ea"/>
                <a:ea typeface="+mj-ea"/>
              </a:rPr>
              <a:t>、</a:t>
            </a:r>
            <a:r>
              <a:rPr lang="en-US" altLang="zh-CN" sz="1800" b="0" dirty="0">
                <a:latin typeface="+mj-ea"/>
                <a:ea typeface="+mj-ea"/>
              </a:rPr>
              <a:t>3</a:t>
            </a:r>
            <a:r>
              <a:rPr lang="zh-CN" altLang="en-US" sz="1800" b="0" dirty="0">
                <a:latin typeface="+mj-ea"/>
                <a:ea typeface="+mj-ea"/>
              </a:rPr>
              <a:t>和</a:t>
            </a:r>
            <a:r>
              <a:rPr lang="en-US" altLang="zh-CN" sz="1800" b="0" dirty="0">
                <a:latin typeface="+mj-ea"/>
                <a:ea typeface="+mj-ea"/>
              </a:rPr>
              <a:t>5</a:t>
            </a:r>
            <a:r>
              <a:rPr lang="zh-CN" altLang="en-US" sz="1800" b="0" dirty="0">
                <a:latin typeface="+mj-ea"/>
                <a:ea typeface="+mj-ea"/>
              </a:rPr>
              <a:t>，主要是为了方便对齐。设定卷积步长</a:t>
            </a:r>
            <a:r>
              <a:rPr lang="en-US" altLang="zh-CN" sz="1800" b="0" dirty="0">
                <a:latin typeface="+mj-ea"/>
                <a:ea typeface="+mj-ea"/>
              </a:rPr>
              <a:t>stride=1</a:t>
            </a:r>
            <a:r>
              <a:rPr lang="zh-CN" altLang="en-US" sz="1800" b="0" dirty="0">
                <a:latin typeface="+mj-ea"/>
                <a:ea typeface="+mj-ea"/>
              </a:rPr>
              <a:t>之后，只要分别设定</a:t>
            </a:r>
            <a:r>
              <a:rPr lang="en-US" altLang="zh-CN" sz="1800" b="0" dirty="0">
                <a:latin typeface="+mj-ea"/>
                <a:ea typeface="+mj-ea"/>
              </a:rPr>
              <a:t>pad=0</a:t>
            </a:r>
            <a:r>
              <a:rPr lang="zh-CN" altLang="en-US" sz="1800" b="0" dirty="0">
                <a:latin typeface="+mj-ea"/>
                <a:ea typeface="+mj-ea"/>
              </a:rPr>
              <a:t>、</a:t>
            </a:r>
            <a:r>
              <a:rPr lang="en-US" altLang="zh-CN" sz="1800" b="0" dirty="0">
                <a:latin typeface="+mj-ea"/>
                <a:ea typeface="+mj-ea"/>
              </a:rPr>
              <a:t>1</a:t>
            </a:r>
            <a:r>
              <a:rPr lang="zh-CN" altLang="en-US" sz="1800" b="0" dirty="0">
                <a:latin typeface="+mj-ea"/>
                <a:ea typeface="+mj-ea"/>
              </a:rPr>
              <a:t>、</a:t>
            </a:r>
            <a:r>
              <a:rPr lang="en-US" altLang="zh-CN" sz="1800" b="0" dirty="0">
                <a:latin typeface="+mj-ea"/>
                <a:ea typeface="+mj-ea"/>
              </a:rPr>
              <a:t>2</a:t>
            </a:r>
            <a:r>
              <a:rPr lang="zh-CN" altLang="en-US" sz="1800" b="0" dirty="0">
                <a:latin typeface="+mj-ea"/>
                <a:ea typeface="+mj-ea"/>
              </a:rPr>
              <a:t>，那么卷积之后便可以得到相同维度的特</a:t>
            </a:r>
            <a:r>
              <a:rPr lang="zh-CN" altLang="en-US" sz="1800" b="0" dirty="0" smtClean="0">
                <a:latin typeface="+mj-ea"/>
                <a:ea typeface="+mj-ea"/>
              </a:rPr>
              <a:t>征。</a:t>
            </a:r>
            <a:endParaRPr lang="en-US" altLang="zh-CN" sz="1800" b="0" dirty="0" smtClean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b="0" dirty="0">
                <a:latin typeface="+mj-ea"/>
                <a:ea typeface="+mj-ea"/>
              </a:rPr>
              <a:t>增</a:t>
            </a:r>
            <a:r>
              <a:rPr lang="zh-CN" altLang="en-US" sz="1800" b="0" dirty="0" smtClean="0">
                <a:latin typeface="+mj-ea"/>
                <a:ea typeface="+mj-ea"/>
              </a:rPr>
              <a:t>加</a:t>
            </a:r>
            <a:r>
              <a:rPr lang="en-US" altLang="zh-CN" sz="1800" b="0" dirty="0" smtClean="0">
                <a:latin typeface="+mj-ea"/>
                <a:ea typeface="+mj-ea"/>
              </a:rPr>
              <a:t>max pooling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b="0" dirty="0">
                <a:latin typeface="+mj-ea"/>
                <a:ea typeface="+mj-ea"/>
              </a:rPr>
              <a:t>网络越到后面，特征越抽象，而且每个特征所涉及的感受野也更大了，因此随着层数的增加，</a:t>
            </a:r>
            <a:r>
              <a:rPr lang="en-US" altLang="zh-CN" sz="1800" b="0" dirty="0">
                <a:latin typeface="+mj-ea"/>
                <a:ea typeface="+mj-ea"/>
              </a:rPr>
              <a:t>3x3</a:t>
            </a:r>
            <a:r>
              <a:rPr lang="zh-CN" altLang="en-US" sz="1800" b="0" dirty="0">
                <a:latin typeface="+mj-ea"/>
                <a:ea typeface="+mj-ea"/>
              </a:rPr>
              <a:t>和</a:t>
            </a:r>
            <a:r>
              <a:rPr lang="en-US" altLang="zh-CN" sz="1800" b="0" dirty="0">
                <a:latin typeface="+mj-ea"/>
                <a:ea typeface="+mj-ea"/>
              </a:rPr>
              <a:t>5x5</a:t>
            </a:r>
            <a:r>
              <a:rPr lang="zh-CN" altLang="en-US" sz="1800" b="0" dirty="0">
                <a:latin typeface="+mj-ea"/>
                <a:ea typeface="+mj-ea"/>
              </a:rPr>
              <a:t>卷</a:t>
            </a:r>
            <a:r>
              <a:rPr lang="zh-CN" altLang="en-US" sz="1800" b="0" dirty="0" smtClean="0">
                <a:latin typeface="+mj-ea"/>
                <a:ea typeface="+mj-ea"/>
              </a:rPr>
              <a:t>积的比例要增加。</a:t>
            </a:r>
            <a:endParaRPr lang="zh-CN" altLang="en-US" sz="1800" b="0" dirty="0">
              <a:latin typeface="+mj-ea"/>
              <a:ea typeface="+mj-ea"/>
            </a:endParaRPr>
          </a:p>
        </p:txBody>
      </p:sp>
      <p:pic>
        <p:nvPicPr>
          <p:cNvPr id="1026" name="Picture 2" descr="这里写图片描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751" y="1139505"/>
            <a:ext cx="5641258" cy="3136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48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628650" y="376509"/>
            <a:ext cx="7886700" cy="821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</a:lstStyle>
          <a:p>
            <a:pPr lvl="0" algn="ctr" defTabSz="914400">
              <a:lnSpc>
                <a:spcPct val="100000"/>
              </a:lnSpc>
              <a:spcBef>
                <a:spcPts val="0"/>
              </a:spcBef>
            </a:pPr>
            <a:r>
              <a:rPr lang="zh-CN" altLang="zh-CN" sz="4000" b="1" dirty="0"/>
              <a:t>Inception architecture</a:t>
            </a:r>
            <a:endParaRPr kumimoji="1" lang="en-US" altLang="ko-KR" sz="4000" dirty="0">
              <a:solidFill>
                <a:prstClr val="black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280219" y="4881716"/>
            <a:ext cx="8480323" cy="1571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Malgun Gothic" panose="020B0503020000020004" pitchFamily="34" charset="-127"/>
                <a:ea typeface="微软雅黑" panose="020B0503020204020204" pitchFamily="34" charset="-122"/>
                <a:cs typeface="Meiryo UI" pitchFamily="34" charset="-128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b="0" dirty="0" smtClean="0"/>
              <a:t>问题：高维度、多参数、巨大计</a:t>
            </a:r>
            <a:r>
              <a:rPr lang="zh-CN" altLang="en-US" sz="1800" b="0" dirty="0"/>
              <a:t>算量。 </a:t>
            </a:r>
            <a:endParaRPr lang="en-US" altLang="zh-CN" sz="1800" b="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b="0" dirty="0" smtClean="0"/>
              <a:t>文</a:t>
            </a:r>
            <a:r>
              <a:rPr lang="zh-CN" altLang="en-US" sz="1800" b="0" dirty="0"/>
              <a:t>章借</a:t>
            </a:r>
            <a:r>
              <a:rPr lang="zh-CN" altLang="en-US" sz="1800" b="0" dirty="0" smtClean="0"/>
              <a:t>鉴</a:t>
            </a:r>
            <a:r>
              <a:rPr lang="en-US" altLang="zh-CN" sz="1800" dirty="0"/>
              <a:t>Network in network</a:t>
            </a:r>
            <a:r>
              <a:rPr lang="zh-CN" altLang="en-US" sz="1800" b="0" dirty="0" smtClean="0"/>
              <a:t>，</a:t>
            </a:r>
            <a:r>
              <a:rPr lang="zh-CN" altLang="en-US" sz="1800" b="0" dirty="0"/>
              <a:t>采用</a:t>
            </a:r>
            <a:r>
              <a:rPr lang="en-US" altLang="zh-CN" sz="1800" b="0" dirty="0"/>
              <a:t>1x1</a:t>
            </a:r>
            <a:r>
              <a:rPr lang="zh-CN" altLang="en-US" sz="1800" b="0" dirty="0"/>
              <a:t>卷积核来进行降维</a:t>
            </a:r>
            <a:r>
              <a:rPr lang="zh-CN" altLang="en-US" sz="1800" b="0" dirty="0" smtClean="0"/>
              <a:t>。</a:t>
            </a:r>
            <a:endParaRPr lang="en-US" altLang="zh-CN" sz="1800" b="0" dirty="0" smtClean="0"/>
          </a:p>
        </p:txBody>
      </p:sp>
      <p:pic>
        <p:nvPicPr>
          <p:cNvPr id="2052" name="Picture 4" descr="这里写图片描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492" y="1145312"/>
            <a:ext cx="6105016" cy="373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25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505200" y="6409092"/>
            <a:ext cx="2133600" cy="365125"/>
          </a:xfrm>
        </p:spPr>
        <p:txBody>
          <a:bodyPr/>
          <a:lstStyle/>
          <a:p>
            <a:fld id="{4CA1D5AE-3018-49FC-B3E0-A1E0E9567469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6" name="Shape 5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7684" y="1973217"/>
            <a:ext cx="8699550" cy="208440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556"/>
          <p:cNvSpPr/>
          <p:nvPr/>
        </p:nvSpPr>
        <p:spPr>
          <a:xfrm>
            <a:off x="1919134" y="2337667"/>
            <a:ext cx="584999" cy="17918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" name="Shape 557"/>
          <p:cNvSpPr/>
          <p:nvPr/>
        </p:nvSpPr>
        <p:spPr>
          <a:xfrm>
            <a:off x="2545034" y="2337667"/>
            <a:ext cx="584999" cy="17918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558"/>
          <p:cNvSpPr/>
          <p:nvPr/>
        </p:nvSpPr>
        <p:spPr>
          <a:xfrm>
            <a:off x="3338059" y="2265717"/>
            <a:ext cx="584999" cy="17918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559"/>
          <p:cNvSpPr/>
          <p:nvPr/>
        </p:nvSpPr>
        <p:spPr>
          <a:xfrm>
            <a:off x="4010359" y="2066842"/>
            <a:ext cx="584999" cy="17918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560"/>
          <p:cNvSpPr/>
          <p:nvPr/>
        </p:nvSpPr>
        <p:spPr>
          <a:xfrm>
            <a:off x="4636259" y="1973217"/>
            <a:ext cx="584999" cy="17918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561"/>
          <p:cNvSpPr/>
          <p:nvPr/>
        </p:nvSpPr>
        <p:spPr>
          <a:xfrm>
            <a:off x="5308584" y="1973217"/>
            <a:ext cx="584999" cy="17918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562"/>
          <p:cNvSpPr/>
          <p:nvPr/>
        </p:nvSpPr>
        <p:spPr>
          <a:xfrm>
            <a:off x="5934459" y="1758092"/>
            <a:ext cx="584999" cy="17918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563"/>
          <p:cNvSpPr/>
          <p:nvPr/>
        </p:nvSpPr>
        <p:spPr>
          <a:xfrm>
            <a:off x="6727484" y="1669117"/>
            <a:ext cx="584999" cy="17918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564"/>
          <p:cNvSpPr/>
          <p:nvPr/>
        </p:nvSpPr>
        <p:spPr>
          <a:xfrm>
            <a:off x="7436959" y="1626542"/>
            <a:ext cx="584999" cy="17918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565"/>
          <p:cNvSpPr txBox="1"/>
          <p:nvPr/>
        </p:nvSpPr>
        <p:spPr>
          <a:xfrm>
            <a:off x="1731109" y="4584442"/>
            <a:ext cx="5143499" cy="118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000"/>
              <a:t>9 </a:t>
            </a:r>
            <a:r>
              <a:rPr lang="en" sz="3000" b="1">
                <a:solidFill>
                  <a:srgbClr val="FF0000"/>
                </a:solidFill>
              </a:rPr>
              <a:t>Inception</a:t>
            </a:r>
            <a:r>
              <a:rPr lang="en" sz="3000"/>
              <a:t> modules</a:t>
            </a:r>
          </a:p>
        </p:txBody>
      </p:sp>
      <p:sp>
        <p:nvSpPr>
          <p:cNvPr id="17" name="Shape 566"/>
          <p:cNvSpPr txBox="1"/>
          <p:nvPr/>
        </p:nvSpPr>
        <p:spPr>
          <a:xfrm>
            <a:off x="7099784" y="4372367"/>
            <a:ext cx="1596899" cy="1279800"/>
          </a:xfrm>
          <a:prstGeom prst="rect">
            <a:avLst/>
          </a:prstGeom>
          <a:noFill/>
          <a:ln w="38100" cap="flat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0000FF"/>
                </a:solidFill>
              </a:rPr>
              <a:t>Convolution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FF0000"/>
                </a:solidFill>
              </a:rPr>
              <a:t>Pooling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F1C232"/>
                </a:solidFill>
              </a:rPr>
              <a:t>Softmax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38761D"/>
                </a:solidFill>
              </a:rPr>
              <a:t>Other</a:t>
            </a:r>
          </a:p>
        </p:txBody>
      </p:sp>
      <p:sp>
        <p:nvSpPr>
          <p:cNvPr id="18" name="Shape 567"/>
          <p:cNvSpPr txBox="1"/>
          <p:nvPr/>
        </p:nvSpPr>
        <p:spPr>
          <a:xfrm>
            <a:off x="2419159" y="5308342"/>
            <a:ext cx="4308300" cy="464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/>
              <a:t>Network in a network in a network...</a:t>
            </a:r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628650" y="376509"/>
            <a:ext cx="7886700" cy="821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</a:lstStyle>
          <a:p>
            <a:pPr lvl="0" algn="ctr" defTabSz="914400">
              <a:lnSpc>
                <a:spcPct val="100000"/>
              </a:lnSpc>
              <a:spcBef>
                <a:spcPts val="0"/>
              </a:spcBef>
            </a:pPr>
            <a:r>
              <a:rPr lang="zh-CN" altLang="zh-CN" sz="4000" b="1" dirty="0"/>
              <a:t>Inception architecture</a:t>
            </a:r>
            <a:endParaRPr kumimoji="1" lang="en-US" altLang="ko-KR" sz="4000" dirty="0">
              <a:solidFill>
                <a:prstClr val="black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530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681789" y="1283110"/>
            <a:ext cx="7780422" cy="3790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Malgun Gothic" panose="020B0503020000020004" pitchFamily="34" charset="-127"/>
                <a:ea typeface="微软雅黑" panose="020B0503020204020204" pitchFamily="34" charset="-122"/>
                <a:cs typeface="Meiryo UI" pitchFamily="34" charset="-128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400" b="0" dirty="0"/>
              <a:t>Szegedy在论文</a:t>
            </a:r>
            <a:r>
              <a:rPr lang="zh-CN" altLang="zh-CN" sz="2400" b="0" dirty="0" smtClean="0"/>
              <a:t>里</a:t>
            </a:r>
            <a:r>
              <a:rPr lang="zh-CN" altLang="en-US" sz="2400" b="0" dirty="0" smtClean="0"/>
              <a:t>的</a:t>
            </a:r>
            <a:r>
              <a:rPr lang="zh-CN" altLang="zh-CN" sz="2400" b="0" dirty="0" smtClean="0"/>
              <a:t>解释</a:t>
            </a:r>
            <a:r>
              <a:rPr lang="zh-CN" altLang="en-US" sz="2400" b="0" dirty="0" smtClean="0"/>
              <a:t>：</a:t>
            </a:r>
            <a:endParaRPr lang="en-US" altLang="zh-CN" sz="2400" b="0" dirty="0" smtClean="0"/>
          </a:p>
          <a:p>
            <a:pPr>
              <a:lnSpc>
                <a:spcPct val="150000"/>
              </a:lnSpc>
            </a:pPr>
            <a:r>
              <a:rPr lang="en-US" altLang="zh-CN" sz="2400" b="0" dirty="0" smtClean="0"/>
              <a:t>      </a:t>
            </a:r>
            <a:r>
              <a:rPr lang="zh-CN" altLang="zh-CN" sz="2400" b="0" dirty="0" smtClean="0"/>
              <a:t>I</a:t>
            </a:r>
            <a:r>
              <a:rPr lang="zh-CN" altLang="zh-CN" sz="2400" b="0" dirty="0"/>
              <a:t>A之所以能提高网络精度，可能就是归功于它拥有多个不同尺度的kernels，每一个尺度的kernel会学习不同的特征，把这些不同kernels学习到的特征汇聚给下一层，能够更好的实现全方位的深度学习！</a:t>
            </a:r>
            <a:endParaRPr lang="zh-CN" altLang="en-US" sz="2400" b="0" dirty="0">
              <a:latin typeface="+mj-ea"/>
              <a:ea typeface="+mj-ea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28650" y="376509"/>
            <a:ext cx="7886700" cy="821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</a:lstStyle>
          <a:p>
            <a:pPr lvl="0" algn="ctr" defTabSz="914400">
              <a:lnSpc>
                <a:spcPct val="100000"/>
              </a:lnSpc>
              <a:spcBef>
                <a:spcPts val="0"/>
              </a:spcBef>
            </a:pPr>
            <a:r>
              <a:rPr lang="zh-CN" altLang="zh-CN" sz="4000" b="1" dirty="0"/>
              <a:t>Inception architecture</a:t>
            </a:r>
            <a:endParaRPr kumimoji="1" lang="en-US" altLang="ko-KR" sz="4000" dirty="0">
              <a:solidFill>
                <a:prstClr val="black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506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628650" y="376509"/>
            <a:ext cx="7886700" cy="821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4000" dirty="0" smtClean="0"/>
              <a:t>A</a:t>
            </a:r>
            <a:r>
              <a:rPr lang="zh-CN" altLang="zh-CN" sz="4000" dirty="0" smtClean="0"/>
              <a:t>u</a:t>
            </a:r>
            <a:r>
              <a:rPr lang="zh-CN" altLang="zh-CN" sz="4000" dirty="0"/>
              <a:t>xiliary classifiers</a:t>
            </a:r>
            <a:endParaRPr lang="en-US" altLang="zh-CN" sz="4000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681789" y="1283111"/>
            <a:ext cx="7780422" cy="1415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Malgun Gothic" panose="020B0503020000020004" pitchFamily="34" charset="-127"/>
                <a:ea typeface="微软雅黑" panose="020B0503020204020204" pitchFamily="34" charset="-122"/>
                <a:cs typeface="Meiryo UI" pitchFamily="34" charset="-128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800" b="0" dirty="0">
                <a:latin typeface="+mj-ea"/>
                <a:ea typeface="+mj-ea"/>
              </a:rPr>
              <a:t>梯度消散是所有深层网络的通病</a:t>
            </a:r>
            <a:r>
              <a:rPr lang="zh-CN" altLang="zh-CN" sz="1800" b="0" dirty="0" smtClean="0">
                <a:latin typeface="+mj-ea"/>
                <a:ea typeface="+mj-ea"/>
              </a:rPr>
              <a:t>，训</a:t>
            </a:r>
            <a:r>
              <a:rPr lang="zh-CN" altLang="zh-CN" sz="1800" b="0" dirty="0">
                <a:latin typeface="+mj-ea"/>
                <a:ea typeface="+mj-ea"/>
              </a:rPr>
              <a:t>练到最后</a:t>
            </a:r>
            <a:r>
              <a:rPr lang="zh-CN" altLang="zh-CN" sz="1800" b="0" dirty="0" smtClean="0">
                <a:latin typeface="+mj-ea"/>
                <a:ea typeface="+mj-ea"/>
              </a:rPr>
              <a:t>，开</a:t>
            </a:r>
            <a:r>
              <a:rPr lang="zh-CN" altLang="zh-CN" sz="1800" b="0" dirty="0">
                <a:latin typeface="+mj-ea"/>
                <a:ea typeface="+mj-ea"/>
              </a:rPr>
              <a:t>始的几层</a:t>
            </a:r>
            <a:r>
              <a:rPr lang="zh-CN" altLang="zh-CN" sz="1800" b="0" dirty="0" smtClean="0">
                <a:latin typeface="+mj-ea"/>
                <a:ea typeface="+mj-ea"/>
              </a:rPr>
              <a:t>就训</a:t>
            </a:r>
            <a:r>
              <a:rPr lang="zh-CN" altLang="zh-CN" sz="1800" b="0" dirty="0">
                <a:latin typeface="+mj-ea"/>
                <a:ea typeface="+mj-ea"/>
              </a:rPr>
              <a:t>不动</a:t>
            </a:r>
            <a:r>
              <a:rPr lang="zh-CN" altLang="zh-CN" sz="1800" b="0" dirty="0" smtClean="0">
                <a:latin typeface="+mj-ea"/>
                <a:ea typeface="+mj-ea"/>
              </a:rPr>
              <a:t>了</a:t>
            </a:r>
            <a:r>
              <a:rPr lang="zh-CN" altLang="en-US" sz="1800" b="0" dirty="0" smtClean="0">
                <a:latin typeface="+mj-ea"/>
                <a:ea typeface="+mj-ea"/>
              </a:rPr>
              <a:t>。</a:t>
            </a:r>
            <a:endParaRPr lang="en-US" altLang="zh-CN" sz="1800" b="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800" b="0" dirty="0">
                <a:latin typeface="+mj-ea"/>
                <a:ea typeface="+mj-ea"/>
              </a:rPr>
              <a:t>加入了auxiliary classifier</a:t>
            </a:r>
            <a:r>
              <a:rPr lang="zh-CN" altLang="zh-CN" sz="1800" b="0" dirty="0" smtClean="0">
                <a:latin typeface="+mj-ea"/>
                <a:ea typeface="+mj-ea"/>
              </a:rPr>
              <a:t>s，</a:t>
            </a:r>
            <a:r>
              <a:rPr lang="zh-CN" altLang="zh-CN" sz="1800" b="0" dirty="0">
                <a:latin typeface="+mj-ea"/>
                <a:ea typeface="+mj-ea"/>
              </a:rPr>
              <a:t>用于辅助训练，加速网</a:t>
            </a:r>
            <a:r>
              <a:rPr lang="zh-CN" altLang="zh-CN" sz="1800" b="0" dirty="0" smtClean="0">
                <a:latin typeface="+mj-ea"/>
                <a:ea typeface="+mj-ea"/>
              </a:rPr>
              <a:t>络</a:t>
            </a:r>
            <a:r>
              <a:rPr lang="zh-CN" altLang="en-US" sz="1800" b="0" dirty="0" smtClean="0">
                <a:latin typeface="+mj-ea"/>
                <a:ea typeface="+mj-ea"/>
              </a:rPr>
              <a:t>收敛</a:t>
            </a:r>
            <a:endParaRPr lang="zh-CN" altLang="en-US" sz="1800" b="0" dirty="0">
              <a:latin typeface="+mj-ea"/>
              <a:ea typeface="+mj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58" y="2596550"/>
            <a:ext cx="8731938" cy="407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7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628650" y="376509"/>
            <a:ext cx="7886700" cy="821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</a:lstStyle>
          <a:p>
            <a:pPr lvl="0" algn="ctr" defTabSz="914400">
              <a:lnSpc>
                <a:spcPct val="100000"/>
              </a:lnSpc>
              <a:spcBef>
                <a:spcPts val="0"/>
              </a:spcBef>
            </a:pPr>
            <a:r>
              <a:rPr lang="en-US" altLang="zh-CN" sz="4000" dirty="0" err="1" smtClean="0"/>
              <a:t>GoogLeNet</a:t>
            </a:r>
            <a:endParaRPr kumimoji="1" lang="en-US" altLang="ko-KR" sz="4000" dirty="0">
              <a:solidFill>
                <a:prstClr val="black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7" name="TextBox 1"/>
          <p:cNvSpPr txBox="1"/>
          <p:nvPr/>
        </p:nvSpPr>
        <p:spPr>
          <a:xfrm>
            <a:off x="584616" y="1285240"/>
            <a:ext cx="3045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u="sng" dirty="0" smtClean="0">
                <a:latin typeface="Malgun Gothic" panose="020B0503020000020004" pitchFamily="34" charset="-127"/>
              </a:rPr>
              <a:t>Re</a:t>
            </a:r>
            <a:r>
              <a:rPr kumimoji="1" lang="en-US" altLang="ko-KR" sz="2400" dirty="0" smtClean="0">
                <a:latin typeface="Malgun Gothic" panose="020B0503020000020004" pitchFamily="34" charset="-127"/>
              </a:rPr>
              <a:t>ctified </a:t>
            </a:r>
            <a:r>
              <a:rPr kumimoji="1" lang="en-US" altLang="ko-KR" sz="2400" b="1" u="sng" dirty="0" smtClean="0">
                <a:latin typeface="Malgun Gothic" panose="020B0503020000020004" pitchFamily="34" charset="-127"/>
              </a:rPr>
              <a:t>L</a:t>
            </a:r>
            <a:r>
              <a:rPr kumimoji="1" lang="en-US" altLang="ko-KR" sz="2400" dirty="0" smtClean="0">
                <a:latin typeface="Malgun Gothic" panose="020B0503020000020004" pitchFamily="34" charset="-127"/>
              </a:rPr>
              <a:t>inear </a:t>
            </a:r>
            <a:r>
              <a:rPr kumimoji="1" lang="en-US" altLang="ko-KR" sz="2400" b="1" u="sng" dirty="0" smtClean="0">
                <a:latin typeface="Malgun Gothic" panose="020B0503020000020004" pitchFamily="34" charset="-127"/>
              </a:rPr>
              <a:t>U</a:t>
            </a:r>
            <a:r>
              <a:rPr kumimoji="1" lang="en-US" altLang="ko-KR" sz="2400" dirty="0" smtClean="0">
                <a:latin typeface="Malgun Gothic" panose="020B0503020000020004" pitchFamily="34" charset="-127"/>
              </a:rPr>
              <a:t>nit</a:t>
            </a:r>
            <a:endParaRPr kumimoji="1" lang="ko-KR" altLang="en-US" sz="2400" dirty="0" smtClean="0">
              <a:latin typeface="Malgun Gothic" panose="020B0503020000020004" pitchFamily="34" charset="-127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874467"/>
            <a:ext cx="6046500" cy="3709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12" name="그룹 8"/>
          <p:cNvGrpSpPr/>
          <p:nvPr/>
        </p:nvGrpSpPr>
        <p:grpSpPr>
          <a:xfrm>
            <a:off x="2374831" y="2185798"/>
            <a:ext cx="4248150" cy="3995986"/>
            <a:chOff x="2392467" y="2132856"/>
            <a:chExt cx="4248150" cy="3995986"/>
          </a:xfrm>
        </p:grpSpPr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2467" y="2132856"/>
              <a:ext cx="4248150" cy="3486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4" name="TextBox 10"/>
            <p:cNvSpPr txBox="1"/>
            <p:nvPr/>
          </p:nvSpPr>
          <p:spPr>
            <a:xfrm>
              <a:off x="5436096" y="3635284"/>
              <a:ext cx="8066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rgbClr val="0000FF"/>
                  </a:solidFill>
                  <a:latin typeface="+mn-ea"/>
                </a:rPr>
                <a:t>tanh</a:t>
              </a:r>
              <a:endParaRPr lang="ko-KR" altLang="en-US" sz="2400" dirty="0" smtClean="0">
                <a:solidFill>
                  <a:srgbClr val="0000FF"/>
                </a:solidFill>
                <a:latin typeface="+mn-ea"/>
              </a:endParaRPr>
            </a:p>
          </p:txBody>
        </p:sp>
        <p:sp>
          <p:nvSpPr>
            <p:cNvPr id="15" name="TextBox 11"/>
            <p:cNvSpPr txBox="1"/>
            <p:nvPr/>
          </p:nvSpPr>
          <p:spPr>
            <a:xfrm>
              <a:off x="3259088" y="3635284"/>
              <a:ext cx="8872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rgbClr val="FF0000"/>
                  </a:solidFill>
                  <a:latin typeface="+mn-ea"/>
                </a:rPr>
                <a:t>ReLU</a:t>
              </a:r>
              <a:endParaRPr lang="ko-KR" altLang="en-US" sz="2400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6" name="TextBox 12"/>
            <p:cNvSpPr txBox="1"/>
            <p:nvPr/>
          </p:nvSpPr>
          <p:spPr>
            <a:xfrm>
              <a:off x="2918345" y="5667177"/>
              <a:ext cx="31611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rgbClr val="FF0000"/>
                  </a:solidFill>
                  <a:latin typeface="+mn-ea"/>
                </a:rPr>
                <a:t>Faster Convergence!</a:t>
              </a:r>
              <a:endParaRPr lang="ko-KR" altLang="en-US" sz="2400" b="1" dirty="0" smtClean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655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628650" y="376509"/>
            <a:ext cx="7886700" cy="821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</a:lstStyle>
          <a:p>
            <a:pPr lvl="0" algn="ctr" defTabSz="914400">
              <a:lnSpc>
                <a:spcPct val="100000"/>
              </a:lnSpc>
              <a:spcBef>
                <a:spcPts val="0"/>
              </a:spcBef>
            </a:pPr>
            <a:r>
              <a:rPr lang="en-US" altLang="zh-CN" sz="4000" dirty="0" err="1" smtClean="0"/>
              <a:t>GoogLeNet</a:t>
            </a:r>
            <a:endParaRPr kumimoji="1" lang="en-US" altLang="ko-KR" sz="4000" dirty="0">
              <a:solidFill>
                <a:prstClr val="black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" y="1130094"/>
            <a:ext cx="8201025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52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628650" y="376509"/>
            <a:ext cx="7886700" cy="821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</a:lstStyle>
          <a:p>
            <a:pPr lvl="0" algn="ctr" defTabSz="914400">
              <a:lnSpc>
                <a:spcPct val="100000"/>
              </a:lnSpc>
              <a:spcBef>
                <a:spcPts val="0"/>
              </a:spcBef>
            </a:pPr>
            <a:r>
              <a:rPr lang="en-US" altLang="zh-CN" sz="4000" dirty="0" err="1" smtClean="0"/>
              <a:t>GoogLeNet</a:t>
            </a:r>
            <a:endParaRPr kumimoji="1" lang="en-US" altLang="ko-KR" sz="4000" dirty="0">
              <a:solidFill>
                <a:prstClr val="black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3" name="矩形 2"/>
          <p:cNvSpPr/>
          <p:nvPr/>
        </p:nvSpPr>
        <p:spPr>
          <a:xfrm>
            <a:off x="324465" y="1720840"/>
            <a:ext cx="8509819" cy="3579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原始数据，输入为</a:t>
            </a:r>
            <a:r>
              <a:rPr lang="en-US" altLang="zh-CN" sz="2000" dirty="0">
                <a:solidFill>
                  <a:srgbClr val="333333"/>
                </a:solidFill>
                <a:latin typeface="Arial" panose="020B0604020202020204" pitchFamily="34" charset="0"/>
              </a:rPr>
              <a:t>224*224*3</a:t>
            </a:r>
            <a:endParaRPr lang="zh-CN" altLang="en-US" sz="2000" dirty="0"/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第一层卷积层 </a:t>
            </a:r>
            <a:r>
              <a:rPr lang="en-US" altLang="zh-CN" sz="2000" dirty="0" smtClean="0">
                <a:solidFill>
                  <a:srgbClr val="333333"/>
                </a:solidFill>
                <a:latin typeface="Arial" panose="020B0604020202020204" pitchFamily="34" charset="0"/>
              </a:rPr>
              <a:t>conv1</a:t>
            </a:r>
            <a:r>
              <a:rPr lang="zh-CN" altLang="en-US" sz="2000" dirty="0" smtClean="0">
                <a:solidFill>
                  <a:srgbClr val="333333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000" dirty="0">
                <a:solidFill>
                  <a:srgbClr val="333333"/>
                </a:solidFill>
                <a:latin typeface="Arial" panose="020B0604020202020204" pitchFamily="34" charset="0"/>
              </a:rPr>
              <a:t>pad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是</a:t>
            </a:r>
            <a:r>
              <a:rPr lang="en-US" altLang="zh-CN" sz="2000" dirty="0">
                <a:solidFill>
                  <a:srgbClr val="333333"/>
                </a:solidFill>
                <a:latin typeface="Arial" panose="020B0604020202020204" pitchFamily="34" charset="0"/>
              </a:rPr>
              <a:t>3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000" dirty="0">
                <a:solidFill>
                  <a:srgbClr val="333333"/>
                </a:solidFill>
                <a:latin typeface="Arial" panose="020B0604020202020204" pitchFamily="34" charset="0"/>
              </a:rPr>
              <a:t>64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个特征，</a:t>
            </a:r>
            <a:r>
              <a:rPr lang="en-US" altLang="zh-CN" sz="2000" dirty="0">
                <a:solidFill>
                  <a:srgbClr val="333333"/>
                </a:solidFill>
                <a:latin typeface="Arial" panose="020B0604020202020204" pitchFamily="34" charset="0"/>
              </a:rPr>
              <a:t>7*7 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步长为</a:t>
            </a:r>
            <a:r>
              <a:rPr lang="en-US" altLang="zh-CN" sz="2000" dirty="0">
                <a:solidFill>
                  <a:srgbClr val="333333"/>
                </a:solidFill>
                <a:latin typeface="Arial" panose="020B0604020202020204" pitchFamily="34" charset="0"/>
              </a:rPr>
              <a:t>2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，输出特征为 </a:t>
            </a:r>
            <a:r>
              <a:rPr lang="en-US" altLang="zh-CN" sz="2000" dirty="0">
                <a:solidFill>
                  <a:srgbClr val="333333"/>
                </a:solidFill>
                <a:latin typeface="Arial" panose="020B0604020202020204" pitchFamily="34" charset="0"/>
              </a:rPr>
              <a:t>112*112*64</a:t>
            </a:r>
            <a:r>
              <a:rPr lang="zh-CN" altLang="en-US" sz="2000" dirty="0" smtClean="0">
                <a:solidFill>
                  <a:srgbClr val="333333"/>
                </a:solidFill>
                <a:latin typeface="Arial" panose="020B0604020202020204" pitchFamily="34" charset="0"/>
              </a:rPr>
              <a:t>，经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过</a:t>
            </a:r>
            <a:r>
              <a:rPr lang="en-US" altLang="zh-CN" sz="2000" dirty="0" smtClean="0">
                <a:solidFill>
                  <a:srgbClr val="333333"/>
                </a:solidFill>
                <a:latin typeface="Arial" panose="020B0604020202020204" pitchFamily="34" charset="0"/>
              </a:rPr>
              <a:t>pool1</a:t>
            </a:r>
            <a:r>
              <a:rPr lang="zh-CN" altLang="en-US" sz="2000" dirty="0" smtClean="0">
                <a:solidFill>
                  <a:srgbClr val="333333"/>
                </a:solidFill>
                <a:latin typeface="Arial" panose="020B0604020202020204" pitchFamily="34" charset="0"/>
              </a:rPr>
              <a:t>进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行</a:t>
            </a:r>
            <a:r>
              <a:rPr lang="en-US" altLang="zh-CN" sz="2000" dirty="0" smtClean="0">
                <a:solidFill>
                  <a:srgbClr val="333333"/>
                </a:solidFill>
                <a:latin typeface="Arial" panose="020B0604020202020204" pitchFamily="34" charset="0"/>
              </a:rPr>
              <a:t>pooling3*3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的核，步长为</a:t>
            </a:r>
            <a:r>
              <a:rPr lang="en-US" altLang="zh-CN" sz="2000" dirty="0">
                <a:solidFill>
                  <a:srgbClr val="333333"/>
                </a:solidFill>
                <a:latin typeface="Arial" panose="020B0604020202020204" pitchFamily="34" charset="0"/>
              </a:rPr>
              <a:t>2</a:t>
            </a:r>
            <a:r>
              <a:rPr lang="zh-CN" altLang="en-US" sz="2000" dirty="0" smtClean="0">
                <a:solidFill>
                  <a:srgbClr val="333333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000" dirty="0" smtClean="0">
                <a:solidFill>
                  <a:srgbClr val="333333"/>
                </a:solidFill>
                <a:latin typeface="Arial" panose="020B0604020202020204" pitchFamily="34" charset="0"/>
              </a:rPr>
              <a:t>[ (112-3+1) /2 ]+1=56</a:t>
            </a:r>
            <a:r>
              <a:rPr lang="zh-CN" altLang="en-US" sz="2000" dirty="0" smtClean="0">
                <a:solidFill>
                  <a:srgbClr val="333333"/>
                </a:solidFill>
                <a:latin typeface="Arial" panose="020B0604020202020204" pitchFamily="34" charset="0"/>
              </a:rPr>
              <a:t>特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征为</a:t>
            </a:r>
            <a:r>
              <a:rPr lang="en-US" altLang="zh-CN" sz="2000" dirty="0">
                <a:solidFill>
                  <a:srgbClr val="333333"/>
                </a:solidFill>
                <a:latin typeface="Arial" panose="020B0604020202020204" pitchFamily="34" charset="0"/>
              </a:rPr>
              <a:t>56*56*64 </a:t>
            </a:r>
            <a:r>
              <a:rPr lang="zh-CN" altLang="en-US" sz="2000" dirty="0" smtClean="0">
                <a:solidFill>
                  <a:srgbClr val="333333"/>
                </a:solidFill>
                <a:latin typeface="Arial" panose="020B0604020202020204" pitchFamily="34" charset="0"/>
              </a:rPr>
              <a:t>，然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后进行</a:t>
            </a:r>
            <a:r>
              <a:rPr lang="en-US" altLang="zh-CN" sz="2000" dirty="0">
                <a:solidFill>
                  <a:srgbClr val="333333"/>
                </a:solidFill>
                <a:latin typeface="Arial" panose="020B0604020202020204" pitchFamily="34" charset="0"/>
              </a:rPr>
              <a:t>norm </a:t>
            </a:r>
            <a:endParaRPr lang="zh-CN" altLang="en-US" sz="2000" dirty="0"/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第二层卷积层 </a:t>
            </a:r>
            <a:r>
              <a:rPr lang="en-US" altLang="zh-CN" sz="2000" dirty="0">
                <a:solidFill>
                  <a:srgbClr val="333333"/>
                </a:solidFill>
                <a:latin typeface="Arial" panose="020B0604020202020204" pitchFamily="34" charset="0"/>
              </a:rPr>
              <a:t>conv2</a:t>
            </a:r>
            <a:r>
              <a:rPr lang="zh-CN" altLang="en-US" sz="2000" dirty="0" smtClean="0">
                <a:solidFill>
                  <a:srgbClr val="333333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000" dirty="0" smtClean="0">
                <a:solidFill>
                  <a:srgbClr val="333333"/>
                </a:solidFill>
                <a:latin typeface="Arial" panose="020B0604020202020204" pitchFamily="34" charset="0"/>
              </a:rPr>
              <a:t>pad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是</a:t>
            </a:r>
            <a:r>
              <a:rPr lang="en-US" altLang="zh-CN" sz="2000" dirty="0">
                <a:solidFill>
                  <a:srgbClr val="333333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000" dirty="0">
                <a:solidFill>
                  <a:srgbClr val="333333"/>
                </a:solidFill>
                <a:latin typeface="Arial" panose="020B0604020202020204" pitchFamily="34" charset="0"/>
              </a:rPr>
              <a:t>3*3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000" dirty="0">
                <a:solidFill>
                  <a:srgbClr val="333333"/>
                </a:solidFill>
                <a:latin typeface="Arial" panose="020B0604020202020204" pitchFamily="34" charset="0"/>
              </a:rPr>
              <a:t>192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个特征，输出为</a:t>
            </a:r>
            <a:r>
              <a:rPr lang="en-US" altLang="zh-CN" sz="2000" dirty="0">
                <a:solidFill>
                  <a:srgbClr val="333333"/>
                </a:solidFill>
                <a:latin typeface="Arial" panose="020B0604020202020204" pitchFamily="34" charset="0"/>
              </a:rPr>
              <a:t>56*56*192</a:t>
            </a:r>
            <a:r>
              <a:rPr lang="zh-CN" altLang="en-US" sz="2000" dirty="0" smtClean="0">
                <a:solidFill>
                  <a:srgbClr val="333333"/>
                </a:solidFill>
                <a:latin typeface="Arial" panose="020B0604020202020204" pitchFamily="34" charset="0"/>
              </a:rPr>
              <a:t>，进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行</a:t>
            </a:r>
            <a:r>
              <a:rPr lang="en-US" altLang="zh-CN" sz="2000" dirty="0">
                <a:solidFill>
                  <a:srgbClr val="333333"/>
                </a:solidFill>
                <a:latin typeface="Arial" panose="020B0604020202020204" pitchFamily="34" charset="0"/>
              </a:rPr>
              <a:t>norm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，经过</a:t>
            </a:r>
            <a:r>
              <a:rPr lang="en-US" altLang="zh-CN" sz="2000" dirty="0">
                <a:solidFill>
                  <a:srgbClr val="333333"/>
                </a:solidFill>
                <a:latin typeface="Arial" panose="020B0604020202020204" pitchFamily="34" charset="0"/>
              </a:rPr>
              <a:t>pool2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进行</a:t>
            </a:r>
            <a:r>
              <a:rPr lang="en-US" altLang="zh-CN" sz="2000" dirty="0">
                <a:solidFill>
                  <a:srgbClr val="333333"/>
                </a:solidFill>
                <a:latin typeface="Arial" panose="020B0604020202020204" pitchFamily="34" charset="0"/>
              </a:rPr>
              <a:t>pooling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000" dirty="0">
                <a:solidFill>
                  <a:srgbClr val="333333"/>
                </a:solidFill>
                <a:latin typeface="Arial" panose="020B0604020202020204" pitchFamily="34" charset="0"/>
              </a:rPr>
              <a:t>3*3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的核，步长为</a:t>
            </a:r>
            <a:r>
              <a:rPr lang="en-US" altLang="zh-CN" sz="2000" dirty="0">
                <a:solidFill>
                  <a:srgbClr val="333333"/>
                </a:solidFill>
                <a:latin typeface="Arial" panose="020B0604020202020204" pitchFamily="34" charset="0"/>
              </a:rPr>
              <a:t>2 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输出为</a:t>
            </a:r>
            <a:r>
              <a:rPr lang="en-US" altLang="zh-CN" sz="2000" dirty="0">
                <a:solidFill>
                  <a:srgbClr val="333333"/>
                </a:solidFill>
                <a:latin typeface="Arial" panose="020B0604020202020204" pitchFamily="34" charset="0"/>
              </a:rPr>
              <a:t>28*28*192 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然</a:t>
            </a:r>
            <a:r>
              <a:rPr lang="zh-CN" altLang="en-US" sz="2000" dirty="0" smtClean="0">
                <a:solidFill>
                  <a:srgbClr val="333333"/>
                </a:solidFill>
                <a:latin typeface="Arial" panose="020B0604020202020204" pitchFamily="34" charset="0"/>
              </a:rPr>
              <a:t>后分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成四个支线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3874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628650" y="376509"/>
            <a:ext cx="7886700" cy="821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</a:lstStyle>
          <a:p>
            <a:pPr lvl="0" algn="ctr" defTabSz="914400">
              <a:lnSpc>
                <a:spcPct val="100000"/>
              </a:lnSpc>
              <a:spcBef>
                <a:spcPts val="0"/>
              </a:spcBef>
            </a:pPr>
            <a:r>
              <a:rPr lang="en-US" altLang="zh-CN" sz="4000" dirty="0" err="1" smtClean="0"/>
              <a:t>GoogLeNet</a:t>
            </a:r>
            <a:endParaRPr kumimoji="1" lang="en-US" altLang="ko-KR" sz="4000" dirty="0">
              <a:solidFill>
                <a:prstClr val="black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3" name="矩形 2"/>
          <p:cNvSpPr/>
          <p:nvPr/>
        </p:nvSpPr>
        <p:spPr>
          <a:xfrm>
            <a:off x="324465" y="1396384"/>
            <a:ext cx="8509819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第三层开</a:t>
            </a:r>
            <a:r>
              <a:rPr lang="zh-CN" altLang="en-US" sz="2000" dirty="0" smtClean="0">
                <a:latin typeface="+mn-ea"/>
              </a:rPr>
              <a:t>始</a:t>
            </a:r>
            <a:r>
              <a:rPr lang="en-US" altLang="zh-CN" sz="2000" dirty="0" smtClean="0">
                <a:latin typeface="+mn-ea"/>
              </a:rPr>
              <a:t>inception module</a:t>
            </a:r>
            <a:r>
              <a:rPr lang="zh-CN" altLang="en-US" sz="2000" dirty="0" smtClean="0">
                <a:latin typeface="+mn-ea"/>
              </a:rPr>
              <a:t>，</a:t>
            </a:r>
            <a:r>
              <a:rPr lang="en-US" altLang="zh-CN" sz="2000" dirty="0" smtClean="0">
                <a:latin typeface="+mn-ea"/>
              </a:rPr>
              <a:t>3a</a:t>
            </a:r>
            <a:r>
              <a:rPr lang="zh-CN" altLang="en-US" sz="2000" dirty="0" smtClean="0">
                <a:latin typeface="+mn-ea"/>
              </a:rPr>
              <a:t>包含四个</a:t>
            </a:r>
            <a:r>
              <a:rPr lang="zh-CN" altLang="en-US" sz="2000" dirty="0">
                <a:latin typeface="+mn-ea"/>
              </a:rPr>
              <a:t>支线</a:t>
            </a:r>
            <a:r>
              <a:rPr lang="zh-CN" altLang="en-US" sz="2000" dirty="0" smtClean="0">
                <a:latin typeface="+mn-ea"/>
              </a:rPr>
              <a:t>：</a:t>
            </a:r>
            <a:endParaRPr lang="en-US" altLang="zh-CN" sz="2000" dirty="0" smtClean="0">
              <a:latin typeface="+mn-ea"/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CN" sz="2000" dirty="0" smtClean="0">
                <a:latin typeface="+mn-ea"/>
              </a:rPr>
              <a:t>64</a:t>
            </a:r>
            <a:r>
              <a:rPr lang="zh-CN" altLang="en-US" sz="2000" dirty="0">
                <a:latin typeface="+mn-ea"/>
              </a:rPr>
              <a:t>个</a:t>
            </a:r>
            <a:r>
              <a:rPr lang="en-US" altLang="zh-CN" sz="2000" dirty="0">
                <a:latin typeface="+mn-ea"/>
              </a:rPr>
              <a:t>1*1</a:t>
            </a:r>
            <a:r>
              <a:rPr lang="zh-CN" altLang="en-US" sz="2000" dirty="0">
                <a:latin typeface="+mn-ea"/>
              </a:rPr>
              <a:t>的卷积</a:t>
            </a:r>
            <a:r>
              <a:rPr lang="zh-CN" altLang="en-US" sz="2000" dirty="0" smtClean="0">
                <a:latin typeface="+mn-ea"/>
              </a:rPr>
              <a:t>核变</a:t>
            </a:r>
            <a:r>
              <a:rPr lang="zh-CN" altLang="en-US" sz="2000" dirty="0">
                <a:latin typeface="+mn-ea"/>
              </a:rPr>
              <a:t>成</a:t>
            </a:r>
            <a:r>
              <a:rPr lang="en-US" altLang="zh-CN" sz="2000" dirty="0">
                <a:latin typeface="+mn-ea"/>
              </a:rPr>
              <a:t>28*28*64</a:t>
            </a:r>
            <a:endParaRPr lang="zh-CN" altLang="en-US" sz="2000" dirty="0">
              <a:latin typeface="+mn-ea"/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CN" sz="2000" dirty="0" smtClean="0">
                <a:latin typeface="+mn-ea"/>
              </a:rPr>
              <a:t>96</a:t>
            </a:r>
            <a:r>
              <a:rPr lang="zh-CN" altLang="en-US" sz="2000" dirty="0">
                <a:latin typeface="+mn-ea"/>
              </a:rPr>
              <a:t>个</a:t>
            </a:r>
            <a:r>
              <a:rPr lang="en-US" altLang="zh-CN" sz="2000" dirty="0">
                <a:latin typeface="+mn-ea"/>
              </a:rPr>
              <a:t>1*1</a:t>
            </a:r>
            <a:r>
              <a:rPr lang="zh-CN" altLang="en-US" sz="2000" dirty="0">
                <a:latin typeface="+mn-ea"/>
              </a:rPr>
              <a:t>的卷积核 作为</a:t>
            </a:r>
            <a:r>
              <a:rPr lang="en-US" altLang="zh-CN" sz="2000" dirty="0">
                <a:latin typeface="+mn-ea"/>
              </a:rPr>
              <a:t>3*3</a:t>
            </a:r>
            <a:r>
              <a:rPr lang="zh-CN" altLang="en-US" sz="2000" dirty="0">
                <a:latin typeface="+mn-ea"/>
              </a:rPr>
              <a:t>卷积核之前的</a:t>
            </a:r>
            <a:r>
              <a:rPr lang="en-US" altLang="zh-CN" sz="2000" dirty="0">
                <a:latin typeface="+mn-ea"/>
              </a:rPr>
              <a:t>reduce</a:t>
            </a:r>
            <a:r>
              <a:rPr lang="zh-CN" altLang="en-US" sz="2000" dirty="0">
                <a:latin typeface="+mn-ea"/>
              </a:rPr>
              <a:t>，变成</a:t>
            </a:r>
            <a:r>
              <a:rPr lang="en-US" altLang="zh-CN" sz="2000" dirty="0" smtClean="0">
                <a:latin typeface="+mn-ea"/>
              </a:rPr>
              <a:t>28*28*96</a:t>
            </a:r>
            <a:r>
              <a:rPr lang="zh-CN" altLang="en-US" sz="2000" dirty="0" smtClean="0">
                <a:latin typeface="+mn-ea"/>
              </a:rPr>
              <a:t>，</a:t>
            </a:r>
            <a:r>
              <a:rPr lang="zh-CN" altLang="en-US" sz="2000" dirty="0">
                <a:latin typeface="+mn-ea"/>
              </a:rPr>
              <a:t>再进行</a:t>
            </a:r>
            <a:r>
              <a:rPr lang="en-US" altLang="zh-CN" sz="2000" dirty="0">
                <a:latin typeface="+mn-ea"/>
              </a:rPr>
              <a:t>128</a:t>
            </a:r>
            <a:r>
              <a:rPr lang="zh-CN" altLang="en-US" sz="2000" dirty="0">
                <a:latin typeface="+mn-ea"/>
              </a:rPr>
              <a:t>个</a:t>
            </a:r>
            <a:r>
              <a:rPr lang="en-US" altLang="zh-CN" sz="2000" dirty="0">
                <a:latin typeface="+mn-ea"/>
              </a:rPr>
              <a:t>3*3</a:t>
            </a:r>
            <a:r>
              <a:rPr lang="zh-CN" altLang="en-US" sz="2000" dirty="0">
                <a:latin typeface="+mn-ea"/>
              </a:rPr>
              <a:t>的卷积，</a:t>
            </a:r>
            <a:r>
              <a:rPr lang="en-US" altLang="zh-CN" sz="2000" dirty="0">
                <a:latin typeface="+mn-ea"/>
              </a:rPr>
              <a:t>pad</a:t>
            </a:r>
            <a:r>
              <a:rPr lang="zh-CN" altLang="en-US" sz="2000" dirty="0">
                <a:latin typeface="+mn-ea"/>
              </a:rPr>
              <a:t>为</a:t>
            </a: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 smtClean="0">
                <a:latin typeface="+mn-ea"/>
              </a:rPr>
              <a:t>，</a:t>
            </a:r>
            <a:r>
              <a:rPr lang="en-US" altLang="zh-CN" sz="2000" dirty="0" smtClean="0">
                <a:latin typeface="+mn-ea"/>
              </a:rPr>
              <a:t>28*28*128</a:t>
            </a:r>
            <a:endParaRPr lang="zh-CN" altLang="en-US" sz="2000" dirty="0">
              <a:latin typeface="+mn-ea"/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CN" sz="2000" dirty="0" smtClean="0">
                <a:latin typeface="+mn-ea"/>
              </a:rPr>
              <a:t>16</a:t>
            </a:r>
            <a:r>
              <a:rPr lang="zh-CN" altLang="en-US" sz="2000" dirty="0">
                <a:latin typeface="+mn-ea"/>
              </a:rPr>
              <a:t>个</a:t>
            </a:r>
            <a:r>
              <a:rPr lang="en-US" altLang="zh-CN" sz="2000" dirty="0">
                <a:latin typeface="+mn-ea"/>
              </a:rPr>
              <a:t>1*1</a:t>
            </a:r>
            <a:r>
              <a:rPr lang="zh-CN" altLang="en-US" sz="2000" dirty="0">
                <a:latin typeface="+mn-ea"/>
              </a:rPr>
              <a:t>的卷积核 作为</a:t>
            </a:r>
            <a:r>
              <a:rPr lang="en-US" altLang="zh-CN" sz="2000" dirty="0">
                <a:latin typeface="+mn-ea"/>
              </a:rPr>
              <a:t>5*5</a:t>
            </a:r>
            <a:r>
              <a:rPr lang="zh-CN" altLang="en-US" sz="2000" dirty="0">
                <a:latin typeface="+mn-ea"/>
              </a:rPr>
              <a:t>卷积核之前的</a:t>
            </a:r>
            <a:r>
              <a:rPr lang="en-US" altLang="zh-CN" sz="2000" dirty="0">
                <a:latin typeface="+mn-ea"/>
              </a:rPr>
              <a:t>reduce</a:t>
            </a:r>
            <a:r>
              <a:rPr lang="zh-CN" altLang="en-US" sz="2000" dirty="0">
                <a:latin typeface="+mn-ea"/>
              </a:rPr>
              <a:t>，变成</a:t>
            </a:r>
            <a:r>
              <a:rPr lang="en-US" altLang="zh-CN" sz="2000" dirty="0" smtClean="0">
                <a:latin typeface="+mn-ea"/>
              </a:rPr>
              <a:t>28*28*16</a:t>
            </a:r>
            <a:r>
              <a:rPr lang="zh-CN" altLang="en-US" sz="2000" dirty="0" smtClean="0">
                <a:latin typeface="+mn-ea"/>
              </a:rPr>
              <a:t>再</a:t>
            </a:r>
            <a:r>
              <a:rPr lang="zh-CN" altLang="en-US" sz="2000" dirty="0">
                <a:latin typeface="+mn-ea"/>
              </a:rPr>
              <a:t>进行</a:t>
            </a:r>
            <a:r>
              <a:rPr lang="en-US" altLang="zh-CN" sz="2000" dirty="0">
                <a:latin typeface="+mn-ea"/>
              </a:rPr>
              <a:t>32</a:t>
            </a:r>
            <a:r>
              <a:rPr lang="zh-CN" altLang="en-US" sz="2000" dirty="0">
                <a:latin typeface="+mn-ea"/>
              </a:rPr>
              <a:t>个</a:t>
            </a:r>
            <a:r>
              <a:rPr lang="en-US" altLang="zh-CN" sz="2000" dirty="0">
                <a:latin typeface="+mn-ea"/>
              </a:rPr>
              <a:t>5*5</a:t>
            </a:r>
            <a:r>
              <a:rPr lang="zh-CN" altLang="en-US" sz="2000" dirty="0">
                <a:latin typeface="+mn-ea"/>
              </a:rPr>
              <a:t>的卷积，</a:t>
            </a:r>
            <a:r>
              <a:rPr lang="en-US" altLang="zh-CN" sz="2000" dirty="0">
                <a:latin typeface="+mn-ea"/>
              </a:rPr>
              <a:t>pad</a:t>
            </a:r>
            <a:r>
              <a:rPr lang="zh-CN" altLang="en-US" sz="2000" dirty="0">
                <a:latin typeface="+mn-ea"/>
              </a:rPr>
              <a:t>为</a:t>
            </a:r>
            <a:r>
              <a:rPr lang="en-US" altLang="zh-CN" sz="2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，变成</a:t>
            </a:r>
            <a:r>
              <a:rPr lang="en-US" altLang="zh-CN" sz="2000" dirty="0">
                <a:latin typeface="+mn-ea"/>
              </a:rPr>
              <a:t>28*28*32</a:t>
            </a:r>
            <a:endParaRPr lang="zh-CN" altLang="en-US" sz="2000" dirty="0">
              <a:latin typeface="+mn-ea"/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CN" sz="2000" dirty="0" smtClean="0">
                <a:latin typeface="+mn-ea"/>
              </a:rPr>
              <a:t>pool</a:t>
            </a:r>
            <a:r>
              <a:rPr lang="zh-CN" altLang="en-US" sz="2000" dirty="0">
                <a:latin typeface="+mn-ea"/>
              </a:rPr>
              <a:t>层，</a:t>
            </a:r>
            <a:r>
              <a:rPr lang="en-US" altLang="zh-CN" sz="2000" dirty="0">
                <a:latin typeface="+mn-ea"/>
              </a:rPr>
              <a:t>3*3</a:t>
            </a:r>
            <a:r>
              <a:rPr lang="zh-CN" altLang="en-US" sz="2000" dirty="0">
                <a:latin typeface="+mn-ea"/>
              </a:rPr>
              <a:t>的核，</a:t>
            </a:r>
            <a:r>
              <a:rPr lang="en-US" altLang="zh-CN" sz="2000" dirty="0">
                <a:latin typeface="+mn-ea"/>
              </a:rPr>
              <a:t>pad</a:t>
            </a:r>
            <a:r>
              <a:rPr lang="zh-CN" altLang="en-US" sz="2000" dirty="0">
                <a:latin typeface="+mn-ea"/>
              </a:rPr>
              <a:t>为</a:t>
            </a: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，输出还是</a:t>
            </a:r>
            <a:r>
              <a:rPr lang="en-US" altLang="zh-CN" sz="2000" dirty="0">
                <a:latin typeface="+mn-ea"/>
              </a:rPr>
              <a:t>28*28*192</a:t>
            </a:r>
            <a:r>
              <a:rPr lang="zh-CN" altLang="en-US" sz="2000" dirty="0">
                <a:latin typeface="+mn-ea"/>
              </a:rPr>
              <a:t>，然后进行</a:t>
            </a:r>
            <a:r>
              <a:rPr lang="en-US" altLang="zh-CN" sz="2000" dirty="0">
                <a:latin typeface="+mn-ea"/>
              </a:rPr>
              <a:t>32</a:t>
            </a:r>
            <a:r>
              <a:rPr lang="zh-CN" altLang="en-US" sz="2000" dirty="0">
                <a:latin typeface="+mn-ea"/>
              </a:rPr>
              <a:t>个</a:t>
            </a:r>
            <a:r>
              <a:rPr lang="en-US" altLang="zh-CN" sz="2000" dirty="0">
                <a:latin typeface="+mn-ea"/>
              </a:rPr>
              <a:t>1*1</a:t>
            </a:r>
            <a:r>
              <a:rPr lang="zh-CN" altLang="en-US" sz="2000" dirty="0">
                <a:latin typeface="+mn-ea"/>
              </a:rPr>
              <a:t>的卷积，变成</a:t>
            </a:r>
            <a:r>
              <a:rPr lang="en-US" altLang="zh-CN" sz="2000" dirty="0">
                <a:latin typeface="+mn-ea"/>
              </a:rPr>
              <a:t>28*28*32</a:t>
            </a:r>
            <a:r>
              <a:rPr lang="zh-CN" altLang="en-US" sz="2000" dirty="0">
                <a:latin typeface="+mn-ea"/>
              </a:rPr>
              <a:t>。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latin typeface="+mn-ea"/>
              </a:rPr>
              <a:t>将四个结果进行连接，输出为</a:t>
            </a:r>
            <a:r>
              <a:rPr lang="en-US" altLang="zh-CN" sz="2000" dirty="0" smtClean="0">
                <a:latin typeface="+mn-ea"/>
              </a:rPr>
              <a:t>28*28*256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latin typeface="+mn-ea"/>
              </a:rPr>
              <a:t>依</a:t>
            </a:r>
            <a:r>
              <a:rPr lang="zh-CN" altLang="en-US" sz="2000" dirty="0" smtClean="0">
                <a:latin typeface="+mn-ea"/>
              </a:rPr>
              <a:t>次同理可推之后连接层。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1519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628650" y="376509"/>
            <a:ext cx="7886700" cy="821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</a:lstStyle>
          <a:p>
            <a:pPr lvl="0" algn="ctr" defTabSz="914400">
              <a:lnSpc>
                <a:spcPct val="100000"/>
              </a:lnSpc>
              <a:spcBef>
                <a:spcPts val="0"/>
              </a:spcBef>
            </a:pPr>
            <a:r>
              <a:rPr lang="en-US" altLang="zh-CN" sz="4000" dirty="0" err="1" smtClean="0"/>
              <a:t>GoogLeNet</a:t>
            </a:r>
            <a:endParaRPr kumimoji="1" lang="en-US" altLang="ko-KR" sz="4000" dirty="0">
              <a:solidFill>
                <a:prstClr val="black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81789" y="1283110"/>
            <a:ext cx="7780422" cy="4513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Malgun Gothic" panose="020B0503020000020004" pitchFamily="34" charset="-127"/>
                <a:ea typeface="微软雅黑" panose="020B0503020204020204" pitchFamily="34" charset="-122"/>
                <a:cs typeface="Meiryo UI" pitchFamily="34" charset="-128"/>
              </a:defRPr>
            </a:lvl1pPr>
          </a:lstStyle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000" b="0" dirty="0" smtClean="0">
                <a:latin typeface="+mj-ea"/>
                <a:ea typeface="+mj-ea"/>
              </a:rPr>
              <a:t>网络模型总结：</a:t>
            </a:r>
            <a:endParaRPr lang="en-US" altLang="zh-CN" sz="2000" b="0" dirty="0" smtClean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b="0" dirty="0" smtClean="0">
                <a:latin typeface="+mj-ea"/>
                <a:ea typeface="+mj-ea"/>
              </a:rPr>
              <a:t>参数降低到</a:t>
            </a:r>
            <a:r>
              <a:rPr lang="en-US" altLang="zh-CN" sz="2000" b="0" dirty="0" smtClean="0">
                <a:latin typeface="+mj-ea"/>
                <a:ea typeface="+mj-ea"/>
              </a:rPr>
              <a:t>500</a:t>
            </a:r>
            <a:r>
              <a:rPr lang="zh-CN" altLang="en-US" sz="2000" b="0" dirty="0" smtClean="0">
                <a:latin typeface="+mj-ea"/>
                <a:ea typeface="+mj-ea"/>
              </a:rPr>
              <a:t>万</a:t>
            </a:r>
            <a:endParaRPr lang="en-US" altLang="zh-CN" sz="2000" b="0" dirty="0" smtClean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000" b="0" dirty="0" err="1" smtClean="0">
                <a:latin typeface="+mj-ea"/>
                <a:ea typeface="+mj-ea"/>
              </a:rPr>
              <a:t>GoogLeNet</a:t>
            </a:r>
            <a:r>
              <a:rPr lang="zh-CN" altLang="en-US" sz="2000" b="0" dirty="0">
                <a:latin typeface="+mj-ea"/>
                <a:ea typeface="+mj-ea"/>
              </a:rPr>
              <a:t>采用了模块化的结构，方便增添和修改； </a:t>
            </a:r>
            <a:endParaRPr lang="en-US" altLang="zh-CN" sz="2000" b="0" dirty="0" smtClean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b="0" dirty="0" smtClean="0">
                <a:latin typeface="+mj-ea"/>
                <a:ea typeface="+mj-ea"/>
              </a:rPr>
              <a:t>网</a:t>
            </a:r>
            <a:r>
              <a:rPr lang="zh-CN" altLang="en-US" sz="2000" b="0" dirty="0">
                <a:latin typeface="+mj-ea"/>
                <a:ea typeface="+mj-ea"/>
              </a:rPr>
              <a:t>络最后采用了</a:t>
            </a:r>
            <a:r>
              <a:rPr lang="en-US" altLang="zh-CN" sz="2000" b="0" dirty="0">
                <a:latin typeface="+mj-ea"/>
                <a:ea typeface="+mj-ea"/>
              </a:rPr>
              <a:t>average pooling</a:t>
            </a:r>
            <a:r>
              <a:rPr lang="zh-CN" altLang="en-US" sz="2000" b="0" dirty="0">
                <a:latin typeface="+mj-ea"/>
                <a:ea typeface="+mj-ea"/>
              </a:rPr>
              <a:t>来代替全连接层，想法来自</a:t>
            </a:r>
            <a:r>
              <a:rPr lang="en-US" altLang="zh-CN" sz="2000" b="0" dirty="0">
                <a:latin typeface="+mj-ea"/>
                <a:ea typeface="+mj-ea"/>
              </a:rPr>
              <a:t>NIN</a:t>
            </a:r>
            <a:r>
              <a:rPr lang="en-US" altLang="zh-CN" sz="2000" b="0" dirty="0" smtClean="0">
                <a:latin typeface="+mj-ea"/>
                <a:ea typeface="+mj-ea"/>
              </a:rPr>
              <a:t>,</a:t>
            </a:r>
            <a:r>
              <a:rPr lang="zh-CN" altLang="en-US" sz="2000" b="0" dirty="0" smtClean="0">
                <a:latin typeface="+mj-ea"/>
                <a:ea typeface="+mj-ea"/>
              </a:rPr>
              <a:t> 将</a:t>
            </a:r>
            <a:r>
              <a:rPr lang="en-US" altLang="zh-CN" sz="2000" b="0" dirty="0">
                <a:latin typeface="+mj-ea"/>
                <a:ea typeface="+mj-ea"/>
              </a:rPr>
              <a:t>TOP1 accuracy</a:t>
            </a:r>
            <a:r>
              <a:rPr lang="zh-CN" altLang="en-US" sz="2000" b="0" dirty="0">
                <a:latin typeface="+mj-ea"/>
                <a:ea typeface="+mj-ea"/>
              </a:rPr>
              <a:t>提高</a:t>
            </a:r>
            <a:r>
              <a:rPr lang="en-US" altLang="zh-CN" sz="2000" b="0" dirty="0">
                <a:latin typeface="+mj-ea"/>
                <a:ea typeface="+mj-ea"/>
              </a:rPr>
              <a:t>0.6%</a:t>
            </a:r>
            <a:r>
              <a:rPr lang="zh-CN" altLang="en-US" sz="2000" b="0" dirty="0" smtClean="0">
                <a:latin typeface="+mj-ea"/>
                <a:ea typeface="+mj-ea"/>
              </a:rPr>
              <a:t>。</a:t>
            </a:r>
            <a:endParaRPr lang="en-US" altLang="zh-CN" sz="2000" b="0" dirty="0" smtClean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b="0" dirty="0" smtClean="0">
                <a:latin typeface="+mj-ea"/>
                <a:ea typeface="+mj-ea"/>
              </a:rPr>
              <a:t>虽</a:t>
            </a:r>
            <a:r>
              <a:rPr lang="zh-CN" altLang="en-US" sz="2000" b="0" dirty="0">
                <a:latin typeface="+mj-ea"/>
                <a:ea typeface="+mj-ea"/>
              </a:rPr>
              <a:t>然移除了全连接，但是网络中依然使用了</a:t>
            </a:r>
            <a:r>
              <a:rPr lang="en-US" altLang="zh-CN" sz="2000" b="0" dirty="0">
                <a:latin typeface="+mj-ea"/>
                <a:ea typeface="+mj-ea"/>
              </a:rPr>
              <a:t>Dropout ; </a:t>
            </a:r>
            <a:endParaRPr lang="en-US" altLang="zh-CN" sz="2000" b="0" dirty="0" smtClean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b="0" dirty="0" smtClean="0">
                <a:latin typeface="+mj-ea"/>
                <a:ea typeface="+mj-ea"/>
              </a:rPr>
              <a:t>为</a:t>
            </a:r>
            <a:r>
              <a:rPr lang="zh-CN" altLang="en-US" sz="2000" b="0" dirty="0">
                <a:latin typeface="+mj-ea"/>
                <a:ea typeface="+mj-ea"/>
              </a:rPr>
              <a:t>了避免梯度消失，网络额外增加了</a:t>
            </a:r>
            <a:r>
              <a:rPr lang="en-US" altLang="zh-CN" sz="2000" b="0" dirty="0">
                <a:latin typeface="+mj-ea"/>
                <a:ea typeface="+mj-ea"/>
              </a:rPr>
              <a:t>2</a:t>
            </a:r>
            <a:r>
              <a:rPr lang="zh-CN" altLang="en-US" sz="2000" b="0" dirty="0">
                <a:latin typeface="+mj-ea"/>
                <a:ea typeface="+mj-ea"/>
              </a:rPr>
              <a:t>个辅助的</a:t>
            </a:r>
            <a:r>
              <a:rPr lang="en-US" altLang="zh-CN" sz="2000" b="0" dirty="0" err="1">
                <a:latin typeface="+mj-ea"/>
                <a:ea typeface="+mj-ea"/>
              </a:rPr>
              <a:t>softmax</a:t>
            </a:r>
            <a:r>
              <a:rPr lang="zh-CN" altLang="en-US" sz="2000" b="0" dirty="0">
                <a:latin typeface="+mj-ea"/>
                <a:ea typeface="+mj-ea"/>
              </a:rPr>
              <a:t>用于向前传导梯度</a:t>
            </a:r>
            <a:r>
              <a:rPr lang="zh-CN" altLang="en-US" sz="2000" b="0" dirty="0" smtClean="0">
                <a:latin typeface="+mj-ea"/>
                <a:ea typeface="+mj-ea"/>
              </a:rPr>
              <a:t>。</a:t>
            </a:r>
            <a:r>
              <a:rPr lang="zh-CN" altLang="en-US" sz="2000" b="0" dirty="0">
                <a:latin typeface="+mj-ea"/>
                <a:ea typeface="+mj-ea"/>
              </a:rPr>
              <a:t>此外，实</a:t>
            </a:r>
            <a:r>
              <a:rPr lang="zh-CN" altLang="en-US" sz="2000" b="0" dirty="0" smtClean="0">
                <a:latin typeface="+mj-ea"/>
                <a:ea typeface="+mj-ea"/>
              </a:rPr>
              <a:t>际</a:t>
            </a:r>
            <a:r>
              <a:rPr lang="zh-CN" altLang="en-US" sz="2000" b="0" dirty="0">
                <a:latin typeface="+mj-ea"/>
                <a:ea typeface="+mj-ea"/>
              </a:rPr>
              <a:t>测试</a:t>
            </a:r>
            <a:r>
              <a:rPr lang="zh-CN" altLang="en-US" sz="2000" b="0" dirty="0" smtClean="0">
                <a:latin typeface="+mj-ea"/>
                <a:ea typeface="+mj-ea"/>
              </a:rPr>
              <a:t>的</a:t>
            </a:r>
            <a:r>
              <a:rPr lang="zh-CN" altLang="en-US" sz="2000" b="0" dirty="0">
                <a:latin typeface="+mj-ea"/>
                <a:ea typeface="+mj-ea"/>
              </a:rPr>
              <a:t>时候，这两个额外的</a:t>
            </a:r>
            <a:r>
              <a:rPr lang="en-US" altLang="zh-CN" sz="2000" b="0" dirty="0" err="1">
                <a:latin typeface="+mj-ea"/>
                <a:ea typeface="+mj-ea"/>
              </a:rPr>
              <a:t>softmax</a:t>
            </a:r>
            <a:r>
              <a:rPr lang="zh-CN" altLang="en-US" sz="2000" b="0" dirty="0">
                <a:latin typeface="+mj-ea"/>
                <a:ea typeface="+mj-ea"/>
              </a:rPr>
              <a:t>会被去掉。</a:t>
            </a:r>
          </a:p>
        </p:txBody>
      </p:sp>
    </p:spTree>
    <p:extLst>
      <p:ext uri="{BB962C8B-B14F-4D97-AF65-F5344CB8AC3E}">
        <p14:creationId xmlns:p14="http://schemas.microsoft.com/office/powerpoint/2010/main" val="24346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628650" y="376509"/>
            <a:ext cx="7886700" cy="821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</a:lstStyle>
          <a:p>
            <a:pPr lvl="0" algn="ctr" defTabSz="914400">
              <a:lnSpc>
                <a:spcPct val="100000"/>
              </a:lnSpc>
              <a:spcBef>
                <a:spcPts val="0"/>
              </a:spcBef>
            </a:pPr>
            <a:r>
              <a:rPr lang="en-US" altLang="zh-CN" sz="4000" dirty="0" err="1" smtClean="0"/>
              <a:t>GoogLeNet</a:t>
            </a:r>
            <a:endParaRPr kumimoji="1" lang="en-US" altLang="ko-KR" sz="4000" dirty="0">
              <a:solidFill>
                <a:prstClr val="black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681789" y="1283110"/>
            <a:ext cx="7780422" cy="25662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Malgun Gothic" panose="020B0503020000020004" pitchFamily="34" charset="-127"/>
                <a:ea typeface="微软雅黑" panose="020B0503020204020204" pitchFamily="34" charset="-122"/>
                <a:cs typeface="Meiryo UI" pitchFamily="34" charset="-128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0" dirty="0" smtClean="0">
                <a:latin typeface="+mj-ea"/>
                <a:ea typeface="+mj-ea"/>
              </a:rPr>
              <a:t>2014</a:t>
            </a:r>
            <a:r>
              <a:rPr lang="zh-CN" altLang="en-US" sz="2400" b="0" dirty="0">
                <a:latin typeface="+mj-ea"/>
                <a:ea typeface="+mj-ea"/>
              </a:rPr>
              <a:t>年</a:t>
            </a:r>
            <a:r>
              <a:rPr lang="en-US" altLang="zh-CN" sz="2400" b="0" dirty="0">
                <a:latin typeface="+mj-ea"/>
                <a:ea typeface="+mj-ea"/>
              </a:rPr>
              <a:t>ILSVRC</a:t>
            </a:r>
            <a:r>
              <a:rPr lang="zh-CN" altLang="en-US" sz="2400" b="0" dirty="0">
                <a:latin typeface="+mj-ea"/>
                <a:ea typeface="+mj-ea"/>
              </a:rPr>
              <a:t>挑战赛冠军，将</a:t>
            </a:r>
            <a:r>
              <a:rPr lang="en-US" altLang="zh-CN" sz="2400" b="0" dirty="0" smtClean="0">
                <a:latin typeface="+mj-ea"/>
                <a:ea typeface="+mj-ea"/>
              </a:rPr>
              <a:t>Top5</a:t>
            </a:r>
            <a:r>
              <a:rPr lang="zh-CN" altLang="en-US" sz="2400" b="0" dirty="0" smtClean="0">
                <a:latin typeface="+mj-ea"/>
                <a:ea typeface="+mj-ea"/>
              </a:rPr>
              <a:t>的</a:t>
            </a:r>
            <a:r>
              <a:rPr lang="zh-CN" altLang="en-US" sz="2400" b="0" dirty="0">
                <a:latin typeface="+mj-ea"/>
                <a:ea typeface="+mj-ea"/>
              </a:rPr>
              <a:t>错误率降低到</a:t>
            </a:r>
            <a:r>
              <a:rPr lang="en-US" altLang="zh-CN" sz="2400" b="0" dirty="0">
                <a:latin typeface="+mj-ea"/>
                <a:ea typeface="+mj-ea"/>
              </a:rPr>
              <a:t>6.67</a:t>
            </a:r>
            <a:r>
              <a:rPr lang="en-US" altLang="zh-CN" sz="2400" b="0" dirty="0" smtClean="0">
                <a:latin typeface="+mj-ea"/>
                <a:ea typeface="+mj-ea"/>
              </a:rPr>
              <a:t>%</a:t>
            </a:r>
            <a:r>
              <a:rPr lang="zh-CN" altLang="en-US" sz="2400" b="0" dirty="0" smtClean="0">
                <a:latin typeface="+mj-ea"/>
                <a:ea typeface="+mj-ea"/>
              </a:rPr>
              <a:t>。一</a:t>
            </a:r>
            <a:r>
              <a:rPr lang="zh-CN" altLang="en-US" sz="2400" b="0" dirty="0">
                <a:latin typeface="+mj-ea"/>
                <a:ea typeface="+mj-ea"/>
              </a:rPr>
              <a:t>个</a:t>
            </a:r>
            <a:r>
              <a:rPr lang="en-US" altLang="zh-CN" sz="2400" b="0" dirty="0">
                <a:latin typeface="+mj-ea"/>
                <a:ea typeface="+mj-ea"/>
              </a:rPr>
              <a:t>22</a:t>
            </a:r>
            <a:r>
              <a:rPr lang="zh-CN" altLang="en-US" sz="2400" b="0" dirty="0">
                <a:latin typeface="+mj-ea"/>
                <a:ea typeface="+mj-ea"/>
              </a:rPr>
              <a:t>层的深度网</a:t>
            </a:r>
            <a:r>
              <a:rPr lang="zh-CN" altLang="en-US" sz="2400" b="0" dirty="0" smtClean="0">
                <a:latin typeface="+mj-ea"/>
                <a:ea typeface="+mj-ea"/>
              </a:rPr>
              <a:t>络（如</a:t>
            </a:r>
            <a:r>
              <a:rPr lang="zh-CN" altLang="en-US" sz="2400" b="0" dirty="0">
                <a:latin typeface="+mj-ea"/>
                <a:ea typeface="+mj-ea"/>
              </a:rPr>
              <a:t>果考虑</a:t>
            </a:r>
            <a:r>
              <a:rPr lang="en-US" altLang="zh-CN" sz="2400" b="0" dirty="0">
                <a:latin typeface="+mj-ea"/>
                <a:ea typeface="+mj-ea"/>
              </a:rPr>
              <a:t>pooling</a:t>
            </a:r>
            <a:r>
              <a:rPr lang="zh-CN" altLang="en-US" sz="2400" b="0" dirty="0">
                <a:latin typeface="+mj-ea"/>
                <a:ea typeface="+mj-ea"/>
              </a:rPr>
              <a:t>层是</a:t>
            </a:r>
            <a:r>
              <a:rPr lang="en-US" altLang="zh-CN" sz="2400" b="0" dirty="0">
                <a:latin typeface="+mj-ea"/>
                <a:ea typeface="+mj-ea"/>
              </a:rPr>
              <a:t>27</a:t>
            </a:r>
            <a:r>
              <a:rPr lang="zh-CN" altLang="en-US" sz="2400" b="0" dirty="0" smtClean="0">
                <a:latin typeface="+mj-ea"/>
                <a:ea typeface="+mj-ea"/>
              </a:rPr>
              <a:t>层）。</a:t>
            </a:r>
            <a:endParaRPr lang="en-US" altLang="zh-CN" sz="2400" b="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b="0" dirty="0" smtClean="0">
                <a:latin typeface="+mj-ea"/>
                <a:ea typeface="+mj-ea"/>
              </a:rPr>
              <a:t>论文为：</a:t>
            </a:r>
            <a:r>
              <a:rPr lang="en-US" altLang="zh-CN" sz="2400" b="0" dirty="0" smtClean="0">
                <a:latin typeface="+mj-ea"/>
                <a:ea typeface="+mj-ea"/>
              </a:rPr>
              <a:t>《Going </a:t>
            </a:r>
            <a:r>
              <a:rPr lang="en-US" altLang="zh-CN" sz="2400" b="0" dirty="0">
                <a:latin typeface="+mj-ea"/>
                <a:ea typeface="+mj-ea"/>
              </a:rPr>
              <a:t>deeper with </a:t>
            </a:r>
            <a:r>
              <a:rPr lang="en-US" altLang="zh-CN" sz="2400" b="0" dirty="0" smtClean="0">
                <a:latin typeface="+mj-ea"/>
                <a:ea typeface="+mj-ea"/>
              </a:rPr>
              <a:t>convolutions》</a:t>
            </a:r>
            <a:r>
              <a:rPr lang="zh-CN" altLang="en-US" sz="2400" b="0" dirty="0" smtClean="0">
                <a:latin typeface="+mj-ea"/>
                <a:ea typeface="+mj-ea"/>
              </a:rPr>
              <a:t>。</a:t>
            </a:r>
            <a:endParaRPr lang="en-US" altLang="zh-CN" sz="2400" b="0" dirty="0">
              <a:latin typeface="+mj-ea"/>
              <a:ea typeface="+mj-ea"/>
            </a:endParaRPr>
          </a:p>
          <a:p>
            <a:endParaRPr lang="zh-CN" altLang="en-US" sz="2400" b="0" dirty="0">
              <a:latin typeface="+mj-ea"/>
              <a:ea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28998" y="586754"/>
            <a:ext cx="2286002" cy="877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62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489588"/>
            <a:ext cx="8496944" cy="491121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2000" b="1" dirty="0" smtClean="0">
                <a:latin typeface="+mn-lt"/>
              </a:rPr>
              <a:t>ImageNet</a:t>
            </a:r>
            <a:r>
              <a:rPr lang="zh-CN" altLang="en-US" sz="2000" b="1" dirty="0">
                <a:latin typeface="+mn-lt"/>
              </a:rPr>
              <a:t>数据</a:t>
            </a:r>
            <a:r>
              <a:rPr lang="zh-CN" altLang="en-US" sz="2000" b="1" dirty="0" smtClean="0">
                <a:latin typeface="+mn-lt"/>
              </a:rPr>
              <a:t>集</a:t>
            </a:r>
            <a:endParaRPr lang="en-US" altLang="zh-CN" sz="2000" b="1" dirty="0" smtClean="0">
              <a:latin typeface="+mn-lt"/>
            </a:endParaRPr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000" b="1" dirty="0">
                <a:latin typeface="+mn-lt"/>
              </a:rPr>
              <a:t> </a:t>
            </a:r>
            <a:r>
              <a:rPr lang="en-US" altLang="zh-CN" sz="2000" b="1" dirty="0" smtClean="0">
                <a:latin typeface="+mn-lt"/>
              </a:rPr>
              <a:t>   </a:t>
            </a:r>
            <a:r>
              <a:rPr lang="en-US" altLang="zh-CN" sz="2000" dirty="0" smtClean="0">
                <a:latin typeface="+mn-lt"/>
              </a:rPr>
              <a:t>1.2million for training, 50k for validation, 100k for testing</a:t>
            </a:r>
            <a:r>
              <a:rPr lang="zh-CN" altLang="en-US" sz="2000" dirty="0" smtClean="0">
                <a:latin typeface="+mn-lt"/>
              </a:rPr>
              <a:t>，</a:t>
            </a:r>
            <a:r>
              <a:rPr lang="en-US" altLang="zh-CN" sz="2000" dirty="0" smtClean="0">
                <a:latin typeface="+mn-lt"/>
              </a:rPr>
              <a:t>1000 categories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000" b="1" dirty="0" smtClean="0">
                <a:latin typeface="+mn-lt"/>
              </a:rPr>
              <a:t>评价指标（</a:t>
            </a:r>
            <a:r>
              <a:rPr lang="en-US" altLang="zh-CN" sz="2000" b="1" dirty="0">
                <a:latin typeface="+mn-lt"/>
              </a:rPr>
              <a:t> </a:t>
            </a:r>
            <a:r>
              <a:rPr lang="en-US" altLang="zh-CN" sz="2000" b="1" dirty="0" smtClean="0">
                <a:latin typeface="+mn-lt"/>
              </a:rPr>
              <a:t>Error Rate </a:t>
            </a:r>
            <a:r>
              <a:rPr lang="zh-CN" altLang="en-US" sz="2000" b="1" dirty="0" smtClean="0">
                <a:latin typeface="+mn-lt"/>
              </a:rPr>
              <a:t>）</a:t>
            </a:r>
            <a:endParaRPr lang="en-US" altLang="zh-CN" sz="2000" b="1" dirty="0">
              <a:latin typeface="+mn-lt"/>
            </a:endParaRPr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000" dirty="0" smtClean="0">
                <a:latin typeface="+mn-lt"/>
              </a:rPr>
              <a:t>    Top-1 error rate </a:t>
            </a:r>
            <a:r>
              <a:rPr lang="zh-CN" altLang="en-US" sz="2000" dirty="0" smtClean="0">
                <a:latin typeface="+mn-lt"/>
              </a:rPr>
              <a:t>、</a:t>
            </a:r>
            <a:r>
              <a:rPr lang="en-US" altLang="zh-CN" sz="2000" dirty="0" smtClean="0">
                <a:latin typeface="+mn-lt"/>
              </a:rPr>
              <a:t>Top-5 error rate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000" dirty="0">
                <a:latin typeface="+mn-lt"/>
              </a:rPr>
              <a:t>训</a:t>
            </a:r>
            <a:r>
              <a:rPr lang="zh-CN" altLang="en-US" sz="2000" dirty="0" smtClean="0">
                <a:latin typeface="+mn-lt"/>
              </a:rPr>
              <a:t>练了</a:t>
            </a:r>
            <a:r>
              <a:rPr lang="en-US" altLang="zh-CN" sz="2000" dirty="0" smtClean="0">
                <a:latin typeface="+mn-lt"/>
              </a:rPr>
              <a:t>7</a:t>
            </a:r>
            <a:r>
              <a:rPr lang="zh-CN" altLang="en-US" sz="2000" dirty="0" smtClean="0">
                <a:latin typeface="+mn-lt"/>
              </a:rPr>
              <a:t>个网络，取综合值</a:t>
            </a:r>
            <a:endParaRPr lang="en-US" altLang="zh-CN" sz="2000" dirty="0" smtClean="0">
              <a:latin typeface="+mn-lt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000" dirty="0" smtClean="0">
                <a:latin typeface="+mn-lt"/>
              </a:rPr>
              <a:t>图像裁剪，</a:t>
            </a:r>
            <a:r>
              <a:rPr lang="en-US" altLang="zh-CN" sz="2000" dirty="0" smtClean="0">
                <a:latin typeface="+mn-lt"/>
              </a:rPr>
              <a:t>144 crops per image</a:t>
            </a:r>
            <a:r>
              <a:rPr lang="zh-CN" altLang="en-US" sz="2000" dirty="0" smtClean="0">
                <a:latin typeface="+mn-lt"/>
              </a:rPr>
              <a:t>。</a:t>
            </a:r>
            <a:endParaRPr lang="en-US" altLang="zh-CN" sz="2000" dirty="0" smtClean="0">
              <a:latin typeface="+mn-lt"/>
            </a:endParaRPr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endParaRPr lang="en-US" altLang="zh-CN" sz="2000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28650" y="523997"/>
            <a:ext cx="7886700" cy="821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</a:lstStyle>
          <a:p>
            <a:pPr algn="ctr" defTabSz="914400">
              <a:lnSpc>
                <a:spcPct val="100000"/>
              </a:lnSpc>
              <a:spcBef>
                <a:spcPts val="0"/>
              </a:spcBef>
            </a:pPr>
            <a:r>
              <a:rPr lang="en-US" altLang="zh-CN" sz="4000" dirty="0" smtClean="0"/>
              <a:t>ILSVRC Classification </a:t>
            </a:r>
            <a:r>
              <a:rPr lang="zh-CN" altLang="en-US" sz="4000" dirty="0" smtClean="0"/>
              <a:t>实验结果</a:t>
            </a:r>
            <a:endParaRPr kumimoji="1" lang="en-US" altLang="ko-KR" sz="4000" dirty="0">
              <a:solidFill>
                <a:prstClr val="black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426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28650" y="523997"/>
            <a:ext cx="7886700" cy="821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</a:lstStyle>
          <a:p>
            <a:pPr algn="ctr" defTabSz="914400">
              <a:lnSpc>
                <a:spcPct val="100000"/>
              </a:lnSpc>
              <a:spcBef>
                <a:spcPts val="0"/>
              </a:spcBef>
            </a:pPr>
            <a:r>
              <a:rPr lang="en-US" altLang="zh-CN" sz="4000" dirty="0" smtClean="0"/>
              <a:t>ILSVRC Classification </a:t>
            </a:r>
            <a:r>
              <a:rPr lang="zh-CN" altLang="en-US" sz="4000" dirty="0" smtClean="0"/>
              <a:t>实验结果</a:t>
            </a:r>
            <a:endParaRPr kumimoji="1" lang="en-US" altLang="ko-KR" sz="4000" dirty="0">
              <a:solidFill>
                <a:prstClr val="black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209" y="1639574"/>
            <a:ext cx="6391582" cy="452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7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28650" y="523997"/>
            <a:ext cx="7886700" cy="821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</a:lstStyle>
          <a:p>
            <a:pPr algn="ctr" defTabSz="914400">
              <a:lnSpc>
                <a:spcPct val="100000"/>
              </a:lnSpc>
              <a:spcBef>
                <a:spcPts val="0"/>
              </a:spcBef>
            </a:pPr>
            <a:r>
              <a:rPr lang="en-US" altLang="zh-CN" sz="4000" dirty="0" smtClean="0"/>
              <a:t>ILSVRC Classification </a:t>
            </a:r>
            <a:r>
              <a:rPr lang="zh-CN" altLang="en-US" sz="4000" dirty="0" smtClean="0"/>
              <a:t>实验结果</a:t>
            </a:r>
            <a:endParaRPr kumimoji="1" lang="en-US" altLang="ko-KR" sz="4000" dirty="0">
              <a:solidFill>
                <a:prstClr val="black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522" y="1873813"/>
            <a:ext cx="6558330" cy="405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62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489588"/>
            <a:ext cx="8496944" cy="491121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000" b="1" dirty="0" smtClean="0">
                <a:latin typeface="+mn-lt"/>
              </a:rPr>
              <a:t>评价指标</a:t>
            </a:r>
            <a:r>
              <a:rPr lang="en-US" altLang="zh-CN" sz="2000" dirty="0" smtClean="0">
                <a:latin typeface="+mn-lt"/>
              </a:rPr>
              <a:t>    </a:t>
            </a:r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dirty="0" smtClean="0">
                <a:latin typeface="+mn-lt"/>
              </a:rPr>
              <a:t>        </a:t>
            </a:r>
            <a:r>
              <a:rPr lang="en-US" altLang="zh-CN" sz="2000" dirty="0" err="1" smtClean="0">
                <a:latin typeface="+mn-lt"/>
              </a:rPr>
              <a:t>Jaccard</a:t>
            </a:r>
            <a:r>
              <a:rPr lang="en-US" altLang="zh-CN" sz="2000" dirty="0" smtClean="0">
                <a:latin typeface="+mn-lt"/>
              </a:rPr>
              <a:t> index</a:t>
            </a:r>
            <a:r>
              <a:rPr lang="zh-CN" altLang="en-US" sz="2000" dirty="0" smtClean="0">
                <a:latin typeface="+mn-lt"/>
              </a:rPr>
              <a:t>（雅卡尔指数）</a:t>
            </a:r>
            <a:endParaRPr lang="en-US" altLang="zh-CN" sz="2000" dirty="0" smtClean="0">
              <a:latin typeface="+mn-lt"/>
            </a:endParaRPr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dirty="0" smtClean="0">
                <a:latin typeface="+mn-lt"/>
              </a:rPr>
              <a:t>        </a:t>
            </a:r>
            <a:r>
              <a:rPr lang="en-US" altLang="zh-CN" sz="2000" dirty="0" err="1" smtClean="0">
                <a:latin typeface="+mn-lt"/>
              </a:rPr>
              <a:t>mAP</a:t>
            </a:r>
            <a:r>
              <a:rPr lang="zh-CN" altLang="en-US" sz="2000" dirty="0" smtClean="0">
                <a:latin typeface="+mn-lt"/>
              </a:rPr>
              <a:t>：</a:t>
            </a:r>
            <a:r>
              <a:rPr lang="en-US" altLang="zh-CN" sz="2000" dirty="0">
                <a:latin typeface="+mn-lt"/>
              </a:rPr>
              <a:t>the mean average </a:t>
            </a:r>
            <a:r>
              <a:rPr lang="en-US" altLang="zh-CN" sz="2000" dirty="0" smtClean="0">
                <a:latin typeface="+mn-lt"/>
              </a:rPr>
              <a:t>precision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000" b="1" dirty="0">
                <a:latin typeface="+mn-lt"/>
              </a:rPr>
              <a:t>相关方法</a:t>
            </a:r>
            <a:endParaRPr lang="en-US" altLang="zh-CN" sz="2000" b="1" dirty="0">
              <a:latin typeface="+mn-lt"/>
            </a:endParaRPr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000" dirty="0" smtClean="0">
                <a:latin typeface="+mn-lt"/>
              </a:rPr>
              <a:t>        R-CNN</a:t>
            </a:r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000" dirty="0" smtClean="0">
                <a:latin typeface="+mn-lt"/>
              </a:rPr>
              <a:t>        Selective Search</a:t>
            </a:r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000" dirty="0" smtClean="0">
                <a:latin typeface="+mn-lt"/>
              </a:rPr>
              <a:t>        Multi-box</a:t>
            </a:r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000" dirty="0" smtClean="0">
                <a:latin typeface="+mn-lt"/>
              </a:rPr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28650" y="523997"/>
            <a:ext cx="7886700" cy="821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</a:lstStyle>
          <a:p>
            <a:pPr algn="ctr" defTabSz="914400">
              <a:lnSpc>
                <a:spcPct val="100000"/>
              </a:lnSpc>
              <a:spcBef>
                <a:spcPts val="0"/>
              </a:spcBef>
            </a:pPr>
            <a:r>
              <a:rPr lang="en-US" altLang="zh-CN" sz="4000" dirty="0" smtClean="0"/>
              <a:t>ILSVRC Detection </a:t>
            </a:r>
            <a:r>
              <a:rPr lang="zh-CN" altLang="en-US" sz="4000" dirty="0" smtClean="0"/>
              <a:t>实验结果</a:t>
            </a:r>
            <a:endParaRPr kumimoji="1" lang="en-US" altLang="ko-KR" sz="4000" dirty="0">
              <a:solidFill>
                <a:prstClr val="black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3" name="右大括号 2"/>
          <p:cNvSpPr/>
          <p:nvPr/>
        </p:nvSpPr>
        <p:spPr>
          <a:xfrm>
            <a:off x="3185652" y="3996815"/>
            <a:ext cx="235974" cy="15928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196385" y="4147538"/>
            <a:ext cx="3495368" cy="129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覆盖率</a:t>
            </a:r>
            <a:r>
              <a:rPr lang="en-US" altLang="zh-CN" dirty="0" smtClean="0"/>
              <a:t>92%-&gt;93%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单模型</a:t>
            </a:r>
            <a:r>
              <a:rPr lang="en-US" altLang="zh-CN" dirty="0" err="1" smtClean="0"/>
              <a:t>mAP</a:t>
            </a:r>
            <a:r>
              <a:rPr lang="zh-CN" altLang="en-US" dirty="0" smtClean="0"/>
              <a:t>提升</a:t>
            </a:r>
            <a:r>
              <a:rPr lang="en-US" altLang="zh-CN" dirty="0" smtClean="0"/>
              <a:t>1%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6</a:t>
            </a:r>
            <a:r>
              <a:rPr lang="zh-CN" altLang="en-US" dirty="0" smtClean="0"/>
              <a:t>模型准确率</a:t>
            </a:r>
            <a:r>
              <a:rPr lang="en-US" altLang="zh-CN" dirty="0" smtClean="0"/>
              <a:t>40.2%-&gt;43.9%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593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28650" y="523997"/>
            <a:ext cx="7886700" cy="821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</a:lstStyle>
          <a:p>
            <a:pPr algn="ctr" defTabSz="914400">
              <a:lnSpc>
                <a:spcPct val="100000"/>
              </a:lnSpc>
              <a:spcBef>
                <a:spcPts val="0"/>
              </a:spcBef>
            </a:pPr>
            <a:r>
              <a:rPr lang="en-US" altLang="zh-CN" sz="4000" dirty="0" smtClean="0"/>
              <a:t>ILSVRC </a:t>
            </a:r>
            <a:r>
              <a:rPr lang="en-US" altLang="zh-CN" sz="4000" dirty="0"/>
              <a:t>Detection</a:t>
            </a:r>
            <a:r>
              <a:rPr lang="en-US" altLang="zh-CN" sz="4000" dirty="0" smtClean="0"/>
              <a:t> </a:t>
            </a:r>
            <a:r>
              <a:rPr lang="zh-CN" altLang="en-US" sz="4000" dirty="0" smtClean="0"/>
              <a:t>实验结果</a:t>
            </a:r>
            <a:endParaRPr kumimoji="1" lang="en-US" altLang="ko-KR" sz="4000" dirty="0">
              <a:solidFill>
                <a:prstClr val="black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44" y="2315650"/>
            <a:ext cx="8231412" cy="243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76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28650" y="523997"/>
            <a:ext cx="7886700" cy="821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</a:lstStyle>
          <a:p>
            <a:pPr algn="ctr" defTabSz="914400">
              <a:lnSpc>
                <a:spcPct val="100000"/>
              </a:lnSpc>
              <a:spcBef>
                <a:spcPts val="0"/>
              </a:spcBef>
            </a:pPr>
            <a:r>
              <a:rPr lang="en-US" altLang="zh-CN" sz="4000" dirty="0" smtClean="0"/>
              <a:t>ILSVRC </a:t>
            </a:r>
            <a:r>
              <a:rPr lang="en-US" altLang="zh-CN" sz="4000" dirty="0"/>
              <a:t>Detection</a:t>
            </a:r>
            <a:r>
              <a:rPr lang="en-US" altLang="zh-CN" sz="4000" dirty="0" smtClean="0"/>
              <a:t> </a:t>
            </a:r>
            <a:r>
              <a:rPr lang="zh-CN" altLang="en-US" sz="4000" dirty="0" smtClean="0"/>
              <a:t>实验结果</a:t>
            </a:r>
            <a:endParaRPr kumimoji="1" lang="en-US" altLang="ko-KR" sz="4000" dirty="0">
              <a:solidFill>
                <a:prstClr val="black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440" y="1418323"/>
            <a:ext cx="5243120" cy="496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93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Shape 757"/>
          <p:cNvSpPr txBox="1"/>
          <p:nvPr/>
        </p:nvSpPr>
        <p:spPr>
          <a:xfrm>
            <a:off x="389951" y="1033650"/>
            <a:ext cx="5960399" cy="64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 sz="3000"/>
              <a:t>Classification failure cases</a:t>
            </a:r>
          </a:p>
        </p:txBody>
      </p:sp>
      <p:sp>
        <p:nvSpPr>
          <p:cNvPr id="758" name="Shape 758"/>
          <p:cNvSpPr txBox="1"/>
          <p:nvPr/>
        </p:nvSpPr>
        <p:spPr>
          <a:xfrm>
            <a:off x="3333050" y="1962075"/>
            <a:ext cx="4800000" cy="38779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 sz="3000" u="sng" dirty="0"/>
              <a:t>Groundtruth</a:t>
            </a:r>
            <a:r>
              <a:rPr lang="en" sz="3000" dirty="0"/>
              <a:t>:</a:t>
            </a:r>
            <a:r>
              <a:rPr lang="en" sz="3000" b="1" dirty="0"/>
              <a:t> </a:t>
            </a:r>
            <a:r>
              <a:rPr lang="en" sz="3000" b="1" dirty="0">
                <a:solidFill>
                  <a:srgbClr val="FF0000"/>
                </a:solidFill>
              </a:rPr>
              <a:t>coffee mug</a:t>
            </a:r>
          </a:p>
          <a:p>
            <a:r>
              <a:rPr lang="en" sz="3000" u="sng" dirty="0">
                <a:solidFill>
                  <a:srgbClr val="434343"/>
                </a:solidFill>
              </a:rPr>
              <a:t>GoogLeNet</a:t>
            </a:r>
            <a:r>
              <a:rPr lang="en" sz="3000" dirty="0">
                <a:solidFill>
                  <a:srgbClr val="434343"/>
                </a:solidFill>
              </a:rPr>
              <a:t>:</a:t>
            </a:r>
          </a:p>
          <a:p>
            <a:pPr marL="457200" indent="-381000"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2400" b="1" dirty="0">
                <a:solidFill>
                  <a:schemeClr val="dk1"/>
                </a:solidFill>
              </a:rPr>
              <a:t>table lamp</a:t>
            </a:r>
          </a:p>
          <a:p>
            <a:pPr marL="457200" indent="-381000"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2400" b="1" dirty="0">
                <a:solidFill>
                  <a:schemeClr val="dk1"/>
                </a:solidFill>
              </a:rPr>
              <a:t>lamp shade</a:t>
            </a:r>
          </a:p>
          <a:p>
            <a:pPr marL="457200" indent="-381000"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2400" b="1" dirty="0">
                <a:solidFill>
                  <a:schemeClr val="dk1"/>
                </a:solidFill>
              </a:rPr>
              <a:t>printer</a:t>
            </a:r>
          </a:p>
          <a:p>
            <a:pPr marL="457200" indent="-381000"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2400" b="1" dirty="0">
                <a:solidFill>
                  <a:schemeClr val="dk1"/>
                </a:solidFill>
              </a:rPr>
              <a:t>projector</a:t>
            </a:r>
          </a:p>
          <a:p>
            <a:pPr marL="457200" indent="-381000"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2400" b="1" dirty="0">
                <a:solidFill>
                  <a:schemeClr val="dk1"/>
                </a:solidFill>
              </a:rPr>
              <a:t>desktop computer</a:t>
            </a:r>
          </a:p>
          <a:p>
            <a:endParaRPr sz="3000" dirty="0">
              <a:solidFill>
                <a:srgbClr val="434343"/>
              </a:solidFill>
            </a:endParaRPr>
          </a:p>
          <a:p>
            <a:endParaRPr sz="3000" dirty="0">
              <a:solidFill>
                <a:srgbClr val="434343"/>
              </a:solidFill>
            </a:endParaRPr>
          </a:p>
        </p:txBody>
      </p:sp>
      <p:pic>
        <p:nvPicPr>
          <p:cNvPr id="759" name="Shape 7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650" y="1906351"/>
            <a:ext cx="2625694" cy="35008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132891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hape 778"/>
          <p:cNvSpPr txBox="1"/>
          <p:nvPr/>
        </p:nvSpPr>
        <p:spPr>
          <a:xfrm>
            <a:off x="389951" y="1033650"/>
            <a:ext cx="5960399" cy="64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 sz="3000" dirty="0"/>
              <a:t>Classification failure cases</a:t>
            </a:r>
          </a:p>
        </p:txBody>
      </p:sp>
      <p:sp>
        <p:nvSpPr>
          <p:cNvPr id="779" name="Shape 779"/>
          <p:cNvSpPr txBox="1"/>
          <p:nvPr/>
        </p:nvSpPr>
        <p:spPr>
          <a:xfrm>
            <a:off x="3333050" y="1962075"/>
            <a:ext cx="4800000" cy="38779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 sz="3000" u="sng" dirty="0"/>
              <a:t>Groundtruth</a:t>
            </a:r>
            <a:r>
              <a:rPr lang="en" sz="3000" dirty="0"/>
              <a:t>:</a:t>
            </a:r>
            <a:r>
              <a:rPr lang="en" sz="3000" b="1" dirty="0"/>
              <a:t> </a:t>
            </a:r>
            <a:r>
              <a:rPr lang="en" sz="3000" b="1" dirty="0">
                <a:solidFill>
                  <a:srgbClr val="FF0000"/>
                </a:solidFill>
              </a:rPr>
              <a:t>Police car</a:t>
            </a:r>
          </a:p>
          <a:p>
            <a:r>
              <a:rPr lang="en" sz="3000" u="sng" dirty="0">
                <a:solidFill>
                  <a:srgbClr val="434343"/>
                </a:solidFill>
              </a:rPr>
              <a:t>GoogLeNet</a:t>
            </a:r>
            <a:r>
              <a:rPr lang="en" sz="3000" dirty="0">
                <a:solidFill>
                  <a:srgbClr val="434343"/>
                </a:solidFill>
              </a:rPr>
              <a:t>:</a:t>
            </a:r>
          </a:p>
          <a:p>
            <a:pPr marL="457200" indent="-381000"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2400" b="1" dirty="0">
                <a:solidFill>
                  <a:schemeClr val="dk1"/>
                </a:solidFill>
              </a:rPr>
              <a:t>laptop</a:t>
            </a:r>
          </a:p>
          <a:p>
            <a:pPr marL="457200" indent="-381000"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2400" b="1" dirty="0">
                <a:solidFill>
                  <a:schemeClr val="dk1"/>
                </a:solidFill>
              </a:rPr>
              <a:t>hair drier</a:t>
            </a:r>
          </a:p>
          <a:p>
            <a:pPr marL="457200" indent="-381000"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2400" b="1" dirty="0">
                <a:solidFill>
                  <a:schemeClr val="dk1"/>
                </a:solidFill>
              </a:rPr>
              <a:t>binocular</a:t>
            </a:r>
          </a:p>
          <a:p>
            <a:pPr marL="457200" indent="-381000"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2400" b="1" dirty="0">
                <a:solidFill>
                  <a:schemeClr val="dk1"/>
                </a:solidFill>
              </a:rPr>
              <a:t>ATM machine</a:t>
            </a:r>
          </a:p>
          <a:p>
            <a:pPr marL="457200" indent="-381000"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2400" b="1" dirty="0">
                <a:solidFill>
                  <a:schemeClr val="dk1"/>
                </a:solidFill>
              </a:rPr>
              <a:t>seat belt</a:t>
            </a:r>
          </a:p>
          <a:p>
            <a:endParaRPr sz="3000" dirty="0">
              <a:solidFill>
                <a:srgbClr val="434343"/>
              </a:solidFill>
            </a:endParaRPr>
          </a:p>
          <a:p>
            <a:endParaRPr sz="3000" dirty="0">
              <a:solidFill>
                <a:srgbClr val="434343"/>
              </a:solidFill>
            </a:endParaRPr>
          </a:p>
        </p:txBody>
      </p:sp>
      <p:pic>
        <p:nvPicPr>
          <p:cNvPr id="780" name="Shape 7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774" y="1906352"/>
            <a:ext cx="2496595" cy="3328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49002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GoogLeNet</a:t>
            </a:r>
            <a:r>
              <a:rPr lang="zh-CN" altLang="en-US" dirty="0" smtClean="0"/>
              <a:t>版本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038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latin typeface="+mj-ea"/>
                <a:ea typeface="+mj-ea"/>
              </a:rPr>
              <a:t>[v4] </a:t>
            </a:r>
            <a:r>
              <a:rPr lang="zh-CN" altLang="zh-CN" dirty="0">
                <a:latin typeface="+mj-ea"/>
                <a:ea typeface="+mj-ea"/>
                <a:hlinkClick r:id="rId2"/>
              </a:rPr>
              <a:t>Inception-v4, Inception-ResNet and the Impact of Residual Connections on Learning</a:t>
            </a:r>
            <a:r>
              <a:rPr lang="zh-CN" altLang="zh-CN" dirty="0">
                <a:latin typeface="+mj-ea"/>
                <a:ea typeface="+mj-ea"/>
              </a:rPr>
              <a:t>，top5 error 3.08</a:t>
            </a:r>
            <a:r>
              <a:rPr lang="zh-CN" altLang="zh-CN" dirty="0" smtClean="0">
                <a:latin typeface="+mj-ea"/>
                <a:ea typeface="+mj-ea"/>
              </a:rPr>
              <a:t>%</a:t>
            </a: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latin typeface="+mj-ea"/>
                <a:ea typeface="+mj-ea"/>
              </a:rPr>
              <a:t>[v3] </a:t>
            </a:r>
            <a:r>
              <a:rPr lang="zh-CN" altLang="zh-CN" dirty="0">
                <a:latin typeface="+mj-ea"/>
                <a:ea typeface="+mj-ea"/>
                <a:hlinkClick r:id="rId3"/>
              </a:rPr>
              <a:t>Rethinking the Inception Architecture for Computer Vision</a:t>
            </a:r>
            <a:r>
              <a:rPr lang="zh-CN" altLang="zh-CN" dirty="0">
                <a:latin typeface="+mj-ea"/>
                <a:ea typeface="+mj-ea"/>
              </a:rPr>
              <a:t>，top5 error 3.5</a:t>
            </a:r>
            <a:r>
              <a:rPr lang="zh-CN" altLang="zh-CN" dirty="0" smtClean="0">
                <a:latin typeface="+mj-ea"/>
                <a:ea typeface="+mj-ea"/>
              </a:rPr>
              <a:t>%</a:t>
            </a: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latin typeface="+mj-ea"/>
                <a:ea typeface="+mj-ea"/>
              </a:rPr>
              <a:t>[v2] </a:t>
            </a:r>
            <a:r>
              <a:rPr lang="zh-CN" altLang="zh-CN" dirty="0">
                <a:latin typeface="+mj-ea"/>
                <a:ea typeface="+mj-ea"/>
                <a:hlinkClick r:id="rId4"/>
              </a:rPr>
              <a:t>Batch Normalization: Accelerating Deep Network Training by Reducing Internal Covariate Shift</a:t>
            </a:r>
            <a:r>
              <a:rPr lang="zh-CN" altLang="zh-CN" dirty="0">
                <a:latin typeface="+mj-ea"/>
                <a:ea typeface="+mj-ea"/>
              </a:rPr>
              <a:t>，top5 error 4.8</a:t>
            </a:r>
            <a:r>
              <a:rPr lang="zh-CN" altLang="zh-CN" dirty="0" smtClean="0">
                <a:latin typeface="+mj-ea"/>
                <a:ea typeface="+mj-ea"/>
              </a:rPr>
              <a:t>%</a:t>
            </a: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latin typeface="+mj-ea"/>
                <a:ea typeface="+mj-ea"/>
              </a:rPr>
              <a:t>[v1] </a:t>
            </a:r>
            <a:r>
              <a:rPr lang="zh-CN" altLang="zh-CN" dirty="0">
                <a:latin typeface="+mj-ea"/>
                <a:ea typeface="+mj-ea"/>
                <a:hlinkClick r:id="rId5"/>
              </a:rPr>
              <a:t>Going Deeper with Convolutions</a:t>
            </a:r>
            <a:r>
              <a:rPr lang="zh-CN" altLang="zh-CN" dirty="0">
                <a:latin typeface="+mj-ea"/>
                <a:ea typeface="+mj-ea"/>
              </a:rPr>
              <a:t>，top5 error 6.67%</a:t>
            </a:r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496242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CN" sz="2000" dirty="0" smtClean="0">
                <a:ea typeface="Malgun Gothic" panose="020B0503020000020004" pitchFamily="34" charset="-127"/>
              </a:rPr>
              <a:t>Christian </a:t>
            </a:r>
            <a:r>
              <a:rPr lang="en-US" altLang="zh-CN" sz="2000" dirty="0" err="1" smtClean="0">
                <a:ea typeface="Malgun Gothic" panose="020B0503020000020004" pitchFamily="34" charset="-127"/>
              </a:rPr>
              <a:t>Szegedy</a:t>
            </a:r>
            <a:r>
              <a:rPr lang="en-US" altLang="zh-CN" sz="2000" dirty="0" smtClean="0">
                <a:ea typeface="Malgun Gothic" panose="020B0503020000020004" pitchFamily="34" charset="-127"/>
              </a:rPr>
              <a:t>, </a:t>
            </a:r>
            <a:r>
              <a:rPr lang="en-US" altLang="zh-CN" sz="2000" dirty="0">
                <a:ea typeface="Malgun Gothic" panose="020B0503020000020004" pitchFamily="34" charset="-127"/>
              </a:rPr>
              <a:t>Wei </a:t>
            </a:r>
            <a:r>
              <a:rPr lang="en-US" altLang="zh-CN" sz="2000" dirty="0" smtClean="0">
                <a:ea typeface="Malgun Gothic" panose="020B0503020000020004" pitchFamily="34" charset="-127"/>
              </a:rPr>
              <a:t>Liu, </a:t>
            </a:r>
            <a:r>
              <a:rPr lang="en-US" altLang="zh-CN" sz="2000" dirty="0" err="1">
                <a:ea typeface="Malgun Gothic" panose="020B0503020000020004" pitchFamily="34" charset="-127"/>
              </a:rPr>
              <a:t>Yangqing</a:t>
            </a:r>
            <a:r>
              <a:rPr lang="en-US" altLang="zh-CN" sz="2000" dirty="0">
                <a:ea typeface="Malgun Gothic" panose="020B0503020000020004" pitchFamily="34" charset="-127"/>
              </a:rPr>
              <a:t> </a:t>
            </a:r>
            <a:r>
              <a:rPr lang="en-US" altLang="zh-CN" sz="2000" dirty="0" err="1" smtClean="0">
                <a:ea typeface="Malgun Gothic" panose="020B0503020000020004" pitchFamily="34" charset="-127"/>
              </a:rPr>
              <a:t>Jia</a:t>
            </a:r>
            <a:r>
              <a:rPr lang="en-US" altLang="zh-CN" sz="2000" dirty="0" smtClean="0">
                <a:ea typeface="Malgun Gothic" panose="020B0503020000020004" pitchFamily="34" charset="-127"/>
              </a:rPr>
              <a:t>, </a:t>
            </a:r>
            <a:r>
              <a:rPr lang="en-US" altLang="zh-CN" sz="2000" dirty="0">
                <a:ea typeface="Malgun Gothic" panose="020B0503020000020004" pitchFamily="34" charset="-127"/>
              </a:rPr>
              <a:t>Pierre </a:t>
            </a:r>
            <a:r>
              <a:rPr lang="en-US" altLang="zh-CN" sz="2000" dirty="0" err="1" smtClean="0">
                <a:ea typeface="Malgun Gothic" panose="020B0503020000020004" pitchFamily="34" charset="-127"/>
              </a:rPr>
              <a:t>Sermanet</a:t>
            </a:r>
            <a:r>
              <a:rPr lang="en-US" altLang="zh-CN" sz="2000" dirty="0" smtClean="0">
                <a:ea typeface="Malgun Gothic" panose="020B0503020000020004" pitchFamily="34" charset="-127"/>
              </a:rPr>
              <a:t>, </a:t>
            </a:r>
            <a:r>
              <a:rPr lang="en-US" altLang="zh-CN" sz="2000" dirty="0">
                <a:ea typeface="Malgun Gothic" panose="020B0503020000020004" pitchFamily="34" charset="-127"/>
              </a:rPr>
              <a:t>Scott </a:t>
            </a:r>
            <a:r>
              <a:rPr lang="en-US" altLang="zh-CN" sz="2000" dirty="0" smtClean="0">
                <a:ea typeface="Malgun Gothic" panose="020B0503020000020004" pitchFamily="34" charset="-127"/>
              </a:rPr>
              <a:t>Reed, </a:t>
            </a:r>
            <a:r>
              <a:rPr lang="en-US" altLang="zh-CN" sz="2000" dirty="0" err="1">
                <a:ea typeface="Malgun Gothic" panose="020B0503020000020004" pitchFamily="34" charset="-127"/>
              </a:rPr>
              <a:t>Dragomir</a:t>
            </a:r>
            <a:r>
              <a:rPr lang="en-US" altLang="zh-CN" sz="2000" dirty="0">
                <a:ea typeface="Malgun Gothic" panose="020B0503020000020004" pitchFamily="34" charset="-127"/>
              </a:rPr>
              <a:t> </a:t>
            </a:r>
            <a:r>
              <a:rPr lang="en-US" altLang="zh-CN" sz="2000" dirty="0" err="1" smtClean="0">
                <a:ea typeface="Malgun Gothic" panose="020B0503020000020004" pitchFamily="34" charset="-127"/>
              </a:rPr>
              <a:t>Anguelov</a:t>
            </a:r>
            <a:r>
              <a:rPr lang="en-US" altLang="zh-CN" sz="2000" dirty="0" smtClean="0">
                <a:ea typeface="Malgun Gothic" panose="020B0503020000020004" pitchFamily="34" charset="-127"/>
              </a:rPr>
              <a:t>, </a:t>
            </a:r>
            <a:r>
              <a:rPr lang="en-US" altLang="zh-CN" sz="2000" dirty="0" err="1">
                <a:ea typeface="Malgun Gothic" panose="020B0503020000020004" pitchFamily="34" charset="-127"/>
              </a:rPr>
              <a:t>Dumitru</a:t>
            </a:r>
            <a:r>
              <a:rPr lang="en-US" altLang="zh-CN" sz="2000" dirty="0">
                <a:ea typeface="Malgun Gothic" panose="020B0503020000020004" pitchFamily="34" charset="-127"/>
              </a:rPr>
              <a:t> </a:t>
            </a:r>
            <a:r>
              <a:rPr lang="en-US" altLang="zh-CN" sz="2000" dirty="0" err="1" smtClean="0">
                <a:ea typeface="Malgun Gothic" panose="020B0503020000020004" pitchFamily="34" charset="-127"/>
              </a:rPr>
              <a:t>Erhan</a:t>
            </a:r>
            <a:r>
              <a:rPr lang="en-US" altLang="zh-CN" sz="2000" dirty="0" smtClean="0">
                <a:ea typeface="Malgun Gothic" panose="020B0503020000020004" pitchFamily="34" charset="-127"/>
              </a:rPr>
              <a:t>, </a:t>
            </a:r>
            <a:r>
              <a:rPr lang="en-US" altLang="zh-CN" sz="2000" dirty="0">
                <a:ea typeface="Malgun Gothic" panose="020B0503020000020004" pitchFamily="34" charset="-127"/>
              </a:rPr>
              <a:t>Vincent </a:t>
            </a:r>
            <a:r>
              <a:rPr lang="en-US" altLang="zh-CN" sz="2000" dirty="0" err="1" smtClean="0">
                <a:ea typeface="Malgun Gothic" panose="020B0503020000020004" pitchFamily="34" charset="-127"/>
              </a:rPr>
              <a:t>Vanhoucke</a:t>
            </a:r>
            <a:r>
              <a:rPr lang="en-US" altLang="zh-CN" sz="2000" dirty="0" smtClean="0">
                <a:ea typeface="Malgun Gothic" panose="020B0503020000020004" pitchFamily="34" charset="-127"/>
              </a:rPr>
              <a:t>, </a:t>
            </a:r>
            <a:r>
              <a:rPr lang="en-US" altLang="zh-CN" sz="2000" dirty="0">
                <a:ea typeface="Malgun Gothic" panose="020B0503020000020004" pitchFamily="34" charset="-127"/>
              </a:rPr>
              <a:t>Andrew </a:t>
            </a:r>
            <a:r>
              <a:rPr lang="en-US" altLang="zh-CN" sz="2000" dirty="0" err="1" smtClean="0">
                <a:ea typeface="Malgun Gothic" panose="020B0503020000020004" pitchFamily="34" charset="-127"/>
              </a:rPr>
              <a:t>Rabinovich</a:t>
            </a:r>
            <a:r>
              <a:rPr lang="en-US" altLang="zh-CN" sz="2000" dirty="0" smtClean="0">
                <a:ea typeface="Malgun Gothic" panose="020B0503020000020004" pitchFamily="34" charset="-127"/>
              </a:rPr>
              <a:t>. Going Deeper with Convolutions, 2015.</a:t>
            </a:r>
          </a:p>
          <a:p>
            <a:pPr marL="514350" lvl="0" indent="-51435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" altLang="zh-CN" sz="2000" dirty="0">
                <a:ea typeface="Malgun Gothic" panose="020B0503020000020004" pitchFamily="34" charset="-127"/>
              </a:rPr>
              <a:t>Girshick, R., Donahue, J., Darrell, T., &amp; Malik, J. (2013). Rich feature hierarchies for accurate object detection and semantic segmentation. arXiv preprint arXiv:1311.2524</a:t>
            </a:r>
            <a:r>
              <a:rPr lang="en" altLang="zh-CN" sz="2000" dirty="0" smtClean="0">
                <a:ea typeface="Malgun Gothic" panose="020B0503020000020004" pitchFamily="34" charset="-127"/>
              </a:rPr>
              <a:t>.</a:t>
            </a:r>
            <a:endParaRPr lang="zh-CN" altLang="en-US" sz="2000" dirty="0">
              <a:ea typeface="Malgun Gothic" panose="020B0503020000020004" pitchFamily="34" charset="-127"/>
            </a:endParaRPr>
          </a:p>
          <a:p>
            <a:pPr marL="514350" indent="-51435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CN" sz="2000" dirty="0" smtClean="0"/>
              <a:t>Wei </a:t>
            </a:r>
            <a:r>
              <a:rPr lang="en-US" altLang="zh-CN" sz="2000" dirty="0"/>
              <a:t>Liu, UNC. Christian </a:t>
            </a:r>
            <a:r>
              <a:rPr lang="en-US" altLang="zh-CN" sz="2000" dirty="0" err="1"/>
              <a:t>Szegedy</a:t>
            </a:r>
            <a:r>
              <a:rPr lang="en-US" altLang="zh-CN" sz="2000" dirty="0"/>
              <a:t>, Google. </a:t>
            </a:r>
            <a:r>
              <a:rPr lang="en-US" altLang="zh-CN" sz="2000" dirty="0" err="1"/>
              <a:t>Yangqing</a:t>
            </a:r>
            <a:r>
              <a:rPr lang="en-US" altLang="zh-CN" sz="2000" dirty="0"/>
              <a:t> </a:t>
            </a:r>
            <a:r>
              <a:rPr lang="en-US" altLang="zh-CN" sz="2000" dirty="0" err="1"/>
              <a:t>Jia</a:t>
            </a:r>
            <a:r>
              <a:rPr lang="en-US" altLang="zh-CN" sz="2000" dirty="0"/>
              <a:t>, Google. </a:t>
            </a:r>
            <a:r>
              <a:rPr lang="en-US" altLang="zh-CN" sz="2000" dirty="0" err="1"/>
              <a:t>Dragomir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Anguelov</a:t>
            </a:r>
            <a:r>
              <a:rPr lang="en-US" altLang="zh-CN" sz="2000" dirty="0"/>
              <a:t>, Google. Scott Reed, University of Michigan. Pierre </a:t>
            </a:r>
            <a:r>
              <a:rPr lang="en-US" altLang="zh-CN" sz="2000" dirty="0" err="1"/>
              <a:t>Sermanet</a:t>
            </a:r>
            <a:r>
              <a:rPr lang="en-US" altLang="zh-CN" sz="2000" dirty="0"/>
              <a:t>, Google. Andrew </a:t>
            </a:r>
            <a:r>
              <a:rPr lang="en-US" altLang="zh-CN" sz="2000" dirty="0" err="1"/>
              <a:t>Rabinovich</a:t>
            </a:r>
            <a:r>
              <a:rPr lang="en-US" altLang="zh-CN" sz="2000" dirty="0"/>
              <a:t>, Google. </a:t>
            </a:r>
            <a:r>
              <a:rPr lang="en-US" altLang="zh-CN" sz="2000" dirty="0" err="1"/>
              <a:t>Dumitru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Erhan</a:t>
            </a:r>
            <a:r>
              <a:rPr lang="en-US" altLang="zh-CN" sz="2000" dirty="0"/>
              <a:t>, Google. Vincent </a:t>
            </a:r>
            <a:r>
              <a:rPr lang="en-US" altLang="zh-CN" sz="2000" dirty="0" err="1"/>
              <a:t>Vanhoucke</a:t>
            </a:r>
            <a:r>
              <a:rPr lang="en-US" altLang="zh-CN" sz="2000" dirty="0"/>
              <a:t>, </a:t>
            </a:r>
            <a:r>
              <a:rPr lang="en-US" altLang="zh-CN" sz="2000" dirty="0" smtClean="0"/>
              <a:t>Google</a:t>
            </a:r>
            <a:r>
              <a:rPr lang="en-US" altLang="ko-KR" sz="2000" dirty="0" smtClean="0">
                <a:ea typeface="Malgun Gothic" panose="020B0503020000020004" pitchFamily="34" charset="-127"/>
              </a:rPr>
              <a:t>. </a:t>
            </a:r>
            <a:r>
              <a:rPr lang="en" altLang="zh-CN" sz="2000" dirty="0">
                <a:solidFill>
                  <a:srgbClr val="000000"/>
                </a:solidFill>
              </a:rPr>
              <a:t>GoogLeNet</a:t>
            </a:r>
            <a:r>
              <a:rPr lang="en-US" altLang="ko-KR" sz="2000" dirty="0" smtClean="0">
                <a:ea typeface="Malgun Gothic" panose="020B0503020000020004" pitchFamily="34" charset="-127"/>
              </a:rPr>
              <a:t>. (PPT)</a:t>
            </a:r>
          </a:p>
          <a:p>
            <a:pPr marL="514350" indent="-51435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CN" sz="2000" dirty="0" smtClean="0"/>
              <a:t>http</a:t>
            </a:r>
            <a:r>
              <a:rPr lang="en-US" altLang="zh-CN" sz="2000" dirty="0"/>
              <a:t>://blog.csdn.net/shuzfan/article/details/50738394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28650" y="140539"/>
            <a:ext cx="7886700" cy="821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</a:lstStyle>
          <a:p>
            <a:pPr lvl="0" algn="ctr" defTabSz="914400">
              <a:lnSpc>
                <a:spcPct val="100000"/>
              </a:lnSpc>
              <a:spcBef>
                <a:spcPts val="0"/>
              </a:spcBef>
            </a:pPr>
            <a:r>
              <a:rPr lang="zh-CN" altLang="en-US" sz="4000" dirty="0" smtClean="0"/>
              <a:t>参考资料</a:t>
            </a:r>
            <a:endParaRPr kumimoji="1" lang="en-US" altLang="ko-KR" sz="4000" dirty="0">
              <a:solidFill>
                <a:prstClr val="black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55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628650" y="376509"/>
            <a:ext cx="7886700" cy="821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</a:lstStyle>
          <a:p>
            <a:pPr lvl="0" algn="ctr" defTabSz="914400">
              <a:lnSpc>
                <a:spcPct val="100000"/>
              </a:lnSpc>
              <a:spcBef>
                <a:spcPts val="0"/>
              </a:spcBef>
            </a:pPr>
            <a:r>
              <a:rPr lang="zh-CN" altLang="en-US" sz="4000" dirty="0" smtClean="0">
                <a:latin typeface="微软雅黑" panose="020B0503020204020204" pitchFamily="34" charset="-122"/>
              </a:rPr>
              <a:t>面临问题</a:t>
            </a:r>
            <a:endParaRPr kumimoji="1" lang="en-US" altLang="ko-KR" sz="4000" dirty="0">
              <a:solidFill>
                <a:prstClr val="black"/>
              </a:solidFill>
              <a:latin typeface="微软雅黑" panose="020B0503020204020204" pitchFamily="34" charset="-122"/>
              <a:cs typeface="+mn-cs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681789" y="1283111"/>
            <a:ext cx="7780422" cy="3967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Malgun Gothic" panose="020B0503020000020004" pitchFamily="34" charset="-127"/>
                <a:ea typeface="微软雅黑" panose="020B0503020204020204" pitchFamily="34" charset="-122"/>
                <a:cs typeface="Meiryo UI" pitchFamily="34" charset="-128"/>
              </a:defRPr>
            </a:lvl1pPr>
          </a:lstStyle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b="0" dirty="0">
                <a:latin typeface="+mj-ea"/>
                <a:ea typeface="+mj-ea"/>
              </a:rPr>
              <a:t>当前网络规模越来越大，网络中的参数</a:t>
            </a:r>
            <a:r>
              <a:rPr lang="zh-CN" altLang="en-US" sz="2400" b="0" dirty="0" smtClean="0">
                <a:latin typeface="+mj-ea"/>
                <a:ea typeface="+mj-ea"/>
              </a:rPr>
              <a:t>也越来</a:t>
            </a:r>
            <a:r>
              <a:rPr lang="zh-CN" altLang="en-US" sz="2400" b="0" dirty="0">
                <a:latin typeface="+mj-ea"/>
                <a:ea typeface="+mj-ea"/>
              </a:rPr>
              <a:t>越多，这就很有可能在训练中造成过拟合的问题。</a:t>
            </a:r>
            <a:endParaRPr lang="en-US" altLang="zh-CN" sz="2400" b="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b="0" dirty="0">
                <a:latin typeface="+mj-ea"/>
                <a:ea typeface="+mj-ea"/>
              </a:rPr>
              <a:t>当前的大规模网络涉及的计算量也是非常高，特别对于卷积层，卷积层的增加带来</a:t>
            </a:r>
            <a:r>
              <a:rPr lang="zh-CN" altLang="en-US" sz="2400" b="0" dirty="0" smtClean="0">
                <a:latin typeface="+mj-ea"/>
                <a:ea typeface="+mj-ea"/>
              </a:rPr>
              <a:t>的计</a:t>
            </a:r>
            <a:r>
              <a:rPr lang="zh-CN" altLang="en-US" sz="2400" b="0" dirty="0">
                <a:latin typeface="+mj-ea"/>
                <a:ea typeface="+mj-ea"/>
              </a:rPr>
              <a:t>算量几何级别的上升</a:t>
            </a:r>
            <a:r>
              <a:rPr lang="zh-CN" altLang="en-US" sz="2400" b="0" dirty="0" smtClean="0">
                <a:latin typeface="+mj-ea"/>
                <a:ea typeface="+mj-ea"/>
              </a:rPr>
              <a:t>。</a:t>
            </a:r>
            <a:endParaRPr lang="en-US" altLang="zh-CN" sz="2400" b="0" dirty="0" smtClean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b="0" dirty="0">
                <a:latin typeface="+mj-ea"/>
                <a:ea typeface="+mj-ea"/>
              </a:rPr>
              <a:t>网络越深，梯度越往后穿越容易消失，难以优化模型</a:t>
            </a:r>
            <a:endParaRPr lang="en-US" altLang="zh-CN" sz="2400" b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1733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628650" y="376509"/>
            <a:ext cx="7886700" cy="821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</a:lstStyle>
          <a:p>
            <a:pPr lvl="0" algn="ctr" defTabSz="914400">
              <a:lnSpc>
                <a:spcPct val="100000"/>
              </a:lnSpc>
              <a:spcBef>
                <a:spcPts val="0"/>
              </a:spcBef>
            </a:pPr>
            <a:r>
              <a:rPr lang="zh-CN" altLang="en-US" sz="4000" dirty="0" smtClean="0"/>
              <a:t>解决方案</a:t>
            </a:r>
            <a:endParaRPr kumimoji="1" lang="en-US" altLang="ko-KR" sz="4000" dirty="0">
              <a:solidFill>
                <a:prstClr val="black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681789" y="1283110"/>
            <a:ext cx="7780422" cy="4395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Malgun Gothic" panose="020B0503020000020004" pitchFamily="34" charset="-127"/>
                <a:ea typeface="微软雅黑" panose="020B0503020204020204" pitchFamily="34" charset="-122"/>
                <a:cs typeface="Meiryo UI" pitchFamily="34" charset="-128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>
                <a:latin typeface="+mj-ea"/>
                <a:ea typeface="+mj-ea"/>
              </a:rPr>
              <a:t>inception architecture</a:t>
            </a:r>
            <a:r>
              <a:rPr lang="zh-CN" altLang="en-US" sz="2000" dirty="0">
                <a:latin typeface="+mj-ea"/>
                <a:ea typeface="+mj-ea"/>
              </a:rPr>
              <a:t>：</a:t>
            </a:r>
            <a:endParaRPr lang="en-US" altLang="zh-CN" sz="20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000" b="0" dirty="0" smtClean="0">
                <a:latin typeface="+mj-ea"/>
                <a:ea typeface="+mj-ea"/>
              </a:rPr>
              <a:t>    </a:t>
            </a:r>
            <a:r>
              <a:rPr lang="zh-CN" altLang="zh-CN" sz="2000" b="0" dirty="0">
                <a:latin typeface="+mj-ea"/>
                <a:ea typeface="+mj-ea"/>
              </a:rPr>
              <a:t>将全连接甚至一般的卷积都转化为稀疏连接</a:t>
            </a:r>
            <a:r>
              <a:rPr lang="zh-CN" altLang="en-US" sz="2000" b="0" dirty="0">
                <a:latin typeface="+mj-ea"/>
                <a:ea typeface="+mj-ea"/>
              </a:rPr>
              <a:t>，</a:t>
            </a:r>
            <a:r>
              <a:rPr lang="zh-CN" altLang="zh-CN" sz="2000" b="0" dirty="0">
                <a:latin typeface="+mj-ea"/>
                <a:ea typeface="+mj-ea"/>
              </a:rPr>
              <a:t>用尽可能的“小”、“分散”的可堆叠的网络结构，去学习复杂的分类任务</a:t>
            </a:r>
            <a:r>
              <a:rPr lang="zh-CN" altLang="en-US" sz="2000" b="0" dirty="0">
                <a:latin typeface="+mj-ea"/>
                <a:ea typeface="+mj-ea"/>
              </a:rPr>
              <a:t>；</a:t>
            </a:r>
            <a:endParaRPr lang="en-US" altLang="zh-CN" sz="2000" b="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000" b="0" dirty="0">
                <a:latin typeface="+mj-ea"/>
                <a:ea typeface="+mj-ea"/>
              </a:rPr>
              <a:t>    </a:t>
            </a:r>
            <a:r>
              <a:rPr lang="zh-CN" altLang="en-US" sz="2000" b="0" dirty="0">
                <a:latin typeface="+mj-ea"/>
                <a:ea typeface="+mj-ea"/>
              </a:rPr>
              <a:t>增加单层卷积层的宽度，即在单层卷积层上使用不同尺度的卷积核，强化基本特征提取模块的功能</a:t>
            </a:r>
            <a:r>
              <a:rPr lang="zh-CN" altLang="en-US" sz="2000" b="0" dirty="0" smtClean="0">
                <a:latin typeface="+mj-ea"/>
                <a:ea typeface="+mj-ea"/>
              </a:rPr>
              <a:t>。</a:t>
            </a:r>
            <a:endParaRPr lang="en-US" altLang="zh-CN" sz="2000" b="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/>
              <a:t>auxiliary classifier</a:t>
            </a:r>
            <a:r>
              <a:rPr lang="zh-CN" altLang="zh-CN" sz="2000" dirty="0" smtClean="0"/>
              <a:t>s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j-ea"/>
                <a:ea typeface="+mj-ea"/>
              </a:rPr>
              <a:t> </a:t>
            </a:r>
            <a:r>
              <a:rPr lang="en-US" altLang="zh-CN" sz="2000" dirty="0" smtClean="0">
                <a:latin typeface="+mj-ea"/>
                <a:ea typeface="+mj-ea"/>
              </a:rPr>
              <a:t>   </a:t>
            </a:r>
            <a:r>
              <a:rPr lang="zh-CN" altLang="zh-CN" sz="2000" b="0" dirty="0">
                <a:latin typeface="+mj-ea"/>
                <a:ea typeface="+mj-ea"/>
              </a:rPr>
              <a:t>运用</a:t>
            </a:r>
            <a:r>
              <a:rPr lang="zh-CN" altLang="en-US" sz="2000" b="0" dirty="0">
                <a:latin typeface="+mj-ea"/>
                <a:ea typeface="+mj-ea"/>
              </a:rPr>
              <a:t>辅助分类</a:t>
            </a:r>
            <a:r>
              <a:rPr lang="zh-CN" altLang="zh-CN" sz="2000" b="0" dirty="0">
                <a:latin typeface="+mj-ea"/>
                <a:ea typeface="+mj-ea"/>
              </a:rPr>
              <a:t>加速网络</a:t>
            </a:r>
            <a:r>
              <a:rPr lang="zh-CN" altLang="en-US" sz="2000" b="0" dirty="0">
                <a:latin typeface="+mj-ea"/>
                <a:ea typeface="+mj-ea"/>
              </a:rPr>
              <a:t>收敛</a:t>
            </a:r>
            <a:endParaRPr lang="zh-CN" altLang="zh-CN" sz="2000" b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1117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628650" y="376509"/>
            <a:ext cx="7886700" cy="821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</a:lstStyle>
          <a:p>
            <a:pPr lvl="0" algn="ctr" defTabSz="914400">
              <a:lnSpc>
                <a:spcPct val="100000"/>
              </a:lnSpc>
              <a:spcBef>
                <a:spcPts val="0"/>
              </a:spcBef>
            </a:pPr>
            <a:r>
              <a:rPr lang="zh-CN" altLang="zh-CN" sz="4000" b="1" dirty="0"/>
              <a:t>Inception architecture</a:t>
            </a:r>
            <a:endParaRPr kumimoji="1" lang="en-US" altLang="ko-KR" sz="4000" dirty="0">
              <a:solidFill>
                <a:prstClr val="black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16" name="Shape 313"/>
          <p:cNvSpPr txBox="1"/>
          <p:nvPr/>
        </p:nvSpPr>
        <p:spPr>
          <a:xfrm>
            <a:off x="518550" y="1872324"/>
            <a:ext cx="8392800" cy="133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In images, correlations tend to be local</a:t>
            </a:r>
          </a:p>
        </p:txBody>
      </p:sp>
      <p:sp>
        <p:nvSpPr>
          <p:cNvPr id="17" name="Shape 314"/>
          <p:cNvSpPr/>
          <p:nvPr/>
        </p:nvSpPr>
        <p:spPr>
          <a:xfrm>
            <a:off x="355150" y="4496224"/>
            <a:ext cx="4614350" cy="1333500"/>
          </a:xfrm>
          <a:prstGeom prst="flowChartInputOutput">
            <a:avLst/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315"/>
          <p:cNvSpPr/>
          <p:nvPr/>
        </p:nvSpPr>
        <p:spPr>
          <a:xfrm>
            <a:off x="2344825" y="4940874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316"/>
          <p:cNvSpPr/>
          <p:nvPr/>
        </p:nvSpPr>
        <p:spPr>
          <a:xfrm>
            <a:off x="2423150" y="4997874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317"/>
          <p:cNvSpPr/>
          <p:nvPr/>
        </p:nvSpPr>
        <p:spPr>
          <a:xfrm>
            <a:off x="2514050" y="4940874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318"/>
          <p:cNvSpPr/>
          <p:nvPr/>
        </p:nvSpPr>
        <p:spPr>
          <a:xfrm rot="10800000" flipH="1">
            <a:off x="2588125" y="4997873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319"/>
          <p:cNvSpPr/>
          <p:nvPr/>
        </p:nvSpPr>
        <p:spPr>
          <a:xfrm rot="10800000" flipH="1">
            <a:off x="2423150" y="5036273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320"/>
          <p:cNvSpPr/>
          <p:nvPr/>
        </p:nvSpPr>
        <p:spPr>
          <a:xfrm>
            <a:off x="2540675" y="5036274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321"/>
          <p:cNvSpPr/>
          <p:nvPr/>
        </p:nvSpPr>
        <p:spPr>
          <a:xfrm>
            <a:off x="2344825" y="4997874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54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628650" y="376509"/>
            <a:ext cx="7886700" cy="821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</a:lstStyle>
          <a:p>
            <a:pPr lvl="0" algn="ctr" defTabSz="914400">
              <a:lnSpc>
                <a:spcPct val="100000"/>
              </a:lnSpc>
              <a:spcBef>
                <a:spcPts val="0"/>
              </a:spcBef>
            </a:pPr>
            <a:r>
              <a:rPr lang="zh-CN" altLang="zh-CN" sz="4000" b="1" dirty="0"/>
              <a:t>Inception architecture</a:t>
            </a:r>
            <a:endParaRPr kumimoji="1" lang="en-US" altLang="ko-KR" sz="4000" dirty="0">
              <a:solidFill>
                <a:prstClr val="black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5" name="Shape 326"/>
          <p:cNvSpPr txBox="1"/>
          <p:nvPr/>
        </p:nvSpPr>
        <p:spPr>
          <a:xfrm>
            <a:off x="518550" y="1975563"/>
            <a:ext cx="8392800" cy="133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Cover very local clusters by 1x1 convolutions</a:t>
            </a:r>
          </a:p>
        </p:txBody>
      </p:sp>
      <p:sp>
        <p:nvSpPr>
          <p:cNvPr id="6" name="Shape 327"/>
          <p:cNvSpPr/>
          <p:nvPr/>
        </p:nvSpPr>
        <p:spPr>
          <a:xfrm>
            <a:off x="355150" y="4599463"/>
            <a:ext cx="4614350" cy="1333500"/>
          </a:xfrm>
          <a:prstGeom prst="flowChartInputOutput">
            <a:avLst/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" name="Shape 328"/>
          <p:cNvSpPr/>
          <p:nvPr/>
        </p:nvSpPr>
        <p:spPr>
          <a:xfrm>
            <a:off x="2344825" y="5044113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" name="Shape 329"/>
          <p:cNvSpPr/>
          <p:nvPr/>
        </p:nvSpPr>
        <p:spPr>
          <a:xfrm>
            <a:off x="2423150" y="5101113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330"/>
          <p:cNvSpPr/>
          <p:nvPr/>
        </p:nvSpPr>
        <p:spPr>
          <a:xfrm>
            <a:off x="2514050" y="5044113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331"/>
          <p:cNvSpPr/>
          <p:nvPr/>
        </p:nvSpPr>
        <p:spPr>
          <a:xfrm rot="10800000" flipH="1">
            <a:off x="2588125" y="5101112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332"/>
          <p:cNvSpPr/>
          <p:nvPr/>
        </p:nvSpPr>
        <p:spPr>
          <a:xfrm rot="10800000" flipH="1">
            <a:off x="2423150" y="5139512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333"/>
          <p:cNvSpPr/>
          <p:nvPr/>
        </p:nvSpPr>
        <p:spPr>
          <a:xfrm>
            <a:off x="2540675" y="5139513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334"/>
          <p:cNvSpPr/>
          <p:nvPr/>
        </p:nvSpPr>
        <p:spPr>
          <a:xfrm>
            <a:off x="2344825" y="5101113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335"/>
          <p:cNvSpPr/>
          <p:nvPr/>
        </p:nvSpPr>
        <p:spPr>
          <a:xfrm>
            <a:off x="2344825" y="3309063"/>
            <a:ext cx="431400" cy="1860899"/>
          </a:xfrm>
          <a:prstGeom prst="can">
            <a:avLst>
              <a:gd name="adj" fmla="val 25000"/>
            </a:avLst>
          </a:prstGeom>
          <a:solidFill>
            <a:srgbClr val="F9CB9C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336"/>
          <p:cNvSpPr txBox="1"/>
          <p:nvPr/>
        </p:nvSpPr>
        <p:spPr>
          <a:xfrm>
            <a:off x="2831425" y="3103438"/>
            <a:ext cx="1225499" cy="81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/>
              <a:t>1x1</a:t>
            </a:r>
          </a:p>
        </p:txBody>
      </p:sp>
      <p:cxnSp>
        <p:nvCxnSpPr>
          <p:cNvPr id="16" name="Shape 337"/>
          <p:cNvCxnSpPr/>
          <p:nvPr/>
        </p:nvCxnSpPr>
        <p:spPr>
          <a:xfrm rot="10800000">
            <a:off x="436350" y="3085013"/>
            <a:ext cx="0" cy="2060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7" name="Shape 338"/>
          <p:cNvSpPr txBox="1"/>
          <p:nvPr/>
        </p:nvSpPr>
        <p:spPr>
          <a:xfrm>
            <a:off x="631325" y="2815563"/>
            <a:ext cx="1318500" cy="49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number of filters</a:t>
            </a:r>
          </a:p>
        </p:txBody>
      </p:sp>
    </p:spTree>
    <p:extLst>
      <p:ext uri="{BB962C8B-B14F-4D97-AF65-F5344CB8AC3E}">
        <p14:creationId xmlns:p14="http://schemas.microsoft.com/office/powerpoint/2010/main" val="86580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628650" y="376509"/>
            <a:ext cx="7886700" cy="821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</a:lstStyle>
          <a:p>
            <a:pPr lvl="0" algn="ctr" defTabSz="914400">
              <a:lnSpc>
                <a:spcPct val="100000"/>
              </a:lnSpc>
              <a:spcBef>
                <a:spcPts val="0"/>
              </a:spcBef>
            </a:pPr>
            <a:r>
              <a:rPr lang="zh-CN" altLang="zh-CN" sz="4000" b="1" dirty="0"/>
              <a:t>Inception architecture</a:t>
            </a:r>
            <a:endParaRPr kumimoji="1" lang="en-US" altLang="ko-KR" sz="4000" dirty="0">
              <a:solidFill>
                <a:prstClr val="black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5" name="Shape 364"/>
          <p:cNvSpPr txBox="1"/>
          <p:nvPr/>
        </p:nvSpPr>
        <p:spPr>
          <a:xfrm>
            <a:off x="518550" y="1872324"/>
            <a:ext cx="8392800" cy="133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Cover more spread out clusters by 3x3 convolutions</a:t>
            </a:r>
          </a:p>
        </p:txBody>
      </p:sp>
      <p:sp>
        <p:nvSpPr>
          <p:cNvPr id="6" name="Shape 365"/>
          <p:cNvSpPr/>
          <p:nvPr/>
        </p:nvSpPr>
        <p:spPr>
          <a:xfrm>
            <a:off x="355150" y="4496224"/>
            <a:ext cx="4614350" cy="1333500"/>
          </a:xfrm>
          <a:prstGeom prst="flowChartInputOutput">
            <a:avLst/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" name="Shape 366"/>
          <p:cNvSpPr/>
          <p:nvPr/>
        </p:nvSpPr>
        <p:spPr>
          <a:xfrm>
            <a:off x="2344825" y="4940874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" name="Shape 367"/>
          <p:cNvSpPr/>
          <p:nvPr/>
        </p:nvSpPr>
        <p:spPr>
          <a:xfrm>
            <a:off x="2423150" y="4997874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368"/>
          <p:cNvSpPr/>
          <p:nvPr/>
        </p:nvSpPr>
        <p:spPr>
          <a:xfrm>
            <a:off x="2514050" y="4940874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369"/>
          <p:cNvSpPr/>
          <p:nvPr/>
        </p:nvSpPr>
        <p:spPr>
          <a:xfrm rot="10800000" flipH="1">
            <a:off x="2588125" y="4997873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370"/>
          <p:cNvSpPr/>
          <p:nvPr/>
        </p:nvSpPr>
        <p:spPr>
          <a:xfrm rot="10800000" flipH="1">
            <a:off x="2423150" y="5036273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371"/>
          <p:cNvSpPr/>
          <p:nvPr/>
        </p:nvSpPr>
        <p:spPr>
          <a:xfrm>
            <a:off x="2540675" y="5036274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372"/>
          <p:cNvSpPr/>
          <p:nvPr/>
        </p:nvSpPr>
        <p:spPr>
          <a:xfrm>
            <a:off x="2344825" y="4997874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373"/>
          <p:cNvSpPr/>
          <p:nvPr/>
        </p:nvSpPr>
        <p:spPr>
          <a:xfrm>
            <a:off x="2344825" y="3205824"/>
            <a:ext cx="431400" cy="1860899"/>
          </a:xfrm>
          <a:prstGeom prst="can">
            <a:avLst>
              <a:gd name="adj" fmla="val 25000"/>
            </a:avLst>
          </a:prstGeom>
          <a:solidFill>
            <a:srgbClr val="F9CB9C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374"/>
          <p:cNvSpPr/>
          <p:nvPr/>
        </p:nvSpPr>
        <p:spPr>
          <a:xfrm>
            <a:off x="4406975" y="4496224"/>
            <a:ext cx="4614350" cy="1333500"/>
          </a:xfrm>
          <a:prstGeom prst="flowChartInputOutput">
            <a:avLst/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375"/>
          <p:cNvSpPr/>
          <p:nvPr/>
        </p:nvSpPr>
        <p:spPr>
          <a:xfrm>
            <a:off x="6155500" y="4796274"/>
            <a:ext cx="631200" cy="1446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376"/>
          <p:cNvSpPr/>
          <p:nvPr/>
        </p:nvSpPr>
        <p:spPr>
          <a:xfrm>
            <a:off x="6085075" y="4916274"/>
            <a:ext cx="631200" cy="1446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377"/>
          <p:cNvSpPr/>
          <p:nvPr/>
        </p:nvSpPr>
        <p:spPr>
          <a:xfrm>
            <a:off x="6398550" y="4853274"/>
            <a:ext cx="631200" cy="1446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378"/>
          <p:cNvSpPr/>
          <p:nvPr/>
        </p:nvSpPr>
        <p:spPr>
          <a:xfrm>
            <a:off x="6085075" y="4101174"/>
            <a:ext cx="891599" cy="896700"/>
          </a:xfrm>
          <a:prstGeom prst="can">
            <a:avLst>
              <a:gd name="adj" fmla="val 25000"/>
            </a:avLst>
          </a:prstGeom>
          <a:solidFill>
            <a:srgbClr val="F9CB9C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379"/>
          <p:cNvSpPr txBox="1"/>
          <p:nvPr/>
        </p:nvSpPr>
        <p:spPr>
          <a:xfrm>
            <a:off x="2831425" y="3000199"/>
            <a:ext cx="1225499" cy="81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1x1</a:t>
            </a:r>
          </a:p>
        </p:txBody>
      </p:sp>
      <p:sp>
        <p:nvSpPr>
          <p:cNvPr id="21" name="Shape 380"/>
          <p:cNvSpPr txBox="1"/>
          <p:nvPr/>
        </p:nvSpPr>
        <p:spPr>
          <a:xfrm>
            <a:off x="6539725" y="3505399"/>
            <a:ext cx="962099" cy="59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3x3</a:t>
            </a:r>
          </a:p>
        </p:txBody>
      </p:sp>
      <p:sp>
        <p:nvSpPr>
          <p:cNvPr id="22" name="Shape 381"/>
          <p:cNvSpPr txBox="1"/>
          <p:nvPr/>
        </p:nvSpPr>
        <p:spPr>
          <a:xfrm>
            <a:off x="631325" y="2712324"/>
            <a:ext cx="1318500" cy="49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number of filters</a:t>
            </a:r>
          </a:p>
        </p:txBody>
      </p:sp>
      <p:cxnSp>
        <p:nvCxnSpPr>
          <p:cNvPr id="23" name="Shape 382"/>
          <p:cNvCxnSpPr/>
          <p:nvPr/>
        </p:nvCxnSpPr>
        <p:spPr>
          <a:xfrm rot="10800000">
            <a:off x="436350" y="2981774"/>
            <a:ext cx="0" cy="2060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256088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28650" y="376509"/>
            <a:ext cx="7886700" cy="821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</a:lstStyle>
          <a:p>
            <a:pPr lvl="0" algn="ctr" defTabSz="914400">
              <a:lnSpc>
                <a:spcPct val="100000"/>
              </a:lnSpc>
              <a:spcBef>
                <a:spcPts val="0"/>
              </a:spcBef>
            </a:pPr>
            <a:r>
              <a:rPr lang="zh-CN" altLang="zh-CN" sz="4000" b="1" dirty="0"/>
              <a:t>Inception architecture</a:t>
            </a:r>
            <a:endParaRPr kumimoji="1" lang="en-US" altLang="ko-KR" sz="4000" dirty="0">
              <a:solidFill>
                <a:prstClr val="black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6" name="Shape 409"/>
          <p:cNvSpPr txBox="1"/>
          <p:nvPr/>
        </p:nvSpPr>
        <p:spPr>
          <a:xfrm>
            <a:off x="518550" y="1783833"/>
            <a:ext cx="8392800" cy="133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Cover more spread out clusters by 5x5 convolutions</a:t>
            </a:r>
          </a:p>
        </p:txBody>
      </p:sp>
      <p:sp>
        <p:nvSpPr>
          <p:cNvPr id="7" name="Shape 410"/>
          <p:cNvSpPr/>
          <p:nvPr/>
        </p:nvSpPr>
        <p:spPr>
          <a:xfrm>
            <a:off x="355150" y="4407733"/>
            <a:ext cx="4614350" cy="1333500"/>
          </a:xfrm>
          <a:prstGeom prst="flowChartInputOutput">
            <a:avLst/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" name="Shape 411"/>
          <p:cNvSpPr/>
          <p:nvPr/>
        </p:nvSpPr>
        <p:spPr>
          <a:xfrm>
            <a:off x="2344825" y="4852383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412"/>
          <p:cNvSpPr/>
          <p:nvPr/>
        </p:nvSpPr>
        <p:spPr>
          <a:xfrm>
            <a:off x="2423150" y="4909383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413"/>
          <p:cNvSpPr/>
          <p:nvPr/>
        </p:nvSpPr>
        <p:spPr>
          <a:xfrm>
            <a:off x="2514050" y="4852383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414"/>
          <p:cNvSpPr/>
          <p:nvPr/>
        </p:nvSpPr>
        <p:spPr>
          <a:xfrm rot="10800000" flipH="1">
            <a:off x="2588125" y="4909382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415"/>
          <p:cNvSpPr/>
          <p:nvPr/>
        </p:nvSpPr>
        <p:spPr>
          <a:xfrm rot="10800000" flipH="1">
            <a:off x="2423150" y="4947782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416"/>
          <p:cNvSpPr/>
          <p:nvPr/>
        </p:nvSpPr>
        <p:spPr>
          <a:xfrm>
            <a:off x="2540675" y="4947783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417"/>
          <p:cNvSpPr/>
          <p:nvPr/>
        </p:nvSpPr>
        <p:spPr>
          <a:xfrm>
            <a:off x="2344825" y="4909383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418"/>
          <p:cNvSpPr/>
          <p:nvPr/>
        </p:nvSpPr>
        <p:spPr>
          <a:xfrm>
            <a:off x="4406975" y="4407733"/>
            <a:ext cx="4614350" cy="1333500"/>
          </a:xfrm>
          <a:prstGeom prst="flowChartInputOutput">
            <a:avLst/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419"/>
          <p:cNvSpPr/>
          <p:nvPr/>
        </p:nvSpPr>
        <p:spPr>
          <a:xfrm>
            <a:off x="5824600" y="4707783"/>
            <a:ext cx="962099" cy="2399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420"/>
          <p:cNvSpPr/>
          <p:nvPr/>
        </p:nvSpPr>
        <p:spPr>
          <a:xfrm>
            <a:off x="6398550" y="4764783"/>
            <a:ext cx="962099" cy="2783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421"/>
          <p:cNvSpPr/>
          <p:nvPr/>
        </p:nvSpPr>
        <p:spPr>
          <a:xfrm>
            <a:off x="2114725" y="4108083"/>
            <a:ext cx="891599" cy="896700"/>
          </a:xfrm>
          <a:prstGeom prst="can">
            <a:avLst>
              <a:gd name="adj" fmla="val 25000"/>
            </a:avLst>
          </a:prstGeom>
          <a:solidFill>
            <a:srgbClr val="F9CB9C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422"/>
          <p:cNvSpPr txBox="1"/>
          <p:nvPr/>
        </p:nvSpPr>
        <p:spPr>
          <a:xfrm>
            <a:off x="2831425" y="2911708"/>
            <a:ext cx="1318500" cy="58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1x1</a:t>
            </a:r>
          </a:p>
        </p:txBody>
      </p:sp>
      <p:sp>
        <p:nvSpPr>
          <p:cNvPr id="20" name="Shape 423"/>
          <p:cNvSpPr txBox="1"/>
          <p:nvPr/>
        </p:nvSpPr>
        <p:spPr>
          <a:xfrm>
            <a:off x="631325" y="2623833"/>
            <a:ext cx="1318500" cy="49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number of filters</a:t>
            </a:r>
          </a:p>
        </p:txBody>
      </p:sp>
      <p:cxnSp>
        <p:nvCxnSpPr>
          <p:cNvPr id="21" name="Shape 424"/>
          <p:cNvCxnSpPr/>
          <p:nvPr/>
        </p:nvCxnSpPr>
        <p:spPr>
          <a:xfrm rot="10800000">
            <a:off x="436350" y="2893283"/>
            <a:ext cx="0" cy="2060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2" name="Shape 425"/>
          <p:cNvSpPr/>
          <p:nvPr/>
        </p:nvSpPr>
        <p:spPr>
          <a:xfrm>
            <a:off x="2344825" y="3117333"/>
            <a:ext cx="431400" cy="1112700"/>
          </a:xfrm>
          <a:prstGeom prst="can">
            <a:avLst>
              <a:gd name="adj" fmla="val 25000"/>
            </a:avLst>
          </a:prstGeom>
          <a:solidFill>
            <a:srgbClr val="F9CB9C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426"/>
          <p:cNvSpPr/>
          <p:nvPr/>
        </p:nvSpPr>
        <p:spPr>
          <a:xfrm>
            <a:off x="5824600" y="4517908"/>
            <a:ext cx="1912800" cy="452700"/>
          </a:xfrm>
          <a:prstGeom prst="can">
            <a:avLst>
              <a:gd name="adj" fmla="val 25000"/>
            </a:avLst>
          </a:prstGeom>
          <a:solidFill>
            <a:srgbClr val="F9CB9C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427"/>
          <p:cNvSpPr txBox="1"/>
          <p:nvPr/>
        </p:nvSpPr>
        <p:spPr>
          <a:xfrm>
            <a:off x="3188075" y="3892083"/>
            <a:ext cx="1318500" cy="58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3x3</a:t>
            </a:r>
          </a:p>
        </p:txBody>
      </p:sp>
      <p:sp>
        <p:nvSpPr>
          <p:cNvPr id="25" name="Shape 428"/>
          <p:cNvSpPr txBox="1"/>
          <p:nvPr/>
        </p:nvSpPr>
        <p:spPr>
          <a:xfrm>
            <a:off x="7258300" y="3648558"/>
            <a:ext cx="1318500" cy="58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5x5</a:t>
            </a:r>
          </a:p>
        </p:txBody>
      </p:sp>
    </p:spTree>
    <p:extLst>
      <p:ext uri="{BB962C8B-B14F-4D97-AF65-F5344CB8AC3E}">
        <p14:creationId xmlns:p14="http://schemas.microsoft.com/office/powerpoint/2010/main" val="143744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28650" y="376509"/>
            <a:ext cx="7886700" cy="821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</a:lstStyle>
          <a:p>
            <a:pPr lvl="0" algn="ctr" defTabSz="914400">
              <a:lnSpc>
                <a:spcPct val="100000"/>
              </a:lnSpc>
              <a:spcBef>
                <a:spcPts val="0"/>
              </a:spcBef>
            </a:pPr>
            <a:r>
              <a:rPr lang="zh-CN" altLang="zh-CN" sz="4000" b="1" dirty="0"/>
              <a:t>Inception architecture</a:t>
            </a:r>
            <a:endParaRPr kumimoji="1" lang="en-US" altLang="ko-KR" sz="4000" dirty="0">
              <a:solidFill>
                <a:prstClr val="black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6" name="Shape 454"/>
          <p:cNvSpPr txBox="1"/>
          <p:nvPr/>
        </p:nvSpPr>
        <p:spPr>
          <a:xfrm>
            <a:off x="518550" y="1562610"/>
            <a:ext cx="8392800" cy="51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Schematic view (naive version)</a:t>
            </a:r>
          </a:p>
        </p:txBody>
      </p:sp>
      <p:sp>
        <p:nvSpPr>
          <p:cNvPr id="7" name="Shape 455"/>
          <p:cNvSpPr/>
          <p:nvPr/>
        </p:nvSpPr>
        <p:spPr>
          <a:xfrm>
            <a:off x="355150" y="4186510"/>
            <a:ext cx="4614350" cy="1333500"/>
          </a:xfrm>
          <a:prstGeom prst="flowChartInputOutput">
            <a:avLst/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" name="Shape 456"/>
          <p:cNvSpPr/>
          <p:nvPr/>
        </p:nvSpPr>
        <p:spPr>
          <a:xfrm>
            <a:off x="2344825" y="4631160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457"/>
          <p:cNvSpPr/>
          <p:nvPr/>
        </p:nvSpPr>
        <p:spPr>
          <a:xfrm>
            <a:off x="2423150" y="4688160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458"/>
          <p:cNvSpPr/>
          <p:nvPr/>
        </p:nvSpPr>
        <p:spPr>
          <a:xfrm>
            <a:off x="2514050" y="4631160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459"/>
          <p:cNvSpPr/>
          <p:nvPr/>
        </p:nvSpPr>
        <p:spPr>
          <a:xfrm rot="10800000" flipH="1">
            <a:off x="2588125" y="4688159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460"/>
          <p:cNvSpPr/>
          <p:nvPr/>
        </p:nvSpPr>
        <p:spPr>
          <a:xfrm rot="10800000" flipH="1">
            <a:off x="2423150" y="4726559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461"/>
          <p:cNvSpPr/>
          <p:nvPr/>
        </p:nvSpPr>
        <p:spPr>
          <a:xfrm>
            <a:off x="2540675" y="4726560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462"/>
          <p:cNvSpPr/>
          <p:nvPr/>
        </p:nvSpPr>
        <p:spPr>
          <a:xfrm>
            <a:off x="2344825" y="4688160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463"/>
          <p:cNvSpPr txBox="1"/>
          <p:nvPr/>
        </p:nvSpPr>
        <p:spPr>
          <a:xfrm>
            <a:off x="2831425" y="2690485"/>
            <a:ext cx="1318500" cy="58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1x1</a:t>
            </a:r>
          </a:p>
        </p:txBody>
      </p:sp>
      <p:sp>
        <p:nvSpPr>
          <p:cNvPr id="16" name="Shape 464"/>
          <p:cNvSpPr txBox="1"/>
          <p:nvPr/>
        </p:nvSpPr>
        <p:spPr>
          <a:xfrm>
            <a:off x="631325" y="2402610"/>
            <a:ext cx="1318500" cy="49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number of filters</a:t>
            </a:r>
          </a:p>
        </p:txBody>
      </p:sp>
      <p:cxnSp>
        <p:nvCxnSpPr>
          <p:cNvPr id="17" name="Shape 465"/>
          <p:cNvCxnSpPr/>
          <p:nvPr/>
        </p:nvCxnSpPr>
        <p:spPr>
          <a:xfrm rot="10800000">
            <a:off x="436350" y="2672060"/>
            <a:ext cx="0" cy="2060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8" name="Shape 466"/>
          <p:cNvSpPr/>
          <p:nvPr/>
        </p:nvSpPr>
        <p:spPr>
          <a:xfrm>
            <a:off x="1604125" y="4330860"/>
            <a:ext cx="1912800" cy="452700"/>
          </a:xfrm>
          <a:prstGeom prst="can">
            <a:avLst>
              <a:gd name="adj" fmla="val 25000"/>
            </a:avLst>
          </a:prstGeom>
          <a:solidFill>
            <a:srgbClr val="F9CB9C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467"/>
          <p:cNvSpPr txBox="1"/>
          <p:nvPr/>
        </p:nvSpPr>
        <p:spPr>
          <a:xfrm>
            <a:off x="3088475" y="3510672"/>
            <a:ext cx="1318500" cy="58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3x3</a:t>
            </a:r>
          </a:p>
        </p:txBody>
      </p:sp>
      <p:sp>
        <p:nvSpPr>
          <p:cNvPr id="20" name="Shape 468"/>
          <p:cNvSpPr/>
          <p:nvPr/>
        </p:nvSpPr>
        <p:spPr>
          <a:xfrm>
            <a:off x="2114725" y="3886860"/>
            <a:ext cx="891599" cy="493499"/>
          </a:xfrm>
          <a:prstGeom prst="can">
            <a:avLst>
              <a:gd name="adj" fmla="val 25000"/>
            </a:avLst>
          </a:prstGeom>
          <a:solidFill>
            <a:srgbClr val="F9CB9C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469"/>
          <p:cNvSpPr/>
          <p:nvPr/>
        </p:nvSpPr>
        <p:spPr>
          <a:xfrm>
            <a:off x="2344825" y="2896110"/>
            <a:ext cx="431400" cy="1112700"/>
          </a:xfrm>
          <a:prstGeom prst="can">
            <a:avLst>
              <a:gd name="adj" fmla="val 25000"/>
            </a:avLst>
          </a:prstGeom>
          <a:solidFill>
            <a:srgbClr val="F9CB9C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470"/>
          <p:cNvSpPr txBox="1"/>
          <p:nvPr/>
        </p:nvSpPr>
        <p:spPr>
          <a:xfrm>
            <a:off x="3516925" y="4264710"/>
            <a:ext cx="1318500" cy="58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5x5</a:t>
            </a:r>
          </a:p>
        </p:txBody>
      </p:sp>
      <p:sp>
        <p:nvSpPr>
          <p:cNvPr id="23" name="Shape 471"/>
          <p:cNvSpPr/>
          <p:nvPr/>
        </p:nvSpPr>
        <p:spPr>
          <a:xfrm>
            <a:off x="5076450" y="3747086"/>
            <a:ext cx="1031699" cy="531300"/>
          </a:xfrm>
          <a:prstGeom prst="rect">
            <a:avLst/>
          </a:prstGeom>
          <a:solidFill>
            <a:srgbClr val="C9DAF8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1x1 convolutions</a:t>
            </a:r>
          </a:p>
        </p:txBody>
      </p:sp>
      <p:sp>
        <p:nvSpPr>
          <p:cNvPr id="24" name="Shape 472"/>
          <p:cNvSpPr/>
          <p:nvPr/>
        </p:nvSpPr>
        <p:spPr>
          <a:xfrm>
            <a:off x="6379686" y="3747086"/>
            <a:ext cx="1031699" cy="531300"/>
          </a:xfrm>
          <a:prstGeom prst="rect">
            <a:avLst/>
          </a:prstGeom>
          <a:solidFill>
            <a:srgbClr val="C9DAF8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3x3 convolutions</a:t>
            </a:r>
          </a:p>
        </p:txBody>
      </p:sp>
      <p:sp>
        <p:nvSpPr>
          <p:cNvPr id="25" name="Shape 473"/>
          <p:cNvSpPr/>
          <p:nvPr/>
        </p:nvSpPr>
        <p:spPr>
          <a:xfrm>
            <a:off x="7682922" y="3747086"/>
            <a:ext cx="1031699" cy="531300"/>
          </a:xfrm>
          <a:prstGeom prst="rect">
            <a:avLst/>
          </a:prstGeom>
          <a:solidFill>
            <a:srgbClr val="C9DAF8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5x5 convolutions</a:t>
            </a:r>
          </a:p>
        </p:txBody>
      </p:sp>
      <p:sp>
        <p:nvSpPr>
          <p:cNvPr id="26" name="Shape 474"/>
          <p:cNvSpPr/>
          <p:nvPr/>
        </p:nvSpPr>
        <p:spPr>
          <a:xfrm>
            <a:off x="6379686" y="2915340"/>
            <a:ext cx="1031699" cy="531300"/>
          </a:xfrm>
          <a:prstGeom prst="rect">
            <a:avLst/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Filter concatenation</a:t>
            </a:r>
          </a:p>
        </p:txBody>
      </p:sp>
      <p:sp>
        <p:nvSpPr>
          <p:cNvPr id="27" name="Shape 475"/>
          <p:cNvSpPr/>
          <p:nvPr/>
        </p:nvSpPr>
        <p:spPr>
          <a:xfrm>
            <a:off x="6379586" y="4820591"/>
            <a:ext cx="1031699" cy="531300"/>
          </a:xfrm>
          <a:prstGeom prst="rect">
            <a:avLst/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Previous layer</a:t>
            </a:r>
          </a:p>
        </p:txBody>
      </p:sp>
      <p:cxnSp>
        <p:nvCxnSpPr>
          <p:cNvPr id="28" name="Shape 476"/>
          <p:cNvCxnSpPr>
            <a:stCxn id="23" idx="0"/>
            <a:endCxn id="26" idx="2"/>
          </p:cNvCxnSpPr>
          <p:nvPr/>
        </p:nvCxnSpPr>
        <p:spPr>
          <a:xfrm rot="10800000" flipH="1">
            <a:off x="5592299" y="3446786"/>
            <a:ext cx="1303200" cy="300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9" name="Shape 477"/>
          <p:cNvCxnSpPr>
            <a:stCxn id="24" idx="0"/>
            <a:endCxn id="26" idx="2"/>
          </p:cNvCxnSpPr>
          <p:nvPr/>
        </p:nvCxnSpPr>
        <p:spPr>
          <a:xfrm rot="10800000">
            <a:off x="6895536" y="3446786"/>
            <a:ext cx="0" cy="300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0" name="Shape 478"/>
          <p:cNvCxnSpPr>
            <a:stCxn id="25" idx="0"/>
            <a:endCxn id="26" idx="2"/>
          </p:cNvCxnSpPr>
          <p:nvPr/>
        </p:nvCxnSpPr>
        <p:spPr>
          <a:xfrm rot="10800000">
            <a:off x="6895572" y="3446786"/>
            <a:ext cx="1303200" cy="300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1" name="Shape 479"/>
          <p:cNvCxnSpPr>
            <a:stCxn id="27" idx="0"/>
            <a:endCxn id="23" idx="2"/>
          </p:cNvCxnSpPr>
          <p:nvPr/>
        </p:nvCxnSpPr>
        <p:spPr>
          <a:xfrm rot="10800000">
            <a:off x="5592236" y="4278491"/>
            <a:ext cx="1303200" cy="542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2" name="Shape 480"/>
          <p:cNvCxnSpPr>
            <a:stCxn id="27" idx="0"/>
            <a:endCxn id="24" idx="2"/>
          </p:cNvCxnSpPr>
          <p:nvPr/>
        </p:nvCxnSpPr>
        <p:spPr>
          <a:xfrm rot="10800000">
            <a:off x="6895436" y="4278491"/>
            <a:ext cx="0" cy="542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3" name="Shape 481"/>
          <p:cNvCxnSpPr>
            <a:stCxn id="27" idx="0"/>
          </p:cNvCxnSpPr>
          <p:nvPr/>
        </p:nvCxnSpPr>
        <p:spPr>
          <a:xfrm rot="10800000" flipH="1">
            <a:off x="6895436" y="4278491"/>
            <a:ext cx="1303200" cy="542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74524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4436</TotalTime>
  <Words>1219</Words>
  <Application>Microsoft Office PowerPoint</Application>
  <PresentationFormat>全屏显示(4:3)</PresentationFormat>
  <Paragraphs>173</Paragraphs>
  <Slides>29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Malgun Gothic</vt:lpstr>
      <vt:lpstr>Malgun Gothic</vt:lpstr>
      <vt:lpstr>Meiryo UI</vt:lpstr>
      <vt:lpstr>宋体</vt:lpstr>
      <vt:lpstr>微软雅黑</vt:lpstr>
      <vt:lpstr>Arial</vt:lpstr>
      <vt:lpstr>Calibri</vt:lpstr>
      <vt:lpstr>Calibri Light</vt:lpstr>
      <vt:lpstr>Office 主题</vt:lpstr>
      <vt:lpstr>卷积神经网络 - GoogLeNet模型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GoogLeNet版本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田滨</dc:creator>
  <cp:lastModifiedBy>田滨</cp:lastModifiedBy>
  <cp:revision>163</cp:revision>
  <dcterms:created xsi:type="dcterms:W3CDTF">2017-05-12T07:53:21Z</dcterms:created>
  <dcterms:modified xsi:type="dcterms:W3CDTF">2017-12-02T02:42:10Z</dcterms:modified>
</cp:coreProperties>
</file>