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87" r:id="rId15"/>
    <p:sldId id="288" r:id="rId16"/>
    <p:sldId id="273" r:id="rId17"/>
    <p:sldId id="274" r:id="rId18"/>
    <p:sldId id="275" r:id="rId19"/>
    <p:sldId id="277" r:id="rId20"/>
    <p:sldId id="289" r:id="rId21"/>
    <p:sldId id="278" r:id="rId22"/>
    <p:sldId id="280" r:id="rId23"/>
    <p:sldId id="296" r:id="rId24"/>
    <p:sldId id="297" r:id="rId25"/>
    <p:sldId id="281" r:id="rId26"/>
    <p:sldId id="290" r:id="rId27"/>
    <p:sldId id="292" r:id="rId28"/>
    <p:sldId id="293" r:id="rId29"/>
    <p:sldId id="294" r:id="rId30"/>
    <p:sldId id="298" r:id="rId31"/>
    <p:sldId id="299" r:id="rId32"/>
    <p:sldId id="295" r:id="rId33"/>
    <p:sldId id="300" r:id="rId34"/>
    <p:sldId id="301" r:id="rId35"/>
    <p:sldId id="302" r:id="rId36"/>
    <p:sldId id="306" r:id="rId37"/>
    <p:sldId id="307" r:id="rId38"/>
    <p:sldId id="308" r:id="rId39"/>
    <p:sldId id="303" r:id="rId40"/>
    <p:sldId id="3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513" autoAdjust="0"/>
  </p:normalViewPr>
  <p:slideViewPr>
    <p:cSldViewPr snapToGrid="0">
      <p:cViewPr varScale="1">
        <p:scale>
          <a:sx n="51" d="100"/>
          <a:sy n="51" d="100"/>
        </p:scale>
        <p:origin x="14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F548-F905-4914-903D-CEBB01EC82E8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0EB9-63D9-4B18-AE8E-C258EE57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7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9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仅是简单的层数堆叠吗？</a:t>
            </a: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“平原”网络：堆叠</a:t>
            </a:r>
            <a:r>
              <a:rPr lang="en-US" altLang="zh-CN" dirty="0" smtClean="0">
                <a:effectLst/>
              </a:rPr>
              <a:t>3x3</a:t>
            </a:r>
            <a:r>
              <a:rPr lang="zh-CN" altLang="en-US" dirty="0" smtClean="0">
                <a:effectLst/>
              </a:rPr>
              <a:t>卷积网络</a:t>
            </a:r>
            <a:r>
              <a:rPr lang="en-US" altLang="zh-CN" dirty="0" smtClean="0">
                <a:effectLst/>
              </a:rPr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与第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层网络相比，第</a:t>
            </a:r>
            <a:r>
              <a:rPr lang="en-US" altLang="zh-CN" dirty="0" smtClean="0">
                <a:effectLst/>
              </a:rPr>
              <a:t>56</a:t>
            </a:r>
            <a:r>
              <a:rPr lang="zh-CN" altLang="en-US" dirty="0" smtClean="0">
                <a:effectLst/>
              </a:rPr>
              <a:t>层网络存在更高的训练误差与测试误差。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层数过深的平原网络具有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更高的训练误差</a:t>
            </a:r>
            <a:endParaRPr lang="zh-CN" altLang="en-US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这是一个在许多数据集中都能够观察到的普遍现象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网络层数较浅的模型（</a:t>
            </a:r>
            <a:r>
              <a:rPr lang="en-US" altLang="zh-CN" dirty="0" smtClean="0">
                <a:effectLst/>
              </a:rPr>
              <a:t>18</a:t>
            </a:r>
            <a:r>
              <a:rPr lang="zh-CN" altLang="en-US" dirty="0" smtClean="0">
                <a:effectLst/>
              </a:rPr>
              <a:t>层）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网络层数较深的模型（</a:t>
            </a:r>
            <a:r>
              <a:rPr lang="en-US" altLang="zh-CN" dirty="0" smtClean="0">
                <a:effectLst/>
              </a:rPr>
              <a:t>34</a:t>
            </a:r>
            <a:r>
              <a:rPr lang="zh-CN" altLang="en-US" dirty="0" smtClean="0">
                <a:effectLst/>
              </a:rPr>
              <a:t>层）</a:t>
            </a:r>
          </a:p>
          <a:p>
            <a:r>
              <a:rPr lang="zh-CN" altLang="en-US" dirty="0" smtClean="0"/>
              <a:t>较高分辨率空间</a:t>
            </a:r>
          </a:p>
          <a:p>
            <a:r>
              <a:rPr lang="zh-CN" altLang="en-US" dirty="0" smtClean="0"/>
              <a:t>一个较深的网络模型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不应当具有较高的训练误差</a:t>
            </a:r>
            <a:endParaRPr lang="zh-CN" altLang="en-US" dirty="0" smtClean="0"/>
          </a:p>
          <a:p>
            <a:r>
              <a:rPr lang="zh-CN" altLang="en-US" dirty="0" smtClean="0"/>
              <a:t>通过构建形成的分辨率：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原始层：由一个已经学会的较浅模型复制得来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附加层：设置为“恒等”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至少具有相同的训练误差</a:t>
            </a:r>
          </a:p>
          <a:p>
            <a:r>
              <a:rPr lang="zh-CN" altLang="en-US" dirty="0" smtClean="0"/>
              <a:t>优化难题：随着网络层数不断加深，求解器不能找到解决途径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相关研究</a:t>
            </a:r>
            <a:r>
              <a:rPr lang="en-US" altLang="zh-CN" b="1" dirty="0" smtClean="0">
                <a:solidFill>
                  <a:srgbClr val="0070C0"/>
                </a:solidFill>
                <a:effectLst/>
              </a:rPr>
              <a:t>——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残差表示法</a:t>
            </a: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VLAD &amp; </a:t>
            </a:r>
            <a:r>
              <a:rPr lang="zh-CN" altLang="en-US" dirty="0" smtClean="0">
                <a:effectLst/>
              </a:rPr>
              <a:t>费舍尔向量</a:t>
            </a:r>
            <a:r>
              <a:rPr lang="en-US" altLang="zh-CN" dirty="0" smtClean="0">
                <a:effectLst/>
              </a:rPr>
              <a:t>(</a:t>
            </a:r>
            <a:r>
              <a:rPr lang="en-US" dirty="0" smtClean="0">
                <a:effectLst/>
              </a:rPr>
              <a:t>Fisher Vector) [</a:t>
            </a:r>
            <a:r>
              <a:rPr lang="en-US" dirty="0" err="1" smtClean="0">
                <a:effectLst/>
              </a:rPr>
              <a:t>Jegou</a:t>
            </a:r>
            <a:r>
              <a:rPr lang="en-US" dirty="0" smtClean="0">
                <a:effectLst/>
              </a:rPr>
              <a:t> et al 2010], [</a:t>
            </a:r>
            <a:r>
              <a:rPr lang="en-US" dirty="0" err="1" smtClean="0">
                <a:effectLst/>
              </a:rPr>
              <a:t>Perronnin</a:t>
            </a:r>
            <a:r>
              <a:rPr lang="en-US" dirty="0" smtClean="0">
                <a:effectLst/>
              </a:rPr>
              <a:t> et al 2007]</a:t>
            </a:r>
          </a:p>
          <a:p>
            <a:r>
              <a:rPr lang="zh-CN" altLang="en-US" dirty="0" smtClean="0"/>
              <a:t>编码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残差</a:t>
            </a:r>
            <a:r>
              <a:rPr lang="zh-CN" altLang="en-US" dirty="0" smtClean="0"/>
              <a:t>向量；强大的较浅表示法。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产品量化</a:t>
            </a:r>
            <a:r>
              <a:rPr lang="en-US" altLang="zh-CN" dirty="0" smtClean="0">
                <a:effectLst/>
              </a:rPr>
              <a:t>(</a:t>
            </a:r>
            <a:r>
              <a:rPr lang="en-US" dirty="0" smtClean="0">
                <a:effectLst/>
              </a:rPr>
              <a:t>IVF-ADC) [</a:t>
            </a:r>
            <a:r>
              <a:rPr lang="en-US" dirty="0" err="1" smtClean="0">
                <a:effectLst/>
              </a:rPr>
              <a:t>Jegou</a:t>
            </a:r>
            <a:r>
              <a:rPr lang="en-US" dirty="0" smtClean="0">
                <a:effectLst/>
              </a:rPr>
              <a:t> et al 2011]</a:t>
            </a:r>
          </a:p>
          <a:p>
            <a:r>
              <a:rPr lang="zh-CN" altLang="en-US" dirty="0" smtClean="0"/>
              <a:t>量化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残差</a:t>
            </a:r>
            <a:r>
              <a:rPr lang="zh-CN" altLang="en-US" dirty="0" smtClean="0"/>
              <a:t>向量；高效最近邻搜索。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多栅 </a:t>
            </a:r>
            <a:r>
              <a:rPr lang="en-US" altLang="zh-CN" dirty="0" smtClean="0">
                <a:effectLst/>
              </a:rPr>
              <a:t>&amp; </a:t>
            </a:r>
            <a:r>
              <a:rPr lang="zh-CN" altLang="en-US" dirty="0" smtClean="0">
                <a:effectLst/>
              </a:rPr>
              <a:t>分层的先决前提 </a:t>
            </a:r>
            <a:r>
              <a:rPr lang="en-US" altLang="zh-CN" dirty="0" smtClean="0">
                <a:effectLst/>
              </a:rPr>
              <a:t>[</a:t>
            </a:r>
            <a:r>
              <a:rPr lang="en-US" dirty="0" smtClean="0">
                <a:effectLst/>
              </a:rPr>
              <a:t>Briggs, et al 2000], [</a:t>
            </a:r>
            <a:r>
              <a:rPr lang="en-US" dirty="0" err="1" smtClean="0">
                <a:effectLst/>
              </a:rPr>
              <a:t>Szeliski</a:t>
            </a:r>
            <a:r>
              <a:rPr lang="en-US" dirty="0" smtClean="0">
                <a:effectLst/>
              </a:rPr>
              <a:t> 1990, 2006]</a:t>
            </a:r>
          </a:p>
          <a:p>
            <a:r>
              <a:rPr lang="zh-CN" altLang="en-US" dirty="0" smtClean="0"/>
              <a:t>解决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残差</a:t>
            </a:r>
            <a:r>
              <a:rPr lang="zh-CN" altLang="en-US" dirty="0" smtClean="0"/>
              <a:t>次要问题；高效</a:t>
            </a:r>
            <a:r>
              <a:rPr lang="en-US" dirty="0" smtClean="0"/>
              <a:t>PDE</a:t>
            </a:r>
            <a:r>
              <a:rPr lang="zh-CN" altLang="en-US" dirty="0" smtClean="0"/>
              <a:t>求解器。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深度残差学习</a:t>
            </a: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平原网络</a:t>
            </a:r>
          </a:p>
          <a:p>
            <a:r>
              <a:rPr lang="en-US" altLang="zh-CN" dirty="0" smtClean="0"/>
              <a:t>H(x)</a:t>
            </a:r>
            <a:r>
              <a:rPr lang="zh-CN" altLang="en-US" dirty="0" smtClean="0"/>
              <a:t>是任意一种理想的映射</a:t>
            </a:r>
          </a:p>
          <a:p>
            <a:r>
              <a:rPr lang="zh-CN" altLang="en-US" dirty="0" smtClean="0"/>
              <a:t>希望第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类权重层能够与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拟合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残差网络</a:t>
            </a:r>
            <a:endParaRPr lang="zh-CN" altLang="en-US" b="1" dirty="0" smtClean="0"/>
          </a:p>
          <a:p>
            <a:r>
              <a:rPr lang="en-US" altLang="zh-CN" dirty="0" smtClean="0"/>
              <a:t>H(x)</a:t>
            </a:r>
            <a:r>
              <a:rPr lang="zh-CN" altLang="en-US" dirty="0" smtClean="0"/>
              <a:t>是任意一种理想的映射</a:t>
            </a:r>
          </a:p>
          <a:p>
            <a:r>
              <a:rPr lang="zh-CN" altLang="en-US" dirty="0" smtClean="0"/>
              <a:t>希望第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类权重层能够与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拟合</a:t>
            </a:r>
          </a:p>
          <a:p>
            <a:r>
              <a:rPr lang="zh-CN" altLang="en-US" dirty="0" smtClean="0"/>
              <a:t>使</a:t>
            </a:r>
            <a:r>
              <a:rPr lang="en-US" altLang="zh-CN" dirty="0" smtClean="0"/>
              <a:t>H(x) = F(x) + x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4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effectLst/>
              </a:rPr>
              <a:t>F(x)</a:t>
            </a:r>
            <a:r>
              <a:rPr lang="zh-CN" altLang="en-US" dirty="0" smtClean="0">
                <a:effectLst/>
              </a:rPr>
              <a:t>是一个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残差</a:t>
            </a:r>
            <a:r>
              <a:rPr lang="zh-CN" altLang="en-US" dirty="0" smtClean="0">
                <a:effectLst/>
              </a:rPr>
              <a:t>映射</a:t>
            </a:r>
            <a:r>
              <a:rPr lang="en-US" altLang="zh-CN" dirty="0" smtClean="0">
                <a:effectLst/>
              </a:rPr>
              <a:t>w.r.t </a:t>
            </a:r>
            <a:r>
              <a:rPr lang="zh-CN" altLang="en-US" dirty="0" smtClean="0">
                <a:effectLst/>
              </a:rPr>
              <a:t>恒等</a:t>
            </a:r>
          </a:p>
          <a:p>
            <a:r>
              <a:rPr lang="zh-CN" altLang="en-US" dirty="0" smtClean="0"/>
              <a:t>如果说恒等是理想，很容易将权重值设定为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如果理想化映射更接近于恒等映射，便更容易发现微小波动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0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网络“设计”</a:t>
            </a: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保持网络的简约性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我们的基本设计方案</a:t>
            </a:r>
            <a:r>
              <a:rPr lang="en-US" altLang="zh-CN" dirty="0" smtClean="0">
                <a:effectLst/>
              </a:rPr>
              <a:t>(VGG-style)</a:t>
            </a:r>
          </a:p>
          <a:p>
            <a:r>
              <a:rPr lang="zh-CN" altLang="en-US" dirty="0" smtClean="0"/>
              <a:t>所有的</a:t>
            </a:r>
            <a:r>
              <a:rPr lang="en-US" altLang="zh-CN" dirty="0" smtClean="0"/>
              <a:t>3x3</a:t>
            </a:r>
            <a:r>
              <a:rPr lang="zh-CN" altLang="en-US" dirty="0" smtClean="0"/>
              <a:t>卷积层（几乎所有）</a:t>
            </a:r>
          </a:p>
          <a:p>
            <a:r>
              <a:rPr lang="zh-CN" altLang="en-US" dirty="0" smtClean="0"/>
              <a:t>空间规模</a:t>
            </a:r>
            <a:r>
              <a:rPr lang="en-US" altLang="zh-CN" dirty="0" smtClean="0"/>
              <a:t>/2=&gt;#</a:t>
            </a:r>
            <a:r>
              <a:rPr lang="zh-CN" altLang="en-US" dirty="0" smtClean="0"/>
              <a:t>过滤器</a:t>
            </a:r>
            <a:r>
              <a:rPr lang="en-US" altLang="zh-CN" dirty="0" smtClean="0"/>
              <a:t>x2 (~</a:t>
            </a:r>
            <a:r>
              <a:rPr lang="zh-CN" altLang="en-US" dirty="0" smtClean="0"/>
              <a:t>每一层的复杂度相同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  <a:effectLst/>
              </a:rPr>
              <a:t>简约的设计风格；保持设计风格的简约性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其他评论：</a:t>
            </a:r>
          </a:p>
          <a:p>
            <a:r>
              <a:rPr lang="zh-CN" altLang="en-US" dirty="0" smtClean="0"/>
              <a:t>无隐层</a:t>
            </a:r>
            <a:r>
              <a:rPr lang="en-US" altLang="zh-CN" dirty="0" smtClean="0"/>
              <a:t>fc</a:t>
            </a:r>
          </a:p>
          <a:p>
            <a:r>
              <a:rPr lang="zh-CN" altLang="en-US" dirty="0" smtClean="0"/>
              <a:t>无信息流失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4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训练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所有的平原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残差网络都是从头开始训练的。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所有的平原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残差网络都运用组归一化</a:t>
            </a:r>
            <a:r>
              <a:rPr lang="en-US" altLang="zh-CN" dirty="0" smtClean="0">
                <a:effectLst/>
              </a:rPr>
              <a:t>(Batch Normalization)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标准化的超参数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增强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介绍</a:t>
            </a:r>
            <a:r>
              <a:rPr lang="en-US" altLang="zh-CN" b="1" dirty="0" smtClean="0">
                <a:solidFill>
                  <a:srgbClr val="0070C0"/>
                </a:solidFill>
                <a:effectLst/>
              </a:rPr>
              <a:t>——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深度残差网络（</a:t>
            </a:r>
            <a:r>
              <a:rPr lang="en-US" altLang="zh-CN" b="1" dirty="0" err="1" smtClean="0">
                <a:solidFill>
                  <a:srgbClr val="0070C0"/>
                </a:solidFill>
                <a:effectLst/>
              </a:rPr>
              <a:t>Resnet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）</a:t>
            </a: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“用于图像识别的深度残差学习” </a:t>
            </a:r>
            <a:r>
              <a:rPr lang="en-US" altLang="zh-CN" dirty="0" smtClean="0">
                <a:effectLst/>
              </a:rPr>
              <a:t>CVPR2016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一个能够用来训练“非常深”的深度网络又十分简洁的框架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在以下几个领域中都能实现当下最好的表现</a:t>
            </a:r>
          </a:p>
          <a:p>
            <a:r>
              <a:rPr lang="zh-CN" altLang="en-US" dirty="0" smtClean="0">
                <a:solidFill>
                  <a:srgbClr val="00B050"/>
                </a:solidFill>
                <a:effectLst/>
              </a:rPr>
              <a:t>图像分类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00B050"/>
                </a:solidFill>
                <a:effectLst/>
              </a:rPr>
              <a:t>对象检测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00B050"/>
                </a:solidFill>
                <a:effectLst/>
              </a:rPr>
              <a:t>语义分割</a:t>
            </a:r>
            <a:endParaRPr lang="zh-CN" altLang="en-US" dirty="0" smtClean="0"/>
          </a:p>
          <a:p>
            <a:r>
              <a:rPr lang="zh-CN" altLang="en-US" dirty="0" smtClean="0"/>
              <a:t>等等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effectLst/>
              </a:rPr>
              <a:t>ImageNet 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（图像网络）实验</a:t>
            </a: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深度残差网络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ResNets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能够在没有任何难题的情况下得到训练。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深度残差网络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ResNets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具有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较低的训练误差</a:t>
            </a:r>
            <a:r>
              <a:rPr lang="zh-CN" altLang="en-US" dirty="0" smtClean="0">
                <a:effectLst/>
              </a:rPr>
              <a:t>和测试误差。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5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一个逐层深入的实际可行的设计方案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7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08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effectLst/>
              </a:rPr>
              <a:t>CIFAR-10 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实验</a:t>
            </a: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深度残差网络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ResNets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能够在没有任何难题的情况下得到训练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深度残差网络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ResNets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具有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较低的训练误差</a:t>
            </a:r>
            <a:r>
              <a:rPr lang="zh-CN" altLang="en-US" dirty="0" smtClean="0">
                <a:effectLst/>
              </a:rPr>
              <a:t>和测试误差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3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effectLst/>
              </a:rPr>
              <a:t>Resnet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在</a:t>
            </a:r>
            <a:r>
              <a:rPr lang="en-US" altLang="zh-CN" b="1" dirty="0" smtClean="0">
                <a:solidFill>
                  <a:srgbClr val="0070C0"/>
                </a:solidFill>
                <a:effectLst/>
              </a:rPr>
              <a:t>ILSVRC 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和</a:t>
            </a:r>
            <a:r>
              <a:rPr lang="en-US" altLang="zh-CN" b="1" dirty="0" smtClean="0">
                <a:solidFill>
                  <a:srgbClr val="0070C0"/>
                </a:solidFill>
                <a:effectLst/>
              </a:rPr>
              <a:t>COCO 2015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上的表现</a:t>
            </a:r>
            <a:endParaRPr lang="zh-CN" altLang="en-US" b="1" dirty="0" smtClean="0"/>
          </a:p>
          <a:p>
            <a:r>
              <a:rPr lang="zh-CN" altLang="en-US" dirty="0" smtClean="0"/>
              <a:t>在五个主要任务轨迹中都获得了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第一名</a:t>
            </a:r>
            <a:r>
              <a:rPr lang="zh-CN" altLang="en-US" dirty="0" smtClean="0"/>
              <a:t>的成绩</a:t>
            </a:r>
          </a:p>
          <a:p>
            <a:r>
              <a:rPr lang="en-US" altLang="zh-CN" dirty="0" smtClean="0"/>
              <a:t>ImageNet</a:t>
            </a:r>
            <a:r>
              <a:rPr lang="zh-CN" altLang="en-US" dirty="0" smtClean="0"/>
              <a:t>分类任务：“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超级深</a:t>
            </a:r>
            <a:r>
              <a:rPr lang="zh-CN" altLang="en-US" dirty="0" smtClean="0"/>
              <a:t>”的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152</a:t>
            </a:r>
            <a:r>
              <a:rPr lang="zh-CN" altLang="en-US" dirty="0" smtClean="0"/>
              <a:t>层网络</a:t>
            </a:r>
          </a:p>
          <a:p>
            <a:r>
              <a:rPr lang="en-US" altLang="zh-CN" dirty="0" smtClean="0"/>
              <a:t>ImageNet</a:t>
            </a:r>
            <a:r>
              <a:rPr lang="zh-CN" altLang="en-US" dirty="0" smtClean="0"/>
              <a:t>检测任务：超过第二名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16%</a:t>
            </a:r>
            <a:endParaRPr lang="zh-CN" altLang="en-US" dirty="0" smtClean="0"/>
          </a:p>
          <a:p>
            <a:r>
              <a:rPr lang="en-US" altLang="zh-CN" dirty="0" smtClean="0"/>
              <a:t>ImageNet</a:t>
            </a:r>
            <a:r>
              <a:rPr lang="zh-CN" altLang="en-US" dirty="0" smtClean="0"/>
              <a:t>定位任务：超过第二名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27%</a:t>
            </a:r>
            <a:endParaRPr lang="zh-CN" altLang="en-US" dirty="0" smtClean="0"/>
          </a:p>
          <a:p>
            <a:r>
              <a:rPr lang="en-US" altLang="zh-CN" dirty="0" smtClean="0"/>
              <a:t>COCO</a:t>
            </a:r>
            <a:r>
              <a:rPr lang="zh-CN" altLang="en-US" dirty="0" smtClean="0"/>
              <a:t>检测任务：超过第二名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11%</a:t>
            </a:r>
            <a:endParaRPr lang="zh-CN" altLang="en-US" dirty="0" smtClean="0"/>
          </a:p>
          <a:p>
            <a:r>
              <a:rPr lang="en-US" altLang="zh-CN" dirty="0" smtClean="0"/>
              <a:t>COCO</a:t>
            </a:r>
            <a:r>
              <a:rPr lang="zh-CN" altLang="en-US" dirty="0" smtClean="0"/>
              <a:t>分割任务：超过第二名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12%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深度网络的革命（从浅层到越来越深的层级）</a:t>
            </a:r>
            <a:endParaRPr lang="zh-CN" altLang="en-US" b="1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ILSVRC2010</a:t>
            </a:r>
            <a:r>
              <a:rPr lang="zh-CN" altLang="en-US" dirty="0" smtClean="0"/>
              <a:t>年左右还主要是浅层网络，大部分需要手动调教特征。在</a:t>
            </a:r>
            <a:r>
              <a:rPr lang="en-US" altLang="zh-CN" dirty="0" smtClean="0"/>
              <a:t>ILSVRC2012</a:t>
            </a:r>
            <a:r>
              <a:rPr lang="zh-CN" altLang="en-US" dirty="0" smtClean="0"/>
              <a:t>年时，出现了</a:t>
            </a:r>
            <a:r>
              <a:rPr lang="en-US" altLang="zh-CN" dirty="0" smtClean="0"/>
              <a:t>8</a:t>
            </a:r>
            <a:r>
              <a:rPr lang="zh-CN" altLang="en-US" dirty="0" smtClean="0"/>
              <a:t>层的网络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AlexNet</a:t>
            </a:r>
            <a:r>
              <a:rPr lang="zh-CN" altLang="en-US" dirty="0" smtClean="0"/>
              <a:t>，降低了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的错误率。而后</a:t>
            </a:r>
            <a:r>
              <a:rPr lang="en-US" altLang="zh-CN" dirty="0" smtClean="0"/>
              <a:t>ILSVRC2014</a:t>
            </a:r>
            <a:r>
              <a:rPr lang="zh-CN" altLang="en-US" dirty="0" smtClean="0"/>
              <a:t>出现的</a:t>
            </a:r>
            <a:r>
              <a:rPr lang="en-US" altLang="zh-CN" dirty="0" smtClean="0"/>
              <a:t>VGG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GoogleNet</a:t>
            </a:r>
            <a:r>
              <a:rPr lang="zh-CN" altLang="en-US" dirty="0" smtClean="0"/>
              <a:t>是相当成功的，它们分别将层级提到了</a:t>
            </a:r>
            <a:r>
              <a:rPr lang="en-US" altLang="zh-CN" dirty="0" smtClean="0"/>
              <a:t>19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22</a:t>
            </a:r>
            <a:r>
              <a:rPr lang="zh-CN" altLang="en-US" dirty="0" smtClean="0"/>
              <a:t>层，错误率也降低到了</a:t>
            </a:r>
            <a:r>
              <a:rPr lang="en-US" altLang="zh-CN" dirty="0" smtClean="0"/>
              <a:t>7.3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6.7</a:t>
            </a:r>
            <a:r>
              <a:rPr lang="zh-CN" altLang="en-US" dirty="0" smtClean="0"/>
              <a:t>。到去年的</a:t>
            </a:r>
            <a:r>
              <a:rPr lang="en-US" altLang="zh-CN" dirty="0" smtClean="0"/>
              <a:t>ILSVRC2015</a:t>
            </a:r>
            <a:r>
              <a:rPr lang="zh-CN" altLang="en-US" dirty="0" smtClean="0"/>
              <a:t>，我们的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将层级提到了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152</a:t>
            </a:r>
            <a:r>
              <a:rPr lang="zh-CN" altLang="en-US" dirty="0" smtClean="0"/>
              <a:t>层，将错误率降到了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3.57</a:t>
            </a:r>
            <a:r>
              <a:rPr lang="zh-CN" altLang="en-US" dirty="0" smtClean="0"/>
              <a:t>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深度网络的革命</a:t>
            </a:r>
            <a:endParaRPr lang="zh-CN" altLang="en-US" b="1" dirty="0" smtClean="0"/>
          </a:p>
          <a:p>
            <a:r>
              <a:rPr lang="en-US" dirty="0" err="1" smtClean="0"/>
              <a:t>AlexNet</a:t>
            </a:r>
            <a:r>
              <a:rPr lang="en-US" dirty="0" smtClean="0"/>
              <a:t>, 8</a:t>
            </a:r>
            <a:r>
              <a:rPr lang="zh-CN" altLang="en-US" dirty="0" smtClean="0"/>
              <a:t>层 </a:t>
            </a:r>
            <a:r>
              <a:rPr lang="en-US" altLang="zh-CN" dirty="0" smtClean="0"/>
              <a:t>(</a:t>
            </a:r>
            <a:r>
              <a:rPr lang="en-US" dirty="0" smtClean="0"/>
              <a:t>ILSVRC 2012)</a:t>
            </a:r>
          </a:p>
          <a:p>
            <a:r>
              <a:rPr lang="en-US" dirty="0" smtClean="0"/>
              <a:t>VGG, 19</a:t>
            </a:r>
            <a:r>
              <a:rPr lang="zh-CN" altLang="en-US" dirty="0" smtClean="0"/>
              <a:t>层 </a:t>
            </a:r>
            <a:r>
              <a:rPr lang="en-US" altLang="zh-CN" dirty="0" smtClean="0"/>
              <a:t>(</a:t>
            </a:r>
            <a:r>
              <a:rPr lang="en-US" dirty="0" smtClean="0"/>
              <a:t>ILSVRC 2014)</a:t>
            </a:r>
          </a:p>
          <a:p>
            <a:r>
              <a:rPr lang="en-US" dirty="0" err="1" smtClean="0"/>
              <a:t>GoogleNet</a:t>
            </a:r>
            <a:r>
              <a:rPr lang="en-US" dirty="0" smtClean="0"/>
              <a:t>, 22</a:t>
            </a:r>
            <a:r>
              <a:rPr lang="zh-CN" altLang="en-US" dirty="0" smtClean="0"/>
              <a:t>层 </a:t>
            </a:r>
            <a:r>
              <a:rPr lang="en-US" altLang="zh-CN" dirty="0" smtClean="0"/>
              <a:t>(</a:t>
            </a:r>
            <a:r>
              <a:rPr lang="en-US" dirty="0" smtClean="0"/>
              <a:t>ILSVRC 2014)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2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深度网络的革命</a:t>
            </a:r>
            <a:endParaRPr lang="zh-CN" altLang="en-US" b="1" dirty="0" smtClean="0"/>
          </a:p>
          <a:p>
            <a:r>
              <a:rPr lang="en-US" dirty="0" err="1" smtClean="0"/>
              <a:t>AlexNet</a:t>
            </a:r>
            <a:r>
              <a:rPr lang="en-US" dirty="0" smtClean="0"/>
              <a:t>, 8</a:t>
            </a:r>
            <a:r>
              <a:rPr lang="zh-CN" altLang="en-US" dirty="0" smtClean="0"/>
              <a:t>层 </a:t>
            </a:r>
            <a:r>
              <a:rPr lang="en-US" altLang="zh-CN" dirty="0" smtClean="0"/>
              <a:t>(</a:t>
            </a:r>
            <a:r>
              <a:rPr lang="en-US" dirty="0" smtClean="0"/>
              <a:t>ILSVRC 2012)</a:t>
            </a:r>
          </a:p>
          <a:p>
            <a:r>
              <a:rPr lang="en-US" dirty="0" smtClean="0"/>
              <a:t>VGG, 19</a:t>
            </a:r>
            <a:r>
              <a:rPr lang="zh-CN" altLang="en-US" dirty="0" smtClean="0"/>
              <a:t>层 </a:t>
            </a:r>
            <a:r>
              <a:rPr lang="en-US" altLang="zh-CN" dirty="0" smtClean="0"/>
              <a:t>(</a:t>
            </a:r>
            <a:r>
              <a:rPr lang="en-US" dirty="0" smtClean="0"/>
              <a:t>ILSVRC 2014)</a:t>
            </a:r>
          </a:p>
          <a:p>
            <a:r>
              <a:rPr lang="en-US" dirty="0" err="1" smtClean="0"/>
              <a:t>ResNet</a:t>
            </a:r>
            <a:r>
              <a:rPr lang="en-US" dirty="0" smtClean="0"/>
              <a:t>, 152 </a:t>
            </a:r>
            <a:r>
              <a:rPr lang="zh-CN" altLang="en-US" dirty="0" smtClean="0"/>
              <a:t>层 </a:t>
            </a:r>
            <a:r>
              <a:rPr lang="en-US" altLang="zh-CN" dirty="0" smtClean="0"/>
              <a:t>(</a:t>
            </a:r>
            <a:r>
              <a:rPr lang="en-US" dirty="0" smtClean="0"/>
              <a:t>ILSVRC 2015)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深度网络的革命</a:t>
            </a:r>
            <a:endParaRPr lang="zh-CN" altLang="en-US" b="1" dirty="0" smtClean="0"/>
          </a:p>
          <a:p>
            <a:r>
              <a:rPr lang="en-US" altLang="zh-CN" i="1" dirty="0" smtClean="0"/>
              <a:t>PASCAL VOC 2007——</a:t>
            </a:r>
            <a:r>
              <a:rPr lang="zh-CN" altLang="en-US" i="1" dirty="0" smtClean="0">
                <a:effectLst/>
              </a:rPr>
              <a:t>中间层数代表视觉识别的层数</a:t>
            </a:r>
            <a:endParaRPr lang="zh-CN" altLang="en-US" dirty="0" smtClean="0"/>
          </a:p>
          <a:p>
            <a:r>
              <a:rPr lang="en-US" altLang="zh-CN" dirty="0" smtClean="0"/>
              <a:t>HOG, DPM——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浅层</a:t>
            </a:r>
            <a:r>
              <a:rPr lang="en-US" altLang="zh-CN" dirty="0" smtClean="0"/>
              <a:t>——34%</a:t>
            </a:r>
            <a:r>
              <a:rPr lang="zh-CN" altLang="en-US" dirty="0" smtClean="0"/>
              <a:t>的对象检测率</a:t>
            </a:r>
          </a:p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 (RCNN)——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层</a:t>
            </a:r>
            <a:r>
              <a:rPr lang="en-US" altLang="zh-CN" dirty="0" smtClean="0"/>
              <a:t>——58%</a:t>
            </a:r>
            <a:r>
              <a:rPr lang="zh-CN" altLang="en-US" dirty="0" smtClean="0"/>
              <a:t>的对象检测率</a:t>
            </a:r>
          </a:p>
          <a:p>
            <a:r>
              <a:rPr lang="en-US" altLang="zh-CN" dirty="0" smtClean="0"/>
              <a:t>VGG (RCNN)——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层</a:t>
            </a:r>
            <a:r>
              <a:rPr lang="en-US" altLang="zh-CN" dirty="0" smtClean="0"/>
              <a:t>——66%</a:t>
            </a:r>
            <a:r>
              <a:rPr lang="zh-CN" altLang="en-US" dirty="0" smtClean="0"/>
              <a:t>的对象检测率</a:t>
            </a:r>
          </a:p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(Faster RCNN)——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101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层</a:t>
            </a:r>
            <a:r>
              <a:rPr lang="en-US" altLang="zh-CN" dirty="0" smtClean="0"/>
              <a:t>——86%</a:t>
            </a:r>
            <a:r>
              <a:rPr lang="zh-CN" altLang="en-US" dirty="0" smtClean="0"/>
              <a:t>的对象检测率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effectLst/>
              </a:rPr>
              <a:t>ResNet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在</a:t>
            </a:r>
            <a:r>
              <a:rPr lang="en-US" altLang="zh-CN" b="1" dirty="0" smtClean="0">
                <a:solidFill>
                  <a:srgbClr val="0070C0"/>
                </a:solidFill>
                <a:effectLst/>
              </a:rPr>
              <a:t>COCO</a:t>
            </a:r>
            <a:r>
              <a:rPr lang="zh-CN" altLang="en-US" b="1" dirty="0" smtClean="0">
                <a:solidFill>
                  <a:srgbClr val="0070C0"/>
                </a:solidFill>
                <a:effectLst/>
              </a:rPr>
              <a:t>测试中的对象检测成绩</a:t>
            </a:r>
            <a:endParaRPr lang="zh-CN" altLang="en-US" b="1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effectLst/>
              </a:rPr>
              <a:t>逐层深入</a:t>
            </a:r>
            <a:endParaRPr lang="zh-CN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初始化算法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/>
              </a:rPr>
              <a:t>批归一化算法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effectLst/>
              </a:rPr>
              <a:t>学习更好的网络是否与堆叠层数一样简单？</a:t>
            </a:r>
            <a:endParaRPr lang="zh-CN" alt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0EB9-63D9-4B18-AE8E-C258EE577C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1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4E60-E5BF-446D-BDBE-6A3BC153ADDC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07E-DD50-4F43-9E8F-A2206EC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4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1700" y="1763486"/>
            <a:ext cx="79683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/>
              <a:t>深 度 残 差 网 络</a:t>
            </a:r>
            <a:endParaRPr lang="en-US" altLang="zh-CN" sz="6600" dirty="0" smtClean="0"/>
          </a:p>
          <a:p>
            <a:pPr algn="ctr"/>
            <a:r>
              <a:rPr lang="zh-CN" altLang="en-US" sz="6600" dirty="0" smtClean="0"/>
              <a:t>（</a:t>
            </a:r>
            <a:r>
              <a:rPr lang="en-US" altLang="zh-CN" sz="6600" dirty="0" err="1" smtClean="0"/>
              <a:t>ResNets</a:t>
            </a:r>
            <a:r>
              <a:rPr lang="zh-CN" altLang="en-US" sz="6600" dirty="0" smtClean="0"/>
              <a:t>）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387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4" y="1004990"/>
            <a:ext cx="8132112" cy="352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90173" y="4223655"/>
            <a:ext cx="5863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梯度消失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梯度</a:t>
            </a:r>
            <a:r>
              <a:rPr lang="zh-CN" altLang="en-US" sz="2800" dirty="0" smtClean="0"/>
              <a:t>爆炸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Network with tens of layers -- converge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144309" y="3143462"/>
            <a:ext cx="195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优</a:t>
            </a:r>
            <a:r>
              <a:rPr lang="zh-CN" altLang="en-US" sz="2800" dirty="0" smtClean="0">
                <a:solidFill>
                  <a:srgbClr val="0070C0"/>
                </a:solidFill>
              </a:rPr>
              <a:t>化问题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2" y="586588"/>
            <a:ext cx="10793430" cy="538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7" y="695011"/>
            <a:ext cx="10187897" cy="50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534400" y="4760686"/>
            <a:ext cx="298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退化问题</a:t>
            </a:r>
            <a:endParaRPr lang="en-US" altLang="zh-CN" sz="36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Degradation problem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34400" y="5747657"/>
            <a:ext cx="298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过拟合？ </a:t>
            </a:r>
            <a:r>
              <a:rPr lang="en-US" altLang="zh-CN" sz="2800" dirty="0" smtClean="0">
                <a:solidFill>
                  <a:srgbClr val="FF0000"/>
                </a:solidFill>
              </a:rPr>
              <a:t>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3" y="399789"/>
            <a:ext cx="10742417" cy="59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1" y="690825"/>
            <a:ext cx="9792561" cy="46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98681" y="5202325"/>
            <a:ext cx="9410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残差特</a:t>
            </a:r>
            <a:r>
              <a:rPr lang="zh-CN" altLang="en-US" sz="3200" dirty="0" smtClean="0">
                <a:solidFill>
                  <a:srgbClr val="0070C0"/>
                </a:solidFill>
              </a:rPr>
              <a:t>性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一个好的重新表达或者预处理能够简化优化问题</a:t>
            </a:r>
          </a:p>
        </p:txBody>
      </p:sp>
    </p:spTree>
    <p:extLst>
      <p:ext uri="{BB962C8B-B14F-4D97-AF65-F5344CB8AC3E}">
        <p14:creationId xmlns:p14="http://schemas.microsoft.com/office/powerpoint/2010/main" val="16802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200" dirty="0" smtClean="0"/>
              <a:t>Related works – Shortcut connections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7419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训练多层感知器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MLPs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添</a:t>
            </a:r>
            <a:r>
              <a:rPr lang="zh-CN" altLang="en-US" dirty="0"/>
              <a:t>加一个连接输入和输出的线性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GoogLeNet</a:t>
            </a:r>
            <a:r>
              <a:rPr lang="zh-CN" altLang="en-US" dirty="0" smtClean="0"/>
              <a:t>：辅助分类器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GoogLeNet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Inception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Highway network</a:t>
            </a:r>
            <a:r>
              <a:rPr lang="zh-CN" altLang="en-US" b="1" dirty="0" smtClean="0">
                <a:solidFill>
                  <a:srgbClr val="FF0000"/>
                </a:solidFill>
              </a:rPr>
              <a:t>：门控函数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92" y="1690690"/>
            <a:ext cx="3963698" cy="48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8" y="943673"/>
            <a:ext cx="10028179" cy="448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92" y="1026187"/>
            <a:ext cx="10201321" cy="44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7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2" y="1080634"/>
            <a:ext cx="10110862" cy="45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" y="530434"/>
            <a:ext cx="11074175" cy="606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835025" y="7140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/>
              <a:t>提纲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3402348" y="2039605"/>
            <a:ext cx="4752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一</a:t>
            </a:r>
            <a:r>
              <a:rPr lang="zh-CN" altLang="en-US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Malgun Gothic" panose="020B0503020000020004" pitchFamily="34" charset="-127"/>
                <a:ea typeface="微软雅黑" panose="020B0503020204020204" pitchFamily="34" charset="-122"/>
              </a:rPr>
              <a:t>Introduction</a:t>
            </a:r>
            <a:endParaRPr lang="zh-CN" altLang="en-US" sz="3200" dirty="0">
              <a:latin typeface="Malgun Gothic" panose="020B0503020000020004" pitchFamily="34" charset="-127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Malgun Gothic" panose="020B0503020000020004" pitchFamily="34" charset="-127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02348" y="2739287"/>
            <a:ext cx="562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二</a:t>
            </a:r>
            <a:r>
              <a:rPr lang="zh-CN" altLang="en-US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Deep </a:t>
            </a:r>
            <a:r>
              <a:rPr lang="en-US" altLang="zh-CN" sz="3200" dirty="0">
                <a:latin typeface="Malgun Gothic" panose="020B0503020000020004" pitchFamily="34" charset="-127"/>
                <a:ea typeface="微软雅黑" panose="020B0503020204020204" pitchFamily="34" charset="-122"/>
              </a:rPr>
              <a:t>residual learning</a:t>
            </a:r>
            <a:endParaRPr lang="zh-CN" altLang="en-US" sz="3200" dirty="0">
              <a:latin typeface="Malgun Gothic" panose="020B0503020000020004" pitchFamily="34" charset="-127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2348" y="3471053"/>
            <a:ext cx="5894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三</a:t>
            </a:r>
            <a:r>
              <a:rPr lang="zh-CN" altLang="en-US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Malgun Gothic" panose="020B0503020000020004" pitchFamily="34" charset="-127"/>
                <a:ea typeface="微软雅黑" panose="020B0503020204020204" pitchFamily="34" charset="-122"/>
              </a:rPr>
              <a:t>Experiments</a:t>
            </a:r>
            <a:endParaRPr lang="zh-CN" altLang="en-US" sz="3200" dirty="0">
              <a:latin typeface="Malgun Gothic" panose="020B0503020000020004" pitchFamily="34" charset="-127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Malgun Gothic" panose="020B0503020000020004" pitchFamily="34" charset="-127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2348" y="4197651"/>
            <a:ext cx="475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四</a:t>
            </a:r>
            <a:r>
              <a:rPr lang="zh-CN" altLang="en-US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Malgun Gothic" panose="020B0503020000020004" pitchFamily="34" charset="-127"/>
                <a:ea typeface="微软雅黑" panose="020B0503020204020204" pitchFamily="34" charset="-122"/>
              </a:rPr>
              <a:t>References</a:t>
            </a:r>
            <a:endParaRPr lang="zh-CN" altLang="en-US" sz="3200" dirty="0">
              <a:latin typeface="Malgun Gothic" panose="020B0503020000020004" pitchFamily="34" charset="-12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1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50079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 building block defined as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50" y="1741676"/>
            <a:ext cx="3428399" cy="8721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32" y="2520645"/>
            <a:ext cx="2821766" cy="721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56" y="1826357"/>
            <a:ext cx="3771917" cy="6858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4124" y="2548205"/>
            <a:ext cx="4333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（匹配维度，步长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656" y="3417826"/>
            <a:ext cx="3398467" cy="29067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815" y="3206448"/>
            <a:ext cx="5225792" cy="31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650" y="548580"/>
            <a:ext cx="9867900" cy="563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Training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尺</a:t>
            </a:r>
            <a:r>
              <a:rPr lang="zh-CN" altLang="en-US" sz="2400" dirty="0" smtClean="0"/>
              <a:t>度增强：</a:t>
            </a:r>
            <a:r>
              <a:rPr lang="en-US" altLang="zh-CN" sz="2400" dirty="0" smtClean="0"/>
              <a:t>Resize</a:t>
            </a:r>
            <a:r>
              <a:rPr lang="zh-CN" altLang="en-US" sz="2400" dirty="0" smtClean="0"/>
              <a:t>短边随机</a:t>
            </a:r>
            <a:r>
              <a:rPr lang="en-US" altLang="zh-CN" sz="2400" dirty="0" smtClean="0"/>
              <a:t>[256,480]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Crop:</a:t>
            </a:r>
            <a:r>
              <a:rPr lang="zh-CN" altLang="en-US" sz="2400" dirty="0" smtClean="0"/>
              <a:t>图像和水平反转随机采样</a:t>
            </a:r>
            <a:r>
              <a:rPr lang="en-US" altLang="zh-CN" sz="2400" dirty="0" smtClean="0"/>
              <a:t>224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224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归一</a:t>
            </a:r>
            <a:r>
              <a:rPr lang="zh-CN" altLang="en-US" sz="2400" dirty="0" smtClean="0"/>
              <a:t>化：每像素减均值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标</a:t>
            </a:r>
            <a:r>
              <a:rPr lang="zh-CN" altLang="en-US" sz="2400" dirty="0" smtClean="0"/>
              <a:t>准色彩增强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批</a:t>
            </a:r>
            <a:r>
              <a:rPr lang="zh-CN" altLang="en-US" sz="2400" dirty="0" smtClean="0"/>
              <a:t>量正则化（</a:t>
            </a:r>
            <a:r>
              <a:rPr lang="en-US" altLang="zh-CN" sz="2400" dirty="0" smtClean="0"/>
              <a:t>BN</a:t>
            </a:r>
            <a:r>
              <a:rPr lang="zh-CN" altLang="en-US" sz="2400" dirty="0" smtClean="0"/>
              <a:t>）：卷积层之后，激活层之前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从零开始训练网络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SGD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mini-batch size 256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学习</a:t>
            </a:r>
            <a:r>
              <a:rPr lang="zh-CN" altLang="en-US" sz="2400" dirty="0" smtClean="0"/>
              <a:t>率：</a:t>
            </a:r>
            <a:r>
              <a:rPr lang="en-US" altLang="zh-CN" sz="2400" dirty="0" smtClean="0"/>
              <a:t>0.1</a:t>
            </a:r>
            <a:r>
              <a:rPr lang="zh-CN" altLang="en-US" sz="2400" dirty="0" smtClean="0"/>
              <a:t>迭代：</a:t>
            </a:r>
            <a:r>
              <a:rPr lang="en-US" altLang="zh-CN" sz="2400" dirty="0" smtClean="0"/>
              <a:t>600000</a:t>
            </a:r>
            <a:r>
              <a:rPr lang="zh-CN" altLang="en-US" sz="2400" dirty="0" smtClean="0"/>
              <a:t>权值衰减：</a:t>
            </a:r>
            <a:r>
              <a:rPr lang="en-US" altLang="zh-CN" sz="2400" dirty="0" smtClean="0"/>
              <a:t>0.0001</a:t>
            </a:r>
            <a:r>
              <a:rPr lang="zh-CN" altLang="en-US" sz="2400" dirty="0" smtClean="0"/>
              <a:t>动量：</a:t>
            </a:r>
            <a:r>
              <a:rPr lang="en-US" altLang="zh-CN" sz="2400" dirty="0" smtClean="0"/>
              <a:t>0.9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10-crop testing</a:t>
            </a:r>
            <a:r>
              <a:rPr lang="zh-CN" altLang="en-US" sz="2400" dirty="0" smtClean="0"/>
              <a:t>，多尺度结果平均得分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85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0" y="727842"/>
            <a:ext cx="11443629" cy="576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Identity </a:t>
            </a:r>
            <a:r>
              <a:rPr lang="en-US" altLang="zh-CN" dirty="0" smtClean="0"/>
              <a:t>vs </a:t>
            </a:r>
            <a:r>
              <a:rPr lang="en-US" altLang="zh-CN" dirty="0"/>
              <a:t>Projection Shortcuts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A)zero-padding shortcuts are used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increasing dimensions, and all shortcuts are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free;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B)projection shortcuts are used for increasing dimensions, and other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shortcuts are identity;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 shortcuts are projections.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16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69" y="365127"/>
            <a:ext cx="8167662" cy="59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5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0" y="626712"/>
            <a:ext cx="10536709" cy="563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250209" y="1110734"/>
            <a:ext cx="1046440" cy="45661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1*1 </a:t>
            </a:r>
            <a:r>
              <a:rPr lang="zh-CN" altLang="en-US" sz="2800" dirty="0" smtClean="0">
                <a:solidFill>
                  <a:srgbClr val="0070C0"/>
                </a:solidFill>
              </a:rPr>
              <a:t>负</a:t>
            </a:r>
            <a:r>
              <a:rPr lang="zh-CN" altLang="en-US" sz="2800" dirty="0">
                <a:solidFill>
                  <a:srgbClr val="0070C0"/>
                </a:solidFill>
              </a:rPr>
              <a:t>责减少然后增</a:t>
            </a:r>
            <a:r>
              <a:rPr lang="zh-CN" altLang="en-US" sz="2800" dirty="0" smtClean="0">
                <a:solidFill>
                  <a:srgbClr val="0070C0"/>
                </a:solidFill>
              </a:rPr>
              <a:t>加维度，使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*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为小输入输出尺寸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1" y="590550"/>
            <a:ext cx="10711558" cy="57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69" y="365127"/>
            <a:ext cx="8167662" cy="59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6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16" y="769402"/>
            <a:ext cx="7921167" cy="54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61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35" y="1338263"/>
            <a:ext cx="10094529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8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1" y="573959"/>
            <a:ext cx="10213533" cy="50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CIFAR-10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万张训练图像和</a:t>
            </a:r>
            <a:r>
              <a:rPr lang="en-US" altLang="zh-CN" dirty="0"/>
              <a:t>1</a:t>
            </a:r>
            <a:r>
              <a:rPr lang="zh-CN" altLang="en-US" dirty="0"/>
              <a:t>万张测试图</a:t>
            </a:r>
            <a:r>
              <a:rPr lang="zh-CN" altLang="en-US" dirty="0" smtClean="0"/>
              <a:t>像的</a:t>
            </a:r>
            <a:r>
              <a:rPr lang="en-US" altLang="zh-CN" dirty="0"/>
              <a:t>10</a:t>
            </a:r>
            <a:r>
              <a:rPr lang="zh-CN" altLang="en-US" dirty="0"/>
              <a:t>类</a:t>
            </a:r>
            <a:r>
              <a:rPr lang="en-US" altLang="zh-CN" dirty="0"/>
              <a:t>CIFAR-10</a:t>
            </a:r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/>
              <a:t>验证极深模型的效果，而</a:t>
            </a:r>
            <a:r>
              <a:rPr lang="zh-CN" altLang="en-US" dirty="0" smtClean="0"/>
              <a:t>不追</a:t>
            </a:r>
            <a:r>
              <a:rPr lang="zh-CN" altLang="en-US" dirty="0"/>
              <a:t>求最好的结</a:t>
            </a:r>
            <a:r>
              <a:rPr lang="zh-CN" altLang="en-US" dirty="0" smtClean="0"/>
              <a:t>果</a:t>
            </a:r>
            <a:endParaRPr lang="en-US" altLang="zh-CN" dirty="0" smtClean="0"/>
          </a:p>
          <a:p>
            <a:r>
              <a:rPr lang="zh-CN" altLang="en-US" dirty="0"/>
              <a:t>输入是</a:t>
            </a:r>
            <a:r>
              <a:rPr lang="en-US" altLang="zh-CN" dirty="0"/>
              <a:t>32*32</a:t>
            </a:r>
            <a:r>
              <a:rPr lang="zh-CN" altLang="en-US" dirty="0"/>
              <a:t>的减掉像素均值的图</a:t>
            </a:r>
            <a:r>
              <a:rPr lang="zh-CN" altLang="en-US" dirty="0" smtClean="0"/>
              <a:t>像</a:t>
            </a:r>
            <a:endParaRPr lang="en-US" altLang="zh-CN" dirty="0" smtClean="0"/>
          </a:p>
          <a:p>
            <a:r>
              <a:rPr lang="en-US" altLang="zh-CN" dirty="0" err="1"/>
              <a:t>strde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的卷积层进行下采</a:t>
            </a:r>
            <a:r>
              <a:rPr lang="zh-CN" altLang="en-US" dirty="0" smtClean="0"/>
              <a:t>样</a:t>
            </a:r>
            <a:endParaRPr lang="en-US" altLang="zh-CN" dirty="0" smtClean="0"/>
          </a:p>
          <a:p>
            <a:r>
              <a:rPr lang="zh-CN" altLang="en-US" dirty="0"/>
              <a:t>全局的平均</a:t>
            </a:r>
            <a:r>
              <a:rPr lang="en-US" altLang="zh-CN" dirty="0"/>
              <a:t>pooling</a:t>
            </a:r>
            <a:r>
              <a:rPr lang="zh-CN" altLang="en-US" dirty="0"/>
              <a:t>层和一个</a:t>
            </a:r>
            <a:r>
              <a:rPr lang="en-US" altLang="zh-CN" dirty="0"/>
              <a:t>10</a:t>
            </a:r>
            <a:r>
              <a:rPr lang="zh-CN" altLang="en-US" dirty="0"/>
              <a:t>类的包含</a:t>
            </a:r>
            <a:r>
              <a:rPr lang="en-US" altLang="zh-CN" dirty="0" err="1"/>
              <a:t>softmax</a:t>
            </a:r>
            <a:r>
              <a:rPr lang="zh-CN" altLang="en-US" dirty="0"/>
              <a:t>的全连接层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435000"/>
            <a:ext cx="7829550" cy="16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62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CIFAR-10 Experiments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5787" y="1400969"/>
            <a:ext cx="6958013" cy="50471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8350" y="2190750"/>
            <a:ext cx="1085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</a:t>
            </a:r>
          </a:p>
          <a:p>
            <a:r>
              <a:rPr lang="en-US" altLang="zh-CN" sz="3600" dirty="0" smtClean="0"/>
              <a:t>5</a:t>
            </a:r>
          </a:p>
          <a:p>
            <a:r>
              <a:rPr lang="en-US" altLang="zh-CN" sz="3600" dirty="0" smtClean="0"/>
              <a:t>7</a:t>
            </a:r>
          </a:p>
          <a:p>
            <a:r>
              <a:rPr lang="en-US" altLang="zh-CN" sz="3600" dirty="0" smtClean="0"/>
              <a:t>9</a:t>
            </a:r>
          </a:p>
          <a:p>
            <a:r>
              <a:rPr lang="en-US" altLang="zh-CN" sz="3600" dirty="0" smtClean="0"/>
              <a:t>18</a:t>
            </a:r>
          </a:p>
          <a:p>
            <a:r>
              <a:rPr lang="en-US" altLang="zh-CN" sz="3600" dirty="0" smtClean="0"/>
              <a:t>200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219200" y="2171700"/>
            <a:ext cx="81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 =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490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8" y="755040"/>
            <a:ext cx="11419839" cy="546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34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CIFAR-10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altLang="zh-CN" dirty="0" smtClean="0"/>
              <a:t>1000+</a:t>
            </a:r>
            <a:r>
              <a:rPr lang="zh-CN" altLang="en-US" dirty="0" smtClean="0"/>
              <a:t>层极深网络：</a:t>
            </a:r>
            <a:r>
              <a:rPr lang="en-US" altLang="zh-CN" dirty="0" smtClean="0"/>
              <a:t>n=200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1202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/>
              <a:t>不难优化，并且达到了</a:t>
            </a:r>
            <a:r>
              <a:rPr lang="en-US" altLang="zh-CN" dirty="0"/>
              <a:t>&lt;</a:t>
            </a:r>
            <a:r>
              <a:rPr lang="en-US" altLang="zh-CN" b="1" dirty="0"/>
              <a:t>0.1%</a:t>
            </a:r>
            <a:r>
              <a:rPr lang="zh-CN" altLang="en-US" dirty="0"/>
              <a:t>的训练错误</a:t>
            </a:r>
            <a:r>
              <a:rPr lang="zh-CN" altLang="en-US" dirty="0" smtClean="0"/>
              <a:t>率，测</a:t>
            </a:r>
            <a:r>
              <a:rPr lang="zh-CN" altLang="en-US" dirty="0"/>
              <a:t>试错误率也相当</a:t>
            </a:r>
            <a:r>
              <a:rPr lang="zh-CN" altLang="en-US" dirty="0" smtClean="0"/>
              <a:t>低</a:t>
            </a:r>
            <a:r>
              <a:rPr lang="en-US" altLang="zh-CN" b="1" dirty="0" smtClean="0"/>
              <a:t>7.93%</a:t>
            </a:r>
          </a:p>
          <a:p>
            <a:r>
              <a:rPr lang="zh-CN" altLang="en-US" dirty="0"/>
              <a:t>测试结果比</a:t>
            </a:r>
            <a:r>
              <a:rPr lang="en-US" altLang="zh-CN" dirty="0"/>
              <a:t>110</a:t>
            </a:r>
            <a:r>
              <a:rPr lang="zh-CN" altLang="en-US" dirty="0"/>
              <a:t>层的结果要差，尽管它们的训练错误率差不多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拟合，模型对于小的数据集来说太</a:t>
            </a:r>
            <a:r>
              <a:rPr lang="zh-CN" altLang="en-US" dirty="0" smtClean="0"/>
              <a:t>大</a:t>
            </a:r>
            <a:r>
              <a:rPr lang="en-US" altLang="zh-CN" dirty="0"/>
              <a:t>(19.4M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98147"/>
            <a:ext cx="4648200" cy="51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CIFAR-10 </a:t>
            </a:r>
            <a:r>
              <a:rPr lang="en-US" altLang="zh-CN" b="1" dirty="0" smtClean="0"/>
              <a:t>Experiments - </a:t>
            </a:r>
            <a:r>
              <a:rPr lang="zh-CN" altLang="en-US" sz="3600" dirty="0" smtClean="0"/>
              <a:t>层</a:t>
            </a:r>
            <a:r>
              <a:rPr lang="zh-CN" altLang="en-US" sz="3600" dirty="0"/>
              <a:t>响应分</a:t>
            </a:r>
            <a:r>
              <a:rPr lang="zh-CN" altLang="en-US" sz="3600" dirty="0" smtClean="0"/>
              <a:t>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1"/>
            <a:ext cx="3285146" cy="44862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每</a:t>
            </a:r>
            <a:r>
              <a:rPr lang="zh-CN" altLang="en-US" dirty="0"/>
              <a:t>一个</a:t>
            </a:r>
            <a:r>
              <a:rPr lang="en-US" altLang="zh-CN" dirty="0"/>
              <a:t>3*3</a:t>
            </a:r>
            <a:r>
              <a:rPr lang="zh-CN" altLang="en-US" dirty="0"/>
              <a:t>卷积层的</a:t>
            </a:r>
            <a:r>
              <a:rPr lang="en-US" altLang="zh-CN" dirty="0"/>
              <a:t>BN</a:t>
            </a:r>
            <a:r>
              <a:rPr lang="zh-CN" altLang="en-US" dirty="0"/>
              <a:t>之后、非线性层</a:t>
            </a:r>
            <a:r>
              <a:rPr lang="en-US" altLang="zh-CN" dirty="0"/>
              <a:t>(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/addition</a:t>
            </a:r>
            <a:r>
              <a:rPr lang="en-US" altLang="zh-CN" dirty="0"/>
              <a:t>)</a:t>
            </a:r>
            <a:r>
              <a:rPr lang="zh-CN" altLang="en-US" dirty="0"/>
              <a:t>之前的输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err="1"/>
              <a:t>ResNets</a:t>
            </a:r>
            <a:r>
              <a:rPr lang="zh-CN" altLang="en-US" dirty="0"/>
              <a:t>的响应</a:t>
            </a:r>
            <a:r>
              <a:rPr lang="zh-CN" altLang="en-US" dirty="0" smtClean="0"/>
              <a:t>比</a:t>
            </a:r>
            <a:r>
              <a:rPr lang="en-US" altLang="zh-CN" dirty="0" smtClean="0"/>
              <a:t>plain</a:t>
            </a:r>
            <a:r>
              <a:rPr lang="zh-CN" altLang="en-US" dirty="0"/>
              <a:t>网络的响</a:t>
            </a:r>
            <a:r>
              <a:rPr lang="zh-CN" altLang="en-US" dirty="0" smtClean="0"/>
              <a:t>应小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残差函数比非残差函数更接近于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越深的</a:t>
            </a:r>
            <a:r>
              <a:rPr lang="en-US" altLang="zh-CN" dirty="0" err="1"/>
              <a:t>ResNet</a:t>
            </a:r>
            <a:r>
              <a:rPr lang="zh-CN" altLang="en-US" dirty="0"/>
              <a:t>的响应幅度越小，单个层对信号的改变越少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46" y="1314450"/>
            <a:ext cx="7230454" cy="4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 Detection on PASCAL and MS COCO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690690"/>
            <a:ext cx="7724775" cy="48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35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15025" cy="28256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60" y="559517"/>
            <a:ext cx="4360304" cy="53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4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85" y="848518"/>
            <a:ext cx="10255415" cy="3590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02" y="4438649"/>
            <a:ext cx="965338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0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695324"/>
            <a:ext cx="9215543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残差网络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ResNets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表</a:t>
            </a:r>
            <a:r>
              <a:rPr lang="zh-CN" altLang="en-US" dirty="0">
                <a:solidFill>
                  <a:srgbClr val="00B050"/>
                </a:solidFill>
              </a:rPr>
              <a:t>征能力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残</a:t>
            </a:r>
            <a:r>
              <a:rPr lang="zh-CN" altLang="en-US" dirty="0"/>
              <a:t>差网络在模型表征方面不存在直接的优势（只是实现重复参数化</a:t>
            </a:r>
            <a:r>
              <a:rPr lang="zh-CN" altLang="en-US" dirty="0" smtClean="0"/>
              <a:t>），但</a:t>
            </a:r>
            <a:r>
              <a:rPr lang="zh-CN" altLang="en-US" dirty="0"/>
              <a:t>是，残差网络允许逐层深入地表征所有的模型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优化能力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残</a:t>
            </a:r>
            <a:r>
              <a:rPr lang="zh-CN" altLang="en-US" dirty="0"/>
              <a:t>差网络使得前馈式</a:t>
            </a:r>
            <a:r>
              <a:rPr lang="en-US" altLang="zh-CN" dirty="0"/>
              <a:t>/</a:t>
            </a:r>
            <a:r>
              <a:rPr lang="zh-CN" altLang="en-US" dirty="0"/>
              <a:t>反向传播算法非常顺利进</a:t>
            </a:r>
            <a:r>
              <a:rPr lang="zh-CN" altLang="en-US" dirty="0" smtClean="0"/>
              <a:t>行，在</a:t>
            </a:r>
            <a:r>
              <a:rPr lang="zh-CN" altLang="en-US" dirty="0"/>
              <a:t>极大程度上，残差网络使得优化较深层模型更为简单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归纳能力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残</a:t>
            </a:r>
            <a:r>
              <a:rPr lang="zh-CN" altLang="en-US" dirty="0"/>
              <a:t>差网络未直接处理学习深度模型过程中存在的归纳问</a:t>
            </a:r>
            <a:r>
              <a:rPr lang="zh-CN" altLang="en-US" dirty="0" smtClean="0"/>
              <a:t>题</a:t>
            </a:r>
            <a:r>
              <a:rPr lang="zh-CN" altLang="en-US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/>
              <a:t>是，更深</a:t>
            </a:r>
            <a:r>
              <a:rPr lang="en-US" altLang="zh-CN" dirty="0"/>
              <a:t>+</a:t>
            </a:r>
            <a:r>
              <a:rPr lang="zh-CN" altLang="en-US" dirty="0"/>
              <a:t>更薄是一种好的归纳手段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84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1" y="509500"/>
            <a:ext cx="9983213" cy="43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He, K., Zhang, X., Ren, S., Sun, J.: Deep residual learning for image recognition. In: CVPR. (2016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2] </a:t>
            </a:r>
            <a:r>
              <a:rPr lang="en-US" altLang="zh-CN" dirty="0" err="1"/>
              <a:t>Kaiming</a:t>
            </a:r>
            <a:r>
              <a:rPr lang="en-US" altLang="zh-CN" dirty="0"/>
              <a:t> He, </a:t>
            </a:r>
            <a:r>
              <a:rPr lang="en-US" altLang="zh-CN" dirty="0" err="1"/>
              <a:t>Xiangyu</a:t>
            </a:r>
            <a:r>
              <a:rPr lang="en-US" altLang="zh-CN" dirty="0"/>
              <a:t> Zhang, </a:t>
            </a:r>
            <a:r>
              <a:rPr lang="en-US" altLang="zh-CN" dirty="0" err="1"/>
              <a:t>Shaoqing</a:t>
            </a:r>
            <a:r>
              <a:rPr lang="en-US" altLang="zh-CN" dirty="0"/>
              <a:t> Ren, </a:t>
            </a:r>
            <a:r>
              <a:rPr lang="en-US" altLang="zh-CN" dirty="0" smtClean="0"/>
              <a:t>Jian Sun, Identity </a:t>
            </a:r>
            <a:r>
              <a:rPr lang="en-US" altLang="zh-CN" dirty="0"/>
              <a:t>Mappings in Deep Residual </a:t>
            </a:r>
            <a:r>
              <a:rPr lang="en-US" altLang="zh-CN" dirty="0" smtClean="0"/>
              <a:t>Networks, 2016.</a:t>
            </a:r>
          </a:p>
          <a:p>
            <a:r>
              <a:rPr lang="en-US" altLang="zh-CN" dirty="0" smtClean="0"/>
              <a:t>[3]</a:t>
            </a:r>
            <a:r>
              <a:rPr lang="en-US" altLang="zh-CN" dirty="0"/>
              <a:t> </a:t>
            </a:r>
            <a:r>
              <a:rPr lang="en-US" altLang="zh-CN" dirty="0" err="1"/>
              <a:t>Kaiming</a:t>
            </a:r>
            <a:r>
              <a:rPr lang="en-US" altLang="zh-CN" dirty="0"/>
              <a:t> He, </a:t>
            </a:r>
            <a:r>
              <a:rPr lang="en-US" altLang="zh-CN" dirty="0" smtClean="0"/>
              <a:t>Deep Residual Networks, PPT, in ICML 2016 tutorial.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37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7" y="339515"/>
            <a:ext cx="10505782" cy="57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7" y="435829"/>
            <a:ext cx="11496778" cy="59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0" y="197180"/>
            <a:ext cx="11100032" cy="64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0" y="287634"/>
            <a:ext cx="10514386" cy="60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秒懂！何凯明的深度残差网络PPT是这样的|ICML2016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0" y="0"/>
            <a:ext cx="10133937" cy="67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2099</Words>
  <Application>Microsoft Office PowerPoint</Application>
  <PresentationFormat>宽屏</PresentationFormat>
  <Paragraphs>187</Paragraphs>
  <Slides>40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Malgun Gothic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Related works – Shortcut connections</vt:lpstr>
      <vt:lpstr>PowerPoint 演示文稿</vt:lpstr>
      <vt:lpstr>PowerPoint 演示文稿</vt:lpstr>
      <vt:lpstr>PowerPoint 演示文稿</vt:lpstr>
      <vt:lpstr>PowerPoint 演示文稿</vt:lpstr>
      <vt:lpstr>A building block defined as：</vt:lpstr>
      <vt:lpstr>PowerPoint 演示文稿</vt:lpstr>
      <vt:lpstr>PowerPoint 演示文稿</vt:lpstr>
      <vt:lpstr>Identity vs Projection Shortcuts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CIFAR-10 Experiments</vt:lpstr>
      <vt:lpstr>CIFAR-10 Experiments</vt:lpstr>
      <vt:lpstr>PowerPoint 演示文稿</vt:lpstr>
      <vt:lpstr>CIFAR-10 Experiments</vt:lpstr>
      <vt:lpstr>CIFAR-10 Experiments - 层响应分析</vt:lpstr>
      <vt:lpstr>Object Detection on PASCAL and MS COCO</vt:lpstr>
      <vt:lpstr>PowerPoint 演示文稿</vt:lpstr>
      <vt:lpstr>PowerPoint 演示文稿</vt:lpstr>
      <vt:lpstr>PowerPoint 演示文稿</vt:lpstr>
      <vt:lpstr>残差网络(ResNets) 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Huang, Jason</dc:creator>
  <cp:lastModifiedBy>jianliang zhu</cp:lastModifiedBy>
  <cp:revision>48</cp:revision>
  <dcterms:created xsi:type="dcterms:W3CDTF">2016-11-14T03:22:20Z</dcterms:created>
  <dcterms:modified xsi:type="dcterms:W3CDTF">2017-06-23T01:01:36Z</dcterms:modified>
</cp:coreProperties>
</file>