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62" r:id="rId3"/>
    <p:sldId id="324" r:id="rId4"/>
    <p:sldId id="272" r:id="rId5"/>
    <p:sldId id="266" r:id="rId6"/>
    <p:sldId id="291" r:id="rId7"/>
    <p:sldId id="294" r:id="rId8"/>
    <p:sldId id="298" r:id="rId9"/>
    <p:sldId id="295" r:id="rId10"/>
    <p:sldId id="299" r:id="rId11"/>
    <p:sldId id="301" r:id="rId12"/>
    <p:sldId id="302" r:id="rId13"/>
    <p:sldId id="303" r:id="rId14"/>
    <p:sldId id="269" r:id="rId15"/>
    <p:sldId id="273" r:id="rId16"/>
    <p:sldId id="304" r:id="rId17"/>
    <p:sldId id="274" r:id="rId18"/>
    <p:sldId id="306" r:id="rId19"/>
    <p:sldId id="305" r:id="rId20"/>
    <p:sldId id="275" r:id="rId21"/>
    <p:sldId id="307" r:id="rId22"/>
    <p:sldId id="325" r:id="rId23"/>
    <p:sldId id="309" r:id="rId24"/>
    <p:sldId id="310" r:id="rId25"/>
    <p:sldId id="311" r:id="rId26"/>
    <p:sldId id="312" r:id="rId27"/>
    <p:sldId id="313" r:id="rId28"/>
    <p:sldId id="317" r:id="rId29"/>
    <p:sldId id="315" r:id="rId30"/>
    <p:sldId id="318" r:id="rId31"/>
    <p:sldId id="326" r:id="rId32"/>
    <p:sldId id="314" r:id="rId33"/>
    <p:sldId id="344" r:id="rId34"/>
    <p:sldId id="345" r:id="rId35"/>
    <p:sldId id="333" r:id="rId36"/>
    <p:sldId id="334" r:id="rId37"/>
    <p:sldId id="336" r:id="rId38"/>
    <p:sldId id="339" r:id="rId39"/>
    <p:sldId id="340" r:id="rId40"/>
    <p:sldId id="349" r:id="rId41"/>
    <p:sldId id="353" r:id="rId42"/>
    <p:sldId id="341" r:id="rId43"/>
    <p:sldId id="343" r:id="rId44"/>
    <p:sldId id="338" r:id="rId45"/>
    <p:sldId id="327" r:id="rId46"/>
    <p:sldId id="264" r:id="rId47"/>
    <p:sldId id="322" r:id="rId48"/>
    <p:sldId id="323" r:id="rId49"/>
    <p:sldId id="335" r:id="rId50"/>
    <p:sldId id="320" r:id="rId51"/>
    <p:sldId id="337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8" autoAdjust="0"/>
    <p:restoredTop sz="74460" autoAdjust="0"/>
  </p:normalViewPr>
  <p:slideViewPr>
    <p:cSldViewPr snapToGrid="0">
      <p:cViewPr varScale="1">
        <p:scale>
          <a:sx n="52" d="100"/>
          <a:sy n="52" d="100"/>
        </p:scale>
        <p:origin x="15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25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4.wmf"/><Relationship Id="rId4" Type="http://schemas.openxmlformats.org/officeDocument/2006/relationships/image" Target="../media/image39.wmf"/><Relationship Id="rId9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D69D-78FB-488D-9644-325DDA553149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70645-F688-4628-A868-C4C39E841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57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Only for the dumb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16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You can replace line 8 with </a:t>
            </a:r>
            <a:r>
              <a:rPr lang="zh-TW" altLang="en-US" sz="1200" dirty="0" smtClean="0">
                <a:solidFill>
                  <a:srgbClr val="0000FF"/>
                </a:solidFill>
              </a:rPr>
              <a:t>g1,g2 = T.grad(y,[x1,x2])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and line 11 with </a:t>
            </a:r>
            <a:r>
              <a:rPr lang="zh-TW" altLang="en-US" sz="1200" dirty="0" smtClean="0">
                <a:solidFill>
                  <a:srgbClr val="0000FF"/>
                </a:solidFill>
              </a:rPr>
              <a:t>f_prime = theano.function([x1, x2] , [g1 , g2])</a:t>
            </a:r>
            <a:r>
              <a:rPr lang="en-US" altLang="zh-TW" sz="1200" dirty="0" smtClean="0"/>
              <a:t>, and get the same result.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7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new thing in this code is the </a:t>
            </a:r>
            <a:r>
              <a:rPr lang="en-US" altLang="zh-TW" dirty="0" smtClean="0"/>
              <a:t>updates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of </a:t>
            </a:r>
            <a:r>
              <a:rPr lang="en-US" altLang="zh-TW" dirty="0" smtClean="0"/>
              <a:t>function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zh-TW" dirty="0" smtClean="0"/>
              <a:t>updates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supplied with a list of pairs of the form (shared-variable, new expression). It can also be a dictionary whose keys are shared-variables and values are the new expressions. Either way, it means “whenever this function runs, it will replace the </a:t>
            </a:r>
            <a:r>
              <a:rPr lang="en-US" altLang="zh-TW" dirty="0" smtClean="0"/>
              <a:t>.value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each shared variable with the result of the corresponding expression”. Above, our accumulator replaces the </a:t>
            </a:r>
            <a:r>
              <a:rPr lang="en-US" altLang="zh-TW" dirty="0" smtClean="0"/>
              <a:t>state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‘s value with the sum of the state and the increment amount.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23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new thing in this code is the </a:t>
            </a:r>
            <a:r>
              <a:rPr lang="en-US" altLang="zh-TW" dirty="0" smtClean="0"/>
              <a:t>updates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of </a:t>
            </a:r>
            <a:r>
              <a:rPr lang="en-US" altLang="zh-TW" dirty="0" smtClean="0"/>
              <a:t>function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zh-TW" dirty="0" smtClean="0"/>
              <a:t>updates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supplied with a list of pairs of the form (shared-variable, new expression). It can also be a dictionary whose keys are shared-variables and values are the new expressions. Either way, it means “whenever this function runs, it will replace the </a:t>
            </a:r>
            <a:r>
              <a:rPr lang="en-US" altLang="zh-TW" dirty="0" smtClean="0"/>
              <a:t>.value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each shared variable with the result of the corresponding expression”. Above, our accumulator replaces the </a:t>
            </a:r>
            <a:r>
              <a:rPr lang="en-US" altLang="zh-TW" dirty="0" smtClean="0"/>
              <a:t>state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‘s value with the sum of the state and the increment amount.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1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Should we have more examples</a:t>
            </a:r>
            <a:r>
              <a:rPr lang="en-US" altLang="zh-TW" baseline="0" dirty="0" smtClean="0"/>
              <a:t> like DNN, SVM, etc.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75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2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Mode: FAST_COMPILE, FAST_RUN, </a:t>
            </a:r>
            <a:r>
              <a:rPr lang="en-US" altLang="zh-TW" dirty="0" err="1" smtClean="0"/>
              <a:t>DebugMode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Please refer to 01_basics/02_compiling_and_running/03_bug.py in 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 exercise (see the last page)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65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137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Introduction to Deep Learning with Python</a:t>
            </a:r>
          </a:p>
          <a:p>
            <a:pPr lvl="1"/>
            <a:r>
              <a:rPr lang="en-US" altLang="zh-TW" dirty="0" smtClean="0"/>
              <a:t>https://www.youtube.com/watch?v=S75EdAcXHKk</a:t>
            </a:r>
          </a:p>
          <a:p>
            <a:r>
              <a:rPr lang="en-US" altLang="zh-TW" sz="2400" dirty="0" err="1" smtClean="0"/>
              <a:t>Theano</a:t>
            </a:r>
            <a:r>
              <a:rPr lang="en-US" altLang="zh-TW" sz="2400" dirty="0" smtClean="0"/>
              <a:t> Programming</a:t>
            </a:r>
          </a:p>
          <a:p>
            <a:pPr lvl="1"/>
            <a:r>
              <a:rPr lang="en-US" altLang="zh-TW" dirty="0" smtClean="0"/>
              <a:t>http://llcao.net/cu-deeplearning15/pdf/Lecture%203.pdf</a:t>
            </a:r>
          </a:p>
          <a:p>
            <a:r>
              <a:rPr lang="en-US" altLang="zh-TW" dirty="0" smtClean="0"/>
              <a:t>Deep Learning Summer School 2015 programming tutorials</a:t>
            </a:r>
          </a:p>
          <a:p>
            <a:pPr lvl="1"/>
            <a:r>
              <a:rPr lang="en-US" altLang="zh-TW" sz="2800" dirty="0" smtClean="0"/>
              <a:t>https://github.com/mila-udem/summerschool2015</a:t>
            </a:r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96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09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(the cost function)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98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(Details for each step will be provided later)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7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do not know the matrix size either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6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Simply put multiple inputs and outputs in the lists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77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When F1 and F2 are defined, the dimensions of the input matrices are not given.</a:t>
            </a:r>
            <a:endParaRPr lang="zh-TW" altLang="en-US" sz="12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[[  2.   8.]</a:t>
            </a:r>
          </a:p>
          <a:p>
            <a:r>
              <a:rPr lang="en-US" altLang="zh-TW" dirty="0" smtClean="0"/>
              <a:t> [ 18.  32.]]</a:t>
            </a:r>
          </a:p>
          <a:p>
            <a:r>
              <a:rPr lang="en-US" altLang="zh-TW" dirty="0" smtClean="0"/>
              <a:t>[[ 14.  20.]</a:t>
            </a:r>
          </a:p>
          <a:p>
            <a:r>
              <a:rPr lang="en-US" altLang="zh-TW" dirty="0" smtClean="0"/>
              <a:t> [ 30.  44.]</a:t>
            </a:r>
          </a:p>
          <a:p>
            <a:r>
              <a:rPr lang="en-US" altLang="zh-TW" dirty="0" smtClean="0"/>
              <a:t> [ 46.  68.]]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1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Line 9: define a function </a:t>
            </a:r>
            <a:r>
              <a:rPr lang="en-US" altLang="zh-TW" sz="1200" dirty="0" err="1" smtClean="0"/>
              <a:t>f_prime</a:t>
            </a:r>
            <a:r>
              <a:rPr lang="en-US" altLang="zh-TW" sz="1200" dirty="0" smtClean="0"/>
              <a:t> to compute the gradient of y with respect to x ( </a:t>
            </a:r>
            <a:r>
              <a:rPr lang="en-US" altLang="zh-TW" sz="1200" dirty="0" err="1" smtClean="0"/>
              <a:t>f_prime</a:t>
            </a:r>
            <a:r>
              <a:rPr lang="en-US" altLang="zh-TW" sz="1200" dirty="0" smtClean="0"/>
              <a:t>(x) = x2 )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70645-F688-4628-A868-C4C39E84137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4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29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6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3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8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9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2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5903-A6FB-4B74-B472-6A18A0E8D9B7}" type="datetimeFigureOut">
              <a:rPr lang="zh-TW" altLang="en-US" smtClean="0"/>
              <a:t>2016/1/8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AC2A-FDC4-4606-811E-829904E307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88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42.wmf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image" Target="../media/image39.wmf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41.wmf"/><Relationship Id="rId23" Type="http://schemas.openxmlformats.org/officeDocument/2006/relationships/oleObject" Target="../embeddings/oleObject24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eeplearning.net/software/theano/install.html#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tutorial/index.html#tutoria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of </a:t>
            </a:r>
            <a:r>
              <a:rPr lang="en-US" altLang="zh-TW" dirty="0" err="1" smtClean="0"/>
              <a:t>Theano</a:t>
            </a:r>
            <a:r>
              <a:rPr lang="en-US" altLang="zh-TW" dirty="0"/>
              <a:t>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8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 Step1. Define Input </a:t>
            </a:r>
            <a:r>
              <a:rPr lang="en-US" altLang="zh-TW" dirty="0"/>
              <a:t>V</a:t>
            </a:r>
            <a:r>
              <a:rPr lang="en-US" altLang="zh-TW" dirty="0" smtClean="0"/>
              <a:t>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variable can be a scalar, a matrix or a tensor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1" y="2377406"/>
            <a:ext cx="5187398" cy="21413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7079" y="4572198"/>
            <a:ext cx="5851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Line 3: declare a scalar a </a:t>
            </a:r>
          </a:p>
        </p:txBody>
      </p:sp>
      <p:sp>
        <p:nvSpPr>
          <p:cNvPr id="7" name="矩形 6"/>
          <p:cNvSpPr/>
          <p:nvPr/>
        </p:nvSpPr>
        <p:spPr>
          <a:xfrm>
            <a:off x="927079" y="4986563"/>
            <a:ext cx="5851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Line 4: declare a matrix b </a:t>
            </a:r>
          </a:p>
        </p:txBody>
      </p:sp>
      <p:sp>
        <p:nvSpPr>
          <p:cNvPr id="8" name="矩形 7"/>
          <p:cNvSpPr/>
          <p:nvPr/>
        </p:nvSpPr>
        <p:spPr>
          <a:xfrm>
            <a:off x="927079" y="5396701"/>
            <a:ext cx="7061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Line 5: declare a matrix c with name  “ha </a:t>
            </a:r>
            <a:r>
              <a:rPr lang="en-US" altLang="zh-TW" sz="2400" dirty="0" err="1" smtClean="0"/>
              <a:t>ha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ha</a:t>
            </a:r>
            <a:r>
              <a:rPr lang="en-US" altLang="zh-TW" sz="2400" dirty="0" smtClean="0"/>
              <a:t>” </a:t>
            </a:r>
          </a:p>
        </p:txBody>
      </p:sp>
      <p:sp>
        <p:nvSpPr>
          <p:cNvPr id="9" name="矩形 8"/>
          <p:cNvSpPr/>
          <p:nvPr/>
        </p:nvSpPr>
        <p:spPr>
          <a:xfrm>
            <a:off x="1854159" y="5756104"/>
            <a:ext cx="6959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The name of a variable only make difference when you try to print the variable.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2402238" y="3072816"/>
            <a:ext cx="33127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402238" y="3314116"/>
            <a:ext cx="331276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402238" y="3555416"/>
            <a:ext cx="47634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 Step1. </a:t>
            </a:r>
            <a:r>
              <a:rPr lang="en-US" altLang="zh-TW" dirty="0"/>
              <a:t>Define Input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variable can be a scalar or a matrix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01" y="2377406"/>
            <a:ext cx="5187398" cy="21413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76662" y="4627202"/>
            <a:ext cx="7086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Line 7,8,9: let’s print the three variables a, b, c to see what we get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127" y="5159889"/>
            <a:ext cx="4636554" cy="85161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17146" y="6035775"/>
            <a:ext cx="625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</a:rPr>
              <a:t>a, b, c are symbols without any values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3362779" y="3815653"/>
            <a:ext cx="261257" cy="653143"/>
          </a:xfrm>
          <a:prstGeom prst="rightBrace">
            <a:avLst>
              <a:gd name="adj1" fmla="val 61805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 Step1. </a:t>
            </a:r>
            <a:r>
              <a:rPr lang="en-US" altLang="zh-TW" dirty="0"/>
              <a:t>Define Input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variable can be a scalar or a matrix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01" y="2377406"/>
            <a:ext cx="5187398" cy="21413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01" y="5008504"/>
            <a:ext cx="3695700" cy="15621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 rot="5400000">
            <a:off x="2321883" y="4514765"/>
            <a:ext cx="79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5858146" y="5589718"/>
            <a:ext cx="203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simplification</a:t>
            </a:r>
            <a:endParaRPr lang="en-US" altLang="zh-TW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338270" y="5488118"/>
            <a:ext cx="31608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823410" y="5917070"/>
            <a:ext cx="18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828490" y="6130430"/>
            <a:ext cx="18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825950" y="6351410"/>
            <a:ext cx="180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916706" y="3065013"/>
            <a:ext cx="169339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921786" y="3278373"/>
            <a:ext cx="169783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19246" y="3499353"/>
            <a:ext cx="170037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br>
              <a:rPr lang="en-US" altLang="zh-TW" dirty="0"/>
            </a:br>
            <a:r>
              <a:rPr lang="en-US" altLang="zh-TW" dirty="0"/>
              <a:t>– </a:t>
            </a:r>
            <a:r>
              <a:rPr lang="en-US" altLang="zh-TW" dirty="0" smtClean="0"/>
              <a:t>Step2. </a:t>
            </a:r>
            <a:r>
              <a:rPr lang="en-US" altLang="zh-TW" dirty="0"/>
              <a:t>Define </a:t>
            </a:r>
            <a:r>
              <a:rPr lang="en-US" altLang="zh-TW" dirty="0" smtClean="0"/>
              <a:t>Output </a:t>
            </a:r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 variables are defined based on their relations with the input variables</a:t>
            </a:r>
          </a:p>
          <a:p>
            <a:r>
              <a:rPr lang="en-US" altLang="zh-TW" dirty="0" smtClean="0"/>
              <a:t>Below are some examples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43455" y="3232163"/>
            <a:ext cx="3178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y1  equals to x1 plus x2  </a:t>
            </a:r>
          </a:p>
        </p:txBody>
      </p:sp>
      <p:sp>
        <p:nvSpPr>
          <p:cNvPr id="9" name="矩形 8"/>
          <p:cNvSpPr/>
          <p:nvPr/>
        </p:nvSpPr>
        <p:spPr>
          <a:xfrm>
            <a:off x="5071744" y="4022342"/>
            <a:ext cx="3934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y2  equals to x1 times x2  </a:t>
            </a:r>
          </a:p>
        </p:txBody>
      </p:sp>
      <p:sp>
        <p:nvSpPr>
          <p:cNvPr id="10" name="矩形 9"/>
          <p:cNvSpPr/>
          <p:nvPr/>
        </p:nvSpPr>
        <p:spPr>
          <a:xfrm>
            <a:off x="5071744" y="4703575"/>
            <a:ext cx="3798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y3 is the </a:t>
            </a:r>
            <a:r>
              <a:rPr lang="en-US" altLang="zh-TW" sz="2400" b="1" i="1" u="sng" dirty="0" smtClean="0"/>
              <a:t>elementwise</a:t>
            </a:r>
            <a:r>
              <a:rPr lang="en-US" altLang="zh-TW" sz="2400" dirty="0" smtClean="0"/>
              <a:t> multiplication of x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 and x</a:t>
            </a:r>
            <a:r>
              <a:rPr lang="en-US" altLang="zh-TW" sz="2400" dirty="0"/>
              <a:t>4</a:t>
            </a:r>
            <a:endParaRPr lang="en-US" altLang="zh-TW" sz="2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043455" y="5743930"/>
            <a:ext cx="3798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y4 is the matrix multiplication of </a:t>
            </a:r>
            <a:r>
              <a:rPr lang="en-US" altLang="zh-TW" sz="2400" dirty="0"/>
              <a:t>x3 and x4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96" y="3289193"/>
            <a:ext cx="3355223" cy="3318885"/>
          </a:xfrm>
          <a:prstGeom prst="rect">
            <a:avLst/>
          </a:prstGeom>
        </p:spPr>
      </p:pic>
      <p:cxnSp>
        <p:nvCxnSpPr>
          <p:cNvPr id="21" name="直線單箭頭接點 20"/>
          <p:cNvCxnSpPr>
            <a:endCxn id="7" idx="1"/>
          </p:cNvCxnSpPr>
          <p:nvPr/>
        </p:nvCxnSpPr>
        <p:spPr>
          <a:xfrm flipV="1">
            <a:off x="3381829" y="3462996"/>
            <a:ext cx="1661626" cy="1196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9" idx="1"/>
          </p:cNvCxnSpPr>
          <p:nvPr/>
        </p:nvCxnSpPr>
        <p:spPr>
          <a:xfrm flipV="1">
            <a:off x="3381829" y="4253175"/>
            <a:ext cx="1689915" cy="948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0" idx="1"/>
          </p:cNvCxnSpPr>
          <p:nvPr/>
        </p:nvCxnSpPr>
        <p:spPr>
          <a:xfrm flipV="1">
            <a:off x="3381829" y="5119074"/>
            <a:ext cx="1689915" cy="591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404042" y="6159428"/>
            <a:ext cx="667702" cy="55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br>
              <a:rPr lang="en-US" altLang="zh-TW" dirty="0"/>
            </a:br>
            <a:r>
              <a:rPr lang="en-US" altLang="zh-TW" dirty="0"/>
              <a:t>– </a:t>
            </a:r>
            <a:r>
              <a:rPr lang="en-US" altLang="zh-TW" dirty="0" smtClean="0"/>
              <a:t>Step 3. Declare </a:t>
            </a:r>
            <a:r>
              <a:rPr lang="en-US" altLang="zh-TW" dirty="0"/>
              <a:t>F</a:t>
            </a:r>
            <a:r>
              <a:rPr lang="en-US" altLang="zh-TW" dirty="0" smtClean="0"/>
              <a:t>unction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45" y="2012680"/>
            <a:ext cx="6561912" cy="48946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26743" y="2710788"/>
            <a:ext cx="145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Function input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4871" y="2725303"/>
            <a:ext cx="14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Function output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57829" y="2741035"/>
            <a:ext cx="194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Declare the function as f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7829" y="3732715"/>
            <a:ext cx="682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Note: the input of a function should be a list.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865085" y="4179591"/>
            <a:ext cx="541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That is, always put the input in “[ ]”</a:t>
            </a:r>
            <a:endParaRPr lang="zh-TW" altLang="en-US" sz="28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2" y="4910322"/>
            <a:ext cx="4575385" cy="166686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113743" y="4878627"/>
            <a:ext cx="3862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Define the function input and output explicitly.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86302" y="5733354"/>
            <a:ext cx="3862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(equivalent to the above usage)</a:t>
            </a:r>
            <a:endParaRPr lang="zh-TW" altLang="en-US" sz="24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97201" y="2473118"/>
            <a:ext cx="40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240914" y="2486064"/>
            <a:ext cx="580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102926" y="2487632"/>
            <a:ext cx="3864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1400401" y="2477467"/>
            <a:ext cx="464684" cy="37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931463" y="2473118"/>
            <a:ext cx="599850" cy="301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7296148" y="2470751"/>
            <a:ext cx="325302" cy="355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br>
              <a:rPr lang="en-US" altLang="zh-TW" dirty="0"/>
            </a:br>
            <a:r>
              <a:rPr lang="en-US" altLang="zh-TW" dirty="0"/>
              <a:t>– Step 3. Declare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88" y="1898198"/>
            <a:ext cx="5304711" cy="29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</a:t>
            </a:r>
            <a:br>
              <a:rPr lang="en-US" altLang="zh-TW" dirty="0"/>
            </a:br>
            <a:r>
              <a:rPr lang="en-US" altLang="zh-TW" dirty="0"/>
              <a:t>– Step </a:t>
            </a:r>
            <a:r>
              <a:rPr lang="en-US" altLang="zh-TW" dirty="0" smtClean="0"/>
              <a:t>4. Use Function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88" y="1898198"/>
            <a:ext cx="5304711" cy="29881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0341" y="4929901"/>
            <a:ext cx="7600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12: simply use the function f you declared as a normal python function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0341" y="5761464"/>
            <a:ext cx="760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13: Print the function output -&gt;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7" y="5859997"/>
            <a:ext cx="3628019" cy="28793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919644" y="6181212"/>
            <a:ext cx="53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(The 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 function output is a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zh-TW" altLang="zh-TW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.ndarray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3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</a:t>
            </a:r>
            <a:r>
              <a:rPr lang="en-US" altLang="zh-TW" dirty="0" smtClean="0"/>
              <a:t>function</a:t>
            </a:r>
            <a:br>
              <a:rPr lang="en-US" altLang="zh-TW" dirty="0" smtClean="0"/>
            </a:br>
            <a:r>
              <a:rPr lang="en-US" altLang="zh-TW" dirty="0" smtClean="0"/>
              <a:t>- Examples for Matrix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077" y="4405127"/>
            <a:ext cx="1896155" cy="126410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934397" y="3945142"/>
            <a:ext cx="192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Output: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53" y="1862563"/>
            <a:ext cx="4107089" cy="383569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69143" y="5870132"/>
            <a:ext cx="61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Be careful that the dimensions of the input matrices should be correct.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 Gradients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Computing the gradients with respect to a variable is so simple.</a:t>
            </a:r>
          </a:p>
          <a:p>
            <a:r>
              <a:rPr lang="en-US" altLang="zh-TW" dirty="0" smtClean="0"/>
              <a:t>Given a function with input variable x and output variable y</a:t>
            </a:r>
          </a:p>
          <a:p>
            <a:pPr lvl="1"/>
            <a:r>
              <a:rPr lang="en-US" altLang="zh-TW" sz="2800" dirty="0" smtClean="0"/>
              <a:t>To compute 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dy</a:t>
            </a:r>
            <a:r>
              <a:rPr lang="en-US" altLang="zh-TW" sz="2800" dirty="0" smtClean="0">
                <a:solidFill>
                  <a:srgbClr val="0000FF"/>
                </a:solidFill>
              </a:rPr>
              <a:t>/dx</a:t>
            </a:r>
            <a:r>
              <a:rPr lang="en-US" altLang="zh-TW" sz="2800" dirty="0" smtClean="0"/>
              <a:t>, simply </a:t>
            </a:r>
            <a:r>
              <a:rPr lang="en-US" altLang="zh-TW" sz="2800" dirty="0" smtClean="0">
                <a:solidFill>
                  <a:srgbClr val="0000FF"/>
                </a:solidFill>
              </a:rPr>
              <a:t>g = 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T.grad</a:t>
            </a:r>
            <a:r>
              <a:rPr lang="en-US" altLang="zh-TW" sz="2800" dirty="0" smtClean="0">
                <a:solidFill>
                  <a:srgbClr val="0000FF"/>
                </a:solidFill>
              </a:rPr>
              <a:t>( y , x )</a:t>
            </a:r>
          </a:p>
          <a:p>
            <a:pPr lvl="1"/>
            <a:r>
              <a:rPr lang="en-US" altLang="zh-TW" sz="2800" dirty="0" smtClean="0">
                <a:solidFill>
                  <a:srgbClr val="0000FF"/>
                </a:solidFill>
              </a:rPr>
              <a:t>Note: To compute the gradient, </a:t>
            </a:r>
            <a:r>
              <a:rPr lang="en-US" altLang="zh-TW" sz="2800" dirty="0">
                <a:solidFill>
                  <a:srgbClr val="0000FF"/>
                </a:solidFill>
              </a:rPr>
              <a:t>y should be a </a:t>
            </a:r>
            <a:r>
              <a:rPr lang="en-US" altLang="zh-TW" sz="2800" dirty="0" smtClean="0">
                <a:solidFill>
                  <a:srgbClr val="0000FF"/>
                </a:solidFill>
              </a:rPr>
              <a:t>scalar.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That’s it!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 Gradients</a:t>
            </a:r>
            <a:br>
              <a:rPr lang="en-US" altLang="zh-TW" dirty="0" smtClean="0"/>
            </a:br>
            <a:r>
              <a:rPr lang="en-US" altLang="zh-TW" dirty="0" smtClean="0"/>
              <a:t>- 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1" y="1931800"/>
            <a:ext cx="8193978" cy="43987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58007" y="3707588"/>
            <a:ext cx="192859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 = </a:t>
            </a:r>
            <a:r>
              <a:rPr lang="en-US" altLang="zh-TW" sz="2400" dirty="0" err="1" smtClean="0"/>
              <a:t>dy</a:t>
            </a:r>
            <a:r>
              <a:rPr lang="en-US" altLang="zh-TW" sz="2400" dirty="0" smtClean="0"/>
              <a:t>/dx = 2x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750909" y="5887891"/>
            <a:ext cx="161294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output </a:t>
            </a:r>
            <a:r>
              <a:rPr lang="en-US" altLang="zh-TW" sz="2400" dirty="0" smtClean="0"/>
              <a:t>“-4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119070" y="5297618"/>
            <a:ext cx="739628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Theano</a:t>
            </a:r>
            <a:r>
              <a:rPr lang="en-US" altLang="zh-TW" dirty="0" smtClean="0"/>
              <a:t> </a:t>
            </a:r>
            <a:r>
              <a:rPr lang="en-US" altLang="zh-TW" dirty="0"/>
              <a:t>is a Python library that lets you to define, optimize, and evaluate mathematical </a:t>
            </a:r>
            <a:r>
              <a:rPr lang="en-US" altLang="zh-TW" dirty="0" smtClean="0"/>
              <a:t>expressions.</a:t>
            </a:r>
          </a:p>
          <a:p>
            <a:pPr lvl="1"/>
            <a:r>
              <a:rPr lang="en-US" altLang="zh-TW" sz="2800" dirty="0" smtClean="0"/>
              <a:t>Especially useful for machine learning</a:t>
            </a:r>
          </a:p>
          <a:p>
            <a:r>
              <a:rPr lang="en-US" altLang="zh-TW" dirty="0" smtClean="0"/>
              <a:t>Prerequisite: python and </a:t>
            </a:r>
            <a:r>
              <a:rPr lang="en-US" altLang="zh-TW" dirty="0" err="1" smtClean="0"/>
              <a:t>numpy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://cs231n.github.io/python-numpy-tutorial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Target of this class:</a:t>
            </a:r>
          </a:p>
          <a:p>
            <a:pPr lvl="1"/>
            <a:r>
              <a:rPr lang="en-US" altLang="zh-TW" sz="2800" dirty="0" smtClean="0"/>
              <a:t>Introduce </a:t>
            </a:r>
            <a:r>
              <a:rPr lang="en-US" altLang="zh-TW" sz="2800" dirty="0" err="1" smtClean="0"/>
              <a:t>theano</a:t>
            </a:r>
            <a:r>
              <a:rPr lang="en-US" altLang="zh-TW" sz="2800" dirty="0" smtClean="0"/>
              <a:t> from the beginning, so you can build your own DNN by it</a:t>
            </a:r>
            <a:endParaRPr lang="en-US" altLang="zh-TW" sz="2800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77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Compute Gradients</a:t>
            </a:r>
            <a:br>
              <a:rPr lang="en-US" altLang="zh-TW" dirty="0"/>
            </a:br>
            <a:r>
              <a:rPr lang="en-US" altLang="zh-TW" dirty="0"/>
              <a:t>- Example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919648" cy="46836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39977" y="2914102"/>
            <a:ext cx="395888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compute the gradients with respect to multiple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451341" y="3880035"/>
                <a:ext cx="2847523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g = [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altLang="zh-TW" sz="2400" dirty="0" smtClean="0"/>
                  <a:t>y/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altLang="zh-TW" sz="2400" dirty="0" smtClean="0"/>
                  <a:t>x1 </a:t>
                </a:r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altLang="zh-TW" sz="2400" dirty="0" smtClean="0"/>
                  <a:t>y/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altLang="zh-TW" sz="2400" dirty="0" smtClean="0"/>
                  <a:t>x2 </a:t>
                </a:r>
                <a:r>
                  <a:rPr lang="en-US" altLang="zh-TW" sz="2400" dirty="0"/>
                  <a:t>] = [ x2 , x1 ]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341" y="3880035"/>
                <a:ext cx="284752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205" t="-5797" r="-8974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258555" y="4553698"/>
            <a:ext cx="385588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510007" y="3745099"/>
            <a:ext cx="402956" cy="439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114441" y="4333977"/>
            <a:ext cx="336900" cy="351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Compute </a:t>
            </a:r>
            <a:r>
              <a:rPr lang="en-US" altLang="zh-TW" dirty="0" smtClean="0"/>
              <a:t>Gradients</a:t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en-US" altLang="zh-TW" dirty="0"/>
              <a:t> Example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.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37" y="1201463"/>
            <a:ext cx="5181599" cy="3744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9933" y="2057732"/>
                <a:ext cx="2191818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33" y="2057732"/>
                <a:ext cx="2191818" cy="6167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7100" y="2950664"/>
                <a:ext cx="2182842" cy="700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00" y="2950664"/>
                <a:ext cx="2182842" cy="7005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33363" y="3828423"/>
            <a:ext cx="3024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(Note that the dimensions of A and B is not necessary 2 X 2. Here is just an example.)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23725" y="5116364"/>
                <a:ext cx="2421176" cy="700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5" y="5116364"/>
                <a:ext cx="2421176" cy="7005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3725" y="5964499"/>
                <a:ext cx="4230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5" y="5964499"/>
                <a:ext cx="423006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185582" y="5180344"/>
                <a:ext cx="1802095" cy="700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82" y="5180344"/>
                <a:ext cx="1802095" cy="7005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043202" y="5471400"/>
            <a:ext cx="107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(line 7)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51587" y="6326325"/>
            <a:ext cx="107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(line 8)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96666" y="5527343"/>
            <a:ext cx="107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(line 10)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32699" y="6003159"/>
            <a:ext cx="347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You cannot compute the gradients of C because it is not a scalar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051587" y="3436098"/>
            <a:ext cx="234921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Single Neuron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1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Neuron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First, let’s implement a neuron 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2310776" y="2474974"/>
            <a:ext cx="4522447" cy="3224890"/>
            <a:chOff x="1916453" y="2182002"/>
            <a:chExt cx="5216185" cy="3719584"/>
          </a:xfrm>
        </p:grpSpPr>
        <p:cxnSp>
          <p:nvCxnSpPr>
            <p:cNvPr id="4" name="直線單箭頭接點 3"/>
            <p:cNvCxnSpPr/>
            <p:nvPr/>
          </p:nvCxnSpPr>
          <p:spPr>
            <a:xfrm flipV="1">
              <a:off x="5896661" y="3824683"/>
              <a:ext cx="80468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3971315" y="4846301"/>
              <a:ext cx="596697" cy="584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916453" y="2251579"/>
              <a:ext cx="596697" cy="28070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stCxn id="19" idx="3"/>
              <a:endCxn id="21" idx="1"/>
            </p:cNvCxnSpPr>
            <p:nvPr/>
          </p:nvCxnSpPr>
          <p:spPr>
            <a:xfrm flipV="1">
              <a:off x="2541346" y="3835128"/>
              <a:ext cx="1490311" cy="80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5186229" y="3326222"/>
              <a:ext cx="941612" cy="9416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514965"/>
                </p:ext>
              </p:extLst>
            </p:nvPr>
          </p:nvGraphicFramePr>
          <p:xfrm>
            <a:off x="4715295" y="3437649"/>
            <a:ext cx="35242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2" name="方程式" r:id="rId3" imgW="126720" imgH="126720" progId="Equation.3">
                    <p:embed/>
                  </p:oleObj>
                </mc:Choice>
                <mc:Fallback>
                  <p:oleObj name="方程式" r:id="rId3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295" y="3437649"/>
                          <a:ext cx="352425" cy="35083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04941"/>
                </p:ext>
              </p:extLst>
            </p:nvPr>
          </p:nvGraphicFramePr>
          <p:xfrm>
            <a:off x="2538296" y="2182002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"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296" y="2182002"/>
                          <a:ext cx="493713" cy="5953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1499240"/>
                </p:ext>
              </p:extLst>
            </p:nvPr>
          </p:nvGraphicFramePr>
          <p:xfrm>
            <a:off x="2553820" y="3025060"/>
            <a:ext cx="528638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4"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820" y="3025060"/>
                          <a:ext cx="528638" cy="5953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249907"/>
                </p:ext>
              </p:extLst>
            </p:nvPr>
          </p:nvGraphicFramePr>
          <p:xfrm>
            <a:off x="2531412" y="3824684"/>
            <a:ext cx="598488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" name="方程式" r:id="rId9" imgW="215640" imgH="228600" progId="Equation.3">
                    <p:embed/>
                  </p:oleObj>
                </mc:Choice>
                <mc:Fallback>
                  <p:oleObj name="方程式" r:id="rId9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412" y="3824684"/>
                          <a:ext cx="598488" cy="6302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線單箭頭接點 12"/>
            <p:cNvCxnSpPr/>
            <p:nvPr/>
          </p:nvCxnSpPr>
          <p:spPr>
            <a:xfrm flipV="1">
              <a:off x="4373171" y="3804526"/>
              <a:ext cx="80468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endCxn id="21" idx="1"/>
            </p:cNvCxnSpPr>
            <p:nvPr/>
          </p:nvCxnSpPr>
          <p:spPr>
            <a:xfrm>
              <a:off x="2501870" y="3491707"/>
              <a:ext cx="1529787" cy="3434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21" idx="1"/>
            </p:cNvCxnSpPr>
            <p:nvPr/>
          </p:nvCxnSpPr>
          <p:spPr>
            <a:xfrm>
              <a:off x="2545302" y="2600314"/>
              <a:ext cx="1486355" cy="1234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 rot="5400000">
              <a:off x="1923303" y="391256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1337104"/>
                </p:ext>
              </p:extLst>
            </p:nvPr>
          </p:nvGraphicFramePr>
          <p:xfrm>
            <a:off x="1998199" y="2208803"/>
            <a:ext cx="49530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" name="方程式" r:id="rId11" imgW="177480" imgH="228600" progId="Equation.3">
                    <p:embed/>
                  </p:oleObj>
                </mc:Choice>
                <mc:Fallback>
                  <p:oleObj name="方程式" r:id="rId11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199" y="2208803"/>
                          <a:ext cx="495300" cy="6302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46020"/>
                </p:ext>
              </p:extLst>
            </p:nvPr>
          </p:nvGraphicFramePr>
          <p:xfrm>
            <a:off x="1998199" y="3110503"/>
            <a:ext cx="49530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7" name="方程式" r:id="rId13" imgW="177480" imgH="228600" progId="Equation.3">
                    <p:embed/>
                  </p:oleObj>
                </mc:Choice>
                <mc:Fallback>
                  <p:oleObj name="方程式" r:id="rId13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199" y="3110503"/>
                          <a:ext cx="495300" cy="6302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76050"/>
                </p:ext>
              </p:extLst>
            </p:nvPr>
          </p:nvGraphicFramePr>
          <p:xfrm>
            <a:off x="1972799" y="4309066"/>
            <a:ext cx="533400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8" name="方程式" r:id="rId15" imgW="190440" imgH="241200" progId="Equation.3">
                    <p:embed/>
                  </p:oleObj>
                </mc:Choice>
                <mc:Fallback>
                  <p:oleObj name="方程式" r:id="rId1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799" y="4309066"/>
                          <a:ext cx="533400" cy="6651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群組 19"/>
            <p:cNvGrpSpPr/>
            <p:nvPr/>
          </p:nvGrpSpPr>
          <p:grpSpPr>
            <a:xfrm>
              <a:off x="4031657" y="3574968"/>
              <a:ext cx="520319" cy="520319"/>
              <a:chOff x="3342651" y="3507082"/>
              <a:chExt cx="520319" cy="52031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89" name="方程式" r:id="rId17" imgW="139680" imgH="139680" progId="Equation.3">
                      <p:embed/>
                    </p:oleObj>
                  </mc:Choice>
                  <mc:Fallback>
                    <p:oleObj name="方程式" r:id="rId17" imgW="1396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124308"/>
                </p:ext>
              </p:extLst>
            </p:nvPr>
          </p:nvGraphicFramePr>
          <p:xfrm>
            <a:off x="4089353" y="4928819"/>
            <a:ext cx="3540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0" name="方程式" r:id="rId19" imgW="126720" imgH="177480" progId="Equation.3">
                    <p:embed/>
                  </p:oleObj>
                </mc:Choice>
                <mc:Fallback>
                  <p:oleObj name="方程式" r:id="rId19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353" y="4928819"/>
                          <a:ext cx="354012" cy="4889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線單箭頭接點 23"/>
            <p:cNvCxnSpPr/>
            <p:nvPr/>
          </p:nvCxnSpPr>
          <p:spPr>
            <a:xfrm flipV="1">
              <a:off x="4282864" y="4105731"/>
              <a:ext cx="0" cy="754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664641"/>
                </p:ext>
              </p:extLst>
            </p:nvPr>
          </p:nvGraphicFramePr>
          <p:xfrm>
            <a:off x="5253620" y="3521786"/>
            <a:ext cx="7874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1" name="方程式" r:id="rId21" imgW="317160" imgH="215640" progId="Equation.3">
                    <p:embed/>
                  </p:oleObj>
                </mc:Choice>
                <mc:Fallback>
                  <p:oleObj name="方程式" r:id="rId21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620" y="3521786"/>
                          <a:ext cx="787400" cy="5334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字方塊 25"/>
            <p:cNvSpPr txBox="1"/>
            <p:nvPr/>
          </p:nvSpPr>
          <p:spPr>
            <a:xfrm>
              <a:off x="3867348" y="5439921"/>
              <a:ext cx="79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bias</a:t>
              </a:r>
              <a:endParaRPr lang="zh-TW" altLang="en-US" sz="2400" dirty="0"/>
            </a:p>
          </p:txBody>
        </p:sp>
        <p:graphicFrame>
          <p:nvGraphicFramePr>
            <p:cNvPr id="2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488923"/>
                </p:ext>
              </p:extLst>
            </p:nvPr>
          </p:nvGraphicFramePr>
          <p:xfrm>
            <a:off x="6745288" y="3579813"/>
            <a:ext cx="3873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2" name="方程式" r:id="rId23" imgW="139680" imgH="164880" progId="Equation.3">
                    <p:embed/>
                  </p:oleObj>
                </mc:Choice>
                <mc:Fallback>
                  <p:oleObj name="方程式" r:id="rId2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5288" y="3579813"/>
                          <a:ext cx="387350" cy="4556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0705880"/>
                </p:ext>
              </p:extLst>
            </p:nvPr>
          </p:nvGraphicFramePr>
          <p:xfrm>
            <a:off x="4721643" y="4256804"/>
            <a:ext cx="2143125" cy="97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3" name="方程式" r:id="rId25" imgW="863280" imgH="393480" progId="Equation.3">
                    <p:embed/>
                  </p:oleObj>
                </mc:Choice>
                <mc:Fallback>
                  <p:oleObj name="方程式" r:id="rId25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643" y="4256804"/>
                          <a:ext cx="2143125" cy="97313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字方塊 28"/>
            <p:cNvSpPr txBox="1"/>
            <p:nvPr/>
          </p:nvSpPr>
          <p:spPr>
            <a:xfrm>
              <a:off x="4742443" y="2315892"/>
              <a:ext cx="1894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Activation function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914796" y="5759140"/>
            <a:ext cx="76220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In this stage, let’s assume </a:t>
            </a:r>
            <a:r>
              <a:rPr lang="en-US" altLang="zh-TW" sz="2800" dirty="0">
                <a:solidFill>
                  <a:srgbClr val="0000FF"/>
                </a:solidFill>
              </a:rPr>
              <a:t>the model parameters w and b are known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9" y="164760"/>
            <a:ext cx="8402366" cy="65408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75339" y="1520959"/>
            <a:ext cx="32236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 = neuron(x; w, b)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50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Neuron – Shared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the last example, </a:t>
            </a:r>
            <a:r>
              <a:rPr lang="en-US" altLang="zh-TW" dirty="0"/>
              <a:t>a neuron is a function with input x, w and </a:t>
            </a:r>
            <a:r>
              <a:rPr lang="en-US" altLang="zh-TW" dirty="0" smtClean="0"/>
              <a:t>b.</a:t>
            </a:r>
          </a:p>
          <a:p>
            <a:r>
              <a:rPr lang="en-US" altLang="zh-TW" dirty="0" smtClean="0"/>
              <a:t>However, we usually only consider x as </a:t>
            </a:r>
            <a:r>
              <a:rPr lang="en-US" altLang="zh-TW" b="1" i="1" u="sng" dirty="0" smtClean="0"/>
              <a:t>input</a:t>
            </a:r>
            <a:r>
              <a:rPr lang="en-US" altLang="zh-TW" dirty="0" smtClean="0"/>
              <a:t>. w and b are </a:t>
            </a:r>
            <a:r>
              <a:rPr lang="en-US" altLang="zh-TW" b="1" i="1" u="sng" dirty="0" smtClean="0"/>
              <a:t>model parameters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sz="2800" dirty="0" smtClean="0"/>
              <a:t>It would be more intuitive if we only have to write “</a:t>
            </a:r>
            <a:r>
              <a:rPr lang="en-US" altLang="zh-TW" sz="2800" dirty="0" smtClean="0">
                <a:solidFill>
                  <a:srgbClr val="0000FF"/>
                </a:solidFill>
              </a:rPr>
              <a:t>neuron(x)</a:t>
            </a:r>
            <a:r>
              <a:rPr lang="en-US" altLang="zh-TW" sz="2800" dirty="0" smtClean="0"/>
              <a:t>” when using a neuron</a:t>
            </a:r>
          </a:p>
          <a:p>
            <a:pPr lvl="1"/>
            <a:r>
              <a:rPr lang="en-US" altLang="zh-TW" sz="2800" dirty="0" smtClean="0"/>
              <a:t>The model parameters w and b still influence </a:t>
            </a:r>
            <a:r>
              <a:rPr lang="en-US" altLang="zh-TW" sz="2800" dirty="0" smtClean="0">
                <a:solidFill>
                  <a:srgbClr val="0000FF"/>
                </a:solidFill>
              </a:rPr>
              <a:t>neuron(.)</a:t>
            </a:r>
            <a:r>
              <a:rPr lang="en-US" altLang="zh-TW" sz="2800" dirty="0" smtClean="0"/>
              <a:t>, but in an implicit way.</a:t>
            </a:r>
          </a:p>
          <a:p>
            <a:r>
              <a:rPr lang="en-US" altLang="zh-TW" dirty="0" smtClean="0"/>
              <a:t>In 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, the model parameters are usually stored as </a:t>
            </a:r>
            <a:r>
              <a:rPr lang="en-US" altLang="zh-TW" b="1" i="1" u="sng" dirty="0" smtClean="0"/>
              <a:t>shared variables</a:t>
            </a:r>
            <a:r>
              <a:rPr lang="en-US" altLang="zh-TW" dirty="0" smtClean="0"/>
              <a:t>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366"/>
            <a:ext cx="8144134" cy="71368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43129" y="4786122"/>
            <a:ext cx="3456312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 get or change the values of the shared variables, you have to use “</a:t>
            </a:r>
            <a:r>
              <a:rPr lang="en-US" altLang="zh-TW" dirty="0" err="1" smtClean="0"/>
              <a:t>get_value</a:t>
            </a:r>
            <a:r>
              <a:rPr lang="en-US" altLang="zh-TW" dirty="0" smtClean="0"/>
              <a:t>()” and “</a:t>
            </a:r>
            <a:r>
              <a:rPr lang="en-US" altLang="zh-TW" dirty="0" err="1" smtClean="0"/>
              <a:t>set_value</a:t>
            </a:r>
            <a:r>
              <a:rPr lang="en-US" altLang="zh-TW" dirty="0" smtClean="0"/>
              <a:t>()”.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4420413" y="4895264"/>
            <a:ext cx="397326" cy="715849"/>
          </a:xfrm>
          <a:prstGeom prst="rightBrace">
            <a:avLst>
              <a:gd name="adj1" fmla="val 4189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5240740" y="3367567"/>
            <a:ext cx="218366" cy="1027013"/>
          </a:xfrm>
          <a:prstGeom prst="rightBrace">
            <a:avLst>
              <a:gd name="adj1" fmla="val 4189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03221" y="3454884"/>
            <a:ext cx="19603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x is the only input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391327" y="1208134"/>
            <a:ext cx="219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w and b are declared as shared variables.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2766" y="1823922"/>
            <a:ext cx="6464570" cy="6293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612514" y="3824217"/>
            <a:ext cx="2821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The function can access the shared variables.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43659" y="2369720"/>
            <a:ext cx="12996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Initial value</a:t>
            </a:r>
          </a:p>
        </p:txBody>
      </p:sp>
      <p:cxnSp>
        <p:nvCxnSpPr>
          <p:cNvPr id="14" name="直線接點 13"/>
          <p:cNvCxnSpPr/>
          <p:nvPr/>
        </p:nvCxnSpPr>
        <p:spPr>
          <a:xfrm>
            <a:off x="4065818" y="2086032"/>
            <a:ext cx="32766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051534" y="2361263"/>
            <a:ext cx="46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882185" y="2125100"/>
            <a:ext cx="789100" cy="46797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3" idx="1"/>
          </p:cNvCxnSpPr>
          <p:nvPr/>
        </p:nvCxnSpPr>
        <p:spPr>
          <a:xfrm>
            <a:off x="4553569" y="2277108"/>
            <a:ext cx="2090090" cy="2772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17678" y="2715436"/>
            <a:ext cx="224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(The shared variables are not symbols.)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animBg="1"/>
      <p:bldP spid="12" grpId="0"/>
      <p:bldP spid="13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92561" y="626736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Define a cost function C</a:t>
                </a:r>
              </a:p>
              <a:p>
                <a:r>
                  <a:rPr lang="en-US" altLang="zh-TW" dirty="0" smtClean="0"/>
                  <a:t>Then compute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561" y="626736"/>
                <a:ext cx="7886700" cy="4351338"/>
              </a:xfrm>
              <a:blipFill rotWithShape="0"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63457" y="103516"/>
            <a:ext cx="3807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Single Neuron – Training</a:t>
            </a:r>
            <a:endParaRPr lang="zh-TW" altLang="en-US" sz="2800" b="1" i="1" u="sng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1" y="2061481"/>
            <a:ext cx="9953625" cy="46291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703221" y="3454884"/>
            <a:ext cx="24581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Reference output value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03221" y="4031813"/>
            <a:ext cx="2458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Define Cost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699674" y="4871093"/>
            <a:ext cx="245814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Computing Gradients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699674" y="5651224"/>
            <a:ext cx="24581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Declare the function for computing gradients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068432" y="3639550"/>
            <a:ext cx="2612736" cy="11321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076054" y="4235015"/>
            <a:ext cx="1623620" cy="7446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044093" y="5055759"/>
            <a:ext cx="1637075" cy="4228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435911" y="5889459"/>
            <a:ext cx="1277451" cy="3031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右大括弧 19"/>
          <p:cNvSpPr/>
          <p:nvPr/>
        </p:nvSpPr>
        <p:spPr>
          <a:xfrm>
            <a:off x="4187417" y="5776849"/>
            <a:ext cx="198585" cy="831463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63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457" y="103516"/>
            <a:ext cx="517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Single Neuron – Gradient Descent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39056" y="585686"/>
                <a:ext cx="7448899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56" y="585686"/>
                <a:ext cx="7448899" cy="855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77" y="2065567"/>
            <a:ext cx="7582778" cy="21747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2410" y="1474719"/>
            <a:ext cx="258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Tedious Way: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30238" y="4369477"/>
            <a:ext cx="637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31: use the function gradient (defined in the last page) to compute the gradients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30239" y="5200474"/>
            <a:ext cx="6379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32, 33: use the gradients to update the model parameters</a:t>
            </a:r>
            <a:endParaRPr lang="zh-TW" altLang="en-US" sz="2400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2524034" y="3361146"/>
            <a:ext cx="364308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524034" y="3644175"/>
            <a:ext cx="573459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511440" y="3898175"/>
            <a:ext cx="574718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34907" y="3276301"/>
            <a:ext cx="171268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Update</a:t>
            </a:r>
          </a:p>
          <a:p>
            <a:pPr algn="ctr"/>
            <a:r>
              <a:rPr lang="en-US" altLang="zh-TW" sz="2400" dirty="0" smtClean="0"/>
              <a:t>Parameters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2774" y="2256166"/>
            <a:ext cx="14369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Compute gradient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743575" y="2671664"/>
            <a:ext cx="629199" cy="4812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弧 19"/>
          <p:cNvSpPr/>
          <p:nvPr/>
        </p:nvSpPr>
        <p:spPr>
          <a:xfrm>
            <a:off x="2194012" y="3474255"/>
            <a:ext cx="323850" cy="452495"/>
          </a:xfrm>
          <a:prstGeom prst="leftBrace">
            <a:avLst>
              <a:gd name="adj1" fmla="val 31862"/>
              <a:gd name="adj2" fmla="val 5000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 animBg="1"/>
      <p:bldP spid="17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457" y="103516"/>
            <a:ext cx="517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Single Neuron – Gradient Descent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2410" y="1474719"/>
            <a:ext cx="258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Effective Way:</a:t>
            </a:r>
            <a:endParaRPr lang="zh-TW" altLang="en-US" sz="2400" b="1" i="1" u="sng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08954"/>
            <a:ext cx="5743575" cy="25050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02410" y="4673683"/>
            <a:ext cx="637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24: updates=“a list of pairs”</a:t>
            </a:r>
            <a:endParaRPr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2948218" y="2681116"/>
            <a:ext cx="431935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262601" y="5108284"/>
            <a:ext cx="766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pair is in the form of </a:t>
            </a:r>
            <a:r>
              <a:rPr lang="en-US" altLang="zh-TW" sz="2400" dirty="0"/>
              <a:t>(shared-variable, </a:t>
            </a:r>
            <a:r>
              <a:rPr lang="en-US" altLang="zh-TW" sz="2400" dirty="0" smtClean="0"/>
              <a:t>an expression</a:t>
            </a:r>
            <a:r>
              <a:rPr lang="en-US" altLang="zh-TW" sz="2400" dirty="0"/>
              <a:t>). 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262601" y="5513857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Whenever this function runs, it will replace the value of each shared variable with the result of the expression.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9056" y="585686"/>
                <a:ext cx="7448899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56" y="585686"/>
                <a:ext cx="7448899" cy="855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3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57" y="2022716"/>
            <a:ext cx="8505825" cy="2228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457" y="103516"/>
            <a:ext cx="517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Single Neuron – Gradient Descent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2410" y="1474719"/>
            <a:ext cx="258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Effective Way:</a:t>
            </a:r>
            <a:endParaRPr lang="zh-TW" altLang="en-US" sz="2400" b="1" i="1" u="sng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86108" y="4335422"/>
            <a:ext cx="6688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deep learning, usually sophisticated update strategy is needed.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286108" y="6051351"/>
            <a:ext cx="602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izip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https</a:t>
            </a:r>
            <a:r>
              <a:rPr lang="zh-TW" altLang="en-US" dirty="0"/>
              <a:t>://docs.python.org/2/library/itertools.html#itertools.izip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286108" y="5166419"/>
            <a:ext cx="692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this case, you may want to use a function to return the pair list for parameter update.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2763161" y="3980144"/>
            <a:ext cx="27564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8353" y="2231172"/>
            <a:ext cx="343790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39056" y="585686"/>
                <a:ext cx="7448899" cy="855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56" y="585686"/>
                <a:ext cx="7448899" cy="8550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8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1299" y="1556315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Tiny 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4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XOR gate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21026"/>
              </p:ext>
            </p:extLst>
          </p:nvPr>
        </p:nvGraphicFramePr>
        <p:xfrm>
          <a:off x="4969372" y="365126"/>
          <a:ext cx="36595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844"/>
                <a:gridCol w="1219844"/>
                <a:gridCol w="12198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Input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Output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y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x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smtClean="0"/>
                        <a:t>x</a:t>
                      </a:r>
                      <a:r>
                        <a:rPr lang="en-US" altLang="zh-TW" sz="2400" baseline="-250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>
            <a:off x="7578469" y="50295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933698" y="5040970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913591" y="3789741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3429039" y="3389070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08737"/>
              </p:ext>
            </p:extLst>
          </p:nvPr>
        </p:nvGraphicFramePr>
        <p:xfrm>
          <a:off x="4545209" y="3441851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209" y="3441851"/>
                        <a:ext cx="42227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244312" y="3529581"/>
            <a:ext cx="520319" cy="520319"/>
            <a:chOff x="3342651" y="3507082"/>
            <a:chExt cx="520319" cy="520319"/>
          </a:xfrm>
        </p:grpSpPr>
        <p:sp>
          <p:nvSpPr>
            <p:cNvPr id="11" name="矩形 10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2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693582"/>
              </p:ext>
            </p:extLst>
          </p:nvPr>
        </p:nvGraphicFramePr>
        <p:xfrm>
          <a:off x="2874016" y="3232485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方程式" r:id="rId7" imgW="152280" imgH="215640" progId="Equation.3">
                  <p:embed/>
                </p:oleObj>
              </mc:Choice>
              <mc:Fallback>
                <p:oleObj name="方程式" r:id="rId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016" y="3232485"/>
                        <a:ext cx="42227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2776326" y="3797240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1" idx="1"/>
          </p:cNvCxnSpPr>
          <p:nvPr/>
        </p:nvCxnSpPr>
        <p:spPr>
          <a:xfrm flipV="1">
            <a:off x="1080698" y="3789741"/>
            <a:ext cx="1163614" cy="7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1" idx="1"/>
          </p:cNvCxnSpPr>
          <p:nvPr/>
        </p:nvCxnSpPr>
        <p:spPr>
          <a:xfrm flipV="1">
            <a:off x="1061626" y="3789741"/>
            <a:ext cx="1182686" cy="104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423425" y="4631877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273001" y="4767543"/>
            <a:ext cx="520319" cy="520319"/>
            <a:chOff x="3342651" y="3507082"/>
            <a:chExt cx="520319" cy="520319"/>
          </a:xfrm>
        </p:grpSpPr>
        <p:sp>
          <p:nvSpPr>
            <p:cNvPr id="19" name="矩形 1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方程式" r:id="rId9" imgW="139680" imgH="139680" progId="Equation.3">
                    <p:embed/>
                  </p:oleObj>
                </mc:Choice>
                <mc:Fallback>
                  <p:oleObj name="方程式" r:id="rId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58618"/>
              </p:ext>
            </p:extLst>
          </p:nvPr>
        </p:nvGraphicFramePr>
        <p:xfrm>
          <a:off x="2902175" y="4452605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175" y="4452605"/>
                        <a:ext cx="458788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V="1">
            <a:off x="2805076" y="5051038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>
            <a:off x="1106545" y="4819390"/>
            <a:ext cx="1166456" cy="208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1"/>
          </p:cNvCxnSpPr>
          <p:nvPr/>
        </p:nvCxnSpPr>
        <p:spPr>
          <a:xfrm>
            <a:off x="1106545" y="3797240"/>
            <a:ext cx="1166456" cy="1230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84399"/>
              </p:ext>
            </p:extLst>
          </p:nvPr>
        </p:nvGraphicFramePr>
        <p:xfrm>
          <a:off x="646113" y="3525838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方程式" r:id="rId12" imgW="152280" imgH="215640" progId="Equation.3">
                  <p:embed/>
                </p:oleObj>
              </mc:Choice>
              <mc:Fallback>
                <p:oleObj name="方程式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525838"/>
                        <a:ext cx="423862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473644"/>
              </p:ext>
            </p:extLst>
          </p:nvPr>
        </p:nvGraphicFramePr>
        <p:xfrm>
          <a:off x="627063" y="4521200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方程式" r:id="rId14" imgW="164880" imgH="215640" progId="Equation.3">
                  <p:embed/>
                </p:oleObj>
              </mc:Choice>
              <mc:Fallback>
                <p:oleObj name="方程式" r:id="rId14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521200"/>
                        <a:ext cx="457200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橢圓 26"/>
          <p:cNvSpPr/>
          <p:nvPr/>
        </p:nvSpPr>
        <p:spPr>
          <a:xfrm>
            <a:off x="7013485" y="46213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99112"/>
              </p:ext>
            </p:extLst>
          </p:nvPr>
        </p:nvGraphicFramePr>
        <p:xfrm>
          <a:off x="8220075" y="48006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4800600"/>
                        <a:ext cx="387350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5879557" y="4761897"/>
            <a:ext cx="520319" cy="520320"/>
            <a:chOff x="3342651" y="3507082"/>
            <a:chExt cx="520319" cy="520319"/>
          </a:xfrm>
        </p:grpSpPr>
        <p:sp>
          <p:nvSpPr>
            <p:cNvPr id="30" name="矩形 2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9" name="方程式" r:id="rId18" imgW="139680" imgH="139680" progId="Equation.3">
                    <p:embed/>
                  </p:oleObj>
                </mc:Choice>
                <mc:Fallback>
                  <p:oleObj name="方程式" r:id="rId18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88046"/>
              </p:ext>
            </p:extLst>
          </p:nvPr>
        </p:nvGraphicFramePr>
        <p:xfrm>
          <a:off x="6544532" y="45864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方程式" r:id="rId19" imgW="126720" imgH="126720" progId="Equation.3">
                  <p:embed/>
                </p:oleObj>
              </mc:Choice>
              <mc:Fallback>
                <p:oleObj name="方程式" r:id="rId19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532" y="4586478"/>
                        <a:ext cx="3524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6411571" y="5029557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82193"/>
              </p:ext>
            </p:extLst>
          </p:nvPr>
        </p:nvGraphicFramePr>
        <p:xfrm>
          <a:off x="4529623" y="4674465"/>
          <a:ext cx="4921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方程式" r:id="rId21" imgW="177480" imgH="215640" progId="Equation.3">
                  <p:embed/>
                </p:oleObj>
              </mc:Choice>
              <mc:Fallback>
                <p:oleObj name="方程式" r:id="rId2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623" y="4674465"/>
                        <a:ext cx="492125" cy="596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單箭頭接點 34"/>
          <p:cNvCxnSpPr>
            <a:endCxn id="30" idx="1"/>
          </p:cNvCxnSpPr>
          <p:nvPr/>
        </p:nvCxnSpPr>
        <p:spPr>
          <a:xfrm>
            <a:off x="4986349" y="3909811"/>
            <a:ext cx="893208" cy="1112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983336" y="5075337"/>
            <a:ext cx="860196" cy="1086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7405" y="5557589"/>
            <a:ext cx="2155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Hidden Neurons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96883" y="3295273"/>
            <a:ext cx="1025317" cy="23183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3466653" y="3596859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3501769" y="4834821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706252" y="5835240"/>
            <a:ext cx="342900" cy="372229"/>
            <a:chOff x="1482114" y="5745163"/>
            <a:chExt cx="342900" cy="372229"/>
          </a:xfrm>
        </p:grpSpPr>
        <p:sp>
          <p:nvSpPr>
            <p:cNvPr id="42" name="矩形 41"/>
            <p:cNvSpPr/>
            <p:nvPr/>
          </p:nvSpPr>
          <p:spPr>
            <a:xfrm>
              <a:off x="1482114" y="577449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87500" y="5745163"/>
            <a:ext cx="190500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方程式" r:id="rId23" imgW="88560" imgH="164880" progId="Equation.3">
                    <p:embed/>
                  </p:oleObj>
                </mc:Choice>
                <mc:Fallback>
                  <p:oleObj name="方程式" r:id="rId2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500" y="5745163"/>
                          <a:ext cx="190500" cy="354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群組 43"/>
          <p:cNvGrpSpPr/>
          <p:nvPr/>
        </p:nvGrpSpPr>
        <p:grpSpPr>
          <a:xfrm>
            <a:off x="4614288" y="5972824"/>
            <a:ext cx="342900" cy="372229"/>
            <a:chOff x="1482114" y="5745163"/>
            <a:chExt cx="342900" cy="372229"/>
          </a:xfrm>
        </p:grpSpPr>
        <p:sp>
          <p:nvSpPr>
            <p:cNvPr id="45" name="矩形 44"/>
            <p:cNvSpPr/>
            <p:nvPr/>
          </p:nvSpPr>
          <p:spPr>
            <a:xfrm>
              <a:off x="1482114" y="577449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87500" y="5745163"/>
            <a:ext cx="190500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方程式" r:id="rId25" imgW="88560" imgH="164880" progId="Equation.3">
                    <p:embed/>
                  </p:oleObj>
                </mc:Choice>
                <mc:Fallback>
                  <p:oleObj name="方程式" r:id="rId25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500" y="5745163"/>
                          <a:ext cx="190500" cy="354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7" name="直線單箭頭接點 46"/>
          <p:cNvCxnSpPr>
            <a:endCxn id="11" idx="1"/>
          </p:cNvCxnSpPr>
          <p:nvPr/>
        </p:nvCxnSpPr>
        <p:spPr>
          <a:xfrm flipV="1">
            <a:off x="1039613" y="3789741"/>
            <a:ext cx="1204699" cy="2084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19" idx="1"/>
          </p:cNvCxnSpPr>
          <p:nvPr/>
        </p:nvCxnSpPr>
        <p:spPr>
          <a:xfrm flipV="1">
            <a:off x="1086290" y="5027703"/>
            <a:ext cx="1186711" cy="836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989236" y="5028473"/>
            <a:ext cx="917963" cy="27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7116826" y="47904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78390" y="1950849"/>
            <a:ext cx="4102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Can you use </a:t>
            </a:r>
            <a:r>
              <a:rPr lang="en-US" altLang="zh-TW" sz="2800" dirty="0"/>
              <a:t>three neurons to simulate </a:t>
            </a:r>
            <a:r>
              <a:rPr lang="en-US" altLang="zh-TW" sz="2800" dirty="0" smtClean="0"/>
              <a:t>an XOR gate?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13414" y="6012246"/>
            <a:ext cx="3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 it by yourself. You can find a sample code in the following pages.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3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XOR </a:t>
            </a:r>
            <a:r>
              <a:rPr lang="en-US" altLang="zh-TW" dirty="0"/>
              <a:t>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47471"/>
            <a:ext cx="7926734" cy="51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XOR </a:t>
            </a:r>
            <a:r>
              <a:rPr lang="en-US" altLang="zh-TW" dirty="0"/>
              <a:t>gate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690689"/>
            <a:ext cx="8314291" cy="44862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6198" y="5658041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(continued 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from previous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page)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1299" y="1556315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2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of </a:t>
            </a:r>
            <a:r>
              <a:rPr lang="en-US" altLang="zh-TW" dirty="0" err="1" smtClean="0"/>
              <a:t>Miku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08" y="1456293"/>
            <a:ext cx="5823249" cy="4367437"/>
          </a:xfrm>
          <a:prstGeom prst="rect">
            <a:avLst/>
          </a:prstGeom>
        </p:spPr>
      </p:pic>
      <p:pic>
        <p:nvPicPr>
          <p:cNvPr id="5" name="Picture 2" descr="http://upload.wikimedia.org/wikipedia/zh/0/00/Miku_Hatsu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8" y="2009741"/>
            <a:ext cx="2538380" cy="38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924693" y="2323678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0667" y="3057085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787302" y="5546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http://speech.ee.ntu.edu.tw/~tlkagk/courses/MLDS_2015_2/theano/miku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95596" y="6176963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column: x, 2</a:t>
            </a:r>
            <a:r>
              <a:rPr lang="en-US" altLang="zh-TW" baseline="30000" dirty="0" smtClean="0"/>
              <a:t>nd </a:t>
            </a:r>
            <a:r>
              <a:rPr lang="en-US" altLang="zh-TW" dirty="0" smtClean="0"/>
              <a:t>column: y, 3</a:t>
            </a:r>
            <a:r>
              <a:rPr lang="en-US" altLang="zh-TW" baseline="30000" dirty="0" smtClean="0"/>
              <a:t>rd </a:t>
            </a:r>
            <a:r>
              <a:rPr lang="en-US" altLang="zh-TW" dirty="0" smtClean="0"/>
              <a:t>column: output (1 or </a:t>
            </a:r>
            <a:r>
              <a:rPr lang="en-US" altLang="zh-TW" dirty="0"/>
              <a:t>0</a:t>
            </a:r>
            <a:r>
              <a:rPr lang="en-US" altLang="zh-TW" dirty="0" smtClean="0"/>
              <a:t>)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10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en-US" altLang="zh-TW" dirty="0" err="1" smtClean="0"/>
              <a:t>Minibatch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467735" y="2130261"/>
            <a:ext cx="153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Network </a:t>
            </a:r>
          </a:p>
          <a:p>
            <a:pPr algn="ctr"/>
            <a:r>
              <a:rPr lang="en-US" altLang="zh-TW" sz="2400" b="1" i="1" u="sng" dirty="0" smtClean="0"/>
              <a:t>Input</a:t>
            </a:r>
            <a:endParaRPr lang="zh-TW" altLang="en-US" sz="24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37667" y="4253774"/>
            <a:ext cx="152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Network</a:t>
            </a:r>
          </a:p>
          <a:p>
            <a:pPr algn="ctr"/>
            <a:r>
              <a:rPr lang="en-US" altLang="zh-TW" sz="2400" b="1" i="1" u="sng" dirty="0" smtClean="0"/>
              <a:t>Output </a:t>
            </a:r>
          </a:p>
          <a:p>
            <a:pPr algn="ctr"/>
            <a:r>
              <a:rPr lang="en-US" altLang="zh-TW" sz="2400" b="1" i="1" u="sng" dirty="0" smtClean="0"/>
              <a:t>Target</a:t>
            </a:r>
            <a:endParaRPr lang="zh-TW" altLang="en-US" sz="2400" b="1" i="1" u="sng" dirty="0"/>
          </a:p>
        </p:txBody>
      </p:sp>
      <p:grpSp>
        <p:nvGrpSpPr>
          <p:cNvPr id="71" name="群組 70"/>
          <p:cNvGrpSpPr/>
          <p:nvPr/>
        </p:nvGrpSpPr>
        <p:grpSpPr>
          <a:xfrm>
            <a:off x="566818" y="2874354"/>
            <a:ext cx="4010688" cy="755782"/>
            <a:chOff x="566818" y="2874354"/>
            <a:chExt cx="4010688" cy="755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658232" y="3032386"/>
                  <a:ext cx="3770263" cy="467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1.23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1.23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0.54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−0.53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32" y="3032386"/>
                  <a:ext cx="3770263" cy="4675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中括弧 14"/>
            <p:cNvSpPr/>
            <p:nvPr/>
          </p:nvSpPr>
          <p:spPr>
            <a:xfrm>
              <a:off x="566818" y="2910136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右中括弧 16"/>
            <p:cNvSpPr/>
            <p:nvPr/>
          </p:nvSpPr>
          <p:spPr>
            <a:xfrm>
              <a:off x="4170760" y="2874354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63193" y="2292809"/>
            <a:ext cx="218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Position:</a:t>
            </a:r>
            <a:endParaRPr lang="zh-TW" altLang="en-US" sz="2400" b="1" i="1" u="sng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3193" y="4316956"/>
            <a:ext cx="218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Color:</a:t>
            </a:r>
            <a:endParaRPr lang="zh-TW" altLang="en-US" sz="2400" b="1" i="1" u="sng" dirty="0"/>
          </a:p>
        </p:txBody>
      </p:sp>
      <p:grpSp>
        <p:nvGrpSpPr>
          <p:cNvPr id="72" name="群組 71"/>
          <p:cNvGrpSpPr/>
          <p:nvPr/>
        </p:nvGrpSpPr>
        <p:grpSpPr>
          <a:xfrm>
            <a:off x="566818" y="4806784"/>
            <a:ext cx="4068873" cy="755783"/>
            <a:chOff x="566818" y="4806784"/>
            <a:chExt cx="4068873" cy="755783"/>
          </a:xfrm>
        </p:grpSpPr>
        <p:sp>
          <p:nvSpPr>
            <p:cNvPr id="11" name="文字方塊 10"/>
            <p:cNvSpPr txBox="1"/>
            <p:nvPr/>
          </p:nvSpPr>
          <p:spPr>
            <a:xfrm>
              <a:off x="734153" y="5026427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563722" y="5031089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619052" y="5033038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364812" y="5044012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27" name="左中括弧 26"/>
            <p:cNvSpPr/>
            <p:nvPr/>
          </p:nvSpPr>
          <p:spPr>
            <a:xfrm>
              <a:off x="566818" y="4842567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右中括弧 27"/>
            <p:cNvSpPr/>
            <p:nvPr/>
          </p:nvSpPr>
          <p:spPr>
            <a:xfrm>
              <a:off x="4170760" y="4806784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092799" y="4991257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931749" y="5002725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</p:grpSp>
      <p:cxnSp>
        <p:nvCxnSpPr>
          <p:cNvPr id="32" name="直線單箭頭接點 31"/>
          <p:cNvCxnSpPr>
            <a:endCxn id="11" idx="0"/>
          </p:cNvCxnSpPr>
          <p:nvPr/>
        </p:nvCxnSpPr>
        <p:spPr>
          <a:xfrm>
            <a:off x="1086124" y="3625683"/>
            <a:ext cx="0" cy="140074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2" idx="0"/>
          </p:cNvCxnSpPr>
          <p:nvPr/>
        </p:nvCxnSpPr>
        <p:spPr>
          <a:xfrm>
            <a:off x="1915693" y="3589901"/>
            <a:ext cx="0" cy="144118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3" idx="0"/>
          </p:cNvCxnSpPr>
          <p:nvPr/>
        </p:nvCxnSpPr>
        <p:spPr>
          <a:xfrm>
            <a:off x="2971023" y="3589901"/>
            <a:ext cx="0" cy="144313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14" idx="0"/>
          </p:cNvCxnSpPr>
          <p:nvPr/>
        </p:nvCxnSpPr>
        <p:spPr>
          <a:xfrm>
            <a:off x="3716783" y="3589901"/>
            <a:ext cx="0" cy="14541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5447149" y="2241258"/>
            <a:ext cx="2023979" cy="720000"/>
            <a:chOff x="5442197" y="2993170"/>
            <a:chExt cx="2023979" cy="72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5469631" y="3111102"/>
                  <a:ext cx="1923604" cy="467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1.23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0.54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631" y="3111102"/>
                  <a:ext cx="1923604" cy="4675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左中括弧 42"/>
            <p:cNvSpPr/>
            <p:nvPr/>
          </p:nvSpPr>
          <p:spPr>
            <a:xfrm>
              <a:off x="5442197" y="2993170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右中括弧 43"/>
            <p:cNvSpPr/>
            <p:nvPr/>
          </p:nvSpPr>
          <p:spPr>
            <a:xfrm>
              <a:off x="7059430" y="2993170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443756" y="3084451"/>
            <a:ext cx="2023979" cy="720000"/>
            <a:chOff x="7579522" y="2980476"/>
            <a:chExt cx="2023979" cy="72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7606303" y="3124687"/>
                  <a:ext cx="1923604" cy="467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1.23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0.54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2.49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303" y="3124687"/>
                  <a:ext cx="1923604" cy="46756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左中括弧 44"/>
            <p:cNvSpPr/>
            <p:nvPr/>
          </p:nvSpPr>
          <p:spPr>
            <a:xfrm>
              <a:off x="7579522" y="2980476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右中括弧 45"/>
            <p:cNvSpPr/>
            <p:nvPr/>
          </p:nvSpPr>
          <p:spPr>
            <a:xfrm>
              <a:off x="9196755" y="2980476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5458803" y="4534573"/>
            <a:ext cx="2023979" cy="720000"/>
            <a:chOff x="5480699" y="4896474"/>
            <a:chExt cx="2023979" cy="720000"/>
          </a:xfrm>
        </p:grpSpPr>
        <p:sp>
          <p:nvSpPr>
            <p:cNvPr id="21" name="文字方塊 20"/>
            <p:cNvSpPr txBox="1"/>
            <p:nvPr/>
          </p:nvSpPr>
          <p:spPr>
            <a:xfrm>
              <a:off x="5534364" y="5085793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155411" y="5096767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709803" y="5030769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51" name="左中括弧 50"/>
            <p:cNvSpPr/>
            <p:nvPr/>
          </p:nvSpPr>
          <p:spPr>
            <a:xfrm>
              <a:off x="5480699" y="4896474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右中括弧 51"/>
            <p:cNvSpPr/>
            <p:nvPr/>
          </p:nvSpPr>
          <p:spPr>
            <a:xfrm>
              <a:off x="7097932" y="4896474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419227" y="5395759"/>
            <a:ext cx="2049867" cy="720000"/>
            <a:chOff x="7683413" y="4961385"/>
            <a:chExt cx="2049867" cy="720000"/>
          </a:xfrm>
        </p:grpSpPr>
        <p:sp>
          <p:nvSpPr>
            <p:cNvPr id="48" name="文字方塊 47"/>
            <p:cNvSpPr txBox="1"/>
            <p:nvPr/>
          </p:nvSpPr>
          <p:spPr>
            <a:xfrm>
              <a:off x="7683413" y="5192775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354143" y="5192775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8856551" y="5192775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53" name="左中括弧 52"/>
            <p:cNvSpPr/>
            <p:nvPr/>
          </p:nvSpPr>
          <p:spPr>
            <a:xfrm>
              <a:off x="7709301" y="4961385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右中括弧 53"/>
            <p:cNvSpPr/>
            <p:nvPr/>
          </p:nvSpPr>
          <p:spPr>
            <a:xfrm>
              <a:off x="9326534" y="4961385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弧形箭號 (下彎) 54"/>
          <p:cNvSpPr/>
          <p:nvPr/>
        </p:nvSpPr>
        <p:spPr>
          <a:xfrm>
            <a:off x="3009290" y="2007951"/>
            <a:ext cx="2392352" cy="8942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915693" y="1757098"/>
            <a:ext cx="162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mk_batch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 rot="5400000">
            <a:off x="6202643" y="3816949"/>
            <a:ext cx="68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68" name="文字方塊 67"/>
          <p:cNvSpPr txBox="1"/>
          <p:nvPr/>
        </p:nvSpPr>
        <p:spPr>
          <a:xfrm rot="5400000">
            <a:off x="6192183" y="6082131"/>
            <a:ext cx="68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p:sp>
        <p:nvSpPr>
          <p:cNvPr id="69" name="矩形 68"/>
          <p:cNvSpPr/>
          <p:nvPr/>
        </p:nvSpPr>
        <p:spPr>
          <a:xfrm>
            <a:off x="5315077" y="2165547"/>
            <a:ext cx="2271291" cy="855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332661" y="4462457"/>
            <a:ext cx="2271291" cy="855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55" grpId="0" animBg="1"/>
      <p:bldP spid="56" grpId="0"/>
      <p:bldP spid="59" grpId="0"/>
      <p:bldP spid="68" grpId="0"/>
      <p:bldP spid="69" grpId="0" animBg="1"/>
      <p:bldP spid="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Declare network Input</a:t>
            </a:r>
          </a:p>
          <a:p>
            <a:pPr lvl="1"/>
            <a:r>
              <a:rPr lang="en-US" altLang="zh-TW" dirty="0"/>
              <a:t>x = </a:t>
            </a:r>
            <a:r>
              <a:rPr lang="en-US" altLang="zh-TW" dirty="0" err="1"/>
              <a:t>T.matrix</a:t>
            </a:r>
            <a:r>
              <a:rPr lang="en-US" altLang="zh-TW" dirty="0"/>
              <a:t>('input',</a:t>
            </a:r>
            <a:r>
              <a:rPr lang="en-US" altLang="zh-TW" dirty="0" err="1"/>
              <a:t>dtype</a:t>
            </a:r>
            <a:r>
              <a:rPr lang="en-US" altLang="zh-TW" dirty="0"/>
              <a:t>='float32')</a:t>
            </a:r>
            <a:endParaRPr lang="en-US" altLang="zh-TW" dirty="0" smtClean="0"/>
          </a:p>
          <a:p>
            <a:r>
              <a:rPr lang="en-US" altLang="zh-TW" sz="2400" dirty="0" smtClean="0"/>
              <a:t>Declare network output</a:t>
            </a:r>
          </a:p>
          <a:p>
            <a:pPr lvl="1"/>
            <a:r>
              <a:rPr lang="en-US" altLang="zh-TW" dirty="0" err="1"/>
              <a:t>y_hat</a:t>
            </a:r>
            <a:r>
              <a:rPr lang="en-US" altLang="zh-TW" dirty="0"/>
              <a:t> = </a:t>
            </a:r>
            <a:r>
              <a:rPr lang="en-US" altLang="zh-TW" dirty="0" err="1"/>
              <a:t>T.matrix</a:t>
            </a:r>
            <a:r>
              <a:rPr lang="en-US" altLang="zh-TW" dirty="0"/>
              <a:t>('reference',</a:t>
            </a:r>
            <a:r>
              <a:rPr lang="en-US" altLang="zh-TW" dirty="0" err="1"/>
              <a:t>dtype</a:t>
            </a:r>
            <a:r>
              <a:rPr lang="en-US" altLang="zh-TW" dirty="0"/>
              <a:t>='float32</a:t>
            </a:r>
            <a:r>
              <a:rPr lang="en-US" altLang="zh-TW" dirty="0" smtClean="0"/>
              <a:t>')</a:t>
            </a:r>
          </a:p>
          <a:p>
            <a:r>
              <a:rPr lang="en-US" altLang="zh-TW" sz="2400" dirty="0"/>
              <a:t>Declare network parameters 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W1 = … (matrix), W2 = …, W3 = …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1 = … (vector), b2 </a:t>
            </a:r>
            <a:r>
              <a:rPr lang="en-US" altLang="zh-TW" dirty="0"/>
              <a:t>= … (vector</a:t>
            </a:r>
            <a:r>
              <a:rPr lang="en-US" altLang="zh-TW" dirty="0" smtClean="0"/>
              <a:t>), b3 </a:t>
            </a:r>
            <a:r>
              <a:rPr lang="en-US" altLang="zh-TW" dirty="0"/>
              <a:t>= … (vector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parameters = [W1,W2,W3,b1,b2,b3]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02841" y="5392171"/>
            <a:ext cx="153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Network </a:t>
            </a:r>
          </a:p>
          <a:p>
            <a:pPr algn="ctr"/>
            <a:r>
              <a:rPr lang="en-US" altLang="zh-TW" sz="2400" b="1" i="1" u="sng" dirty="0" smtClean="0"/>
              <a:t>Input</a:t>
            </a:r>
            <a:endParaRPr lang="zh-TW" altLang="en-US" sz="2400" b="1" i="1" u="sng" dirty="0"/>
          </a:p>
        </p:txBody>
      </p:sp>
      <p:grpSp>
        <p:nvGrpSpPr>
          <p:cNvPr id="8" name="群組 7"/>
          <p:cNvGrpSpPr/>
          <p:nvPr/>
        </p:nvGrpSpPr>
        <p:grpSpPr>
          <a:xfrm>
            <a:off x="1001727" y="5473262"/>
            <a:ext cx="2023979" cy="720000"/>
            <a:chOff x="5442197" y="2993170"/>
            <a:chExt cx="2023979" cy="72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5469631" y="3111102"/>
                  <a:ext cx="1923604" cy="467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1.23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2.50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zh-TW" altLang="zh-TW" dirty="0">
                                  <a:solidFill>
                                    <a:srgbClr val="000000"/>
                                  </a:solidFill>
                                </a:rPr>
                                <m:t>0.54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631" y="3111102"/>
                  <a:ext cx="1923604" cy="4675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括弧 9"/>
            <p:cNvSpPr/>
            <p:nvPr/>
          </p:nvSpPr>
          <p:spPr>
            <a:xfrm>
              <a:off x="5442197" y="2993170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右中括弧 10"/>
            <p:cNvSpPr/>
            <p:nvPr/>
          </p:nvSpPr>
          <p:spPr>
            <a:xfrm>
              <a:off x="7059430" y="2993170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869655" y="5397551"/>
            <a:ext cx="2271291" cy="855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76258" y="5128945"/>
            <a:ext cx="1522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Network</a:t>
            </a:r>
          </a:p>
          <a:p>
            <a:pPr algn="ctr"/>
            <a:r>
              <a:rPr lang="en-US" altLang="zh-TW" sz="2400" b="1" i="1" u="sng" dirty="0" smtClean="0"/>
              <a:t>Output </a:t>
            </a:r>
          </a:p>
          <a:p>
            <a:pPr algn="ctr"/>
            <a:r>
              <a:rPr lang="en-US" altLang="zh-TW" sz="2400" b="1" i="1" u="sng" dirty="0" smtClean="0"/>
              <a:t>Target</a:t>
            </a:r>
            <a:endParaRPr lang="zh-TW" altLang="en-US" sz="2400" b="1" i="1" u="sng" dirty="0"/>
          </a:p>
        </p:txBody>
      </p:sp>
      <p:grpSp>
        <p:nvGrpSpPr>
          <p:cNvPr id="14" name="群組 13"/>
          <p:cNvGrpSpPr/>
          <p:nvPr/>
        </p:nvGrpSpPr>
        <p:grpSpPr>
          <a:xfrm>
            <a:off x="4977190" y="5447363"/>
            <a:ext cx="2023979" cy="720000"/>
            <a:chOff x="5480699" y="4896474"/>
            <a:chExt cx="2023979" cy="720000"/>
          </a:xfrm>
        </p:grpSpPr>
        <p:sp>
          <p:nvSpPr>
            <p:cNvPr id="15" name="文字方塊 14"/>
            <p:cNvSpPr txBox="1"/>
            <p:nvPr/>
          </p:nvSpPr>
          <p:spPr>
            <a:xfrm>
              <a:off x="5534364" y="5085793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155411" y="5096767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709803" y="5030769"/>
              <a:ext cx="7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18" name="左中括弧 17"/>
            <p:cNvSpPr/>
            <p:nvPr/>
          </p:nvSpPr>
          <p:spPr>
            <a:xfrm>
              <a:off x="5480699" y="4896474"/>
              <a:ext cx="275772" cy="7200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右中括弧 18"/>
            <p:cNvSpPr/>
            <p:nvPr/>
          </p:nvSpPr>
          <p:spPr>
            <a:xfrm>
              <a:off x="7097932" y="4896474"/>
              <a:ext cx="406746" cy="720000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851048" y="5375247"/>
            <a:ext cx="2271291" cy="855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5349497" y="324578"/>
            <a:ext cx="3249287" cy="1610586"/>
            <a:chOff x="5349497" y="324578"/>
            <a:chExt cx="3249287" cy="1610586"/>
          </a:xfrm>
        </p:grpSpPr>
        <p:sp>
          <p:nvSpPr>
            <p:cNvPr id="21" name="矩形 20"/>
            <p:cNvSpPr/>
            <p:nvPr/>
          </p:nvSpPr>
          <p:spPr>
            <a:xfrm rot="5400000">
              <a:off x="4992933" y="1010943"/>
              <a:ext cx="1056027" cy="342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input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7899320" y="1012441"/>
              <a:ext cx="1056027" cy="342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output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5701113" y="958421"/>
              <a:ext cx="1610586" cy="342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Hidden Layer 1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6661576" y="958421"/>
              <a:ext cx="1610586" cy="342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Hidden Layer </a:t>
              </a:r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25" name="向右箭號 24"/>
            <p:cNvSpPr/>
            <p:nvPr/>
          </p:nvSpPr>
          <p:spPr>
            <a:xfrm>
              <a:off x="5731126" y="991893"/>
              <a:ext cx="591281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向右箭號 25"/>
            <p:cNvSpPr/>
            <p:nvPr/>
          </p:nvSpPr>
          <p:spPr>
            <a:xfrm>
              <a:off x="6704138" y="991893"/>
              <a:ext cx="591281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>
              <a:off x="7638319" y="991893"/>
              <a:ext cx="591281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682966" y="59971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63293" y="59971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93488" y="59971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4578" y="132334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63293" y="1323340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b2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78053" y="1323340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3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20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1" y="4211631"/>
            <a:ext cx="8650221" cy="23635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Network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 rot="5400000">
            <a:off x="1090264" y="2612724"/>
            <a:ext cx="1056027" cy="342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 rot="5400000">
            <a:off x="7213046" y="2619621"/>
            <a:ext cx="1056027" cy="342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 rot="5400000">
            <a:off x="2461861" y="2635235"/>
            <a:ext cx="2029922" cy="3606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Layer 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 rot="5400000">
            <a:off x="4606431" y="2637864"/>
            <a:ext cx="2032127" cy="3532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Hidden Layer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1914691" y="2574092"/>
            <a:ext cx="1352865" cy="329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649878" y="2553644"/>
            <a:ext cx="1739960" cy="411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238138" y="2221925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64121" y="219851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W2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345437" y="2225800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252208" y="2840792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50662" y="285608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b2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345437" y="2856080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b3</a:t>
            </a:r>
            <a:endParaRPr lang="zh-TW" altLang="en-US" sz="2400" dirty="0"/>
          </a:p>
        </p:txBody>
      </p:sp>
      <p:sp>
        <p:nvSpPr>
          <p:cNvPr id="25" name="向右箭號 24"/>
          <p:cNvSpPr/>
          <p:nvPr/>
        </p:nvSpPr>
        <p:spPr>
          <a:xfrm>
            <a:off x="5806331" y="2543679"/>
            <a:ext cx="1739960" cy="411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33493" y="3009985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x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722232" y="3471650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z1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507684" y="3466815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a1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883716" y="3487731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z</a:t>
            </a: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688251" y="3486360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a2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93144" y="3038214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z3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781024" y="3033754"/>
            <a:ext cx="6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046785" y="4607169"/>
            <a:ext cx="34685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222630" y="5393399"/>
            <a:ext cx="34685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222629" y="6126091"/>
            <a:ext cx="346856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Theano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install </a:t>
            </a:r>
            <a:r>
              <a:rPr lang="en-US" altLang="zh-TW" dirty="0" err="1" smtClean="0"/>
              <a:t>Theano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deeplearning.net/software/theano/install.html#install</a:t>
            </a:r>
            <a:endParaRPr lang="en-US" altLang="zh-TW" dirty="0" smtClean="0"/>
          </a:p>
          <a:p>
            <a:r>
              <a:rPr lang="en-US" altLang="zh-TW" dirty="0" smtClean="0"/>
              <a:t>Make sure there is no error message when you “import 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” in python</a:t>
            </a:r>
            <a:endParaRPr lang="en-US" altLang="zh-TW" dirty="0"/>
          </a:p>
          <a:p>
            <a:pPr lvl="1"/>
            <a:r>
              <a:rPr lang="en-US" altLang="zh-TW" dirty="0" smtClean="0"/>
              <a:t>E.g.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1" y="4462010"/>
            <a:ext cx="7385277" cy="11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Minibatch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4005" y="461885"/>
            <a:ext cx="3569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/>
              <a:t>https</a:t>
            </a:r>
            <a:r>
              <a:rPr lang="zh-TW" altLang="en-US" dirty="0"/>
              <a:t>://theano.readthedocs.org/en/rel-0.6rc3/library/tensor/basic.html</a:t>
            </a:r>
          </a:p>
        </p:txBody>
      </p:sp>
      <p:sp>
        <p:nvSpPr>
          <p:cNvPr id="8" name="矩形 7"/>
          <p:cNvSpPr/>
          <p:nvPr/>
        </p:nvSpPr>
        <p:spPr>
          <a:xfrm>
            <a:off x="1054469" y="2399208"/>
            <a:ext cx="1710105" cy="1371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W1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499822" y="2399208"/>
            <a:ext cx="596783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b1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9" y="1656480"/>
            <a:ext cx="8603001" cy="400140"/>
          </a:xfrm>
          <a:prstGeom prst="rect">
            <a:avLst/>
          </a:prstGeom>
        </p:spPr>
      </p:pic>
      <p:grpSp>
        <p:nvGrpSpPr>
          <p:cNvPr id="22" name="群組 21"/>
          <p:cNvGrpSpPr/>
          <p:nvPr/>
        </p:nvGrpSpPr>
        <p:grpSpPr>
          <a:xfrm>
            <a:off x="3049230" y="2390048"/>
            <a:ext cx="1803243" cy="1371600"/>
            <a:chOff x="3936069" y="2716080"/>
            <a:chExt cx="1803243" cy="1371600"/>
          </a:xfrm>
        </p:grpSpPr>
        <p:sp>
          <p:nvSpPr>
            <p:cNvPr id="9" name="矩形 8"/>
            <p:cNvSpPr/>
            <p:nvPr/>
          </p:nvSpPr>
          <p:spPr>
            <a:xfrm>
              <a:off x="3949805" y="2716080"/>
              <a:ext cx="1789507" cy="1371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x</a:t>
              </a:r>
              <a:endParaRPr lang="zh-TW" altLang="en-US" sz="2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936069" y="3595708"/>
              <a:ext cx="177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(</a:t>
              </a:r>
              <a:r>
                <a:rPr lang="en-US" altLang="zh-TW" sz="2400" dirty="0" err="1" smtClean="0"/>
                <a:t>Minibatch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1791273" y="4158725"/>
            <a:ext cx="2147801" cy="1371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T.dot(W1,x)</a:t>
            </a:r>
            <a:endParaRPr lang="zh-TW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903039" y="4147997"/>
            <a:ext cx="596783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b1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574413" y="4147997"/>
            <a:ext cx="596783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b1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271616" y="4147997"/>
            <a:ext cx="596783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b1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6968819" y="4134370"/>
            <a:ext cx="596783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b1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54084" y="5775429"/>
            <a:ext cx="296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   b1.dimshuffle(0,’x’)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96605" y="3360324"/>
            <a:ext cx="103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vector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62598" y="4592509"/>
            <a:ext cx="45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-25400" y="6325867"/>
            <a:ext cx="916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More about computing: h</a:t>
            </a:r>
            <a:r>
              <a:rPr lang="zh-TW" altLang="en-US" dirty="0" smtClean="0"/>
              <a:t>ttp</a:t>
            </a:r>
            <a:r>
              <a:rPr lang="zh-TW" altLang="en-US" dirty="0"/>
              <a:t>://videolectures.net/deeplearning2015_coates_deep_learning/</a:t>
            </a:r>
          </a:p>
        </p:txBody>
      </p:sp>
      <p:cxnSp>
        <p:nvCxnSpPr>
          <p:cNvPr id="24" name="直線單箭頭接點 23"/>
          <p:cNvCxnSpPr>
            <a:stCxn id="8" idx="2"/>
          </p:cNvCxnSpPr>
          <p:nvPr/>
        </p:nvCxnSpPr>
        <p:spPr>
          <a:xfrm>
            <a:off x="1909522" y="3770808"/>
            <a:ext cx="855052" cy="3938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2"/>
            <a:endCxn id="13" idx="0"/>
          </p:cNvCxnSpPr>
          <p:nvPr/>
        </p:nvCxnSpPr>
        <p:spPr>
          <a:xfrm flipH="1">
            <a:off x="2865174" y="3761648"/>
            <a:ext cx="1092546" cy="3970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弧 28"/>
          <p:cNvSpPr/>
          <p:nvPr/>
        </p:nvSpPr>
        <p:spPr>
          <a:xfrm rot="5400000">
            <a:off x="5745726" y="3830650"/>
            <a:ext cx="379309" cy="3545566"/>
          </a:xfrm>
          <a:prstGeom prst="rightBrace">
            <a:avLst>
              <a:gd name="adj1" fmla="val 71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Activation Function - </a:t>
            </a:r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9" y="2183015"/>
            <a:ext cx="3051364" cy="363655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27787" y="2183015"/>
            <a:ext cx="196947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If z&lt;0: a = 0</a:t>
            </a:r>
          </a:p>
          <a:p>
            <a:pPr algn="ctr"/>
            <a:r>
              <a:rPr lang="en-US" altLang="zh-TW" sz="2800" dirty="0"/>
              <a:t>e</a:t>
            </a:r>
            <a:r>
              <a:rPr lang="en-US" altLang="zh-TW" sz="2800" dirty="0" smtClean="0"/>
              <a:t>lse: a = z</a:t>
            </a:r>
          </a:p>
        </p:txBody>
      </p:sp>
      <p:sp>
        <p:nvSpPr>
          <p:cNvPr id="7" name="矩形 6"/>
          <p:cNvSpPr/>
          <p:nvPr/>
        </p:nvSpPr>
        <p:spPr>
          <a:xfrm>
            <a:off x="4867871" y="3853906"/>
            <a:ext cx="308930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 smtClean="0"/>
              <a:t>a </a:t>
            </a:r>
            <a:r>
              <a:rPr lang="zh-TW" altLang="en-US" sz="2800" dirty="0"/>
              <a:t>= T.switch</a:t>
            </a:r>
            <a:r>
              <a:rPr lang="zh-TW" altLang="en-US" sz="2800" dirty="0" smtClean="0"/>
              <a:t>(z&lt;</a:t>
            </a:r>
            <a:r>
              <a:rPr lang="zh-TW" altLang="en-US" sz="2800" dirty="0"/>
              <a:t>0,0,</a:t>
            </a:r>
            <a:r>
              <a:rPr lang="zh-TW" altLang="en-US" sz="2800" dirty="0" smtClean="0"/>
              <a:t>z)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67871" y="5218006"/>
            <a:ext cx="301672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 smtClean="0"/>
              <a:t>a </a:t>
            </a:r>
            <a:r>
              <a:rPr lang="zh-TW" altLang="en-US" sz="2800" dirty="0"/>
              <a:t>= T</a:t>
            </a:r>
            <a:r>
              <a:rPr lang="zh-TW" altLang="en-US" sz="2800" dirty="0" smtClean="0"/>
              <a:t>.</a:t>
            </a:r>
            <a:r>
              <a:rPr lang="en-US" altLang="zh-TW" sz="2800" dirty="0" smtClean="0"/>
              <a:t>maximum</a:t>
            </a:r>
            <a:r>
              <a:rPr lang="zh-TW" altLang="en-US" sz="2800" dirty="0" smtClean="0"/>
              <a:t>(z</a:t>
            </a:r>
            <a:r>
              <a:rPr lang="en-US" altLang="zh-TW" sz="2800" dirty="0" smtClean="0"/>
              <a:t>,0</a:t>
            </a:r>
            <a:r>
              <a:rPr lang="zh-TW" altLang="en-US" sz="2800" dirty="0" smtClean="0"/>
              <a:t>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22992" y="4642183"/>
            <a:ext cx="308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Other Approaches: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4867871" y="5841680"/>
            <a:ext cx="2068195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 smtClean="0"/>
              <a:t>a </a:t>
            </a:r>
            <a:r>
              <a:rPr lang="zh-TW" altLang="en-US" sz="2800" dirty="0"/>
              <a:t>= </a:t>
            </a:r>
            <a:r>
              <a:rPr lang="en-US" altLang="zh-TW" sz="2800" dirty="0" smtClean="0"/>
              <a:t>z * (z &gt; 0)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>
            <a:off x="5966798" y="3199104"/>
            <a:ext cx="818865" cy="590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2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Declaring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4" y="1693142"/>
            <a:ext cx="7046468" cy="307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34" y="2317680"/>
            <a:ext cx="6762124" cy="3469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63969" y="2754338"/>
            <a:ext cx="360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Where is backpropagation?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63969" y="3155529"/>
            <a:ext cx="631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FF"/>
                </a:solidFill>
              </a:rPr>
              <a:t>Theano</a:t>
            </a:r>
            <a:r>
              <a:rPr lang="en-US" altLang="zh-TW" sz="2400" dirty="0" smtClean="0">
                <a:solidFill>
                  <a:srgbClr val="0000FF"/>
                </a:solidFill>
              </a:rPr>
              <a:t> will do backpropagation automatically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32" y="3713579"/>
            <a:ext cx="8443535" cy="16455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32" y="5445600"/>
            <a:ext cx="4079032" cy="12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&amp;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4306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Training: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Testing: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05" y="6015623"/>
            <a:ext cx="2872026" cy="4397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" y="2646096"/>
            <a:ext cx="9080532" cy="19840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95953" y="1982028"/>
            <a:ext cx="17760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100 epochs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74644" y="2049888"/>
            <a:ext cx="304070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Generating Batches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61472" y="4462317"/>
            <a:ext cx="3304703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Update parameters after seeing each batch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5305" y="4620591"/>
            <a:ext cx="4208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 real learning problem, you should use a validation set to control when to stop.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3468" y="2888764"/>
            <a:ext cx="2732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2795953" y="2511161"/>
            <a:ext cx="888023" cy="29223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267146" y="3581470"/>
            <a:ext cx="674985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8" idx="2"/>
          </p:cNvCxnSpPr>
          <p:nvPr/>
        </p:nvCxnSpPr>
        <p:spPr>
          <a:xfrm flipV="1">
            <a:off x="6084277" y="2511553"/>
            <a:ext cx="910720" cy="88084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411497" y="4076770"/>
            <a:ext cx="434820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9" idx="0"/>
          </p:cNvCxnSpPr>
          <p:nvPr/>
        </p:nvCxnSpPr>
        <p:spPr>
          <a:xfrm>
            <a:off x="5788228" y="4080380"/>
            <a:ext cx="1325596" cy="3819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56" y="1672388"/>
            <a:ext cx="4811544" cy="3608658"/>
          </a:xfr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23" y="1689641"/>
            <a:ext cx="4811544" cy="36086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92976" y="1552665"/>
            <a:ext cx="198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dirty="0" smtClean="0"/>
              <a:t>eference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7748" y="5119889"/>
            <a:ext cx="456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Network Structure: 2-1000-1000-1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27748" y="5487697"/>
            <a:ext cx="323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Batch size: 1000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0497" y="5872758"/>
            <a:ext cx="459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Activation function: sigmoid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40497" y="6245886"/>
            <a:ext cx="4569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rate: 0.01 (fixed)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469150" y="1575328"/>
            <a:ext cx="273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Network Output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58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are three ways to set the configuration of </a:t>
            </a:r>
            <a:r>
              <a:rPr lang="en-US" altLang="zh-TW" dirty="0" err="1" smtClean="0"/>
              <a:t>Theano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1. </a:t>
            </a:r>
            <a:r>
              <a:rPr lang="en-US" altLang="zh-TW" dirty="0"/>
              <a:t>modify </a:t>
            </a:r>
            <a:r>
              <a:rPr lang="en-US" altLang="zh-TW" dirty="0">
                <a:solidFill>
                  <a:srgbClr val="0000FF"/>
                </a:solidFill>
              </a:rPr>
              <a:t>$HOME</a:t>
            </a:r>
            <a:r>
              <a:rPr lang="en-US" altLang="zh-TW" dirty="0" smtClean="0">
                <a:solidFill>
                  <a:srgbClr val="0000FF"/>
                </a:solidFill>
              </a:rPr>
              <a:t>/.</a:t>
            </a:r>
            <a:r>
              <a:rPr lang="en-US" altLang="zh-TW" dirty="0" err="1" smtClean="0">
                <a:solidFill>
                  <a:srgbClr val="0000FF"/>
                </a:solidFill>
              </a:rPr>
              <a:t>theanorc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/>
              <a:t>2. set </a:t>
            </a:r>
            <a:r>
              <a:rPr lang="en-US" altLang="zh-TW" dirty="0" err="1" smtClean="0">
                <a:solidFill>
                  <a:srgbClr val="0000FF"/>
                </a:solidFill>
              </a:rPr>
              <a:t>theano.config</a:t>
            </a:r>
            <a:r>
              <a:rPr lang="en-US" altLang="zh-TW" dirty="0">
                <a:solidFill>
                  <a:srgbClr val="0000FF"/>
                </a:solidFill>
              </a:rPr>
              <a:t>.&lt;property&gt;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in your python code</a:t>
            </a:r>
          </a:p>
          <a:p>
            <a:pPr lvl="1"/>
            <a:r>
              <a:rPr lang="en-US" altLang="zh-TW" dirty="0" smtClean="0"/>
              <a:t>3. use </a:t>
            </a:r>
            <a:r>
              <a:rPr lang="en-US" altLang="zh-TW" dirty="0" smtClean="0">
                <a:solidFill>
                  <a:srgbClr val="0000FF"/>
                </a:solidFill>
              </a:rPr>
              <a:t>THEANO_FLAGS</a:t>
            </a:r>
            <a:r>
              <a:rPr lang="en-US" altLang="zh-TW" dirty="0" smtClean="0"/>
              <a:t> when running your python code</a:t>
            </a:r>
          </a:p>
          <a:p>
            <a:pPr lvl="2"/>
            <a:r>
              <a:rPr lang="en-US" altLang="zh-TW" sz="2400" dirty="0"/>
              <a:t>E.g. </a:t>
            </a:r>
            <a:r>
              <a:rPr lang="en-US" altLang="zh-TW" sz="2400" dirty="0" smtClean="0"/>
              <a:t>THEANO_FLAGS=mode=</a:t>
            </a:r>
            <a:r>
              <a:rPr lang="en-US" altLang="zh-TW" sz="2400" dirty="0" err="1" smtClean="0"/>
              <a:t>FAST_RUN,device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gpu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python </a:t>
            </a:r>
            <a:r>
              <a:rPr lang="en-US" altLang="zh-TW" sz="2400" dirty="0" smtClean="0"/>
              <a:t>YourCode.py</a:t>
            </a:r>
            <a:endParaRPr lang="en-US" altLang="zh-TW" dirty="0"/>
          </a:p>
          <a:p>
            <a:r>
              <a:rPr lang="en-US" altLang="zh-TW" dirty="0" smtClean="0"/>
              <a:t>Ref: http</a:t>
            </a:r>
            <a:r>
              <a:rPr lang="en-US" altLang="zh-TW" dirty="0"/>
              <a:t>://deeplearning.net/software/theano/library/config.html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7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Configuration - GPU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test_gpu.py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02" y="5554173"/>
            <a:ext cx="2724150" cy="219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6368161"/>
            <a:ext cx="2695575" cy="219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029" y="5940655"/>
            <a:ext cx="5353050" cy="276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175" y="5137803"/>
            <a:ext cx="2409825" cy="304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522" y="1421722"/>
            <a:ext cx="5410200" cy="36004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59064" y="2264051"/>
            <a:ext cx="226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Multiplying two 10000 X 10000 matrices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35340" y="5044950"/>
            <a:ext cx="149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Command: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35340" y="5404349"/>
            <a:ext cx="149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Output: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04837" y="5841452"/>
            <a:ext cx="149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Command: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04837" y="6226251"/>
            <a:ext cx="149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Output: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655002" y="5908927"/>
            <a:ext cx="459923" cy="327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918756" y="6255442"/>
            <a:ext cx="39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GPU is not helpful? Why?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8626" y="5237134"/>
            <a:ext cx="3704096" cy="5902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If the machine has multiple GPUs, using gpu0, gpu1 …. to select a card.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 - GPU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25" y="5718627"/>
            <a:ext cx="2571750" cy="209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1" y="1400743"/>
            <a:ext cx="7781925" cy="3781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25" y="5317104"/>
            <a:ext cx="5353050" cy="2762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6115" y="6015663"/>
            <a:ext cx="905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Why? </a:t>
            </a:r>
          </a:p>
          <a:p>
            <a:r>
              <a:rPr lang="en-US" altLang="zh-TW" sz="2400" dirty="0" smtClean="0"/>
              <a:t>Ref: </a:t>
            </a:r>
            <a:r>
              <a:rPr lang="zh-TW" altLang="en-US" sz="2400" dirty="0" smtClean="0"/>
              <a:t>http</a:t>
            </a:r>
            <a:r>
              <a:rPr lang="zh-TW" altLang="en-US" sz="2400" dirty="0"/>
              <a:t>://deeplearning.net/software/theano/tutorial/using_gpu.html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701639" y="2746429"/>
            <a:ext cx="19574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701639" y="2942371"/>
            <a:ext cx="19574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495639" y="3835000"/>
            <a:ext cx="28500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95639" y="4059971"/>
            <a:ext cx="285007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2030" y="5206901"/>
            <a:ext cx="149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Command: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642030" y="5566300"/>
            <a:ext cx="149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Output: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77934" y="5581027"/>
            <a:ext cx="39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More than 20 times faster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mode=DEBUG_MODE</a:t>
            </a:r>
          </a:p>
          <a:p>
            <a:pPr lvl="1"/>
            <a:r>
              <a:rPr lang="en-US" altLang="zh-TW" sz="2800" dirty="0" err="1" smtClean="0"/>
              <a:t>Theano</a:t>
            </a:r>
            <a:r>
              <a:rPr lang="en-US" altLang="zh-TW" sz="2800" dirty="0" smtClean="0"/>
              <a:t> provides information to help you debug</a:t>
            </a:r>
          </a:p>
          <a:p>
            <a:r>
              <a:rPr lang="en-US" altLang="zh-TW" dirty="0" smtClean="0"/>
              <a:t>profile=true</a:t>
            </a:r>
          </a:p>
          <a:p>
            <a:pPr lvl="1"/>
            <a:r>
              <a:rPr lang="en-US" altLang="zh-TW" sz="2800" dirty="0" err="1"/>
              <a:t>Theano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will </a:t>
            </a:r>
            <a:r>
              <a:rPr lang="en-US" altLang="zh-TW" sz="2800" dirty="0" smtClean="0"/>
              <a:t>analyze </a:t>
            </a:r>
            <a:r>
              <a:rPr lang="en-US" altLang="zh-TW" sz="2800" dirty="0"/>
              <a:t>your program, showing a breakdown of how much is spent on each operation.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9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Theano</a:t>
            </a:r>
            <a:r>
              <a:rPr lang="en-US" altLang="zh-TW" dirty="0"/>
              <a:t> </a:t>
            </a:r>
            <a:r>
              <a:rPr lang="en-US" altLang="zh-TW" dirty="0" smtClean="0"/>
              <a:t>Exercises </a:t>
            </a:r>
          </a:p>
          <a:p>
            <a:pPr lvl="1"/>
            <a:r>
              <a:rPr lang="en-US" altLang="zh-TW" sz="2800" dirty="0" smtClean="0"/>
              <a:t>https://github.com/goodfeli/theano_exercises</a:t>
            </a:r>
          </a:p>
          <a:p>
            <a:r>
              <a:rPr lang="en-US" altLang="zh-TW" dirty="0" err="1" smtClean="0"/>
              <a:t>Theano</a:t>
            </a:r>
            <a:r>
              <a:rPr lang="en-US" altLang="zh-TW" dirty="0" smtClean="0"/>
              <a:t> Tutorial</a:t>
            </a:r>
          </a:p>
          <a:p>
            <a:pPr lvl="1"/>
            <a:r>
              <a:rPr lang="en-US" altLang="zh-TW" sz="2800" dirty="0"/>
              <a:t>http://</a:t>
            </a:r>
            <a:r>
              <a:rPr lang="en-US" altLang="zh-TW" sz="2800" dirty="0" smtClean="0"/>
              <a:t>deeplearning.net/software/theano/tutorial/index.html#tutorial</a:t>
            </a:r>
            <a:endParaRPr lang="en-US" altLang="zh-TW" sz="2800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5322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感謝 陳俊宏 同學發現投影片</a:t>
            </a:r>
            <a:r>
              <a:rPr lang="zh-TW" altLang="en-US"/>
              <a:t>上</a:t>
            </a:r>
            <a:r>
              <a:rPr lang="zh-TW" altLang="en-US" smtClean="0"/>
              <a:t>的錯誤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 smtClean="0"/>
              <a:t>Define a function set (Model)</a:t>
            </a:r>
            <a:r>
              <a:rPr lang="en-US" altLang="zh-TW" dirty="0" smtClean="0"/>
              <a:t>: f(x; w)</a:t>
            </a:r>
          </a:p>
          <a:p>
            <a:pPr lvl="1"/>
            <a:r>
              <a:rPr lang="en-US" altLang="zh-TW" dirty="0"/>
              <a:t>x</a:t>
            </a:r>
            <a:r>
              <a:rPr lang="en-US" altLang="zh-TW" dirty="0" smtClean="0"/>
              <a:t>: input</a:t>
            </a:r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: model parameters</a:t>
            </a:r>
          </a:p>
          <a:p>
            <a:r>
              <a:rPr lang="en-US" altLang="zh-TW" b="1" i="1" u="sng" dirty="0" smtClean="0"/>
              <a:t>Define what is the best function</a:t>
            </a:r>
            <a:r>
              <a:rPr lang="en-US" altLang="zh-TW" dirty="0" smtClean="0"/>
              <a:t>: Define a cost function C(f)</a:t>
            </a:r>
          </a:p>
          <a:p>
            <a:r>
              <a:rPr lang="en-US" altLang="zh-TW" b="1" i="1" u="sng" dirty="0"/>
              <a:t>P</a:t>
            </a:r>
            <a:r>
              <a:rPr lang="en-US" altLang="zh-TW" b="1" i="1" u="sng" dirty="0" smtClean="0"/>
              <a:t>ick the best function by data</a:t>
            </a:r>
            <a:r>
              <a:rPr lang="en-US" altLang="zh-TW" dirty="0" smtClean="0"/>
              <a:t>: Training</a:t>
            </a:r>
          </a:p>
          <a:p>
            <a:pPr lvl="1"/>
            <a:r>
              <a:rPr lang="en-US" altLang="zh-TW" sz="2800" dirty="0" smtClean="0"/>
              <a:t>In deep learning, this is usually done by gradient descent.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0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Power of </a:t>
            </a:r>
            <a:r>
              <a:rPr lang="en-US" altLang="zh-TW" dirty="0" err="1" smtClean="0"/>
              <a:t>Theano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After defining a cost function, </a:t>
            </a:r>
            <a:r>
              <a:rPr lang="en-US" altLang="zh-TW" dirty="0" err="1">
                <a:solidFill>
                  <a:srgbClr val="FF0000"/>
                </a:solidFill>
              </a:rPr>
              <a:t>Theano</a:t>
            </a:r>
            <a:r>
              <a:rPr lang="en-US" altLang="zh-TW" dirty="0">
                <a:solidFill>
                  <a:srgbClr val="FF0000"/>
                </a:solidFill>
              </a:rPr>
              <a:t> can automatically compute the gradients.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To use </a:t>
            </a:r>
            <a:r>
              <a:rPr lang="en-US" altLang="zh-TW" dirty="0" err="1"/>
              <a:t>T</a:t>
            </a:r>
            <a:r>
              <a:rPr lang="en-US" altLang="zh-TW" dirty="0" err="1" smtClean="0"/>
              <a:t>heano</a:t>
            </a:r>
            <a:r>
              <a:rPr lang="en-US" altLang="zh-TW" dirty="0" smtClean="0"/>
              <a:t> in deep learning you only have to learn</a:t>
            </a:r>
          </a:p>
          <a:p>
            <a:pPr lvl="1"/>
            <a:r>
              <a:rPr lang="en-US" altLang="zh-TW" sz="2800" dirty="0" smtClean="0"/>
              <a:t>How to define a function </a:t>
            </a:r>
          </a:p>
          <a:p>
            <a:pPr lvl="1"/>
            <a:r>
              <a:rPr lang="en-US" altLang="zh-TW" sz="2800" dirty="0" smtClean="0"/>
              <a:t>How to compute the gradient</a:t>
            </a:r>
          </a:p>
          <a:p>
            <a:r>
              <a:rPr lang="en-US" altLang="zh-TW" dirty="0" smtClean="0"/>
              <a:t>…….. Then that’s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5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Define function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E.g. Define a function f(x) = 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then compute f(-2)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3" y="2322941"/>
            <a:ext cx="4840740" cy="2226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7680" y="4607522"/>
            <a:ext cx="6861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Step 0. Declare that you want to use </a:t>
            </a:r>
            <a:r>
              <a:rPr lang="en-US" altLang="zh-TW" sz="2400" dirty="0" err="1"/>
              <a:t>T</a:t>
            </a:r>
            <a:r>
              <a:rPr lang="en-US" altLang="zh-TW" sz="2400" dirty="0" err="1" smtClean="0"/>
              <a:t>heano</a:t>
            </a:r>
            <a:r>
              <a:rPr lang="en-US" altLang="zh-TW" sz="2400" dirty="0" smtClean="0"/>
              <a:t> (line 1)</a:t>
            </a:r>
            <a:endParaRPr lang="en-US" altLang="zh-TW" sz="2400" dirty="0"/>
          </a:p>
        </p:txBody>
      </p:sp>
      <p:sp>
        <p:nvSpPr>
          <p:cNvPr id="10" name="矩形 9"/>
          <p:cNvSpPr/>
          <p:nvPr/>
        </p:nvSpPr>
        <p:spPr>
          <a:xfrm>
            <a:off x="647680" y="5039565"/>
            <a:ext cx="5851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Step 1. Define input variable x (line 3) </a:t>
            </a:r>
          </a:p>
        </p:txBody>
      </p:sp>
      <p:sp>
        <p:nvSpPr>
          <p:cNvPr id="12" name="矩形 11"/>
          <p:cNvSpPr/>
          <p:nvPr/>
        </p:nvSpPr>
        <p:spPr>
          <a:xfrm>
            <a:off x="647680" y="5460165"/>
            <a:ext cx="862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Step 2. </a:t>
            </a:r>
            <a:r>
              <a:rPr lang="en-US" altLang="zh-TW" sz="2400" dirty="0"/>
              <a:t>Define </a:t>
            </a:r>
            <a:r>
              <a:rPr lang="en-US" altLang="zh-TW" sz="2400" dirty="0" smtClean="0"/>
              <a:t>output </a:t>
            </a:r>
            <a:r>
              <a:rPr lang="en-US" altLang="zh-TW" sz="2400" dirty="0"/>
              <a:t>variable </a:t>
            </a:r>
            <a:r>
              <a:rPr lang="en-US" altLang="zh-TW" sz="2400" dirty="0" smtClean="0"/>
              <a:t>y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line 4) </a:t>
            </a:r>
          </a:p>
        </p:txBody>
      </p:sp>
      <p:sp>
        <p:nvSpPr>
          <p:cNvPr id="13" name="矩形 12"/>
          <p:cNvSpPr/>
          <p:nvPr/>
        </p:nvSpPr>
        <p:spPr>
          <a:xfrm>
            <a:off x="647680" y="5866641"/>
            <a:ext cx="862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Step 3. Declare the function as f (line 5)</a:t>
            </a:r>
          </a:p>
        </p:txBody>
      </p:sp>
      <p:sp>
        <p:nvSpPr>
          <p:cNvPr id="14" name="矩形 13"/>
          <p:cNvSpPr/>
          <p:nvPr/>
        </p:nvSpPr>
        <p:spPr>
          <a:xfrm>
            <a:off x="647680" y="6274630"/>
            <a:ext cx="862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Step 4. Use the function f (line 7)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657618" y="251084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Type the left code in a file name “xxx.py”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88462" y="3370837"/>
            <a:ext cx="333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Execute “python xxx.py”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688462" y="3861493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should get 4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255363" y="2638648"/>
            <a:ext cx="201035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255363" y="3168420"/>
            <a:ext cx="39262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255363" y="3407908"/>
            <a:ext cx="154589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55363" y="3705449"/>
            <a:ext cx="39262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255363" y="4262151"/>
            <a:ext cx="167652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 function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 Define a function f(x) = x</a:t>
            </a:r>
            <a:r>
              <a:rPr lang="en-US" altLang="zh-TW" baseline="30000" dirty="0"/>
              <a:t>2</a:t>
            </a:r>
            <a:r>
              <a:rPr lang="en-US" altLang="zh-TW" dirty="0"/>
              <a:t>, then compute f(-2)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8" y="4989715"/>
            <a:ext cx="3850822" cy="164016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 rot="5400000">
            <a:off x="2321883" y="4514765"/>
            <a:ext cx="79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843275" y="4989802"/>
            <a:ext cx="3386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So why we define a function by </a:t>
            </a:r>
            <a:r>
              <a:rPr lang="en-US" altLang="zh-TW" sz="2400" dirty="0" err="1" smtClean="0"/>
              <a:t>Theano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4843275" y="5790492"/>
            <a:ext cx="3386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It will be clear when we compute the gradients.</a:t>
            </a:r>
            <a:endParaRPr lang="en-US" altLang="zh-TW" sz="2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3" y="2322941"/>
            <a:ext cx="4840740" cy="22269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657618" y="251084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Type the left code in a file name “xxx.py”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688462" y="3370837"/>
            <a:ext cx="333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Execute “python xxx.py”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88462" y="3861493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should get 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962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5911</TotalTime>
  <Words>2069</Words>
  <Application>Microsoft Office PowerPoint</Application>
  <PresentationFormat>如螢幕大小 (4:3)</PresentationFormat>
  <Paragraphs>388</Paragraphs>
  <Slides>51</Slides>
  <Notes>17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0" baseType="lpstr">
      <vt:lpstr>新細明體</vt:lpstr>
      <vt:lpstr>Arial</vt:lpstr>
      <vt:lpstr>Arial</vt:lpstr>
      <vt:lpstr>Calibri</vt:lpstr>
      <vt:lpstr>Calibri Light</vt:lpstr>
      <vt:lpstr>Cambria Math</vt:lpstr>
      <vt:lpstr>Consolas</vt:lpstr>
      <vt:lpstr>Office 佈景主題</vt:lpstr>
      <vt:lpstr>方程式</vt:lpstr>
      <vt:lpstr>Introduction of Theano (1)</vt:lpstr>
      <vt:lpstr>Introduction</vt:lpstr>
      <vt:lpstr>Installation</vt:lpstr>
      <vt:lpstr>Install Theano</vt:lpstr>
      <vt:lpstr>Basic</vt:lpstr>
      <vt:lpstr>Review Machine Learning</vt:lpstr>
      <vt:lpstr>Power of Theano</vt:lpstr>
      <vt:lpstr>Define function - Overview</vt:lpstr>
      <vt:lpstr>Define function - Overview</vt:lpstr>
      <vt:lpstr>Define function  – Step1. Define Input Variables</vt:lpstr>
      <vt:lpstr>Define function  – Step1. Define Input Variables</vt:lpstr>
      <vt:lpstr>Define function  – Step1. Define Input Variables</vt:lpstr>
      <vt:lpstr>Define function  – Step2. Define Output Variables</vt:lpstr>
      <vt:lpstr>Define function  – Step 3. Declare Function</vt:lpstr>
      <vt:lpstr>Define function  – Step 3. Declare Function</vt:lpstr>
      <vt:lpstr>Define function  – Step 4. Use Function</vt:lpstr>
      <vt:lpstr>Define function - Examples for Matrix</vt:lpstr>
      <vt:lpstr>Compute Gradients</vt:lpstr>
      <vt:lpstr>Compute Gradients - Example 1</vt:lpstr>
      <vt:lpstr>Compute Gradients - Example 2</vt:lpstr>
      <vt:lpstr>Compute Gradients - Example 3</vt:lpstr>
      <vt:lpstr>Single Neuron</vt:lpstr>
      <vt:lpstr>Single Neuron</vt:lpstr>
      <vt:lpstr>Logistic Regression</vt:lpstr>
      <vt:lpstr>Single Neuron – Shared Variables</vt:lpstr>
      <vt:lpstr>PowerPoint 簡報</vt:lpstr>
      <vt:lpstr>PowerPoint 簡報</vt:lpstr>
      <vt:lpstr>PowerPoint 簡報</vt:lpstr>
      <vt:lpstr>PowerPoint 簡報</vt:lpstr>
      <vt:lpstr>PowerPoint 簡報</vt:lpstr>
      <vt:lpstr>Tiny Neural Network</vt:lpstr>
      <vt:lpstr>XOR gate</vt:lpstr>
      <vt:lpstr>XOR gate</vt:lpstr>
      <vt:lpstr>XOR gate</vt:lpstr>
      <vt:lpstr>Neural Network</vt:lpstr>
      <vt:lpstr>Function of Miku</vt:lpstr>
      <vt:lpstr>Make Minibatch</vt:lpstr>
      <vt:lpstr>Defining Network</vt:lpstr>
      <vt:lpstr>Defining Network</vt:lpstr>
      <vt:lpstr>Minibatch</vt:lpstr>
      <vt:lpstr>Activation Function - ReLU</vt:lpstr>
      <vt:lpstr>Declaring Functions</vt:lpstr>
      <vt:lpstr>Training &amp; Testing</vt:lpstr>
      <vt:lpstr>Results</vt:lpstr>
      <vt:lpstr>Configuration</vt:lpstr>
      <vt:lpstr>Configuration</vt:lpstr>
      <vt:lpstr>Configuration - GPU</vt:lpstr>
      <vt:lpstr>Configuration - GPU</vt:lpstr>
      <vt:lpstr>More about Configuration</vt:lpstr>
      <vt:lpstr>To Learn More …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Theano</dc:title>
  <dc:creator>Lee Hung-yi</dc:creator>
  <cp:lastModifiedBy>Lee Hung-yi</cp:lastModifiedBy>
  <cp:revision>187</cp:revision>
  <dcterms:created xsi:type="dcterms:W3CDTF">2015-08-01T01:10:11Z</dcterms:created>
  <dcterms:modified xsi:type="dcterms:W3CDTF">2016-01-08T02:35:40Z</dcterms:modified>
</cp:coreProperties>
</file>