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5" r:id="rId7"/>
    <p:sldId id="266" r:id="rId8"/>
    <p:sldId id="268" r:id="rId9"/>
    <p:sldId id="269"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5B2F0-1148-401B-8209-97383B8D3535}" v="669" dt="2023-12-27T20:25:57.176"/>
    <p1510:client id="{94B38CB3-82C4-4E29-811A-6E98F0C6EF8B}" v="15" dt="2023-12-28T09:40:45.683"/>
    <p1510:client id="{C33E4526-CFC6-4621-B564-987DDBB174E3}" v="308" dt="2023-12-28T09:45:53.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7" d="100"/>
          <a:sy n="77" d="100"/>
        </p:scale>
        <p:origin x="75"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0CFE5-62DB-4B8B-B53F-95C4EDC51FE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890BA18-D3F9-4DF9-8C19-1FACF49D59BF}">
      <dgm:prSet/>
      <dgm:spPr/>
      <dgm:t>
        <a:bodyPr/>
        <a:lstStyle/>
        <a:p>
          <a:pPr rtl="0"/>
          <a:r>
            <a:rPr lang="en-US" b="1"/>
            <a:t>Efficient Storage:</a:t>
          </a:r>
          <a:r>
            <a:rPr lang="en-US">
              <a:latin typeface="Calibri Light" panose="020F0302020204030204"/>
            </a:rPr>
            <a:t> It Provides</a:t>
          </a:r>
          <a:r>
            <a:rPr lang="en-US"/>
            <a:t> a compact representation of all suffixes of a string, optimizing memory usage.</a:t>
          </a:r>
        </a:p>
      </dgm:t>
    </dgm:pt>
    <dgm:pt modelId="{FC32993D-E657-4B32-A2AF-9BD3BCAD72D7}" type="parTrans" cxnId="{EF8B62B5-C5E5-4369-A308-C1EE737299C1}">
      <dgm:prSet/>
      <dgm:spPr/>
      <dgm:t>
        <a:bodyPr/>
        <a:lstStyle/>
        <a:p>
          <a:endParaRPr lang="en-US"/>
        </a:p>
      </dgm:t>
    </dgm:pt>
    <dgm:pt modelId="{39ABA867-87BC-450A-BA66-7C27C0D0B753}" type="sibTrans" cxnId="{EF8B62B5-C5E5-4369-A308-C1EE737299C1}">
      <dgm:prSet/>
      <dgm:spPr/>
      <dgm:t>
        <a:bodyPr/>
        <a:lstStyle/>
        <a:p>
          <a:endParaRPr lang="en-US"/>
        </a:p>
      </dgm:t>
    </dgm:pt>
    <dgm:pt modelId="{A34290D5-5D51-420E-9429-D5111873E6DC}">
      <dgm:prSet/>
      <dgm:spPr/>
      <dgm:t>
        <a:bodyPr/>
        <a:lstStyle/>
        <a:p>
          <a:r>
            <a:rPr lang="en-US" b="1"/>
            <a:t>Linear Time Construction:</a:t>
          </a:r>
          <a:r>
            <a:rPr lang="en-US"/>
            <a:t> Ukkonen's Algorithm ensures linear-time construction relative to the input string length, making them suitable for handling large-scale data. </a:t>
          </a:r>
        </a:p>
      </dgm:t>
    </dgm:pt>
    <dgm:pt modelId="{8266FEBD-98EF-484E-8C8D-9E67BBCA92E0}" type="parTrans" cxnId="{53C18A48-F8E5-4D01-8E6D-A8D8182F6B62}">
      <dgm:prSet/>
      <dgm:spPr/>
      <dgm:t>
        <a:bodyPr/>
        <a:lstStyle/>
        <a:p>
          <a:endParaRPr lang="en-US"/>
        </a:p>
      </dgm:t>
    </dgm:pt>
    <dgm:pt modelId="{59564616-C125-4148-90CD-DA423E5D3659}" type="sibTrans" cxnId="{53C18A48-F8E5-4D01-8E6D-A8D8182F6B62}">
      <dgm:prSet/>
      <dgm:spPr/>
      <dgm:t>
        <a:bodyPr/>
        <a:lstStyle/>
        <a:p>
          <a:endParaRPr lang="en-US"/>
        </a:p>
      </dgm:t>
    </dgm:pt>
    <dgm:pt modelId="{008684D8-4CFA-45B3-B1D3-11DD0AFB0FD4}">
      <dgm:prSet/>
      <dgm:spPr/>
      <dgm:t>
        <a:bodyPr/>
        <a:lstStyle/>
        <a:p>
          <a:pPr rtl="0"/>
          <a:r>
            <a:rPr lang="en-US" b="1"/>
            <a:t>Cross-Domain Use:</a:t>
          </a:r>
          <a:r>
            <a:rPr lang="en-US">
              <a:latin typeface="Calibri Light" panose="020F0302020204030204"/>
            </a:rPr>
            <a:t> It has</a:t>
          </a:r>
          <a:r>
            <a:rPr lang="en-US"/>
            <a:t> applications in bioinformatics, data compression, text processing, computational biology, and more.</a:t>
          </a:r>
        </a:p>
      </dgm:t>
    </dgm:pt>
    <dgm:pt modelId="{6CB0A30C-A35A-4D8F-B486-10CCA3F7E83C}" type="parTrans" cxnId="{BD2F71EB-D295-47BE-AF88-CD9002581024}">
      <dgm:prSet/>
      <dgm:spPr/>
      <dgm:t>
        <a:bodyPr/>
        <a:lstStyle/>
        <a:p>
          <a:endParaRPr lang="en-US"/>
        </a:p>
      </dgm:t>
    </dgm:pt>
    <dgm:pt modelId="{DC221F7D-2712-4824-8BC2-034D70C4B09A}" type="sibTrans" cxnId="{BD2F71EB-D295-47BE-AF88-CD9002581024}">
      <dgm:prSet/>
      <dgm:spPr/>
      <dgm:t>
        <a:bodyPr/>
        <a:lstStyle/>
        <a:p>
          <a:endParaRPr lang="en-US"/>
        </a:p>
      </dgm:t>
    </dgm:pt>
    <dgm:pt modelId="{940CE297-8D77-4148-903C-D2CDA02F4FDF}" type="pres">
      <dgm:prSet presAssocID="{7590CFE5-62DB-4B8B-B53F-95C4EDC51FE8}" presName="outerComposite" presStyleCnt="0">
        <dgm:presLayoutVars>
          <dgm:chMax val="5"/>
          <dgm:dir/>
          <dgm:resizeHandles val="exact"/>
        </dgm:presLayoutVars>
      </dgm:prSet>
      <dgm:spPr/>
    </dgm:pt>
    <dgm:pt modelId="{552423A9-9C1F-4876-91AC-A145E942DB30}" type="pres">
      <dgm:prSet presAssocID="{7590CFE5-62DB-4B8B-B53F-95C4EDC51FE8}" presName="dummyMaxCanvas" presStyleCnt="0">
        <dgm:presLayoutVars/>
      </dgm:prSet>
      <dgm:spPr/>
    </dgm:pt>
    <dgm:pt modelId="{FCDDAFF3-7CF7-4650-A570-32D7FE9A7603}" type="pres">
      <dgm:prSet presAssocID="{7590CFE5-62DB-4B8B-B53F-95C4EDC51FE8}" presName="ThreeNodes_1" presStyleLbl="node1" presStyleIdx="0" presStyleCnt="3">
        <dgm:presLayoutVars>
          <dgm:bulletEnabled val="1"/>
        </dgm:presLayoutVars>
      </dgm:prSet>
      <dgm:spPr/>
    </dgm:pt>
    <dgm:pt modelId="{68DA03ED-7A1D-4E52-BC85-D2A9694BEC02}" type="pres">
      <dgm:prSet presAssocID="{7590CFE5-62DB-4B8B-B53F-95C4EDC51FE8}" presName="ThreeNodes_2" presStyleLbl="node1" presStyleIdx="1" presStyleCnt="3">
        <dgm:presLayoutVars>
          <dgm:bulletEnabled val="1"/>
        </dgm:presLayoutVars>
      </dgm:prSet>
      <dgm:spPr/>
    </dgm:pt>
    <dgm:pt modelId="{9EFF0473-717D-4D2E-BC9A-72D41C0AE050}" type="pres">
      <dgm:prSet presAssocID="{7590CFE5-62DB-4B8B-B53F-95C4EDC51FE8}" presName="ThreeNodes_3" presStyleLbl="node1" presStyleIdx="2" presStyleCnt="3">
        <dgm:presLayoutVars>
          <dgm:bulletEnabled val="1"/>
        </dgm:presLayoutVars>
      </dgm:prSet>
      <dgm:spPr/>
    </dgm:pt>
    <dgm:pt modelId="{D5C22FCF-40F7-4C5A-A354-C6604DE402A9}" type="pres">
      <dgm:prSet presAssocID="{7590CFE5-62DB-4B8B-B53F-95C4EDC51FE8}" presName="ThreeConn_1-2" presStyleLbl="fgAccFollowNode1" presStyleIdx="0" presStyleCnt="2">
        <dgm:presLayoutVars>
          <dgm:bulletEnabled val="1"/>
        </dgm:presLayoutVars>
      </dgm:prSet>
      <dgm:spPr/>
    </dgm:pt>
    <dgm:pt modelId="{8AF8E78E-3C72-4457-9796-351D9A95C9CF}" type="pres">
      <dgm:prSet presAssocID="{7590CFE5-62DB-4B8B-B53F-95C4EDC51FE8}" presName="ThreeConn_2-3" presStyleLbl="fgAccFollowNode1" presStyleIdx="1" presStyleCnt="2">
        <dgm:presLayoutVars>
          <dgm:bulletEnabled val="1"/>
        </dgm:presLayoutVars>
      </dgm:prSet>
      <dgm:spPr/>
    </dgm:pt>
    <dgm:pt modelId="{1BC27259-1075-4083-9C3C-D0B89FD12F96}" type="pres">
      <dgm:prSet presAssocID="{7590CFE5-62DB-4B8B-B53F-95C4EDC51FE8}" presName="ThreeNodes_1_text" presStyleLbl="node1" presStyleIdx="2" presStyleCnt="3">
        <dgm:presLayoutVars>
          <dgm:bulletEnabled val="1"/>
        </dgm:presLayoutVars>
      </dgm:prSet>
      <dgm:spPr/>
    </dgm:pt>
    <dgm:pt modelId="{53350B8C-DA52-482D-AB97-9750ED9A1B02}" type="pres">
      <dgm:prSet presAssocID="{7590CFE5-62DB-4B8B-B53F-95C4EDC51FE8}" presName="ThreeNodes_2_text" presStyleLbl="node1" presStyleIdx="2" presStyleCnt="3">
        <dgm:presLayoutVars>
          <dgm:bulletEnabled val="1"/>
        </dgm:presLayoutVars>
      </dgm:prSet>
      <dgm:spPr/>
    </dgm:pt>
    <dgm:pt modelId="{9645AA6A-56E5-4621-9926-6D5C20A2EE59}" type="pres">
      <dgm:prSet presAssocID="{7590CFE5-62DB-4B8B-B53F-95C4EDC51FE8}" presName="ThreeNodes_3_text" presStyleLbl="node1" presStyleIdx="2" presStyleCnt="3">
        <dgm:presLayoutVars>
          <dgm:bulletEnabled val="1"/>
        </dgm:presLayoutVars>
      </dgm:prSet>
      <dgm:spPr/>
    </dgm:pt>
  </dgm:ptLst>
  <dgm:cxnLst>
    <dgm:cxn modelId="{307A8807-7734-4F4D-AA95-B39B895540CB}" type="presOf" srcId="{39ABA867-87BC-450A-BA66-7C27C0D0B753}" destId="{D5C22FCF-40F7-4C5A-A354-C6604DE402A9}" srcOrd="0" destOrd="0" presId="urn:microsoft.com/office/officeart/2005/8/layout/vProcess5"/>
    <dgm:cxn modelId="{B4F3642E-E7B6-4357-AB14-6BE1945B2617}" type="presOf" srcId="{008684D8-4CFA-45B3-B1D3-11DD0AFB0FD4}" destId="{9EFF0473-717D-4D2E-BC9A-72D41C0AE050}" srcOrd="0" destOrd="0" presId="urn:microsoft.com/office/officeart/2005/8/layout/vProcess5"/>
    <dgm:cxn modelId="{B829715F-AD4A-41EC-8DBC-65FA3FE39687}" type="presOf" srcId="{59564616-C125-4148-90CD-DA423E5D3659}" destId="{8AF8E78E-3C72-4457-9796-351D9A95C9CF}" srcOrd="0" destOrd="0" presId="urn:microsoft.com/office/officeart/2005/8/layout/vProcess5"/>
    <dgm:cxn modelId="{53C18A48-F8E5-4D01-8E6D-A8D8182F6B62}" srcId="{7590CFE5-62DB-4B8B-B53F-95C4EDC51FE8}" destId="{A34290D5-5D51-420E-9429-D5111873E6DC}" srcOrd="1" destOrd="0" parTransId="{8266FEBD-98EF-484E-8C8D-9E67BBCA92E0}" sibTransId="{59564616-C125-4148-90CD-DA423E5D3659}"/>
    <dgm:cxn modelId="{E9BA5452-9CF9-490E-A8ED-EFF022221982}" type="presOf" srcId="{A34290D5-5D51-420E-9429-D5111873E6DC}" destId="{68DA03ED-7A1D-4E52-BC85-D2A9694BEC02}" srcOrd="0" destOrd="0" presId="urn:microsoft.com/office/officeart/2005/8/layout/vProcess5"/>
    <dgm:cxn modelId="{EF8B62B5-C5E5-4369-A308-C1EE737299C1}" srcId="{7590CFE5-62DB-4B8B-B53F-95C4EDC51FE8}" destId="{7890BA18-D3F9-4DF9-8C19-1FACF49D59BF}" srcOrd="0" destOrd="0" parTransId="{FC32993D-E657-4B32-A2AF-9BD3BCAD72D7}" sibTransId="{39ABA867-87BC-450A-BA66-7C27C0D0B753}"/>
    <dgm:cxn modelId="{B39B83BC-1C23-4CBB-A9F9-A38138BE385B}" type="presOf" srcId="{7590CFE5-62DB-4B8B-B53F-95C4EDC51FE8}" destId="{940CE297-8D77-4148-903C-D2CDA02F4FDF}" srcOrd="0" destOrd="0" presId="urn:microsoft.com/office/officeart/2005/8/layout/vProcess5"/>
    <dgm:cxn modelId="{7BE514DA-9444-4A38-B002-7B7757C4647C}" type="presOf" srcId="{7890BA18-D3F9-4DF9-8C19-1FACF49D59BF}" destId="{1BC27259-1075-4083-9C3C-D0B89FD12F96}" srcOrd="1" destOrd="0" presId="urn:microsoft.com/office/officeart/2005/8/layout/vProcess5"/>
    <dgm:cxn modelId="{681754E1-3F5B-4C46-9F3D-FAD66BB477DC}" type="presOf" srcId="{7890BA18-D3F9-4DF9-8C19-1FACF49D59BF}" destId="{FCDDAFF3-7CF7-4650-A570-32D7FE9A7603}" srcOrd="0" destOrd="0" presId="urn:microsoft.com/office/officeart/2005/8/layout/vProcess5"/>
    <dgm:cxn modelId="{43ECF9E2-581D-491C-9726-77961F7F239D}" type="presOf" srcId="{A34290D5-5D51-420E-9429-D5111873E6DC}" destId="{53350B8C-DA52-482D-AB97-9750ED9A1B02}" srcOrd="1" destOrd="0" presId="urn:microsoft.com/office/officeart/2005/8/layout/vProcess5"/>
    <dgm:cxn modelId="{BD2F71EB-D295-47BE-AF88-CD9002581024}" srcId="{7590CFE5-62DB-4B8B-B53F-95C4EDC51FE8}" destId="{008684D8-4CFA-45B3-B1D3-11DD0AFB0FD4}" srcOrd="2" destOrd="0" parTransId="{6CB0A30C-A35A-4D8F-B486-10CCA3F7E83C}" sibTransId="{DC221F7D-2712-4824-8BC2-034D70C4B09A}"/>
    <dgm:cxn modelId="{F81255FA-1FD9-4BAA-AFD9-530DB018E36B}" type="presOf" srcId="{008684D8-4CFA-45B3-B1D3-11DD0AFB0FD4}" destId="{9645AA6A-56E5-4621-9926-6D5C20A2EE59}" srcOrd="1" destOrd="0" presId="urn:microsoft.com/office/officeart/2005/8/layout/vProcess5"/>
    <dgm:cxn modelId="{6D17374A-DD7F-48B3-AC4A-B688771EA54F}" type="presParOf" srcId="{940CE297-8D77-4148-903C-D2CDA02F4FDF}" destId="{552423A9-9C1F-4876-91AC-A145E942DB30}" srcOrd="0" destOrd="0" presId="urn:microsoft.com/office/officeart/2005/8/layout/vProcess5"/>
    <dgm:cxn modelId="{5A8039C7-6984-400F-8BCF-6EB3696B1991}" type="presParOf" srcId="{940CE297-8D77-4148-903C-D2CDA02F4FDF}" destId="{FCDDAFF3-7CF7-4650-A570-32D7FE9A7603}" srcOrd="1" destOrd="0" presId="urn:microsoft.com/office/officeart/2005/8/layout/vProcess5"/>
    <dgm:cxn modelId="{0B0BE3E3-BEAC-408C-ACEA-7763AFD54DC7}" type="presParOf" srcId="{940CE297-8D77-4148-903C-D2CDA02F4FDF}" destId="{68DA03ED-7A1D-4E52-BC85-D2A9694BEC02}" srcOrd="2" destOrd="0" presId="urn:microsoft.com/office/officeart/2005/8/layout/vProcess5"/>
    <dgm:cxn modelId="{09C945F5-8834-438C-AF23-61DE91747414}" type="presParOf" srcId="{940CE297-8D77-4148-903C-D2CDA02F4FDF}" destId="{9EFF0473-717D-4D2E-BC9A-72D41C0AE050}" srcOrd="3" destOrd="0" presId="urn:microsoft.com/office/officeart/2005/8/layout/vProcess5"/>
    <dgm:cxn modelId="{F038319B-395F-4CB1-A116-F7E7DEEEFC5D}" type="presParOf" srcId="{940CE297-8D77-4148-903C-D2CDA02F4FDF}" destId="{D5C22FCF-40F7-4C5A-A354-C6604DE402A9}" srcOrd="4" destOrd="0" presId="urn:microsoft.com/office/officeart/2005/8/layout/vProcess5"/>
    <dgm:cxn modelId="{F5FD8D5E-4CD7-474A-A6A8-015D0EDA9565}" type="presParOf" srcId="{940CE297-8D77-4148-903C-D2CDA02F4FDF}" destId="{8AF8E78E-3C72-4457-9796-351D9A95C9CF}" srcOrd="5" destOrd="0" presId="urn:microsoft.com/office/officeart/2005/8/layout/vProcess5"/>
    <dgm:cxn modelId="{3014CBC4-3FDE-4968-8A51-99B27F2EB8AD}" type="presParOf" srcId="{940CE297-8D77-4148-903C-D2CDA02F4FDF}" destId="{1BC27259-1075-4083-9C3C-D0B89FD12F96}" srcOrd="6" destOrd="0" presId="urn:microsoft.com/office/officeart/2005/8/layout/vProcess5"/>
    <dgm:cxn modelId="{CB67CE41-882B-421E-AA8C-2FB637F510CE}" type="presParOf" srcId="{940CE297-8D77-4148-903C-D2CDA02F4FDF}" destId="{53350B8C-DA52-482D-AB97-9750ED9A1B02}" srcOrd="7" destOrd="0" presId="urn:microsoft.com/office/officeart/2005/8/layout/vProcess5"/>
    <dgm:cxn modelId="{F0B9EA62-BD83-4260-9CA0-E33C53DB3E7B}" type="presParOf" srcId="{940CE297-8D77-4148-903C-D2CDA02F4FDF}" destId="{9645AA6A-56E5-4621-9926-6D5C20A2EE5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DAFF3-7CF7-4650-A570-32D7FE9A7603}">
      <dsp:nvSpPr>
        <dsp:cNvPr id="0" name=""/>
        <dsp:cNvSpPr/>
      </dsp:nvSpPr>
      <dsp:spPr>
        <a:xfrm>
          <a:off x="0" y="0"/>
          <a:ext cx="9141435" cy="12344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1" kern="1200"/>
            <a:t>Efficient Storage:</a:t>
          </a:r>
          <a:r>
            <a:rPr lang="en-US" sz="2300" kern="1200">
              <a:latin typeface="Calibri Light" panose="020F0302020204030204"/>
            </a:rPr>
            <a:t> It Provides</a:t>
          </a:r>
          <a:r>
            <a:rPr lang="en-US" sz="2300" kern="1200"/>
            <a:t> a compact representation of all suffixes of a string, optimizing memory usage.</a:t>
          </a:r>
        </a:p>
      </dsp:txBody>
      <dsp:txXfrm>
        <a:off x="36156" y="36156"/>
        <a:ext cx="7809377" cy="1162128"/>
      </dsp:txXfrm>
    </dsp:sp>
    <dsp:sp modelId="{68DA03ED-7A1D-4E52-BC85-D2A9694BEC02}">
      <dsp:nvSpPr>
        <dsp:cNvPr id="0" name=""/>
        <dsp:cNvSpPr/>
      </dsp:nvSpPr>
      <dsp:spPr>
        <a:xfrm>
          <a:off x="806597" y="1440180"/>
          <a:ext cx="9141435" cy="1234440"/>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Linear Time Construction:</a:t>
          </a:r>
          <a:r>
            <a:rPr lang="en-US" sz="2300" kern="1200"/>
            <a:t> Ukkonen's Algorithm ensures linear-time construction relative to the input string length, making them suitable for handling large-scale data. </a:t>
          </a:r>
        </a:p>
      </dsp:txBody>
      <dsp:txXfrm>
        <a:off x="842753" y="1476336"/>
        <a:ext cx="7460140" cy="1162128"/>
      </dsp:txXfrm>
    </dsp:sp>
    <dsp:sp modelId="{9EFF0473-717D-4D2E-BC9A-72D41C0AE050}">
      <dsp:nvSpPr>
        <dsp:cNvPr id="0" name=""/>
        <dsp:cNvSpPr/>
      </dsp:nvSpPr>
      <dsp:spPr>
        <a:xfrm>
          <a:off x="1613194" y="2880360"/>
          <a:ext cx="9141435" cy="123444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1" kern="1200"/>
            <a:t>Cross-Domain Use:</a:t>
          </a:r>
          <a:r>
            <a:rPr lang="en-US" sz="2300" kern="1200">
              <a:latin typeface="Calibri Light" panose="020F0302020204030204"/>
            </a:rPr>
            <a:t> It has</a:t>
          </a:r>
          <a:r>
            <a:rPr lang="en-US" sz="2300" kern="1200"/>
            <a:t> applications in bioinformatics, data compression, text processing, computational biology, and more.</a:t>
          </a:r>
        </a:p>
      </dsp:txBody>
      <dsp:txXfrm>
        <a:off x="1649350" y="2916516"/>
        <a:ext cx="7460140" cy="1162128"/>
      </dsp:txXfrm>
    </dsp:sp>
    <dsp:sp modelId="{D5C22FCF-40F7-4C5A-A354-C6604DE402A9}">
      <dsp:nvSpPr>
        <dsp:cNvPr id="0" name=""/>
        <dsp:cNvSpPr/>
      </dsp:nvSpPr>
      <dsp:spPr>
        <a:xfrm>
          <a:off x="8339049" y="936117"/>
          <a:ext cx="802386" cy="80238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19586" y="936117"/>
        <a:ext cx="441312" cy="603795"/>
      </dsp:txXfrm>
    </dsp:sp>
    <dsp:sp modelId="{8AF8E78E-3C72-4457-9796-351D9A95C9CF}">
      <dsp:nvSpPr>
        <dsp:cNvPr id="0" name=""/>
        <dsp:cNvSpPr/>
      </dsp:nvSpPr>
      <dsp:spPr>
        <a:xfrm>
          <a:off x="9145646" y="2368067"/>
          <a:ext cx="802386" cy="80238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326183" y="2368067"/>
        <a:ext cx="441312" cy="60379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63538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081556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672615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060305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6858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11964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78504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951905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737788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321232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03873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81095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hyperlink" Target="http://stackoverflow.com/questions/7043778/longest-palindrome-in-a-string-using-suffix-tree"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pagedooley/7427165626"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ackoverflow.com/questions/7043778/longest-palindrome-in-a-string-using-suffix-tree"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9793" y="691979"/>
            <a:ext cx="4405730" cy="2738136"/>
          </a:xfrm>
        </p:spPr>
        <p:txBody>
          <a:bodyPr vert="horz" lIns="91440" tIns="45720" rIns="91440" bIns="45720" rtlCol="0" anchor="ctr">
            <a:normAutofit/>
          </a:bodyPr>
          <a:lstStyle/>
          <a:p>
            <a:pPr algn="l"/>
            <a:r>
              <a:rPr lang="en-US" sz="5000" b="1" i="1" dirty="0"/>
              <a:t>SUFFIX TREE CONSTRUCTION</a:t>
            </a:r>
          </a:p>
        </p:txBody>
      </p:sp>
      <p:sp>
        <p:nvSpPr>
          <p:cNvPr id="3" name="Subtitle 2"/>
          <p:cNvSpPr>
            <a:spLocks noGrp="1"/>
          </p:cNvSpPr>
          <p:nvPr>
            <p:ph type="subTitle" idx="1"/>
          </p:nvPr>
        </p:nvSpPr>
        <p:spPr>
          <a:xfrm>
            <a:off x="546656" y="5106954"/>
            <a:ext cx="3749119" cy="995733"/>
          </a:xfrm>
        </p:spPr>
        <p:txBody>
          <a:bodyPr vert="horz" lIns="91440" tIns="45720" rIns="91440" bIns="45720" rtlCol="0">
            <a:normAutofit/>
          </a:bodyPr>
          <a:lstStyle/>
          <a:p>
            <a:pPr algn="l"/>
            <a:r>
              <a:rPr lang="en-US" sz="2000" dirty="0"/>
              <a:t>  Urlana Suresh Kumar</a:t>
            </a:r>
          </a:p>
        </p:txBody>
      </p:sp>
      <p:pic>
        <p:nvPicPr>
          <p:cNvPr id="5" name="Picture 4" descr="A diagram of a tree&#10;&#10;Description automatically generated">
            <a:extLst>
              <a:ext uri="{FF2B5EF4-FFF2-40B4-BE49-F238E27FC236}">
                <a16:creationId xmlns:a16="http://schemas.microsoft.com/office/drawing/2014/main" id="{EB05CFC9-1472-58B2-5F13-11E79B05AEEB}"/>
              </a:ext>
            </a:extLst>
          </p:cNvPr>
          <p:cNvPicPr>
            <a:picLocks noChangeAspect="1"/>
          </p:cNvPicPr>
          <p:nvPr/>
        </p:nvPicPr>
        <p:blipFill>
          <a:blip r:embed="rId2"/>
          <a:stretch>
            <a:fillRect/>
          </a:stretch>
        </p:blipFill>
        <p:spPr>
          <a:xfrm>
            <a:off x="4833251" y="0"/>
            <a:ext cx="7248525" cy="6858000"/>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render of glass nodes and mesh">
            <a:extLst>
              <a:ext uri="{FF2B5EF4-FFF2-40B4-BE49-F238E27FC236}">
                <a16:creationId xmlns:a16="http://schemas.microsoft.com/office/drawing/2014/main" id="{DE283198-5F61-A9FB-7340-379EB8AB8134}"/>
              </a:ext>
            </a:extLst>
          </p:cNvPr>
          <p:cNvPicPr>
            <a:picLocks noChangeAspect="1"/>
          </p:cNvPicPr>
          <p:nvPr/>
        </p:nvPicPr>
        <p:blipFill rotWithShape="1">
          <a:blip r:embed="rId2">
            <a:alphaModFix amt="35000"/>
          </a:blip>
          <a:srcRect t="9150" b="5623"/>
          <a:stretch/>
        </p:blipFill>
        <p:spPr>
          <a:xfrm>
            <a:off x="-1" y="10"/>
            <a:ext cx="12192001" cy="6857990"/>
          </a:xfrm>
          <a:prstGeom prst="rect">
            <a:avLst/>
          </a:prstGeom>
        </p:spPr>
      </p:pic>
      <p:sp>
        <p:nvSpPr>
          <p:cNvPr id="2" name="Title 1">
            <a:extLst>
              <a:ext uri="{FF2B5EF4-FFF2-40B4-BE49-F238E27FC236}">
                <a16:creationId xmlns:a16="http://schemas.microsoft.com/office/drawing/2014/main" id="{C3FF1023-8AC3-9CF0-8AA9-0CFE46DCA99B}"/>
              </a:ext>
            </a:extLst>
          </p:cNvPr>
          <p:cNvSpPr>
            <a:spLocks noGrp="1"/>
          </p:cNvSpPr>
          <p:nvPr>
            <p:ph type="title"/>
          </p:nvPr>
        </p:nvSpPr>
        <p:spPr/>
        <p:txBody>
          <a:bodyPr>
            <a:normAutofit/>
          </a:bodyPr>
          <a:lstStyle/>
          <a:p>
            <a:r>
              <a:rPr lang="en-US" u="sng">
                <a:solidFill>
                  <a:srgbClr val="FFFFFF"/>
                </a:solidFill>
                <a:latin typeface="Times New Roman"/>
                <a:ea typeface="+mj-lt"/>
                <a:cs typeface="+mj-lt"/>
              </a:rPr>
              <a:t>Real-World Applications Of Suffix Tree :</a:t>
            </a:r>
            <a:endParaRPr lang="en-US" u="sng">
              <a:solidFill>
                <a:srgbClr val="FFFFFF"/>
              </a:solidFill>
              <a:latin typeface="Times New Roman"/>
              <a:cs typeface="Times New Roman"/>
            </a:endParaRPr>
          </a:p>
        </p:txBody>
      </p:sp>
      <p:sp>
        <p:nvSpPr>
          <p:cNvPr id="118" name="Content Placeholder 117">
            <a:extLst>
              <a:ext uri="{FF2B5EF4-FFF2-40B4-BE49-F238E27FC236}">
                <a16:creationId xmlns:a16="http://schemas.microsoft.com/office/drawing/2014/main" id="{5FE4C8C0-12F4-9DA7-45D2-7E05B0DDA798}"/>
              </a:ext>
            </a:extLst>
          </p:cNvPr>
          <p:cNvSpPr>
            <a:spLocks noGrp="1"/>
          </p:cNvSpPr>
          <p:nvPr>
            <p:ph idx="1"/>
          </p:nvPr>
        </p:nvSpPr>
        <p:spPr/>
        <p:txBody>
          <a:bodyPr vert="horz" lIns="91440" tIns="45720" rIns="91440" bIns="45720" rtlCol="0" anchor="t">
            <a:normAutofit fontScale="92500" lnSpcReduction="10000"/>
          </a:bodyPr>
          <a:lstStyle/>
          <a:p>
            <a:r>
              <a:rPr lang="en-US" sz="2400" dirty="0">
                <a:latin typeface="Times New Roman"/>
                <a:cs typeface="Arial"/>
              </a:rPr>
              <a:t>Bioinformatics: "In genomics, suffix trees efficiently search, align, and compare DNA sequences, aiding in the identification of similarities and patterns within genomes."​</a:t>
            </a:r>
            <a:endParaRPr lang="en-US">
              <a:latin typeface="Times New Roman"/>
              <a:cs typeface="Calibri" panose="020F0502020204030204"/>
            </a:endParaRPr>
          </a:p>
          <a:p>
            <a:r>
              <a:rPr lang="en-US" sz="2400" dirty="0">
                <a:latin typeface="Times New Roman"/>
                <a:cs typeface="Arial"/>
              </a:rPr>
              <a:t>Data Mining and Information Retrieval: "Suffix trees play a crucial role in analyzing large datasets, helping extract frequent patterns or substrings. This is valuable for tasks like finding repeated sequences in biological data or identifying patterns in text documents."​</a:t>
            </a:r>
            <a:endParaRPr lang="en-US">
              <a:latin typeface="Times New Roman"/>
              <a:cs typeface="Times New Roman"/>
            </a:endParaRPr>
          </a:p>
          <a:p>
            <a:r>
              <a:rPr lang="en-US" sz="2400" dirty="0">
                <a:latin typeface="Times New Roman"/>
                <a:cs typeface="Arial"/>
              </a:rPr>
              <a:t>Longest Common Substring: "Used to find the longest common substring among multiple strings, suffix trees have applications in plagiarism detection, identifying common genetic sequences in biology, and facilitating data analysis."​</a:t>
            </a:r>
            <a:endParaRPr lang="en-US">
              <a:latin typeface="Times New Roman"/>
              <a:cs typeface="Times New Roman"/>
            </a:endParaRPr>
          </a:p>
          <a:p>
            <a:r>
              <a:rPr lang="en-US" sz="2400" dirty="0">
                <a:latin typeface="Times New Roman"/>
                <a:cs typeface="Arial"/>
              </a:rPr>
              <a:t>Natural Language Processing (NLP): "In NLP, suffix trees contribute to text indexing, stemming, and analyzing linguistic patterns. Their applications extend to search engine algorithms, language modeling, and information retrieval systems."​</a:t>
            </a:r>
            <a:endParaRPr lang="en-US">
              <a:latin typeface="Times New Roman"/>
            </a:endParaRPr>
          </a:p>
          <a:p>
            <a:pPr marL="228600" lvl="0" indent="-228600" rtl="0">
              <a:buChar char="•"/>
            </a:pPr>
            <a:r>
              <a:rPr lang="en-US" sz="2400" dirty="0">
                <a:latin typeface="Calibri"/>
                <a:ea typeface="Arial"/>
                <a:cs typeface="Arial"/>
              </a:rPr>
              <a:t>​</a:t>
            </a:r>
            <a:br>
              <a:rPr lang="en-US" sz="1100" dirty="0">
                <a:latin typeface="Calibri"/>
                <a:ea typeface="Arial"/>
                <a:cs typeface="Arial"/>
              </a:rPr>
            </a:br>
            <a:r>
              <a:rPr lang="en-US" sz="1100" dirty="0">
                <a:solidFill>
                  <a:srgbClr val="444444"/>
                </a:solidFill>
                <a:latin typeface="Calibri"/>
                <a:ea typeface="Arial"/>
                <a:cs typeface="Arial"/>
              </a:rPr>
              <a:t>​</a:t>
            </a:r>
            <a:endParaRPr lang="en-US"/>
          </a:p>
          <a:p>
            <a:pPr marL="228600" lvl="0" indent="-228600" rtl="0">
              <a:buChar char="•"/>
            </a:pPr>
            <a:r>
              <a:rPr lang="en-US" sz="1100" dirty="0">
                <a:solidFill>
                  <a:srgbClr val="444444"/>
                </a:solidFill>
                <a:latin typeface="Calibri"/>
                <a:ea typeface="Arial"/>
                <a:cs typeface="Arial"/>
              </a:rPr>
              <a:t>​</a:t>
            </a:r>
            <a:endParaRPr lang="en-US" dirty="0"/>
          </a:p>
        </p:txBody>
      </p:sp>
    </p:spTree>
    <p:extLst>
      <p:ext uri="{BB962C8B-B14F-4D97-AF65-F5344CB8AC3E}">
        <p14:creationId xmlns:p14="http://schemas.microsoft.com/office/powerpoint/2010/main" val="27098416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DADD5-5677-D710-968B-07277A61003C}"/>
              </a:ext>
            </a:extLst>
          </p:cNvPr>
          <p:cNvSpPr>
            <a:spLocks noGrp="1"/>
          </p:cNvSpPr>
          <p:nvPr>
            <p:ph type="title"/>
          </p:nvPr>
        </p:nvSpPr>
        <p:spPr>
          <a:xfrm>
            <a:off x="1133515" y="715379"/>
            <a:ext cx="10176151" cy="1097519"/>
          </a:xfrm>
        </p:spPr>
        <p:txBody>
          <a:bodyPr anchor="ctr">
            <a:normAutofit/>
          </a:bodyPr>
          <a:lstStyle/>
          <a:p>
            <a:r>
              <a:rPr lang="en-US" sz="4000" b="1" u="sng">
                <a:latin typeface="Times New Roman"/>
                <a:ea typeface="Calibri Light"/>
                <a:cs typeface="Calibri Light"/>
              </a:rPr>
              <a:t>Conclusion :</a:t>
            </a:r>
            <a:endParaRPr lang="en-US" sz="4000" b="1" u="sng">
              <a:latin typeface="Times New Roman"/>
            </a:endParaRPr>
          </a:p>
        </p:txBody>
      </p:sp>
      <p:sp>
        <p:nvSpPr>
          <p:cNvPr id="17" name="Rectangle 16">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3C81F502-72F8-AD72-967C-5B40D31842BC}"/>
              </a:ext>
            </a:extLst>
          </p:cNvPr>
          <p:cNvGraphicFramePr>
            <a:graphicFrameLocks noGrp="1"/>
          </p:cNvGraphicFramePr>
          <p:nvPr>
            <p:ph idx="1"/>
            <p:extLst>
              <p:ext uri="{D42A27DB-BD31-4B8C-83A1-F6EECF244321}">
                <p14:modId xmlns:p14="http://schemas.microsoft.com/office/powerpoint/2010/main" val="1111926948"/>
              </p:ext>
            </p:extLst>
          </p:nvPr>
        </p:nvGraphicFramePr>
        <p:xfrm>
          <a:off x="722352" y="1908550"/>
          <a:ext cx="10754630"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6744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iagram of a tree&#10;&#10;Description automatically generated">
            <a:extLst>
              <a:ext uri="{FF2B5EF4-FFF2-40B4-BE49-F238E27FC236}">
                <a16:creationId xmlns:a16="http://schemas.microsoft.com/office/drawing/2014/main" id="{08FB8228-3EA7-CD8E-25E2-495225F39736}"/>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t="12146" b="14325"/>
          <a:stretch/>
        </p:blipFill>
        <p:spPr>
          <a:xfrm>
            <a:off x="20" y="10"/>
            <a:ext cx="12191980" cy="6857990"/>
          </a:xfrm>
          <a:prstGeom prst="rect">
            <a:avLst/>
          </a:prstGeom>
        </p:spPr>
      </p:pic>
      <p:sp>
        <p:nvSpPr>
          <p:cNvPr id="2" name="Title 1">
            <a:extLst>
              <a:ext uri="{FF2B5EF4-FFF2-40B4-BE49-F238E27FC236}">
                <a16:creationId xmlns:a16="http://schemas.microsoft.com/office/drawing/2014/main" id="{6C0DB3F8-0B3C-65EC-2F8E-227FE21DC158}"/>
              </a:ext>
            </a:extLst>
          </p:cNvPr>
          <p:cNvSpPr>
            <a:spLocks noGrp="1"/>
          </p:cNvSpPr>
          <p:nvPr>
            <p:ph type="title"/>
          </p:nvPr>
        </p:nvSpPr>
        <p:spPr/>
        <p:txBody>
          <a:bodyPr>
            <a:normAutofit/>
          </a:bodyPr>
          <a:lstStyle/>
          <a:p>
            <a:r>
              <a:rPr lang="en-US" b="1" u="sng">
                <a:solidFill>
                  <a:srgbClr val="FFFFFF"/>
                </a:solidFill>
                <a:latin typeface="Times New Roman"/>
                <a:ea typeface="Calibri Light"/>
                <a:cs typeface="Calibri Light"/>
              </a:rPr>
              <a:t>Suffix Tree :</a:t>
            </a:r>
            <a:endParaRPr lang="en-US" u="sng">
              <a:solidFill>
                <a:srgbClr val="FFFFFF"/>
              </a:solidFill>
              <a:latin typeface="Times New Roman"/>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E4605EC4-A8EE-F977-2740-05B24FE96C55}"/>
              </a:ext>
            </a:extLst>
          </p:cNvPr>
          <p:cNvSpPr>
            <a:spLocks noGrp="1"/>
          </p:cNvSpPr>
          <p:nvPr>
            <p:ph idx="1"/>
          </p:nvPr>
        </p:nvSpPr>
        <p:spPr/>
        <p:txBody>
          <a:bodyPr vert="horz" lIns="91440" tIns="45720" rIns="91440" bIns="45720" rtlCol="0">
            <a:normAutofit/>
          </a:bodyPr>
          <a:lstStyle/>
          <a:p>
            <a:pPr marL="0" indent="0">
              <a:buNone/>
            </a:pPr>
            <a:endParaRPr lang="en-US">
              <a:solidFill>
                <a:srgbClr val="FFFFFF"/>
              </a:solidFill>
              <a:latin typeface="Times New Roman"/>
              <a:ea typeface="Calibri"/>
              <a:cs typeface="Calibri"/>
            </a:endParaRPr>
          </a:p>
          <a:p>
            <a:r>
              <a:rPr lang="en-US">
                <a:solidFill>
                  <a:srgbClr val="FFFFFF"/>
                </a:solidFill>
                <a:latin typeface="Times New Roman"/>
                <a:ea typeface="+mn-lt"/>
                <a:cs typeface="+mn-lt"/>
              </a:rPr>
              <a:t>A suffix tree is a tree-like structure that stores all the possible suffixes of that word (a suffix is a sequence of characters occurring at the end of the word). Each path from the root of the tree to a leaf node represents a different suffix of the original word.</a:t>
            </a:r>
            <a:endParaRPr lang="en-US">
              <a:solidFill>
                <a:srgbClr val="FFFFFF"/>
              </a:solidFill>
              <a:latin typeface="Times New Roman"/>
              <a:cs typeface="Times New Roman"/>
            </a:endParaRPr>
          </a:p>
          <a:p>
            <a:r>
              <a:rPr lang="en-US">
                <a:solidFill>
                  <a:srgbClr val="FFFFFF"/>
                </a:solidFill>
                <a:latin typeface="Times New Roman"/>
                <a:ea typeface="+mn-lt"/>
                <a:cs typeface="+mn-lt"/>
              </a:rPr>
              <a:t>For instance, if you have the word "banana," the suffix tree will store all the suffixes of this word, such as "banana," "anana," "nana," "ana," "na," and "a." The tree structure helps quickly locate and retrieve these suffixes or parts of them, enabling efficient string searches, substring queries, and other string-related operations.</a:t>
            </a:r>
            <a:endParaRPr lang="en-US">
              <a:solidFill>
                <a:srgbClr val="FFFFFF"/>
              </a:solidFill>
              <a:latin typeface="Times New Roman"/>
              <a:cs typeface="Times New Roman"/>
            </a:endParaRPr>
          </a:p>
          <a:p>
            <a:endParaRPr lang="en-US">
              <a:solidFill>
                <a:srgbClr val="FFFFFF"/>
              </a:solidFill>
              <a:ea typeface="Calibri"/>
              <a:cs typeface="Calibri"/>
            </a:endParaRPr>
          </a:p>
        </p:txBody>
      </p:sp>
      <p:sp>
        <p:nvSpPr>
          <p:cNvPr id="9" name="TextBox 8">
            <a:extLst>
              <a:ext uri="{FF2B5EF4-FFF2-40B4-BE49-F238E27FC236}">
                <a16:creationId xmlns:a16="http://schemas.microsoft.com/office/drawing/2014/main" id="{34212B76-51C0-1544-83C8-07B8900DE0AC}"/>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547458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ack and white photo of a dark surface&#10;&#10;Description automatically generated">
            <a:extLst>
              <a:ext uri="{FF2B5EF4-FFF2-40B4-BE49-F238E27FC236}">
                <a16:creationId xmlns:a16="http://schemas.microsoft.com/office/drawing/2014/main" id="{BAC544A5-1D1C-0B4D-DA87-847DEAB14541}"/>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t="9431" b="6300"/>
          <a:stretch/>
        </p:blipFill>
        <p:spPr>
          <a:xfrm>
            <a:off x="20" y="10"/>
            <a:ext cx="12191980" cy="6857990"/>
          </a:xfrm>
          <a:prstGeom prst="rect">
            <a:avLst/>
          </a:prstGeom>
        </p:spPr>
      </p:pic>
      <p:sp>
        <p:nvSpPr>
          <p:cNvPr id="2" name="Title 1">
            <a:extLst>
              <a:ext uri="{FF2B5EF4-FFF2-40B4-BE49-F238E27FC236}">
                <a16:creationId xmlns:a16="http://schemas.microsoft.com/office/drawing/2014/main" id="{E5CC27C7-A642-A584-98EC-26983679B0E5}"/>
              </a:ext>
            </a:extLst>
          </p:cNvPr>
          <p:cNvSpPr>
            <a:spLocks noGrp="1"/>
          </p:cNvSpPr>
          <p:nvPr>
            <p:ph type="title"/>
          </p:nvPr>
        </p:nvSpPr>
        <p:spPr/>
        <p:txBody>
          <a:bodyPr>
            <a:normAutofit/>
          </a:bodyPr>
          <a:lstStyle/>
          <a:p>
            <a:r>
              <a:rPr lang="en-US" b="1" u="sng" dirty="0">
                <a:solidFill>
                  <a:srgbClr val="FFFFFF"/>
                </a:solidFill>
                <a:latin typeface="Times New Roman"/>
                <a:cs typeface="Times New Roman"/>
              </a:rPr>
              <a:t>Importance of Suffix Trees:</a:t>
            </a:r>
            <a:endParaRPr lang="en-US" u="sng" dirty="0">
              <a:solidFill>
                <a:srgbClr val="FFFFFF"/>
              </a:solidFill>
              <a:latin typeface="Calibri Light" panose="020F0302020204030204"/>
              <a:ea typeface="Calibri Light" panose="020F0302020204030204"/>
              <a:cs typeface="Calibri Light" panose="020F0302020204030204"/>
            </a:endParaRPr>
          </a:p>
          <a:p>
            <a:endParaRPr lang="en-US">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735E8DCF-D40E-25A5-9EE6-12527BBE6FA3}"/>
              </a:ext>
            </a:extLst>
          </p:cNvPr>
          <p:cNvSpPr>
            <a:spLocks noGrp="1"/>
          </p:cNvSpPr>
          <p:nvPr>
            <p:ph idx="1"/>
          </p:nvPr>
        </p:nvSpPr>
        <p:spPr/>
        <p:txBody>
          <a:bodyPr vert="horz" lIns="91440" tIns="45720" rIns="91440" bIns="45720" rtlCol="0" anchor="t">
            <a:normAutofit/>
          </a:bodyPr>
          <a:lstStyle/>
          <a:p>
            <a:r>
              <a:rPr lang="en-US" b="1" dirty="0">
                <a:solidFill>
                  <a:srgbClr val="FFFFFF"/>
                </a:solidFill>
                <a:latin typeface="Times New Roman"/>
                <a:ea typeface="+mn-lt"/>
                <a:cs typeface="+mn-lt"/>
              </a:rPr>
              <a:t>Pattern Matching and Searching:</a:t>
            </a:r>
            <a:endParaRPr lang="en-US" dirty="0">
              <a:solidFill>
                <a:srgbClr val="FFFFFF"/>
              </a:solidFill>
              <a:latin typeface="Times New Roman"/>
              <a:ea typeface="Calibri" panose="020F0502020204030204"/>
              <a:cs typeface="Calibri" panose="020F0502020204030204"/>
            </a:endParaRPr>
          </a:p>
          <a:p>
            <a:pPr marL="0" indent="0">
              <a:buNone/>
            </a:pPr>
            <a:r>
              <a:rPr lang="en-US" b="1" dirty="0">
                <a:solidFill>
                  <a:srgbClr val="FFFFFF"/>
                </a:solidFill>
                <a:latin typeface="Times New Roman"/>
                <a:ea typeface="+mn-lt"/>
                <a:cs typeface="+mn-lt"/>
              </a:rPr>
              <a:t>      </a:t>
            </a:r>
            <a:r>
              <a:rPr lang="en-US" dirty="0">
                <a:solidFill>
                  <a:srgbClr val="FFFFFF"/>
                </a:solidFill>
                <a:latin typeface="Times New Roman"/>
                <a:ea typeface="+mn-lt"/>
                <a:cs typeface="+mn-lt"/>
              </a:rPr>
              <a:t> Substrings Identification: Enables quick identification of substrings within a  larger string.</a:t>
            </a:r>
            <a:endParaRPr lang="en-US" dirty="0">
              <a:solidFill>
                <a:srgbClr val="FFFFFF"/>
              </a:solidFill>
              <a:latin typeface="Times New Roman"/>
              <a:ea typeface="Calibri" panose="020F0502020204030204"/>
              <a:cs typeface="Calibri" panose="020F0502020204030204"/>
            </a:endParaRPr>
          </a:p>
          <a:p>
            <a:pPr marL="0" indent="0">
              <a:buNone/>
            </a:pPr>
            <a:r>
              <a:rPr lang="en-US" b="1" dirty="0">
                <a:solidFill>
                  <a:srgbClr val="FFFFFF"/>
                </a:solidFill>
                <a:latin typeface="Times New Roman"/>
                <a:ea typeface="+mn-lt"/>
                <a:cs typeface="+mn-lt"/>
              </a:rPr>
              <a:t>       </a:t>
            </a:r>
            <a:r>
              <a:rPr lang="en-US" dirty="0">
                <a:solidFill>
                  <a:srgbClr val="FFFFFF"/>
                </a:solidFill>
                <a:latin typeface="Times New Roman"/>
                <a:ea typeface="+mn-lt"/>
                <a:cs typeface="+mn-lt"/>
              </a:rPr>
              <a:t>Pattern Matching: Efficiently determines if a pattern exists within a text.</a:t>
            </a:r>
            <a:endParaRPr lang="en-US" dirty="0">
              <a:solidFill>
                <a:srgbClr val="FFFFFF"/>
              </a:solidFill>
              <a:latin typeface="Times New Roman"/>
              <a:ea typeface="Calibri" panose="020F0502020204030204"/>
              <a:cs typeface="Calibri" panose="020F0502020204030204"/>
            </a:endParaRPr>
          </a:p>
          <a:p>
            <a:pPr marL="0" indent="0">
              <a:buNone/>
            </a:pPr>
            <a:endParaRPr lang="en-US">
              <a:solidFill>
                <a:srgbClr val="FFFFFF"/>
              </a:solidFill>
              <a:latin typeface="Times New Roman"/>
              <a:ea typeface="+mn-lt"/>
              <a:cs typeface="+mn-lt"/>
            </a:endParaRPr>
          </a:p>
          <a:p>
            <a:r>
              <a:rPr lang="en-US" b="1" dirty="0">
                <a:solidFill>
                  <a:srgbClr val="FFFFFF"/>
                </a:solidFill>
                <a:latin typeface="Times New Roman"/>
                <a:ea typeface="+mn-lt"/>
                <a:cs typeface="+mn-lt"/>
              </a:rPr>
              <a:t>Algorithm Design:</a:t>
            </a:r>
            <a:endParaRPr lang="en-US" dirty="0">
              <a:solidFill>
                <a:srgbClr val="FFFFFF"/>
              </a:solidFill>
              <a:latin typeface="Times New Roman"/>
              <a:ea typeface="Calibri"/>
              <a:cs typeface="Calibri"/>
            </a:endParaRPr>
          </a:p>
          <a:p>
            <a:pPr marL="0" indent="0">
              <a:buNone/>
            </a:pPr>
            <a:r>
              <a:rPr lang="en-US" b="1" dirty="0">
                <a:solidFill>
                  <a:srgbClr val="FFFFFF"/>
                </a:solidFill>
                <a:latin typeface="Times New Roman"/>
                <a:ea typeface="+mn-lt"/>
                <a:cs typeface="+mn-lt"/>
              </a:rPr>
              <a:t>      </a:t>
            </a:r>
            <a:r>
              <a:rPr lang="en-US" dirty="0">
                <a:solidFill>
                  <a:srgbClr val="FFFFFF"/>
                </a:solidFill>
                <a:latin typeface="Times New Roman"/>
                <a:ea typeface="+mn-lt"/>
                <a:cs typeface="+mn-lt"/>
              </a:rPr>
              <a:t>Algorithmic Solutions: Serves as a fundamental data structure in designing   various algorithms related to string manipulation.</a:t>
            </a:r>
            <a:endParaRPr lang="en-US" dirty="0">
              <a:solidFill>
                <a:srgbClr val="FFFFFF"/>
              </a:solidFill>
              <a:latin typeface="Times New Roman"/>
              <a:cs typeface="Times New Roman"/>
            </a:endParaRPr>
          </a:p>
          <a:p>
            <a:endParaRPr lang="en-US">
              <a:solidFill>
                <a:srgbClr val="FFFFFF"/>
              </a:solidFill>
              <a:ea typeface="Calibri"/>
              <a:cs typeface="Calibri"/>
            </a:endParaRPr>
          </a:p>
        </p:txBody>
      </p:sp>
      <p:sp>
        <p:nvSpPr>
          <p:cNvPr id="8" name="TextBox 7">
            <a:extLst>
              <a:ext uri="{FF2B5EF4-FFF2-40B4-BE49-F238E27FC236}">
                <a16:creationId xmlns:a16="http://schemas.microsoft.com/office/drawing/2014/main" id="{3470F5D6-3C73-A427-84FB-1A19E9EBE80B}"/>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20308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8787-CFEF-0F9B-8B7C-C3A6173CE163}"/>
              </a:ext>
            </a:extLst>
          </p:cNvPr>
          <p:cNvSpPr>
            <a:spLocks noGrp="1"/>
          </p:cNvSpPr>
          <p:nvPr>
            <p:ph type="ctrTitle"/>
          </p:nvPr>
        </p:nvSpPr>
        <p:spPr>
          <a:xfrm>
            <a:off x="522514" y="565219"/>
            <a:ext cx="5142480" cy="2161678"/>
          </a:xfrm>
        </p:spPr>
        <p:txBody>
          <a:bodyPr>
            <a:normAutofit/>
          </a:bodyPr>
          <a:lstStyle/>
          <a:p>
            <a:pPr algn="l"/>
            <a:r>
              <a:rPr lang="en-US" b="1" u="sng" err="1">
                <a:latin typeface="Times New Roman"/>
                <a:ea typeface="+mj-lt"/>
                <a:cs typeface="+mj-lt"/>
              </a:rPr>
              <a:t>Ukkonenes</a:t>
            </a:r>
            <a:r>
              <a:rPr lang="en-US" b="1" u="sng" dirty="0">
                <a:latin typeface="Times New Roman"/>
                <a:ea typeface="+mj-lt"/>
                <a:cs typeface="+mj-lt"/>
              </a:rPr>
              <a:t> algorithm :</a:t>
            </a:r>
            <a:endParaRPr lang="en-US" b="1" u="sng" dirty="0">
              <a:latin typeface="Times New Roman"/>
              <a:cs typeface="Times New Roman"/>
            </a:endParaRPr>
          </a:p>
        </p:txBody>
      </p:sp>
      <p:sp>
        <p:nvSpPr>
          <p:cNvPr id="3" name="Subtitle 2">
            <a:extLst>
              <a:ext uri="{FF2B5EF4-FFF2-40B4-BE49-F238E27FC236}">
                <a16:creationId xmlns:a16="http://schemas.microsoft.com/office/drawing/2014/main" id="{F638922C-7FC9-D069-26ED-D3FE356EA4CD}"/>
              </a:ext>
            </a:extLst>
          </p:cNvPr>
          <p:cNvSpPr>
            <a:spLocks noGrp="1"/>
          </p:cNvSpPr>
          <p:nvPr>
            <p:ph type="subTitle" idx="1"/>
          </p:nvPr>
        </p:nvSpPr>
        <p:spPr>
          <a:xfrm>
            <a:off x="105682" y="3042580"/>
            <a:ext cx="5875310" cy="3020535"/>
          </a:xfrm>
        </p:spPr>
        <p:txBody>
          <a:bodyPr vert="horz" lIns="91440" tIns="45720" rIns="91440" bIns="45720" rtlCol="0" anchor="t">
            <a:normAutofit/>
          </a:bodyPr>
          <a:lstStyle/>
          <a:p>
            <a:pPr marL="514350" indent="-514350" algn="l">
              <a:buChar char="•"/>
            </a:pPr>
            <a:r>
              <a:rPr lang="en-US" dirty="0">
                <a:latin typeface="Times New Roman"/>
                <a:ea typeface="+mn-lt"/>
                <a:cs typeface="+mn-lt"/>
              </a:rPr>
              <a:t>Ukkonen's Algorithm is a method used to efficiently construct suffix trees. It's specifically designed to build suffix trees incrementally, adding characters to the input string one at a time. The algorithm avoids constructing the entire suffix tree at once, which can be memory-intensive and time-consuming for larger strings.</a:t>
            </a:r>
            <a:endParaRPr lang="en-US">
              <a:latin typeface="Times New Roman"/>
              <a:cs typeface="Times New Roman"/>
            </a:endParaRPr>
          </a:p>
        </p:txBody>
      </p:sp>
      <p:pic>
        <p:nvPicPr>
          <p:cNvPr id="7" name="Picture 6" descr="A diagram of a tree&#10;&#10;Description automatically generated">
            <a:extLst>
              <a:ext uri="{FF2B5EF4-FFF2-40B4-BE49-F238E27FC236}">
                <a16:creationId xmlns:a16="http://schemas.microsoft.com/office/drawing/2014/main" id="{6B0E6A34-AFC0-330B-BDC9-992C0FD191F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896" r="4610" b="-2"/>
          <a:stretch/>
        </p:blipFill>
        <p:spPr>
          <a:xfrm>
            <a:off x="6291943" y="569232"/>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sp>
        <p:nvSpPr>
          <p:cNvPr id="8" name="TextBox 7">
            <a:extLst>
              <a:ext uri="{FF2B5EF4-FFF2-40B4-BE49-F238E27FC236}">
                <a16:creationId xmlns:a16="http://schemas.microsoft.com/office/drawing/2014/main" id="{DF9E4DCB-FB51-8663-4BD2-64224ED33491}"/>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414383564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ircular maze labyrinth">
            <a:extLst>
              <a:ext uri="{FF2B5EF4-FFF2-40B4-BE49-F238E27FC236}">
                <a16:creationId xmlns:a16="http://schemas.microsoft.com/office/drawing/2014/main" id="{770EC570-D87F-70DC-F9FC-8079F8E20D4A}"/>
              </a:ext>
            </a:extLst>
          </p:cNvPr>
          <p:cNvPicPr>
            <a:picLocks noChangeAspect="1"/>
          </p:cNvPicPr>
          <p:nvPr/>
        </p:nvPicPr>
        <p:blipFill rotWithShape="1">
          <a:blip r:embed="rId2">
            <a:alphaModFix amt="60000"/>
          </a:blip>
          <a:srcRect t="7634" b="8097"/>
          <a:stretch/>
        </p:blipFill>
        <p:spPr>
          <a:xfrm>
            <a:off x="-1" y="10"/>
            <a:ext cx="12192001" cy="6857990"/>
          </a:xfrm>
          <a:prstGeom prst="rect">
            <a:avLst/>
          </a:prstGeom>
        </p:spPr>
      </p:pic>
      <p:sp>
        <p:nvSpPr>
          <p:cNvPr id="2" name="Title 1">
            <a:extLst>
              <a:ext uri="{FF2B5EF4-FFF2-40B4-BE49-F238E27FC236}">
                <a16:creationId xmlns:a16="http://schemas.microsoft.com/office/drawing/2014/main" id="{3219BC5C-8AEF-89E3-5377-8D625BEF3F2E}"/>
              </a:ext>
            </a:extLst>
          </p:cNvPr>
          <p:cNvSpPr>
            <a:spLocks noGrp="1"/>
          </p:cNvSpPr>
          <p:nvPr>
            <p:ph type="title"/>
          </p:nvPr>
        </p:nvSpPr>
        <p:spPr>
          <a:xfrm>
            <a:off x="239485" y="2542427"/>
            <a:ext cx="5253232" cy="2373873"/>
          </a:xfrm>
        </p:spPr>
        <p:txBody>
          <a:bodyPr anchor="t">
            <a:normAutofit fontScale="90000"/>
          </a:bodyPr>
          <a:lstStyle/>
          <a:p>
            <a:r>
              <a:rPr lang="en-US" b="1" u="sng" dirty="0">
                <a:solidFill>
                  <a:srgbClr val="FFFFFF"/>
                </a:solidFill>
                <a:latin typeface="Times New Roman"/>
                <a:cs typeface="Times New Roman"/>
              </a:rPr>
              <a:t>Why We Use Ukkonen's Algorithm for Suffix Tree Construction?</a:t>
            </a:r>
            <a:endParaRPr lang="en-US" u="sng" dirty="0">
              <a:solidFill>
                <a:srgbClr val="FFFFFF"/>
              </a:solidFill>
              <a:latin typeface="Times New Roman"/>
              <a:cs typeface="Times New Roman"/>
            </a:endParaRPr>
          </a:p>
          <a:p>
            <a:endParaRPr lang="en-US">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CD459CFD-3421-A453-5203-3A5DCBFAC570}"/>
              </a:ext>
            </a:extLst>
          </p:cNvPr>
          <p:cNvSpPr>
            <a:spLocks noGrp="1"/>
          </p:cNvSpPr>
          <p:nvPr>
            <p:ph idx="1"/>
          </p:nvPr>
        </p:nvSpPr>
        <p:spPr>
          <a:xfrm>
            <a:off x="5902958" y="365281"/>
            <a:ext cx="6041717" cy="6151213"/>
          </a:xfrm>
        </p:spPr>
        <p:txBody>
          <a:bodyPr vert="horz" lIns="91440" tIns="45720" rIns="91440" bIns="45720" rtlCol="0" anchor="t">
            <a:normAutofit/>
          </a:bodyPr>
          <a:lstStyle/>
          <a:p>
            <a:r>
              <a:rPr lang="en-US" sz="2400" b="1" dirty="0">
                <a:solidFill>
                  <a:srgbClr val="FFFFFF"/>
                </a:solidFill>
                <a:latin typeface="Times New Roman"/>
                <a:ea typeface="+mn-lt"/>
                <a:cs typeface="+mn-lt"/>
              </a:rPr>
              <a:t>Efficiency</a:t>
            </a:r>
            <a:r>
              <a:rPr lang="en-US" sz="2400" dirty="0">
                <a:solidFill>
                  <a:srgbClr val="FFFFFF"/>
                </a:solidFill>
                <a:latin typeface="Times New Roman"/>
                <a:ea typeface="+mn-lt"/>
                <a:cs typeface="+mn-lt"/>
              </a:rPr>
              <a:t>: Ukkonen's Algorithm constructs the suffix tree in linear time, which means its runtime grows linearly with the size of the input string. This efficiency is crucial for handling large texts or sequences.</a:t>
            </a:r>
          </a:p>
          <a:p>
            <a:r>
              <a:rPr lang="en-US" sz="2400" b="1" dirty="0">
                <a:solidFill>
                  <a:srgbClr val="FFFFFF"/>
                </a:solidFill>
                <a:latin typeface="Times New Roman"/>
                <a:ea typeface="+mn-lt"/>
                <a:cs typeface="+mn-lt"/>
              </a:rPr>
              <a:t>Optimal Space Complexity</a:t>
            </a:r>
            <a:r>
              <a:rPr lang="en-US" sz="2400" dirty="0">
                <a:solidFill>
                  <a:srgbClr val="FFFFFF"/>
                </a:solidFill>
                <a:latin typeface="Times New Roman"/>
                <a:ea typeface="+mn-lt"/>
                <a:cs typeface="+mn-lt"/>
              </a:rPr>
              <a:t>: Ukkonen's Algorithm achieves optimal space complexity for constructing suffix trees, ensuring that the memory requirements are proportional to the size of the input string.</a:t>
            </a:r>
          </a:p>
          <a:p>
            <a:r>
              <a:rPr lang="en-US" sz="2400" b="1" dirty="0">
                <a:solidFill>
                  <a:srgbClr val="FFFFFF"/>
                </a:solidFill>
                <a:latin typeface="Times New Roman"/>
                <a:ea typeface="+mn-lt"/>
                <a:cs typeface="+mn-lt"/>
              </a:rPr>
              <a:t>Ease of Implementation</a:t>
            </a:r>
            <a:r>
              <a:rPr lang="en-US" sz="2400" dirty="0">
                <a:solidFill>
                  <a:srgbClr val="FFFFFF"/>
                </a:solidFill>
                <a:latin typeface="Times New Roman"/>
                <a:ea typeface="+mn-lt"/>
                <a:cs typeface="+mn-lt"/>
              </a:rPr>
              <a:t>: Although Ukkonen's Algorithm can be complex to understand initially, its step-by-step nature makes it feasible to implement compared to other algorithms that construct suffix trees in a batch or non-incremental manner.</a:t>
            </a:r>
            <a:endParaRPr lang="en-US" sz="2400" dirty="0">
              <a:solidFill>
                <a:srgbClr val="FFFFFF"/>
              </a:solidFill>
              <a:latin typeface="Times New Roman"/>
              <a:ea typeface="Calibri"/>
              <a:cs typeface="Calibri"/>
            </a:endParaRPr>
          </a:p>
        </p:txBody>
      </p:sp>
    </p:spTree>
    <p:extLst>
      <p:ext uri="{BB962C8B-B14F-4D97-AF65-F5344CB8AC3E}">
        <p14:creationId xmlns:p14="http://schemas.microsoft.com/office/powerpoint/2010/main" val="39597755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505DF-CC07-AE53-904A-62A87F20E161}"/>
              </a:ext>
            </a:extLst>
          </p:cNvPr>
          <p:cNvSpPr>
            <a:spLocks noGrp="1"/>
          </p:cNvSpPr>
          <p:nvPr>
            <p:ph type="title"/>
          </p:nvPr>
        </p:nvSpPr>
        <p:spPr>
          <a:xfrm>
            <a:off x="1136397" y="502021"/>
            <a:ext cx="9688296" cy="819186"/>
          </a:xfrm>
        </p:spPr>
        <p:txBody>
          <a:bodyPr anchor="b">
            <a:normAutofit/>
          </a:bodyPr>
          <a:lstStyle/>
          <a:p>
            <a:r>
              <a:rPr lang="en-US" dirty="0">
                <a:latin typeface="Times New Roman"/>
                <a:cs typeface="Calibri Light"/>
              </a:rPr>
              <a:t>Overview of the Code</a:t>
            </a:r>
          </a:p>
        </p:txBody>
      </p:sp>
      <p:sp>
        <p:nvSpPr>
          <p:cNvPr id="3" name="Content Placeholder 2">
            <a:extLst>
              <a:ext uri="{FF2B5EF4-FFF2-40B4-BE49-F238E27FC236}">
                <a16:creationId xmlns:a16="http://schemas.microsoft.com/office/drawing/2014/main" id="{E3E0705A-A899-E0CF-2FA2-C2A33B1C4B31}"/>
              </a:ext>
            </a:extLst>
          </p:cNvPr>
          <p:cNvSpPr>
            <a:spLocks noGrp="1"/>
          </p:cNvSpPr>
          <p:nvPr>
            <p:ph idx="1"/>
          </p:nvPr>
        </p:nvSpPr>
        <p:spPr>
          <a:xfrm>
            <a:off x="1136398" y="1677004"/>
            <a:ext cx="9702025" cy="4195763"/>
          </a:xfrm>
        </p:spPr>
        <p:txBody>
          <a:bodyPr vert="horz" lIns="91440" tIns="45720" rIns="91440" bIns="45720" rtlCol="0" anchor="t">
            <a:normAutofit/>
          </a:bodyPr>
          <a:lstStyle/>
          <a:p>
            <a:pPr marL="0" indent="0">
              <a:buNone/>
            </a:pPr>
            <a:r>
              <a:rPr lang="en-US" sz="2400" dirty="0">
                <a:latin typeface="Times New Roman"/>
                <a:ea typeface="+mn-lt"/>
                <a:cs typeface="+mn-lt"/>
              </a:rPr>
              <a:t>Our Python code implements the construction and visualization of a suffix tree using Ukkonen's algorithm</a:t>
            </a:r>
            <a:endParaRPr lang="en-US" sz="2400" dirty="0">
              <a:cs typeface="Calibri"/>
            </a:endParaRPr>
          </a:p>
          <a:p>
            <a:pPr marL="0" indent="0">
              <a:buNone/>
            </a:pPr>
            <a:endParaRPr lang="en-US" sz="2400" dirty="0">
              <a:latin typeface="Times New Roman"/>
              <a:ea typeface="+mn-lt"/>
              <a:cs typeface="+mn-lt"/>
            </a:endParaRPr>
          </a:p>
          <a:p>
            <a:pPr>
              <a:buNone/>
            </a:pPr>
            <a:r>
              <a:rPr lang="en-US" sz="2400" dirty="0">
                <a:latin typeface="Times New Roman"/>
                <a:ea typeface="+mn-lt"/>
                <a:cs typeface="+mn-lt"/>
              </a:rPr>
              <a:t>1.Node Class:</a:t>
            </a:r>
            <a:endParaRPr lang="en-US" sz="2400">
              <a:latin typeface="Times New Roman"/>
              <a:cs typeface="Times New Roman"/>
            </a:endParaRPr>
          </a:p>
          <a:p>
            <a:r>
              <a:rPr lang="en-US" sz="2400" dirty="0">
                <a:latin typeface="Times New Roman"/>
                <a:ea typeface="+mn-lt"/>
                <a:cs typeface="+mn-lt"/>
              </a:rPr>
              <a:t>Represents a node in the suffix tree.</a:t>
            </a:r>
            <a:endParaRPr lang="en-US" sz="2400" dirty="0">
              <a:latin typeface="Times New Roman"/>
              <a:cs typeface="Calibri" panose="020F0502020204030204"/>
            </a:endParaRPr>
          </a:p>
          <a:p>
            <a:r>
              <a:rPr lang="en-US" sz="2400" dirty="0">
                <a:latin typeface="Times New Roman"/>
                <a:ea typeface="+mn-lt"/>
                <a:cs typeface="+mn-lt"/>
              </a:rPr>
              <a:t>Attributes include start and end indices defining the substring of the original text, </a:t>
            </a:r>
            <a:r>
              <a:rPr lang="en-US" sz="2400" dirty="0" err="1">
                <a:latin typeface="Times New Roman"/>
                <a:ea typeface="+mn-lt"/>
                <a:cs typeface="+mn-lt"/>
              </a:rPr>
              <a:t>suffix_link</a:t>
            </a:r>
            <a:r>
              <a:rPr lang="en-US" sz="2400" dirty="0">
                <a:latin typeface="Times New Roman"/>
                <a:ea typeface="+mn-lt"/>
                <a:cs typeface="+mn-lt"/>
              </a:rPr>
              <a:t> pointing to the node's suffix link, and children storing child nodes.</a:t>
            </a:r>
            <a:endParaRPr lang="en-US" sz="2400" dirty="0">
              <a:latin typeface="Times New Roman"/>
              <a:cs typeface="Calibri" panose="020F0502020204030204"/>
            </a:endParaRPr>
          </a:p>
          <a:p>
            <a:endParaRPr lang="en-US" sz="2400" dirty="0">
              <a:latin typeface="Times New Roman"/>
              <a:cs typeface="Calibri" panose="020F0502020204030204"/>
            </a:endParaRPr>
          </a:p>
        </p:txBody>
      </p:sp>
      <p:sp>
        <p:nvSpPr>
          <p:cNvPr id="6" name="Rectangle 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2512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97BD7-6B57-9A3E-5FC4-24C165701748}"/>
              </a:ext>
            </a:extLst>
          </p:cNvPr>
          <p:cNvSpPr>
            <a:spLocks noGrp="1"/>
          </p:cNvSpPr>
          <p:nvPr>
            <p:ph type="title"/>
          </p:nvPr>
        </p:nvSpPr>
        <p:spPr>
          <a:xfrm>
            <a:off x="1136397" y="502021"/>
            <a:ext cx="9688296" cy="1642969"/>
          </a:xfrm>
        </p:spPr>
        <p:txBody>
          <a:bodyPr anchor="b">
            <a:normAutofit/>
          </a:bodyPr>
          <a:lstStyle/>
          <a:p>
            <a:endParaRPr lang="en-US" sz="4000"/>
          </a:p>
        </p:txBody>
      </p:sp>
      <p:sp>
        <p:nvSpPr>
          <p:cNvPr id="3" name="Content Placeholder 2">
            <a:extLst>
              <a:ext uri="{FF2B5EF4-FFF2-40B4-BE49-F238E27FC236}">
                <a16:creationId xmlns:a16="http://schemas.microsoft.com/office/drawing/2014/main" id="{196F56DD-05B0-D504-58F7-5364DDB770C5}"/>
              </a:ext>
            </a:extLst>
          </p:cNvPr>
          <p:cNvSpPr>
            <a:spLocks noGrp="1"/>
          </p:cNvSpPr>
          <p:nvPr>
            <p:ph idx="1"/>
          </p:nvPr>
        </p:nvSpPr>
        <p:spPr>
          <a:xfrm>
            <a:off x="532289" y="455058"/>
            <a:ext cx="11212295" cy="5417709"/>
          </a:xfrm>
        </p:spPr>
        <p:txBody>
          <a:bodyPr vert="horz" lIns="91440" tIns="45720" rIns="91440" bIns="45720" rtlCol="0" anchor="t">
            <a:normAutofit/>
          </a:bodyPr>
          <a:lstStyle/>
          <a:p>
            <a:pPr marL="0" indent="0">
              <a:buNone/>
            </a:pPr>
            <a:r>
              <a:rPr lang="en-US" sz="2400" dirty="0">
                <a:latin typeface="Times New Roman"/>
                <a:ea typeface="+mn-lt"/>
                <a:cs typeface="+mn-lt"/>
              </a:rPr>
              <a:t>2.SuffixTree Class:</a:t>
            </a:r>
            <a:endParaRPr lang="en-US" sz="2400" dirty="0">
              <a:latin typeface="Times New Roman"/>
              <a:cs typeface="Calibri"/>
            </a:endParaRPr>
          </a:p>
          <a:p>
            <a:endParaRPr lang="en-US" sz="2400" dirty="0">
              <a:latin typeface="Times New Roman"/>
              <a:cs typeface="Calibri"/>
            </a:endParaRPr>
          </a:p>
          <a:p>
            <a:r>
              <a:rPr lang="en-US" sz="2400" dirty="0">
                <a:latin typeface="Times New Roman"/>
                <a:ea typeface="+mn-lt"/>
                <a:cs typeface="+mn-lt"/>
              </a:rPr>
              <a:t>Manages the construction and visualization of the suffix tree.</a:t>
            </a:r>
            <a:endParaRPr lang="en-US" sz="2400" dirty="0">
              <a:latin typeface="Times New Roman"/>
              <a:cs typeface="Calibri"/>
            </a:endParaRPr>
          </a:p>
          <a:p>
            <a:r>
              <a:rPr lang="en-US" sz="2400" dirty="0">
                <a:latin typeface="Times New Roman"/>
                <a:ea typeface="+mn-lt"/>
                <a:cs typeface="+mn-lt"/>
              </a:rPr>
              <a:t>Initializes with a root node, and key variables such as </a:t>
            </a:r>
            <a:r>
              <a:rPr lang="en-US" sz="2400" dirty="0" err="1">
                <a:latin typeface="Times New Roman"/>
                <a:ea typeface="+mn-lt"/>
                <a:cs typeface="+mn-lt"/>
              </a:rPr>
              <a:t>active_node</a:t>
            </a:r>
            <a:r>
              <a:rPr lang="en-US" sz="2400" dirty="0">
                <a:latin typeface="Times New Roman"/>
                <a:ea typeface="+mn-lt"/>
                <a:cs typeface="+mn-lt"/>
              </a:rPr>
              <a:t>, </a:t>
            </a:r>
            <a:r>
              <a:rPr lang="en-US" sz="2400" dirty="0" err="1">
                <a:latin typeface="Times New Roman"/>
                <a:ea typeface="+mn-lt"/>
                <a:cs typeface="+mn-lt"/>
              </a:rPr>
              <a:t>active_edge</a:t>
            </a:r>
            <a:r>
              <a:rPr lang="en-US" sz="2400" dirty="0">
                <a:latin typeface="Times New Roman"/>
                <a:ea typeface="+mn-lt"/>
                <a:cs typeface="+mn-lt"/>
              </a:rPr>
              <a:t>, </a:t>
            </a:r>
            <a:r>
              <a:rPr lang="en-US" sz="2400" dirty="0" err="1">
                <a:latin typeface="Times New Roman"/>
                <a:ea typeface="+mn-lt"/>
                <a:cs typeface="+mn-lt"/>
              </a:rPr>
              <a:t>active_length</a:t>
            </a:r>
            <a:r>
              <a:rPr lang="en-US" sz="2400" dirty="0">
                <a:latin typeface="Times New Roman"/>
                <a:ea typeface="+mn-lt"/>
                <a:cs typeface="+mn-lt"/>
              </a:rPr>
              <a:t> are used during the tree construction.</a:t>
            </a:r>
            <a:endParaRPr lang="en-US" sz="2400" dirty="0">
              <a:latin typeface="Times New Roman"/>
              <a:cs typeface="Calibri"/>
            </a:endParaRPr>
          </a:p>
          <a:p>
            <a:r>
              <a:rPr lang="en-US" sz="2400" dirty="0">
                <a:latin typeface="Times New Roman"/>
                <a:ea typeface="+mn-lt"/>
                <a:cs typeface="+mn-lt"/>
              </a:rPr>
              <a:t>The </a:t>
            </a:r>
            <a:r>
              <a:rPr lang="en-US" sz="2400" dirty="0" err="1">
                <a:latin typeface="Times New Roman"/>
                <a:ea typeface="+mn-lt"/>
                <a:cs typeface="+mn-lt"/>
              </a:rPr>
              <a:t>build_suffix_tree</a:t>
            </a:r>
            <a:r>
              <a:rPr lang="en-US" sz="2400" dirty="0">
                <a:latin typeface="Times New Roman"/>
                <a:ea typeface="+mn-lt"/>
                <a:cs typeface="+mn-lt"/>
              </a:rPr>
              <a:t> method constructs the suffix tree for the given input text by iteratively extending it with each character.</a:t>
            </a:r>
            <a:endParaRPr lang="en-US" sz="2400" dirty="0">
              <a:latin typeface="Times New Roman"/>
              <a:cs typeface="Calibri"/>
            </a:endParaRPr>
          </a:p>
          <a:p>
            <a:r>
              <a:rPr lang="en-US" sz="2400" dirty="0">
                <a:latin typeface="Times New Roman"/>
                <a:ea typeface="+mn-lt"/>
                <a:cs typeface="+mn-lt"/>
              </a:rPr>
              <a:t>The </a:t>
            </a:r>
            <a:r>
              <a:rPr lang="en-US" sz="2400" dirty="0" err="1">
                <a:latin typeface="Times New Roman"/>
                <a:ea typeface="+mn-lt"/>
                <a:cs typeface="+mn-lt"/>
              </a:rPr>
              <a:t>extend_suffix_tree</a:t>
            </a:r>
            <a:r>
              <a:rPr lang="en-US" sz="2400" dirty="0">
                <a:latin typeface="Times New Roman"/>
                <a:ea typeface="+mn-lt"/>
                <a:cs typeface="+mn-lt"/>
              </a:rPr>
              <a:t> method handles the extension of the suffix tree based on the current active point and the next character.</a:t>
            </a:r>
            <a:endParaRPr lang="en-US" sz="2400" dirty="0">
              <a:latin typeface="Times New Roman"/>
              <a:cs typeface="Calibri"/>
            </a:endParaRPr>
          </a:p>
          <a:p>
            <a:r>
              <a:rPr lang="en-US" sz="2400" dirty="0">
                <a:latin typeface="Times New Roman"/>
                <a:ea typeface="+mn-lt"/>
                <a:cs typeface="+mn-lt"/>
              </a:rPr>
              <a:t>The </a:t>
            </a:r>
            <a:r>
              <a:rPr lang="en-US" sz="2400" dirty="0" err="1">
                <a:latin typeface="Times New Roman"/>
                <a:ea typeface="+mn-lt"/>
                <a:cs typeface="+mn-lt"/>
              </a:rPr>
              <a:t>draw_suffix_tree</a:t>
            </a:r>
            <a:r>
              <a:rPr lang="en-US" sz="2400" dirty="0">
                <a:latin typeface="Times New Roman"/>
                <a:ea typeface="+mn-lt"/>
                <a:cs typeface="+mn-lt"/>
              </a:rPr>
              <a:t> method recursively traverses the tree, drawing edges and labeling nodes for visualization.</a:t>
            </a:r>
            <a:endParaRPr lang="en-US" sz="2400" dirty="0">
              <a:latin typeface="Times New Roman"/>
              <a:cs typeface="Calibri"/>
            </a:endParaRPr>
          </a:p>
          <a:p>
            <a:r>
              <a:rPr lang="en-US" sz="2400" dirty="0">
                <a:latin typeface="Times New Roman"/>
                <a:ea typeface="+mn-lt"/>
                <a:cs typeface="+mn-lt"/>
              </a:rPr>
              <a:t>The </a:t>
            </a:r>
            <a:r>
              <a:rPr lang="en-US" sz="2400" dirty="0" err="1">
                <a:latin typeface="Times New Roman"/>
                <a:ea typeface="+mn-lt"/>
                <a:cs typeface="+mn-lt"/>
              </a:rPr>
              <a:t>visualize_suffix_tree</a:t>
            </a:r>
            <a:r>
              <a:rPr lang="en-US" sz="2400" dirty="0">
                <a:latin typeface="Times New Roman"/>
                <a:ea typeface="+mn-lt"/>
                <a:cs typeface="+mn-lt"/>
              </a:rPr>
              <a:t> method initializes the Matplotlib figure and calls the drawing method to visualize the constructed suffix tree.</a:t>
            </a:r>
            <a:endParaRPr lang="en-US" sz="2400" dirty="0">
              <a:latin typeface="Times New Roman"/>
              <a:cs typeface="Times New Roman"/>
            </a:endParaRPr>
          </a:p>
        </p:txBody>
      </p:sp>
      <p:sp>
        <p:nvSpPr>
          <p:cNvPr id="6" name="Rectangle 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54896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B0E2F-8BB3-DDDF-58AE-C8BF644DDFE6}"/>
              </a:ext>
            </a:extLst>
          </p:cNvPr>
          <p:cNvSpPr>
            <a:spLocks noGrp="1"/>
          </p:cNvSpPr>
          <p:nvPr>
            <p:ph type="title"/>
          </p:nvPr>
        </p:nvSpPr>
        <p:spPr>
          <a:xfrm>
            <a:off x="1136397" y="502021"/>
            <a:ext cx="9688296" cy="1642969"/>
          </a:xfrm>
        </p:spPr>
        <p:txBody>
          <a:bodyPr anchor="b">
            <a:normAutofit/>
          </a:bodyPr>
          <a:lstStyle/>
          <a:p>
            <a:endParaRPr lang="en-US" sz="4000"/>
          </a:p>
        </p:txBody>
      </p:sp>
      <p:sp>
        <p:nvSpPr>
          <p:cNvPr id="3" name="Content Placeholder 2">
            <a:extLst>
              <a:ext uri="{FF2B5EF4-FFF2-40B4-BE49-F238E27FC236}">
                <a16:creationId xmlns:a16="http://schemas.microsoft.com/office/drawing/2014/main" id="{296C02F3-D12A-6FC6-EAA2-6A0E144810FB}"/>
              </a:ext>
            </a:extLst>
          </p:cNvPr>
          <p:cNvSpPr>
            <a:spLocks noGrp="1"/>
          </p:cNvSpPr>
          <p:nvPr>
            <p:ph idx="1"/>
          </p:nvPr>
        </p:nvSpPr>
        <p:spPr>
          <a:xfrm>
            <a:off x="559749" y="501688"/>
            <a:ext cx="11335862" cy="5371079"/>
          </a:xfrm>
        </p:spPr>
        <p:txBody>
          <a:bodyPr vert="horz" lIns="91440" tIns="45720" rIns="91440" bIns="45720" rtlCol="0" anchor="t">
            <a:noAutofit/>
          </a:bodyPr>
          <a:lstStyle/>
          <a:p>
            <a:pPr marL="0" indent="0">
              <a:buNone/>
            </a:pPr>
            <a:r>
              <a:rPr lang="en-US" sz="2400" dirty="0">
                <a:latin typeface="Times New Roman"/>
                <a:ea typeface="+mn-lt"/>
                <a:cs typeface="+mn-lt"/>
              </a:rPr>
              <a:t>3.Example Usage:</a:t>
            </a:r>
            <a:endParaRPr lang="en-US" sz="2400" dirty="0">
              <a:latin typeface="Times New Roman"/>
              <a:cs typeface="Calibri" panose="020F0502020204030204"/>
            </a:endParaRPr>
          </a:p>
          <a:p>
            <a:r>
              <a:rPr lang="en-US" sz="2400" dirty="0">
                <a:latin typeface="Times New Roman"/>
                <a:ea typeface="+mn-lt"/>
                <a:cs typeface="+mn-lt"/>
              </a:rPr>
              <a:t>Demonstrates how to use the </a:t>
            </a:r>
            <a:r>
              <a:rPr lang="en-US" sz="2400" dirty="0" err="1">
                <a:latin typeface="Times New Roman"/>
                <a:ea typeface="+mn-lt"/>
                <a:cs typeface="+mn-lt"/>
              </a:rPr>
              <a:t>SuffixTree</a:t>
            </a:r>
            <a:r>
              <a:rPr lang="en-US" sz="2400" dirty="0">
                <a:latin typeface="Times New Roman"/>
                <a:ea typeface="+mn-lt"/>
                <a:cs typeface="+mn-lt"/>
              </a:rPr>
              <a:t> class to construct a suffix tree for the input text "banana" and visualize it using Matplotlib.</a:t>
            </a:r>
            <a:endParaRPr lang="en-US" sz="2400" dirty="0">
              <a:latin typeface="Times New Roman"/>
              <a:cs typeface="Times New Roman"/>
            </a:endParaRPr>
          </a:p>
          <a:p>
            <a:endParaRPr lang="en-US" sz="2400" dirty="0">
              <a:latin typeface="Times New Roman"/>
              <a:ea typeface="+mn-lt"/>
              <a:cs typeface="+mn-lt"/>
            </a:endParaRPr>
          </a:p>
          <a:p>
            <a:pPr marL="0" indent="0">
              <a:buNone/>
            </a:pPr>
            <a:r>
              <a:rPr lang="en-US" sz="2400" dirty="0">
                <a:latin typeface="Times New Roman"/>
                <a:ea typeface="+mn-lt"/>
                <a:cs typeface="+mn-lt"/>
              </a:rPr>
              <a:t>4.Visualization:</a:t>
            </a:r>
            <a:endParaRPr lang="en-US" sz="2400" dirty="0">
              <a:latin typeface="Times New Roman"/>
              <a:cs typeface="Times New Roman"/>
            </a:endParaRPr>
          </a:p>
          <a:p>
            <a:r>
              <a:rPr lang="en-US" sz="2400" dirty="0">
                <a:latin typeface="Times New Roman"/>
                <a:ea typeface="+mn-lt"/>
                <a:cs typeface="+mn-lt"/>
              </a:rPr>
              <a:t>Matplotlib is used to visualize the suffix tree. Edges are drawn between nodes, and labels indicate the substrings represented by each edge. The resulting tree visually captures the hierarchical structure of suffixes in the input string.</a:t>
            </a:r>
          </a:p>
          <a:p>
            <a:endParaRPr lang="en-US" sz="2400" dirty="0">
              <a:latin typeface="Times New Roman"/>
              <a:cs typeface="Calibri"/>
            </a:endParaRPr>
          </a:p>
          <a:p>
            <a:pPr marL="0" indent="0">
              <a:buNone/>
            </a:pPr>
            <a:r>
              <a:rPr lang="en-US" sz="2400" dirty="0">
                <a:latin typeface="Times New Roman"/>
                <a:cs typeface="Times New Roman"/>
              </a:rPr>
              <a:t>5.Ukkonen's Algorithm:</a:t>
            </a:r>
          </a:p>
          <a:p>
            <a:r>
              <a:rPr lang="en-US" sz="2400" dirty="0">
                <a:latin typeface="Times New Roman"/>
                <a:ea typeface="+mn-lt"/>
                <a:cs typeface="+mn-lt"/>
              </a:rPr>
              <a:t>The code follows Ukkonen's algorithm, a linear-time algorithm for constructing suffix trees. It efficiently extends the tree as characters are processed one by one, handling edge splitting and node creation dynamically.</a:t>
            </a:r>
            <a:endParaRPr lang="en-US" sz="2400" dirty="0">
              <a:latin typeface="Times New Roman"/>
              <a:cs typeface="Times New Roman"/>
            </a:endParaRPr>
          </a:p>
        </p:txBody>
      </p:sp>
      <p:sp>
        <p:nvSpPr>
          <p:cNvPr id="6" name="Rectangle 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26338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2EDF1-64BF-6369-B865-A9EF07AF08E1}"/>
              </a:ext>
            </a:extLst>
          </p:cNvPr>
          <p:cNvSpPr>
            <a:spLocks noGrp="1"/>
          </p:cNvSpPr>
          <p:nvPr>
            <p:ph type="title"/>
          </p:nvPr>
        </p:nvSpPr>
        <p:spPr>
          <a:xfrm>
            <a:off x="4884901" y="489508"/>
            <a:ext cx="6466496" cy="868399"/>
          </a:xfrm>
        </p:spPr>
        <p:txBody>
          <a:bodyPr vert="horz" lIns="91440" tIns="45720" rIns="91440" bIns="45720" rtlCol="0" anchor="b">
            <a:normAutofit/>
          </a:bodyPr>
          <a:lstStyle/>
          <a:p>
            <a:r>
              <a:rPr lang="en-US" sz="4000" kern="1200" dirty="0">
                <a:latin typeface="Times New Roman"/>
                <a:cs typeface="Times New Roman"/>
              </a:rPr>
              <a:t>Output</a:t>
            </a:r>
          </a:p>
        </p:txBody>
      </p:sp>
      <p:pic>
        <p:nvPicPr>
          <p:cNvPr id="7" name="Content Placeholder 6" descr="A graph of a tree&#10;&#10;Description automatically generated">
            <a:extLst>
              <a:ext uri="{FF2B5EF4-FFF2-40B4-BE49-F238E27FC236}">
                <a16:creationId xmlns:a16="http://schemas.microsoft.com/office/drawing/2014/main" id="{2B38BD0F-50D2-F863-8C79-F1E444F993BC}"/>
              </a:ext>
            </a:extLst>
          </p:cNvPr>
          <p:cNvPicPr>
            <a:picLocks noGrp="1" noChangeAspect="1"/>
          </p:cNvPicPr>
          <p:nvPr>
            <p:ph idx="1"/>
          </p:nvPr>
        </p:nvPicPr>
        <p:blipFill>
          <a:blip r:embed="rId2"/>
          <a:stretch>
            <a:fillRect/>
          </a:stretch>
        </p:blipFill>
        <p:spPr>
          <a:xfrm>
            <a:off x="380471" y="1658141"/>
            <a:ext cx="3876165" cy="4355242"/>
          </a:xfrm>
          <a:prstGeom prst="rect">
            <a:avLst/>
          </a:prstGeom>
        </p:spPr>
      </p:pic>
      <p:sp>
        <p:nvSpPr>
          <p:cNvPr id="8" name="TextBox 7">
            <a:extLst>
              <a:ext uri="{FF2B5EF4-FFF2-40B4-BE49-F238E27FC236}">
                <a16:creationId xmlns:a16="http://schemas.microsoft.com/office/drawing/2014/main" id="{F8BC3200-B93B-76B9-F604-692C90DA0F1E}"/>
              </a:ext>
            </a:extLst>
          </p:cNvPr>
          <p:cNvSpPr txBox="1"/>
          <p:nvPr/>
        </p:nvSpPr>
        <p:spPr>
          <a:xfrm>
            <a:off x="4868827" y="1848334"/>
            <a:ext cx="6661057" cy="411199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400" dirty="0">
                <a:latin typeface="Times New Roman"/>
                <a:cs typeface="Times New Roman"/>
              </a:rPr>
              <a:t>The suffix tree visualization for the input "banana" reveals the hierarchical structure capturing all suffixes of the given string. The nodes and edges of the tree illustrate the internal nodes, leaves, and relationships between substrings. Notably, the suffix tree efficiently represents repeated patterns and substrings within the original text. The visual representation aids in understanding the construction process, showcasing the incremental addition of suffixes and the dynamic nature of the tree during Ukkonen's algorithm execution. </a:t>
            </a:r>
          </a:p>
        </p:txBody>
      </p:sp>
      <p:sp>
        <p:nvSpPr>
          <p:cNvPr id="15" name="Rectangle 1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8253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1025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SUFFIX TREE CONSTRUCTION</vt:lpstr>
      <vt:lpstr>Suffix Tree :</vt:lpstr>
      <vt:lpstr>Importance of Suffix Trees: </vt:lpstr>
      <vt:lpstr>Ukkonenes algorithm :</vt:lpstr>
      <vt:lpstr>Why We Use Ukkonen's Algorithm for Suffix Tree Construction? </vt:lpstr>
      <vt:lpstr>Overview of the Code</vt:lpstr>
      <vt:lpstr>PowerPoint Presentation</vt:lpstr>
      <vt:lpstr>PowerPoint Presentation</vt:lpstr>
      <vt:lpstr>Output</vt:lpstr>
      <vt:lpstr>Real-World Applications Of Suffix Tree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Urlana Suresh Kumar</cp:lastModifiedBy>
  <cp:revision>583</cp:revision>
  <dcterms:created xsi:type="dcterms:W3CDTF">2023-12-27T18:03:45Z</dcterms:created>
  <dcterms:modified xsi:type="dcterms:W3CDTF">2025-01-10T20:38:36Z</dcterms:modified>
</cp:coreProperties>
</file>